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18288000" cy="10287000"/>
  <p:notesSz cx="6858000" cy="9144000"/>
  <p:embeddedFontLst>
    <p:embeddedFont>
      <p:font typeface="Montserrat" panose="00000500000000000000" pitchFamily="2" charset="0"/>
      <p:regular r:id="rId7"/>
      <p:bold r:id="rId8"/>
      <p:italic r:id="rId9"/>
      <p:boldItalic r:id="rId10"/>
    </p:embeddedFont>
    <p:embeddedFont>
      <p:font typeface="Montserrat Medium" panose="00000600000000000000" pitchFamily="2" charset="0"/>
      <p:regular r:id="rId11"/>
      <p:bold r:id="rId12"/>
      <p:italic r:id="rId13"/>
      <p:boldItalic r:id="rId14"/>
    </p:embeddedFont>
    <p:embeddedFont>
      <p:font typeface="Open Sans" panose="020B0606030504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9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PORTFOLIO%20PROJECT\SQL\Nova%20Trust%20Bank%20Customer%20Segmentation\Customer%20segmentation%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[Customer segmentation data.xlsx]Sheet4!PivotTable14</c:name>
    <c:fmtId val="12"/>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Sheet4!$A$4:$A$7</c:f>
              <c:strCache>
                <c:ptCount val="4"/>
                <c:pt idx="0">
                  <c:v>Tier 1 Customers</c:v>
                </c:pt>
                <c:pt idx="1">
                  <c:v>Tier 2 Customers</c:v>
                </c:pt>
                <c:pt idx="2">
                  <c:v>Tier 3 Customers</c:v>
                </c:pt>
                <c:pt idx="3">
                  <c:v>Tier 4 Customers</c:v>
                </c:pt>
              </c:strCache>
            </c:strRef>
          </c:cat>
          <c:val>
            <c:numRef>
              <c:f>Sheet4!$B$4:$B$7</c:f>
              <c:numCache>
                <c:formatCode>General</c:formatCode>
                <c:ptCount val="4"/>
                <c:pt idx="0">
                  <c:v>120</c:v>
                </c:pt>
                <c:pt idx="1">
                  <c:v>726</c:v>
                </c:pt>
                <c:pt idx="2">
                  <c:v>208</c:v>
                </c:pt>
                <c:pt idx="3">
                  <c:v>310</c:v>
                </c:pt>
              </c:numCache>
            </c:numRef>
          </c:val>
          <c:extLst>
            <c:ext xmlns:c16="http://schemas.microsoft.com/office/drawing/2014/chart" uri="{C3380CC4-5D6E-409C-BE32-E72D297353CC}">
              <c16:uniqueId val="{00000000-EC95-44F2-9173-37E53759C5C0}"/>
            </c:ext>
          </c:extLst>
        </c:ser>
        <c:dLbls>
          <c:dLblPos val="outEnd"/>
          <c:showLegendKey val="0"/>
          <c:showVal val="1"/>
          <c:showCatName val="0"/>
          <c:showSerName val="0"/>
          <c:showPercent val="0"/>
          <c:showBubbleSize val="0"/>
        </c:dLbls>
        <c:gapWidth val="182"/>
        <c:axId val="488606079"/>
        <c:axId val="488606559"/>
      </c:barChart>
      <c:catAx>
        <c:axId val="48860607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US"/>
          </a:p>
        </c:txPr>
        <c:crossAx val="488606559"/>
        <c:crosses val="autoZero"/>
        <c:auto val="1"/>
        <c:lblAlgn val="ctr"/>
        <c:lblOffset val="100"/>
        <c:noMultiLvlLbl val="0"/>
      </c:catAx>
      <c:valAx>
        <c:axId val="488606559"/>
        <c:scaling>
          <c:orientation val="minMax"/>
        </c:scaling>
        <c:delete val="1"/>
        <c:axPos val="l"/>
        <c:numFmt formatCode="General" sourceLinked="1"/>
        <c:majorTickMark val="out"/>
        <c:minorTickMark val="none"/>
        <c:tickLblPos val="nextTo"/>
        <c:crossAx val="48860607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grpSp>
        <p:nvGrpSpPr>
          <p:cNvPr id="84" name="Google Shape;84;p13"/>
          <p:cNvGrpSpPr/>
          <p:nvPr/>
        </p:nvGrpSpPr>
        <p:grpSpPr>
          <a:xfrm>
            <a:off x="2568642" y="4010667"/>
            <a:ext cx="14124875" cy="2537127"/>
            <a:chOff x="0" y="361950"/>
            <a:chExt cx="18833167" cy="3382836"/>
          </a:xfrm>
        </p:grpSpPr>
        <p:sp>
          <p:nvSpPr>
            <p:cNvPr id="85" name="Google Shape;85;p13"/>
            <p:cNvSpPr txBox="1"/>
            <p:nvPr/>
          </p:nvSpPr>
          <p:spPr>
            <a:xfrm>
              <a:off x="0" y="361950"/>
              <a:ext cx="18833167" cy="1343411"/>
            </a:xfrm>
            <a:prstGeom prst="rect">
              <a:avLst/>
            </a:prstGeom>
            <a:noFill/>
            <a:ln>
              <a:noFill/>
            </a:ln>
          </p:spPr>
          <p:txBody>
            <a:bodyPr spcFirstLastPara="1" wrap="square" lIns="0" tIns="0" rIns="0" bIns="0" anchor="t" anchorCtr="0">
              <a:spAutoFit/>
            </a:bodyPr>
            <a:lstStyle/>
            <a:p>
              <a:pPr marL="0" marR="0" lvl="0" indent="0" algn="ctr" rtl="0">
                <a:lnSpc>
                  <a:spcPct val="76000"/>
                </a:lnSpc>
                <a:spcBef>
                  <a:spcPts val="0"/>
                </a:spcBef>
                <a:spcAft>
                  <a:spcPts val="0"/>
                </a:spcAft>
                <a:buNone/>
              </a:pPr>
              <a:r>
                <a:rPr lang="en-US" sz="8400" b="0" i="0" u="none" strike="noStrike" cap="none">
                  <a:solidFill>
                    <a:srgbClr val="101010"/>
                  </a:solidFill>
                  <a:latin typeface="Montserrat Medium"/>
                  <a:ea typeface="Montserrat Medium"/>
                  <a:cs typeface="Montserrat Medium"/>
                  <a:sym typeface="Montserrat Medium"/>
                </a:rPr>
                <a:t>Customer Analytics</a:t>
              </a:r>
              <a:endParaRPr/>
            </a:p>
          </p:txBody>
        </p:sp>
        <p:sp>
          <p:nvSpPr>
            <p:cNvPr id="86" name="Google Shape;86;p13"/>
            <p:cNvSpPr txBox="1"/>
            <p:nvPr/>
          </p:nvSpPr>
          <p:spPr>
            <a:xfrm>
              <a:off x="1039104" y="2401375"/>
              <a:ext cx="14728707" cy="1343411"/>
            </a:xfrm>
            <a:prstGeom prst="rect">
              <a:avLst/>
            </a:prstGeom>
            <a:noFill/>
            <a:ln>
              <a:noFill/>
            </a:ln>
          </p:spPr>
          <p:txBody>
            <a:bodyPr spcFirstLastPara="1" wrap="square" lIns="0" tIns="0" rIns="0" bIns="0" anchor="t" anchorCtr="0">
              <a:spAutoFit/>
            </a:bodyPr>
            <a:lstStyle/>
            <a:p>
              <a:pPr marL="0" marR="0" lvl="0" indent="0" algn="ctr" rtl="0">
                <a:lnSpc>
                  <a:spcPct val="76000"/>
                </a:lnSpc>
                <a:spcBef>
                  <a:spcPts val="0"/>
                </a:spcBef>
                <a:spcAft>
                  <a:spcPts val="0"/>
                </a:spcAft>
                <a:buNone/>
              </a:pPr>
              <a:r>
                <a:rPr lang="en-US" sz="8400" b="0" i="0" u="none" strike="noStrike" cap="none">
                  <a:solidFill>
                    <a:srgbClr val="101010"/>
                  </a:solidFill>
                  <a:latin typeface="Montserrat Medium"/>
                  <a:ea typeface="Montserrat Medium"/>
                  <a:cs typeface="Montserrat Medium"/>
                  <a:sym typeface="Montserrat Medium"/>
                </a:rPr>
                <a:t>&amp; Segmentation</a:t>
              </a:r>
              <a:endParaRPr/>
            </a:p>
          </p:txBody>
        </p:sp>
      </p:grpSp>
      <p:sp>
        <p:nvSpPr>
          <p:cNvPr id="87" name="Google Shape;87;p13"/>
          <p:cNvSpPr txBox="1"/>
          <p:nvPr/>
        </p:nvSpPr>
        <p:spPr>
          <a:xfrm>
            <a:off x="4165755" y="7042118"/>
            <a:ext cx="9956400" cy="369300"/>
          </a:xfrm>
          <a:prstGeom prst="rect">
            <a:avLst/>
          </a:prstGeom>
          <a:noFill/>
          <a:ln>
            <a:noFill/>
          </a:ln>
        </p:spPr>
        <p:txBody>
          <a:bodyPr spcFirstLastPara="1" wrap="square" lIns="0" tIns="0" rIns="0" bIns="0" anchor="t" anchorCtr="0">
            <a:spAutoFit/>
          </a:bodyPr>
          <a:lstStyle/>
          <a:p>
            <a:pPr marL="0" marR="0" lvl="0" indent="0" algn="ctr" rtl="0">
              <a:lnSpc>
                <a:spcPct val="139958"/>
              </a:lnSpc>
              <a:spcBef>
                <a:spcPts val="0"/>
              </a:spcBef>
              <a:spcAft>
                <a:spcPts val="0"/>
              </a:spcAft>
              <a:buNone/>
            </a:pPr>
            <a:r>
              <a:rPr lang="en-US" sz="2400">
                <a:solidFill>
                  <a:srgbClr val="101010"/>
                </a:solidFill>
                <a:latin typeface="Montserrat"/>
                <a:ea typeface="Montserrat"/>
                <a:cs typeface="Montserrat"/>
                <a:sym typeface="Montserrat"/>
              </a:rPr>
              <a:t>Strategies for Customer Engagement</a:t>
            </a:r>
            <a:endParaRPr/>
          </a:p>
        </p:txBody>
      </p:sp>
      <p:sp>
        <p:nvSpPr>
          <p:cNvPr id="88" name="Google Shape;88;p13"/>
          <p:cNvSpPr txBox="1"/>
          <p:nvPr/>
        </p:nvSpPr>
        <p:spPr>
          <a:xfrm>
            <a:off x="6212769" y="1152525"/>
            <a:ext cx="11046531" cy="474436"/>
          </a:xfrm>
          <a:prstGeom prst="rect">
            <a:avLst/>
          </a:prstGeom>
          <a:noFill/>
          <a:ln>
            <a:noFill/>
          </a:ln>
        </p:spPr>
        <p:txBody>
          <a:bodyPr spcFirstLastPara="1" wrap="square" lIns="0" tIns="0" rIns="0" bIns="0" anchor="t" anchorCtr="0">
            <a:spAutoFit/>
          </a:bodyPr>
          <a:lstStyle/>
          <a:p>
            <a:pPr marL="0" marR="0" lvl="0" indent="0" algn="r" rtl="0">
              <a:lnSpc>
                <a:spcPct val="76000"/>
              </a:lnSpc>
              <a:spcBef>
                <a:spcPts val="0"/>
              </a:spcBef>
              <a:spcAft>
                <a:spcPts val="0"/>
              </a:spcAft>
              <a:buNone/>
            </a:pPr>
            <a:r>
              <a:rPr lang="en-US" sz="4400" b="0" i="0" u="none" strike="noStrike" cap="none">
                <a:solidFill>
                  <a:srgbClr val="101010"/>
                </a:solidFill>
                <a:latin typeface="Montserrat Medium"/>
                <a:ea typeface="Montserrat Medium"/>
                <a:cs typeface="Montserrat Medium"/>
                <a:sym typeface="Montserrat Medium"/>
              </a:rPr>
              <a:t>NovaTrust Bank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92"/>
        <p:cNvGrpSpPr/>
        <p:nvPr/>
      </p:nvGrpSpPr>
      <p:grpSpPr>
        <a:xfrm>
          <a:off x="0" y="0"/>
          <a:ext cx="0" cy="0"/>
          <a:chOff x="0" y="0"/>
          <a:chExt cx="0" cy="0"/>
        </a:xfrm>
      </p:grpSpPr>
      <p:sp>
        <p:nvSpPr>
          <p:cNvPr id="93" name="Google Shape;93;p14"/>
          <p:cNvSpPr txBox="1"/>
          <p:nvPr/>
        </p:nvSpPr>
        <p:spPr>
          <a:xfrm>
            <a:off x="2212282" y="2842712"/>
            <a:ext cx="14827800" cy="60288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2200" b="1">
                <a:solidFill>
                  <a:srgbClr val="101010"/>
                </a:solidFill>
                <a:latin typeface="Open Sans"/>
                <a:ea typeface="Open Sans"/>
                <a:cs typeface="Open Sans"/>
                <a:sym typeface="Open Sans"/>
              </a:rPr>
              <a:t>Tier 1 Customers: </a:t>
            </a:r>
            <a:r>
              <a:rPr lang="en-US" sz="2200">
                <a:solidFill>
                  <a:srgbClr val="101010"/>
                </a:solidFill>
                <a:latin typeface="Open Sans"/>
                <a:ea typeface="Open Sans"/>
                <a:cs typeface="Open Sans"/>
                <a:sym typeface="Open Sans"/>
              </a:rPr>
              <a:t>These customers have the highest RFM scores of at least 80%, indicating they are the most valuable and engaged with the bank. They are most likely to be interested in the bank's  services for working professionals.</a:t>
            </a:r>
            <a:endParaRPr sz="2200" i="0" u="none" strike="noStrike" cap="none">
              <a:solidFill>
                <a:srgbClr val="101010"/>
              </a:solidFill>
              <a:latin typeface="Open Sans"/>
              <a:ea typeface="Open Sans"/>
              <a:cs typeface="Open Sans"/>
              <a:sym typeface="Open Sans"/>
            </a:endParaRPr>
          </a:p>
          <a:p>
            <a:pPr marL="0" marR="0" lvl="0" indent="0" algn="l" rtl="0">
              <a:lnSpc>
                <a:spcPct val="150000"/>
              </a:lnSpc>
              <a:spcBef>
                <a:spcPts val="400"/>
              </a:spcBef>
              <a:spcAft>
                <a:spcPts val="0"/>
              </a:spcAft>
              <a:buNone/>
            </a:pPr>
            <a:r>
              <a:rPr lang="en-US" sz="2200" b="1" i="0" u="none" strike="noStrike" cap="none">
                <a:solidFill>
                  <a:srgbClr val="101010"/>
                </a:solidFill>
                <a:latin typeface="Open Sans"/>
                <a:ea typeface="Open Sans"/>
                <a:cs typeface="Open Sans"/>
                <a:sym typeface="Open Sans"/>
              </a:rPr>
              <a:t>Recommendation</a:t>
            </a:r>
            <a:r>
              <a:rPr lang="en-US" sz="2200" i="0" u="none" strike="noStrike" cap="none">
                <a:solidFill>
                  <a:srgbClr val="101010"/>
                </a:solidFill>
                <a:latin typeface="Open Sans"/>
                <a:ea typeface="Open Sans"/>
                <a:cs typeface="Open Sans"/>
                <a:sym typeface="Open Sans"/>
              </a:rPr>
              <a:t>: </a:t>
            </a:r>
            <a:r>
              <a:rPr lang="en-US" sz="2200">
                <a:solidFill>
                  <a:srgbClr val="101010"/>
                </a:solidFill>
                <a:latin typeface="Open Sans"/>
                <a:ea typeface="Open Sans"/>
                <a:cs typeface="Open Sans"/>
                <a:sym typeface="Open Sans"/>
              </a:rPr>
              <a:t>Prioritize marketing campaigns for customers in this segment. Offer them premium products &amp; services in NovaTrust Bank’s suite of products for working professionals.</a:t>
            </a:r>
            <a:endParaRPr sz="2200" i="0" u="none" strike="noStrike" cap="none">
              <a:solidFill>
                <a:srgbClr val="101010"/>
              </a:solidFill>
              <a:latin typeface="Open Sans"/>
              <a:ea typeface="Open Sans"/>
              <a:cs typeface="Open Sans"/>
              <a:sym typeface="Open Sans"/>
            </a:endParaRPr>
          </a:p>
          <a:p>
            <a:pPr marL="0" marR="0" lvl="0" indent="0" algn="l" rtl="0">
              <a:lnSpc>
                <a:spcPct val="150000"/>
              </a:lnSpc>
              <a:spcBef>
                <a:spcPts val="0"/>
              </a:spcBef>
              <a:spcAft>
                <a:spcPts val="0"/>
              </a:spcAft>
              <a:buNone/>
            </a:pPr>
            <a:endParaRPr sz="2200" i="0" u="none" strike="noStrike" cap="none">
              <a:solidFill>
                <a:srgbClr val="101010"/>
              </a:solidFill>
              <a:latin typeface="Open Sans"/>
              <a:ea typeface="Open Sans"/>
              <a:cs typeface="Open Sans"/>
              <a:sym typeface="Open Sans"/>
            </a:endParaRPr>
          </a:p>
          <a:p>
            <a:pPr marL="0" marR="0" lvl="0" indent="0" algn="l" rtl="0">
              <a:lnSpc>
                <a:spcPct val="150000"/>
              </a:lnSpc>
              <a:spcBef>
                <a:spcPts val="0"/>
              </a:spcBef>
              <a:spcAft>
                <a:spcPts val="0"/>
              </a:spcAft>
              <a:buNone/>
            </a:pPr>
            <a:r>
              <a:rPr lang="en-US" sz="2200" b="1">
                <a:solidFill>
                  <a:srgbClr val="101010"/>
                </a:solidFill>
                <a:latin typeface="Open Sans"/>
                <a:ea typeface="Open Sans"/>
                <a:cs typeface="Open Sans"/>
                <a:sym typeface="Open Sans"/>
              </a:rPr>
              <a:t>Tier 2 Customers: </a:t>
            </a:r>
            <a:r>
              <a:rPr lang="en-US" sz="2200">
                <a:solidFill>
                  <a:srgbClr val="101010"/>
                </a:solidFill>
                <a:latin typeface="Open Sans"/>
                <a:ea typeface="Open Sans"/>
                <a:cs typeface="Open Sans"/>
                <a:sym typeface="Open Sans"/>
              </a:rPr>
              <a:t>These customers have slightly lower RFM scores between 60% &amp; 80%, but they are still very valuable customers. They are likely to be in their early career or new graduates, and are looking for financial products and services that can help them achieve their financial goals.</a:t>
            </a:r>
            <a:endParaRPr sz="2200" i="0" u="none" strike="noStrike" cap="none">
              <a:solidFill>
                <a:srgbClr val="101010"/>
              </a:solidFill>
              <a:latin typeface="Open Sans"/>
              <a:ea typeface="Open Sans"/>
              <a:cs typeface="Open Sans"/>
              <a:sym typeface="Open Sans"/>
            </a:endParaRPr>
          </a:p>
          <a:p>
            <a:pPr marL="0" marR="0" lvl="0" indent="0" algn="l" rtl="0">
              <a:lnSpc>
                <a:spcPct val="150000"/>
              </a:lnSpc>
              <a:spcBef>
                <a:spcPts val="400"/>
              </a:spcBef>
              <a:spcAft>
                <a:spcPts val="0"/>
              </a:spcAft>
              <a:buNone/>
            </a:pPr>
            <a:r>
              <a:rPr lang="en-US" sz="2200" b="1" i="0" u="none" strike="noStrike" cap="none">
                <a:solidFill>
                  <a:srgbClr val="101010"/>
                </a:solidFill>
                <a:latin typeface="Open Sans"/>
                <a:ea typeface="Open Sans"/>
                <a:cs typeface="Open Sans"/>
                <a:sym typeface="Open Sans"/>
              </a:rPr>
              <a:t>Recommendation</a:t>
            </a:r>
            <a:r>
              <a:rPr lang="en-US" sz="2200" i="0" u="none" strike="noStrike" cap="none">
                <a:solidFill>
                  <a:srgbClr val="101010"/>
                </a:solidFill>
                <a:latin typeface="Open Sans"/>
                <a:ea typeface="Open Sans"/>
                <a:cs typeface="Open Sans"/>
                <a:sym typeface="Open Sans"/>
              </a:rPr>
              <a:t>: </a:t>
            </a:r>
            <a:r>
              <a:rPr lang="en-US" sz="2200">
                <a:solidFill>
                  <a:srgbClr val="101010"/>
                </a:solidFill>
                <a:latin typeface="Open Sans"/>
                <a:ea typeface="Open Sans"/>
                <a:cs typeface="Open Sans"/>
                <a:sym typeface="Open Sans"/>
              </a:rPr>
              <a:t>Provide this segment with tailored loan offers, such as short term salary advance loans to encourage them to explore more financial products. Offer incentives for referring friends and family to the bank's services to increase their engagement.</a:t>
            </a:r>
            <a:endParaRPr sz="2200">
              <a:latin typeface="Open Sans"/>
              <a:ea typeface="Open Sans"/>
              <a:cs typeface="Open Sans"/>
              <a:sym typeface="Open Sans"/>
            </a:endParaRPr>
          </a:p>
        </p:txBody>
      </p:sp>
      <p:sp>
        <p:nvSpPr>
          <p:cNvPr id="94" name="Google Shape;94;p14"/>
          <p:cNvSpPr txBox="1"/>
          <p:nvPr/>
        </p:nvSpPr>
        <p:spPr>
          <a:xfrm>
            <a:off x="1028700" y="1513083"/>
            <a:ext cx="11058000" cy="6156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4000" i="0" u="none" strike="noStrike" cap="none">
                <a:solidFill>
                  <a:srgbClr val="101010"/>
                </a:solidFill>
                <a:latin typeface="Montserrat Medium"/>
                <a:ea typeface="Montserrat Medium"/>
                <a:cs typeface="Montserrat Medium"/>
                <a:sym typeface="Montserrat Medium"/>
              </a:rPr>
              <a:t>Student Customer Categories</a:t>
            </a:r>
            <a:endParaRPr sz="4000"/>
          </a:p>
        </p:txBody>
      </p:sp>
      <p:sp>
        <p:nvSpPr>
          <p:cNvPr id="95" name="Google Shape;95;p14"/>
          <p:cNvSpPr txBox="1"/>
          <p:nvPr/>
        </p:nvSpPr>
        <p:spPr>
          <a:xfrm>
            <a:off x="13374470" y="727675"/>
            <a:ext cx="4235700" cy="304200"/>
          </a:xfrm>
          <a:prstGeom prst="rect">
            <a:avLst/>
          </a:prstGeom>
          <a:noFill/>
          <a:ln>
            <a:noFill/>
          </a:ln>
        </p:spPr>
        <p:txBody>
          <a:bodyPr spcFirstLastPara="1" wrap="square" lIns="0" tIns="0" rIns="0" bIns="0" anchor="t" anchorCtr="0">
            <a:spAutoFit/>
          </a:bodyPr>
          <a:lstStyle/>
          <a:p>
            <a:pPr marL="0" marR="0" lvl="0" indent="0" algn="r" rtl="0">
              <a:lnSpc>
                <a:spcPct val="76000"/>
              </a:lnSpc>
              <a:spcBef>
                <a:spcPts val="0"/>
              </a:spcBef>
              <a:spcAft>
                <a:spcPts val="0"/>
              </a:spcAft>
              <a:buNone/>
            </a:pPr>
            <a:r>
              <a:rPr lang="en-US" sz="2600" b="0" i="0" u="none" strike="noStrike" cap="none">
                <a:solidFill>
                  <a:srgbClr val="101010"/>
                </a:solidFill>
                <a:latin typeface="Montserrat Medium"/>
                <a:ea typeface="Montserrat Medium"/>
                <a:cs typeface="Montserrat Medium"/>
                <a:sym typeface="Montserrat Medium"/>
              </a:rPr>
              <a:t>NovaTrust Bank</a:t>
            </a:r>
            <a:endParaRPr sz="2600"/>
          </a:p>
        </p:txBody>
      </p:sp>
      <p:grpSp>
        <p:nvGrpSpPr>
          <p:cNvPr id="96" name="Google Shape;96;p14"/>
          <p:cNvGrpSpPr/>
          <p:nvPr/>
        </p:nvGrpSpPr>
        <p:grpSpPr>
          <a:xfrm>
            <a:off x="1302426" y="2753300"/>
            <a:ext cx="612900" cy="603900"/>
            <a:chOff x="1302426" y="2753300"/>
            <a:chExt cx="612900" cy="603900"/>
          </a:xfrm>
        </p:grpSpPr>
        <p:sp>
          <p:nvSpPr>
            <p:cNvPr id="97" name="Google Shape;97;p14"/>
            <p:cNvSpPr/>
            <p:nvPr/>
          </p:nvSpPr>
          <p:spPr>
            <a:xfrm>
              <a:off x="1309325" y="2787153"/>
              <a:ext cx="598757" cy="535815"/>
            </a:xfrm>
            <a:custGeom>
              <a:avLst/>
              <a:gdLst/>
              <a:ahLst/>
              <a:cxnLst/>
              <a:rect l="l" t="t" r="r" b="b"/>
              <a:pathLst>
                <a:path w="645560" h="645560" extrusionOk="0">
                  <a:moveTo>
                    <a:pt x="322780" y="0"/>
                  </a:moveTo>
                  <a:cubicBezTo>
                    <a:pt x="144513" y="0"/>
                    <a:pt x="0" y="144513"/>
                    <a:pt x="0" y="322780"/>
                  </a:cubicBezTo>
                  <a:cubicBezTo>
                    <a:pt x="0" y="501046"/>
                    <a:pt x="144513" y="645560"/>
                    <a:pt x="322780" y="645560"/>
                  </a:cubicBezTo>
                  <a:cubicBezTo>
                    <a:pt x="501046" y="645560"/>
                    <a:pt x="645560" y="501046"/>
                    <a:pt x="645560" y="322780"/>
                  </a:cubicBezTo>
                  <a:cubicBezTo>
                    <a:pt x="645560" y="144513"/>
                    <a:pt x="501046" y="0"/>
                    <a:pt x="322780" y="0"/>
                  </a:cubicBezTo>
                  <a:close/>
                </a:path>
              </a:pathLst>
            </a:custGeom>
            <a:solidFill>
              <a:srgbClr val="8325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p:nvPr/>
          </p:nvSpPr>
          <p:spPr>
            <a:xfrm>
              <a:off x="1302426" y="2753300"/>
              <a:ext cx="612900" cy="603900"/>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r>
                <a:rPr lang="en-US" sz="2600" b="1">
                  <a:solidFill>
                    <a:srgbClr val="FDFDFD"/>
                  </a:solidFill>
                  <a:latin typeface="Montserrat"/>
                  <a:ea typeface="Montserrat"/>
                  <a:cs typeface="Montserrat"/>
                  <a:sym typeface="Montserrat"/>
                </a:rPr>
                <a:t>1</a:t>
              </a:r>
              <a:endParaRPr sz="1000"/>
            </a:p>
          </p:txBody>
        </p:sp>
      </p:grpSp>
      <p:grpSp>
        <p:nvGrpSpPr>
          <p:cNvPr id="99" name="Google Shape;99;p14"/>
          <p:cNvGrpSpPr/>
          <p:nvPr/>
        </p:nvGrpSpPr>
        <p:grpSpPr>
          <a:xfrm>
            <a:off x="1302426" y="5700050"/>
            <a:ext cx="612900" cy="603900"/>
            <a:chOff x="1302426" y="2753300"/>
            <a:chExt cx="612900" cy="603900"/>
          </a:xfrm>
        </p:grpSpPr>
        <p:sp>
          <p:nvSpPr>
            <p:cNvPr id="100" name="Google Shape;100;p14"/>
            <p:cNvSpPr/>
            <p:nvPr/>
          </p:nvSpPr>
          <p:spPr>
            <a:xfrm>
              <a:off x="1309325" y="2787153"/>
              <a:ext cx="598757" cy="535815"/>
            </a:xfrm>
            <a:custGeom>
              <a:avLst/>
              <a:gdLst/>
              <a:ahLst/>
              <a:cxnLst/>
              <a:rect l="l" t="t" r="r" b="b"/>
              <a:pathLst>
                <a:path w="645560" h="645560" extrusionOk="0">
                  <a:moveTo>
                    <a:pt x="322780" y="0"/>
                  </a:moveTo>
                  <a:cubicBezTo>
                    <a:pt x="144513" y="0"/>
                    <a:pt x="0" y="144513"/>
                    <a:pt x="0" y="322780"/>
                  </a:cubicBezTo>
                  <a:cubicBezTo>
                    <a:pt x="0" y="501046"/>
                    <a:pt x="144513" y="645560"/>
                    <a:pt x="322780" y="645560"/>
                  </a:cubicBezTo>
                  <a:cubicBezTo>
                    <a:pt x="501046" y="645560"/>
                    <a:pt x="645560" y="501046"/>
                    <a:pt x="645560" y="322780"/>
                  </a:cubicBezTo>
                  <a:cubicBezTo>
                    <a:pt x="645560" y="144513"/>
                    <a:pt x="501046" y="0"/>
                    <a:pt x="322780" y="0"/>
                  </a:cubicBezTo>
                  <a:close/>
                </a:path>
              </a:pathLst>
            </a:custGeom>
            <a:solidFill>
              <a:srgbClr val="8325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txBox="1"/>
            <p:nvPr/>
          </p:nvSpPr>
          <p:spPr>
            <a:xfrm>
              <a:off x="1302426" y="2753300"/>
              <a:ext cx="612900" cy="603900"/>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r>
                <a:rPr lang="en-US" sz="2600" b="1">
                  <a:solidFill>
                    <a:srgbClr val="FDFDFD"/>
                  </a:solidFill>
                  <a:latin typeface="Montserrat"/>
                  <a:ea typeface="Montserrat"/>
                  <a:cs typeface="Montserrat"/>
                  <a:sym typeface="Montserrat"/>
                </a:rPr>
                <a:t>2</a:t>
              </a:r>
              <a:endParaRPr sz="100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105"/>
        <p:cNvGrpSpPr/>
        <p:nvPr/>
      </p:nvGrpSpPr>
      <p:grpSpPr>
        <a:xfrm>
          <a:off x="0" y="0"/>
          <a:ext cx="0" cy="0"/>
          <a:chOff x="0" y="0"/>
          <a:chExt cx="0" cy="0"/>
        </a:xfrm>
      </p:grpSpPr>
      <p:sp>
        <p:nvSpPr>
          <p:cNvPr id="106" name="Google Shape;106;p15"/>
          <p:cNvSpPr txBox="1"/>
          <p:nvPr/>
        </p:nvSpPr>
        <p:spPr>
          <a:xfrm>
            <a:off x="2330291" y="2787158"/>
            <a:ext cx="14866800" cy="4504800"/>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2200" b="1">
                <a:solidFill>
                  <a:srgbClr val="101010"/>
                </a:solidFill>
                <a:latin typeface="Open Sans"/>
                <a:ea typeface="Open Sans"/>
                <a:cs typeface="Open Sans"/>
                <a:sym typeface="Open Sans"/>
              </a:rPr>
              <a:t>Tier 3 Customers</a:t>
            </a:r>
            <a:r>
              <a:rPr lang="en-US" sz="2200" i="0" u="none" strike="noStrike" cap="none">
                <a:solidFill>
                  <a:srgbClr val="101010"/>
                </a:solidFill>
                <a:latin typeface="Open Sans"/>
                <a:ea typeface="Open Sans"/>
                <a:cs typeface="Open Sans"/>
                <a:sym typeface="Open Sans"/>
              </a:rPr>
              <a:t>: </a:t>
            </a:r>
            <a:r>
              <a:rPr lang="en-US" sz="2200">
                <a:solidFill>
                  <a:srgbClr val="101010"/>
                </a:solidFill>
                <a:latin typeface="Open Sans"/>
                <a:ea typeface="Open Sans"/>
                <a:cs typeface="Open Sans"/>
                <a:sym typeface="Open Sans"/>
              </a:rPr>
              <a:t>Customers in this segment have average RFM scores between 50% and less than 60%. These customers are active but may need more engagement to increase their value.</a:t>
            </a:r>
            <a:endParaRPr sz="2200">
              <a:latin typeface="Open Sans"/>
              <a:ea typeface="Open Sans"/>
              <a:cs typeface="Open Sans"/>
              <a:sym typeface="Open Sans"/>
            </a:endParaRPr>
          </a:p>
          <a:p>
            <a:pPr marL="0" marR="0" lvl="0" indent="0" algn="l" rtl="0">
              <a:lnSpc>
                <a:spcPct val="150000"/>
              </a:lnSpc>
              <a:spcBef>
                <a:spcPts val="400"/>
              </a:spcBef>
              <a:spcAft>
                <a:spcPts val="0"/>
              </a:spcAft>
              <a:buNone/>
            </a:pPr>
            <a:r>
              <a:rPr lang="en-US" sz="2200" b="1" i="0" u="none" strike="noStrike" cap="none">
                <a:solidFill>
                  <a:srgbClr val="101010"/>
                </a:solidFill>
                <a:latin typeface="Open Sans"/>
                <a:ea typeface="Open Sans"/>
                <a:cs typeface="Open Sans"/>
                <a:sym typeface="Open Sans"/>
              </a:rPr>
              <a:t>Recommendation</a:t>
            </a:r>
            <a:r>
              <a:rPr lang="en-US" sz="2200" i="0" u="none" strike="noStrike" cap="none">
                <a:solidFill>
                  <a:srgbClr val="101010"/>
                </a:solidFill>
                <a:latin typeface="Open Sans"/>
                <a:ea typeface="Open Sans"/>
                <a:cs typeface="Open Sans"/>
                <a:sym typeface="Open Sans"/>
              </a:rPr>
              <a:t>: </a:t>
            </a:r>
            <a:r>
              <a:rPr lang="en-US" sz="2200">
                <a:solidFill>
                  <a:srgbClr val="101010"/>
                </a:solidFill>
                <a:latin typeface="Open Sans"/>
                <a:ea typeface="Open Sans"/>
                <a:cs typeface="Open Sans"/>
                <a:sym typeface="Open Sans"/>
              </a:rPr>
              <a:t>Offer these customers a welcome kit with information about the bank's products and services for working professionals, as well as tips on managing their finances.</a:t>
            </a:r>
            <a:endParaRPr sz="2200">
              <a:solidFill>
                <a:srgbClr val="101010"/>
              </a:solidFill>
              <a:latin typeface="Open Sans"/>
              <a:ea typeface="Open Sans"/>
              <a:cs typeface="Open Sans"/>
              <a:sym typeface="Open Sans"/>
            </a:endParaRPr>
          </a:p>
          <a:p>
            <a:pPr marL="0" marR="0" lvl="0" indent="0" algn="l" rtl="0">
              <a:lnSpc>
                <a:spcPct val="150000"/>
              </a:lnSpc>
              <a:spcBef>
                <a:spcPts val="0"/>
              </a:spcBef>
              <a:spcAft>
                <a:spcPts val="0"/>
              </a:spcAft>
              <a:buNone/>
            </a:pPr>
            <a:endParaRPr sz="2200" i="0" u="none" strike="noStrike" cap="none">
              <a:solidFill>
                <a:srgbClr val="101010"/>
              </a:solidFill>
              <a:latin typeface="Open Sans"/>
              <a:ea typeface="Open Sans"/>
              <a:cs typeface="Open Sans"/>
              <a:sym typeface="Open Sans"/>
            </a:endParaRPr>
          </a:p>
          <a:p>
            <a:pPr marL="0" marR="0" lvl="0" indent="0" algn="l" rtl="0">
              <a:lnSpc>
                <a:spcPct val="150000"/>
              </a:lnSpc>
              <a:spcBef>
                <a:spcPts val="0"/>
              </a:spcBef>
              <a:spcAft>
                <a:spcPts val="0"/>
              </a:spcAft>
              <a:buNone/>
            </a:pPr>
            <a:r>
              <a:rPr lang="en-US" sz="2200" b="1">
                <a:solidFill>
                  <a:srgbClr val="101010"/>
                </a:solidFill>
                <a:latin typeface="Open Sans"/>
                <a:ea typeface="Open Sans"/>
                <a:cs typeface="Open Sans"/>
                <a:sym typeface="Open Sans"/>
              </a:rPr>
              <a:t>Tier 4 Customers</a:t>
            </a:r>
            <a:r>
              <a:rPr lang="en-US" sz="2200" i="0" u="none" strike="noStrike" cap="none">
                <a:solidFill>
                  <a:srgbClr val="101010"/>
                </a:solidFill>
                <a:latin typeface="Open Sans"/>
                <a:ea typeface="Open Sans"/>
                <a:cs typeface="Open Sans"/>
                <a:sym typeface="Open Sans"/>
              </a:rPr>
              <a:t>: </a:t>
            </a:r>
            <a:r>
              <a:rPr lang="en-US" sz="2200">
                <a:solidFill>
                  <a:srgbClr val="101010"/>
                </a:solidFill>
                <a:latin typeface="Open Sans"/>
                <a:ea typeface="Open Sans"/>
                <a:cs typeface="Open Sans"/>
                <a:sym typeface="Open Sans"/>
              </a:rPr>
              <a:t>This segment consists of customers who have a low RFM score of less than 50%. They may be struggling to make ends meet, and may be at risk of falling behind on their financial obligations.</a:t>
            </a:r>
            <a:endParaRPr sz="2200">
              <a:solidFill>
                <a:srgbClr val="101010"/>
              </a:solidFill>
              <a:latin typeface="Open Sans"/>
              <a:ea typeface="Open Sans"/>
              <a:cs typeface="Open Sans"/>
              <a:sym typeface="Open Sans"/>
            </a:endParaRPr>
          </a:p>
          <a:p>
            <a:pPr marL="0" marR="0" lvl="0" indent="0" algn="l" rtl="0">
              <a:lnSpc>
                <a:spcPct val="150000"/>
              </a:lnSpc>
              <a:spcBef>
                <a:spcPts val="400"/>
              </a:spcBef>
              <a:spcAft>
                <a:spcPts val="0"/>
              </a:spcAft>
              <a:buNone/>
            </a:pPr>
            <a:r>
              <a:rPr lang="en-US" sz="2200" b="1" i="0" u="none" strike="noStrike" cap="none">
                <a:solidFill>
                  <a:srgbClr val="101010"/>
                </a:solidFill>
                <a:latin typeface="Open Sans"/>
                <a:ea typeface="Open Sans"/>
                <a:cs typeface="Open Sans"/>
                <a:sym typeface="Open Sans"/>
              </a:rPr>
              <a:t>Recommendation</a:t>
            </a:r>
            <a:r>
              <a:rPr lang="en-US" sz="2200" i="0" u="none" strike="noStrike" cap="none">
                <a:solidFill>
                  <a:srgbClr val="101010"/>
                </a:solidFill>
                <a:latin typeface="Open Sans"/>
                <a:ea typeface="Open Sans"/>
                <a:cs typeface="Open Sans"/>
                <a:sym typeface="Open Sans"/>
              </a:rPr>
              <a:t>: </a:t>
            </a:r>
            <a:r>
              <a:rPr lang="en-US" sz="2200">
                <a:solidFill>
                  <a:srgbClr val="101010"/>
                </a:solidFill>
                <a:latin typeface="Open Sans"/>
                <a:ea typeface="Open Sans"/>
                <a:cs typeface="Open Sans"/>
                <a:sym typeface="Open Sans"/>
              </a:rPr>
              <a:t>Provide these customers with access to affordable financial products and services. Work with these customers to develop a personalized financial plan that can help them achieve their financial goals.</a:t>
            </a:r>
            <a:endParaRPr sz="2200">
              <a:latin typeface="Open Sans"/>
              <a:ea typeface="Open Sans"/>
              <a:cs typeface="Open Sans"/>
              <a:sym typeface="Open Sans"/>
            </a:endParaRPr>
          </a:p>
        </p:txBody>
      </p:sp>
      <p:sp>
        <p:nvSpPr>
          <p:cNvPr id="107" name="Google Shape;107;p15"/>
          <p:cNvSpPr txBox="1"/>
          <p:nvPr/>
        </p:nvSpPr>
        <p:spPr>
          <a:xfrm>
            <a:off x="1090775" y="1514340"/>
            <a:ext cx="11758200" cy="6156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4000" b="0" i="0" u="none" strike="noStrike" cap="none">
                <a:solidFill>
                  <a:srgbClr val="101010"/>
                </a:solidFill>
                <a:latin typeface="Montserrat Medium"/>
                <a:ea typeface="Montserrat Medium"/>
                <a:cs typeface="Montserrat Medium"/>
                <a:sym typeface="Montserrat Medium"/>
              </a:rPr>
              <a:t>Student Customer Categories</a:t>
            </a:r>
            <a:endParaRPr sz="4000"/>
          </a:p>
        </p:txBody>
      </p:sp>
      <p:grpSp>
        <p:nvGrpSpPr>
          <p:cNvPr id="108" name="Google Shape;108;p15"/>
          <p:cNvGrpSpPr/>
          <p:nvPr/>
        </p:nvGrpSpPr>
        <p:grpSpPr>
          <a:xfrm>
            <a:off x="1302426" y="2753300"/>
            <a:ext cx="612900" cy="603900"/>
            <a:chOff x="1302426" y="2753300"/>
            <a:chExt cx="612900" cy="603900"/>
          </a:xfrm>
        </p:grpSpPr>
        <p:sp>
          <p:nvSpPr>
            <p:cNvPr id="109" name="Google Shape;109;p15"/>
            <p:cNvSpPr/>
            <p:nvPr/>
          </p:nvSpPr>
          <p:spPr>
            <a:xfrm>
              <a:off x="1309325" y="2787153"/>
              <a:ext cx="599080" cy="536073"/>
            </a:xfrm>
            <a:custGeom>
              <a:avLst/>
              <a:gdLst/>
              <a:ahLst/>
              <a:cxnLst/>
              <a:rect l="l" t="t" r="r" b="b"/>
              <a:pathLst>
                <a:path w="645560" h="645560" extrusionOk="0">
                  <a:moveTo>
                    <a:pt x="322780" y="0"/>
                  </a:moveTo>
                  <a:cubicBezTo>
                    <a:pt x="144513" y="0"/>
                    <a:pt x="0" y="144513"/>
                    <a:pt x="0" y="322780"/>
                  </a:cubicBezTo>
                  <a:cubicBezTo>
                    <a:pt x="0" y="501046"/>
                    <a:pt x="144513" y="645560"/>
                    <a:pt x="322780" y="645560"/>
                  </a:cubicBezTo>
                  <a:cubicBezTo>
                    <a:pt x="501046" y="645560"/>
                    <a:pt x="645560" y="501046"/>
                    <a:pt x="645560" y="322780"/>
                  </a:cubicBezTo>
                  <a:cubicBezTo>
                    <a:pt x="645560" y="144513"/>
                    <a:pt x="501046" y="0"/>
                    <a:pt x="322780" y="0"/>
                  </a:cubicBezTo>
                  <a:close/>
                </a:path>
              </a:pathLst>
            </a:custGeom>
            <a:solidFill>
              <a:srgbClr val="8325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p:nvPr/>
          </p:nvSpPr>
          <p:spPr>
            <a:xfrm>
              <a:off x="1302426" y="2753300"/>
              <a:ext cx="612900" cy="603900"/>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r>
                <a:rPr lang="en-US" sz="2600" b="1" i="0" u="none" strike="noStrike" cap="none">
                  <a:solidFill>
                    <a:srgbClr val="FDFDFD"/>
                  </a:solidFill>
                  <a:latin typeface="Montserrat"/>
                  <a:ea typeface="Montserrat"/>
                  <a:cs typeface="Montserrat"/>
                  <a:sym typeface="Montserrat"/>
                </a:rPr>
                <a:t>3</a:t>
              </a:r>
              <a:endParaRPr sz="1000"/>
            </a:p>
          </p:txBody>
        </p:sp>
      </p:grpSp>
      <p:sp>
        <p:nvSpPr>
          <p:cNvPr id="111" name="Google Shape;111;p15"/>
          <p:cNvSpPr txBox="1"/>
          <p:nvPr/>
        </p:nvSpPr>
        <p:spPr>
          <a:xfrm>
            <a:off x="13871220" y="727675"/>
            <a:ext cx="3738900" cy="304200"/>
          </a:xfrm>
          <a:prstGeom prst="rect">
            <a:avLst/>
          </a:prstGeom>
          <a:noFill/>
          <a:ln>
            <a:noFill/>
          </a:ln>
        </p:spPr>
        <p:txBody>
          <a:bodyPr spcFirstLastPara="1" wrap="square" lIns="0" tIns="0" rIns="0" bIns="0" anchor="t" anchorCtr="0">
            <a:spAutoFit/>
          </a:bodyPr>
          <a:lstStyle/>
          <a:p>
            <a:pPr marL="0" marR="0" lvl="0" indent="0" algn="r" rtl="0">
              <a:lnSpc>
                <a:spcPct val="76000"/>
              </a:lnSpc>
              <a:spcBef>
                <a:spcPts val="0"/>
              </a:spcBef>
              <a:spcAft>
                <a:spcPts val="0"/>
              </a:spcAft>
              <a:buNone/>
            </a:pPr>
            <a:r>
              <a:rPr lang="en-US" sz="2600" b="0" i="0" u="none" strike="noStrike" cap="none">
                <a:solidFill>
                  <a:srgbClr val="101010"/>
                </a:solidFill>
                <a:latin typeface="Montserrat Medium"/>
                <a:ea typeface="Montserrat Medium"/>
                <a:cs typeface="Montserrat Medium"/>
                <a:sym typeface="Montserrat Medium"/>
              </a:rPr>
              <a:t>NovaTrust Bank</a:t>
            </a:r>
            <a:endParaRPr sz="2600"/>
          </a:p>
        </p:txBody>
      </p:sp>
      <p:grpSp>
        <p:nvGrpSpPr>
          <p:cNvPr id="112" name="Google Shape;112;p15"/>
          <p:cNvGrpSpPr/>
          <p:nvPr/>
        </p:nvGrpSpPr>
        <p:grpSpPr>
          <a:xfrm>
            <a:off x="1302426" y="5341475"/>
            <a:ext cx="612900" cy="603900"/>
            <a:chOff x="1302426" y="2753300"/>
            <a:chExt cx="612900" cy="603900"/>
          </a:xfrm>
        </p:grpSpPr>
        <p:sp>
          <p:nvSpPr>
            <p:cNvPr id="113" name="Google Shape;113;p15"/>
            <p:cNvSpPr/>
            <p:nvPr/>
          </p:nvSpPr>
          <p:spPr>
            <a:xfrm>
              <a:off x="1309325" y="2787153"/>
              <a:ext cx="598757" cy="535815"/>
            </a:xfrm>
            <a:custGeom>
              <a:avLst/>
              <a:gdLst/>
              <a:ahLst/>
              <a:cxnLst/>
              <a:rect l="l" t="t" r="r" b="b"/>
              <a:pathLst>
                <a:path w="645560" h="645560" extrusionOk="0">
                  <a:moveTo>
                    <a:pt x="322780" y="0"/>
                  </a:moveTo>
                  <a:cubicBezTo>
                    <a:pt x="144513" y="0"/>
                    <a:pt x="0" y="144513"/>
                    <a:pt x="0" y="322780"/>
                  </a:cubicBezTo>
                  <a:cubicBezTo>
                    <a:pt x="0" y="501046"/>
                    <a:pt x="144513" y="645560"/>
                    <a:pt x="322780" y="645560"/>
                  </a:cubicBezTo>
                  <a:cubicBezTo>
                    <a:pt x="501046" y="645560"/>
                    <a:pt x="645560" y="501046"/>
                    <a:pt x="645560" y="322780"/>
                  </a:cubicBezTo>
                  <a:cubicBezTo>
                    <a:pt x="645560" y="144513"/>
                    <a:pt x="501046" y="0"/>
                    <a:pt x="322780" y="0"/>
                  </a:cubicBezTo>
                  <a:close/>
                </a:path>
              </a:pathLst>
            </a:custGeom>
            <a:solidFill>
              <a:srgbClr val="8325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txBox="1"/>
            <p:nvPr/>
          </p:nvSpPr>
          <p:spPr>
            <a:xfrm>
              <a:off x="1302426" y="2753300"/>
              <a:ext cx="612900" cy="603900"/>
            </a:xfrm>
            <a:prstGeom prst="rect">
              <a:avLst/>
            </a:prstGeom>
            <a:noFill/>
            <a:ln>
              <a:noFill/>
            </a:ln>
          </p:spPr>
          <p:txBody>
            <a:bodyPr spcFirstLastPara="1" wrap="square" lIns="50800" tIns="50800" rIns="50800" bIns="50800" anchor="ctr" anchorCtr="0">
              <a:noAutofit/>
            </a:bodyPr>
            <a:lstStyle/>
            <a:p>
              <a:pPr marL="0" marR="0" lvl="0" indent="0" algn="ctr" rtl="0">
                <a:lnSpc>
                  <a:spcPct val="140000"/>
                </a:lnSpc>
                <a:spcBef>
                  <a:spcPts val="0"/>
                </a:spcBef>
                <a:spcAft>
                  <a:spcPts val="0"/>
                </a:spcAft>
                <a:buNone/>
              </a:pPr>
              <a:r>
                <a:rPr lang="en-US" sz="2600" b="1">
                  <a:solidFill>
                    <a:srgbClr val="FDFDFD"/>
                  </a:solidFill>
                  <a:latin typeface="Montserrat"/>
                  <a:ea typeface="Montserrat"/>
                  <a:cs typeface="Montserrat"/>
                  <a:sym typeface="Montserrat"/>
                </a:rPr>
                <a:t>4</a:t>
              </a:r>
              <a:endParaRPr sz="100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118"/>
        <p:cNvGrpSpPr/>
        <p:nvPr/>
      </p:nvGrpSpPr>
      <p:grpSpPr>
        <a:xfrm>
          <a:off x="0" y="0"/>
          <a:ext cx="0" cy="0"/>
          <a:chOff x="0" y="0"/>
          <a:chExt cx="0" cy="0"/>
        </a:xfrm>
      </p:grpSpPr>
      <p:sp>
        <p:nvSpPr>
          <p:cNvPr id="119" name="Google Shape;119;p16"/>
          <p:cNvSpPr txBox="1"/>
          <p:nvPr/>
        </p:nvSpPr>
        <p:spPr>
          <a:xfrm>
            <a:off x="934375" y="1162500"/>
            <a:ext cx="14406600" cy="6156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4000" dirty="0">
                <a:solidFill>
                  <a:srgbClr val="101010"/>
                </a:solidFill>
                <a:latin typeface="Montserrat Medium"/>
                <a:ea typeface="Montserrat Medium"/>
                <a:cs typeface="Montserrat Medium"/>
                <a:sym typeface="Montserrat Medium"/>
              </a:rPr>
              <a:t>Distribution of Customers in the 4 Segments</a:t>
            </a:r>
            <a:endParaRPr sz="4000" dirty="0"/>
          </a:p>
        </p:txBody>
      </p:sp>
      <p:graphicFrame>
        <p:nvGraphicFramePr>
          <p:cNvPr id="4" name="Chart 3">
            <a:extLst>
              <a:ext uri="{FF2B5EF4-FFF2-40B4-BE49-F238E27FC236}">
                <a16:creationId xmlns:a16="http://schemas.microsoft.com/office/drawing/2014/main" id="{C77BAF23-6824-61EC-E680-2896EE94D6BF}"/>
              </a:ext>
            </a:extLst>
          </p:cNvPr>
          <p:cNvGraphicFramePr>
            <a:graphicFrameLocks/>
          </p:cNvGraphicFramePr>
          <p:nvPr>
            <p:extLst>
              <p:ext uri="{D42A27DB-BD31-4B8C-83A1-F6EECF244321}">
                <p14:modId xmlns:p14="http://schemas.microsoft.com/office/powerpoint/2010/main" val="421338401"/>
              </p:ext>
            </p:extLst>
          </p:nvPr>
        </p:nvGraphicFramePr>
        <p:xfrm>
          <a:off x="1446029" y="2105247"/>
          <a:ext cx="15204558" cy="797441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336</Words>
  <Application>Microsoft Office PowerPoint</Application>
  <PresentationFormat>Custom</PresentationFormat>
  <Paragraphs>23</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Montserrat Medium</vt:lpstr>
      <vt:lpstr>Montserrat</vt:lpstr>
      <vt:lpstr>Open Sans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Olajimi Adeleke</dc:creator>
  <cp:lastModifiedBy>Olajimi Adeleke</cp:lastModifiedBy>
  <cp:revision>1</cp:revision>
  <dcterms:modified xsi:type="dcterms:W3CDTF">2024-07-05T07:32:16Z</dcterms:modified>
</cp:coreProperties>
</file>