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14.png"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xml" /><Relationship Id="rId3" Type="http://schemas.openxmlformats.org/officeDocument/2006/relationships/slide" Target="slide4.xml" /><Relationship Id="rId4" Type="http://schemas.openxmlformats.org/officeDocument/2006/relationships/slide" Target="slide4.xml" /><Relationship Id="rId5" Type="http://schemas.openxmlformats.org/officeDocument/2006/relationships/slide" Target="slide4.xml" /><Relationship Id="rId6" Type="http://schemas.openxmlformats.org/officeDocument/2006/relationships/slide" Target="slide4.xml" /><Relationship Id="rId7" Type="http://schemas.openxmlformats.org/officeDocument/2006/relationships/slide" Target="slide5.xml" /><Relationship Id="rId8" Type="http://schemas.openxmlformats.org/officeDocument/2006/relationships/slide" Target="slide5.xml" /><Relationship Id="rId9" Type="http://schemas.openxmlformats.org/officeDocument/2006/relationships/slide" Target="slide6.xml" /><Relationship Id="rId10" Type="http://schemas.openxmlformats.org/officeDocument/2006/relationships/slide" Target="slide9.xml" /><Relationship Id="rId11" Type="http://schemas.openxmlformats.org/officeDocument/2006/relationships/slide" Target="slide16.xml" /><Relationship Id="rId12" Type="http://schemas.openxmlformats.org/officeDocument/2006/relationships/slide" Target="slide18.xml" /><Relationship Id="rId13" Type="http://schemas.openxmlformats.org/officeDocument/2006/relationships/slide" Target="slide18.xml" /><Relationship Id="rId14" Type="http://schemas.openxmlformats.org/officeDocument/2006/relationships/slide" Target="slide18.xml" /><Relationship Id="rId15" Type="http://schemas.openxmlformats.org/officeDocument/2006/relationships/slide" Target="slide20.xml" /><Relationship Id="rId16" Type="http://schemas.openxmlformats.org/officeDocument/2006/relationships/slide" Target="slide20.xml" /><Relationship Id="rId17" Type="http://schemas.openxmlformats.org/officeDocument/2006/relationships/slide" Target="slide20.xml" /><Relationship Id="rId18" Type="http://schemas.openxmlformats.org/officeDocument/2006/relationships/slide" Target="slide22.xml" /><Relationship Id="rId19" Type="http://schemas.openxmlformats.org/officeDocument/2006/relationships/slide" Target="slide2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Namibian hake model update, 2024</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John Kathena, Jim Ianelli</a:t>
            </a:r>
          </a:p>
        </p:txBody>
      </p:sp>
      <p:sp>
        <p:nvSpPr>
          <p:cNvPr id="4" name="Date Placeholder 3"/>
          <p:cNvSpPr>
            <a:spLocks noGrp="1"/>
          </p:cNvSpPr>
          <p:nvPr>
            <p:ph idx="10" sz="half" type="dt"/>
          </p:nvPr>
        </p:nvSpPr>
        <p:spPr/>
        <p:txBody>
          <a:bodyPr/>
          <a:lstStyle/>
          <a:p>
            <a:pPr lvl="0" indent="0" marL="0">
              <a:buNone/>
            </a:pPr>
            <a:r>
              <a:rPr/>
              <a:t>2024-07-18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Another way to evaluate the relative trends in spawning biomass is to examine the so-called “depletion” levels. This is the ratio of the current SSB to the theoretical unfished value. The results are shown in Figure 5 for the base case model and in Figure 6 for the alternative models.</a:t>
            </a:r>
          </a:p>
        </p:txBody>
      </p:sp>
      <p:pic>
        <p:nvPicPr>
          <p:cNvPr descr="00-Namibian_hake_model_2024_files/figure-pptx/fig-depl-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deplal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recruitment results are consistent with those seen for the spawning biomass. The base case model shows a decline in recruitment estimates compared to the previous assessment, as shown in Figure 7. Compared to the base case model, the alternative models show a range of recruitment estimates, as shown in Figure 8.</a:t>
            </a:r>
          </a:p>
        </p:txBody>
      </p:sp>
      <p:pic>
        <p:nvPicPr>
          <p:cNvPr descr="00-Namibian_hake_model_2024_files/figure-pptx/fig-rec-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recal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To show the history relative to the replacement yield, we can plot the SSB/Bmsy and the catch/replacement yield (Figure 9). This shows a significant difference between the previous assessment and that proposed as the base-case for this year. The alternative models show a range of results, as shown in Figure 10.</a:t>
            </a:r>
          </a:p>
        </p:txBody>
      </p:sp>
      <p:pic>
        <p:nvPicPr>
          <p:cNvPr descr="00-Namibian_hake_model_2024_files/figure-pptx/fig-kobe-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kobe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Age composition fits</a:t>
            </a:r>
          </a:p>
          <a:p>
            <a:pPr lvl="0" indent="0" marL="0">
              <a:buNone/>
            </a:pPr>
            <a:r>
              <a:rPr/>
              <a:t>The age composition fits for the base case model are shown inf Figure 11 and Figure 12. The base case model uses a ‘minus group’ equal to ‘1’ for the survey data and for the fishery it was set to 2 (as was done previously).</a:t>
            </a:r>
          </a:p>
        </p:txBody>
      </p:sp>
      <p:pic>
        <p:nvPicPr>
          <p:cNvPr descr="00-Namibian_hake_model_2024_files/figure-pptx/fig-agecomps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latin typeface="Courier"/>
              </a:rPr>
              <a:t>   NULL
   function(x = bc, title = NULL, type = "fishery", fage = 2, lage = 7) {
     obs &lt;- x[[paste0(type, "_Pobs")]]
     pred &lt;- x[[paste0(type, "_Phat")]]
     incl &lt;- rowSums(data.frame(obs, src = "Obs")[, 2:7]) &gt; 0
     dftmp &lt;- rbind(
       data.frame(obs, src = "Obs")[incl, ],
       data.frame(pred, src = "Pred")[incl, ]
     )
     names(dftmp) &lt;- c("Year", fage:lage, "type")
     x &lt;- pivot_longer(dftmp,
       cols = 2:(lage + 2 - fage),
       names_to = "Age", values_to = "proportion"
     )
     ggplot(x |&gt; filter(type == "Obs"), aes(x = Age, y = proportion)) +
       geom_bar(stat = "Identity", fill = "salmon") +
       geom_point(
         data = x |&gt; filter(type == "Pred"),
         aes(x = Age, y = proportion), size = 2, shape = 3
       ) +
       facet_wrap(Year ~ .) +
       ggtitle(paste0(title, ", ", type))
   }
   &lt;bytecode: 0x1414ba7d0&gt;
   &lt;environment: namespace:NamibianHake&gt;</a:t>
            </a:r>
          </a:p>
        </p:txBody>
      </p:sp>
      <p:pic>
        <p:nvPicPr>
          <p:cNvPr descr="00-Namibian_hake_model_2024_files/figure-pptx/fig-agecomps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Selectivity</a:t>
            </a:r>
          </a:p>
        </p:txBody>
      </p:sp>
      <p:pic>
        <p:nvPicPr>
          <p:cNvPr descr="00-Namibian_hake_model_2024_files/figure-pptx/selex-1.png" id="0" name="Picture 1"/>
          <p:cNvPicPr>
            <a:picLocks noGrp="1" noChangeAspect="1"/>
          </p:cNvPicPr>
          <p:nvPr/>
        </p:nvPicPr>
        <p:blipFill>
          <a:blip r:embed="rId2"/>
          <a:stretch>
            <a:fillRect/>
          </a:stretch>
        </p:blipFill>
        <p:spPr bwMode="auto">
          <a:xfrm>
            <a:off x="5257800" y="203200"/>
            <a:ext cx="17272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Selectivity estimates for the base-case model run.</a:t>
            </a:r>
          </a:p>
        </p:txBody>
      </p:sp>
      <p:sp>
        <p:nvSpPr>
          <p:cNvPr id="3" name="Content Placeholder 2"/>
          <p:cNvSpPr>
            <a:spLocks noGrp="1"/>
          </p:cNvSpPr>
          <p:nvPr>
            <p:ph idx="1"/>
          </p:nvPr>
        </p:nvSpPr>
        <p:spPr/>
        <p:txBody>
          <a:bodyPr/>
          <a:lstStyle/>
          <a:p>
            <a:pPr lvl="0" indent="0" marL="0">
              <a:spcBef>
                <a:spcPts val="3000"/>
              </a:spcBef>
              <a:buNone/>
            </a:pPr>
            <a:r>
              <a:rPr b="1"/>
              <a:t>Stock-recruitment curves</a:t>
            </a:r>
          </a:p>
          <a:p>
            <a:pPr lvl="0" indent="0" marL="0">
              <a:buNone/>
            </a:pPr>
            <a:r>
              <a:rPr/>
              <a:t>The following plot shows the stock-recruitment curves for the base case and models 1, 2, 3, and 5 and 6.</a:t>
            </a:r>
          </a:p>
        </p:txBody>
      </p:sp>
      <p:pic>
        <p:nvPicPr>
          <p:cNvPr descr="00-Namibian_hake_model_2024_files/figure-pptx/srrplots-1.png" id="0" name="Picture 1"/>
          <p:cNvPicPr>
            <a:picLocks noGrp="1" noChangeAspect="1"/>
          </p:cNvPicPr>
          <p:nvPr/>
        </p:nvPicPr>
        <p:blipFill>
          <a:blip r:embed="rId3"/>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Model runs</a:t>
            </a:r>
          </a:p>
        </p:txBody>
      </p:sp>
      <p:sp>
        <p:nvSpPr>
          <p:cNvPr id="3" name="Content Placeholder 2"/>
          <p:cNvSpPr>
            <a:spLocks noGrp="1"/>
          </p:cNvSpPr>
          <p:nvPr>
            <p:ph idx="1"/>
          </p:nvPr>
        </p:nvSpPr>
        <p:spPr/>
        <p:txBody>
          <a:bodyPr/>
          <a:lstStyle/>
          <a:p>
            <a:pPr lvl="0" indent="0" marL="0">
              <a:spcBef>
                <a:spcPts val="3000"/>
              </a:spcBef>
              <a:buNone/>
            </a:pPr>
            <a:r>
              <a:rPr b="1"/>
              <a:t>Stock status comparisons</a:t>
            </a:r>
          </a:p>
          <a:p>
            <a:pPr lvl="0" indent="0" marL="0">
              <a:buNone/>
            </a:pPr>
            <a:r>
              <a:rPr/>
              <a:t>The @tab-quant show the results of the base case model compared to the alternative models for a number of key statistics. Among these, the best fitting models were the base-case and Model 5. However, model 5 fits indicated that the</a:t>
            </a:r>
          </a:p>
          <a:p>
            <a:pPr lvl="0" indent="0">
              <a:buNone/>
            </a:pPr>
            <a:r>
              <a:rPr>
                <a:solidFill>
                  <a:srgbClr val="5E5E5E"/>
                </a:solidFill>
                <a:latin typeface="Courier"/>
              </a:rPr>
              <a:t># |</a:t>
            </a:r>
            <a:br/>
            <a:r>
              <a:rPr>
                <a:solidFill>
                  <a:srgbClr val="003B4F"/>
                </a:solidFill>
                <a:latin typeface="Courier"/>
              </a:rPr>
              <a:t>dftmp &lt;- </a:t>
            </a:r>
            <a:r>
              <a:rPr>
                <a:solidFill>
                  <a:srgbClr val="8F5902"/>
                </a:solidFill>
                <a:latin typeface="Courier"/>
              </a:rPr>
              <a:t>NULL</a:t>
            </a:r>
            <a:br/>
            <a:r>
              <a:rPr>
                <a:solidFill>
                  <a:srgbClr val="003B4F"/>
                </a:solidFill>
                <a:latin typeface="Courier"/>
              </a:rPr>
              <a:t>mod_scen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5E5E5E"/>
                </a:solidFill>
                <a:latin typeface="Courier"/>
              </a:rPr>
              <a:t>:</a:t>
            </a:r>
            <a:r>
              <a:rPr>
                <a:solidFill>
                  <a:srgbClr val="AD0000"/>
                </a:solidFill>
                <a:latin typeface="Courier"/>
              </a:rPr>
              <a:t>8</a:t>
            </a:r>
            <a:r>
              <a:rPr>
                <a:solidFill>
                  <a:srgbClr val="003B4F"/>
                </a:solidFill>
                <a:latin typeface="Courier"/>
              </a:rPr>
              <a:t>)</a:t>
            </a:r>
            <a:br/>
            <a:r>
              <a:rPr>
                <a:solidFill>
                  <a:srgbClr val="003B4F"/>
                </a:solidFill>
                <a:latin typeface="Courier"/>
              </a:rPr>
              <a:t>filler &lt;- </a:t>
            </a:r>
            <a:r>
              <a:rPr>
                <a:solidFill>
                  <a:srgbClr val="20794D"/>
                </a:solidFill>
                <a:latin typeface="Courier"/>
              </a:rPr>
              <a:t>" "</a:t>
            </a:r>
            <a:br/>
            <a:r>
              <a:rPr>
                <a:solidFill>
                  <a:srgbClr val="4758AB"/>
                </a:solidFill>
                <a:latin typeface="Courier"/>
              </a:rPr>
              <a:t>names</a:t>
            </a:r>
            <a:r>
              <a:rPr>
                <a:solidFill>
                  <a:srgbClr val="003B4F"/>
                </a:solidFill>
                <a:latin typeface="Courier"/>
              </a:rPr>
              <a:t>(filler) &lt;- </a:t>
            </a:r>
            <a:r>
              <a:rPr>
                <a:solidFill>
                  <a:srgbClr val="20794D"/>
                </a:solidFill>
                <a:latin typeface="Courier"/>
              </a:rPr>
              <a:t>"-ln(Likelihood)"</a:t>
            </a:r>
            <a:br/>
            <a:r>
              <a:rPr b="1">
                <a:solidFill>
                  <a:srgbClr val="003B4F"/>
                </a:solidFill>
                <a:latin typeface="Courier"/>
              </a:rPr>
              <a:t>for</a:t>
            </a:r>
            <a:r>
              <a:rPr>
                <a:solidFill>
                  <a:srgbClr val="003B4F"/>
                </a:solidFill>
                <a:latin typeface="Courier"/>
              </a:rPr>
              <a:t> (ii </a:t>
            </a:r>
            <a:r>
              <a:rPr b="1">
                <a:solidFill>
                  <a:srgbClr val="003B4F"/>
                </a:solidFill>
                <a:latin typeface="Courier"/>
              </a:rPr>
              <a:t>in</a:t>
            </a:r>
            <a:r>
              <a:rPr>
                <a:solidFill>
                  <a:srgbClr val="003B4F"/>
                </a:solidFill>
                <a:latin typeface="Courier"/>
              </a:rPr>
              <a:t> mod_scen) {</a:t>
            </a:r>
            <a:br/>
            <a:r>
              <a:rPr>
                <a:solidFill>
                  <a:srgbClr val="003B4F"/>
                </a:solidFill>
                <a:latin typeface="Courier"/>
              </a:rPr>
              <a:t>    x &lt;- modlst[[ii]]</a:t>
            </a:r>
            <a:br/>
            <a:r>
              <a:rPr>
                <a:solidFill>
                  <a:srgbClr val="003B4F"/>
                </a:solidFill>
                <a:latin typeface="Courier"/>
              </a:rPr>
              <a:t>    nll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ObjFun,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(nll) &lt;- </a:t>
            </a:r>
            <a:r>
              <a:rPr>
                <a:solidFill>
                  <a:srgbClr val="20794D"/>
                </a:solidFill>
                <a:latin typeface="Courier"/>
              </a:rPr>
              <a:t>"Overall"</a:t>
            </a:r>
            <a:br/>
            <a:r>
              <a:rPr>
                <a:solidFill>
                  <a:srgbClr val="003B4F"/>
                </a:solidFill>
                <a:latin typeface="Courier"/>
              </a:rPr>
              <a:t>    CPUE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CPUE_Like,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(CPUE) &lt;- </a:t>
            </a:r>
            <a:r>
              <a:rPr>
                <a:solidFill>
                  <a:srgbClr val="20794D"/>
                </a:solidFill>
                <a:latin typeface="Courier"/>
              </a:rPr>
              <a:t>"CPUE"</a:t>
            </a:r>
            <a:br/>
            <a:r>
              <a:rPr>
                <a:solidFill>
                  <a:srgbClr val="003B4F"/>
                </a:solidFill>
                <a:latin typeface="Courier"/>
              </a:rPr>
              <a:t>    surv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Survey_Like,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(surv) &lt;- </a:t>
            </a:r>
            <a:r>
              <a:rPr>
                <a:solidFill>
                  <a:srgbClr val="20794D"/>
                </a:solidFill>
                <a:latin typeface="Courier"/>
              </a:rPr>
              <a:t>"Survey"</a:t>
            </a:r>
            <a:br/>
            <a:r>
              <a:rPr>
                <a:solidFill>
                  <a:srgbClr val="003B4F"/>
                </a:solidFill>
                <a:latin typeface="Courier"/>
              </a:rPr>
              <a:t>    caa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CAA_Likelihood,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(caa) &lt;- </a:t>
            </a:r>
            <a:r>
              <a:rPr>
                <a:solidFill>
                  <a:srgbClr val="20794D"/>
                </a:solidFill>
                <a:latin typeface="Courier"/>
              </a:rPr>
              <a:t>"Commercial CAA"</a:t>
            </a:r>
            <a:br/>
            <a:r>
              <a:rPr>
                <a:solidFill>
                  <a:srgbClr val="003B4F"/>
                </a:solidFill>
                <a:latin typeface="Courier"/>
              </a:rPr>
              <a:t>    caas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CAAS_Likelihood,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(caas) &lt;- </a:t>
            </a:r>
            <a:r>
              <a:rPr>
                <a:solidFill>
                  <a:srgbClr val="20794D"/>
                </a:solidFill>
                <a:latin typeface="Courier"/>
              </a:rPr>
              <a:t>"Survey CAA"</a:t>
            </a:r>
            <a:br/>
            <a:r>
              <a:rPr>
                <a:solidFill>
                  <a:srgbClr val="003B4F"/>
                </a:solidFill>
                <a:latin typeface="Courier"/>
              </a:rPr>
              <a:t>    oneyrold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Oneyearold_Likelihood,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(oneyrold) &lt;- </a:t>
            </a:r>
            <a:r>
              <a:rPr>
                <a:solidFill>
                  <a:srgbClr val="20794D"/>
                </a:solidFill>
                <a:latin typeface="Courier"/>
              </a:rPr>
              <a:t>"One yr-old biomass"</a:t>
            </a:r>
            <a:br/>
            <a:r>
              <a:rPr>
                <a:solidFill>
                  <a:srgbClr val="003B4F"/>
                </a:solidFill>
                <a:latin typeface="Courier"/>
              </a:rPr>
              <a:t>    rec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RecRes_Likelihood,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(rec) &lt;- </a:t>
            </a:r>
            <a:r>
              <a:rPr>
                <a:solidFill>
                  <a:srgbClr val="20794D"/>
                </a:solidFill>
                <a:latin typeface="Courier"/>
              </a:rPr>
              <a:t>"Rec. resids."</a:t>
            </a:r>
            <a:br/>
            <a:r>
              <a:rPr>
                <a:solidFill>
                  <a:srgbClr val="003B4F"/>
                </a:solidFill>
                <a:latin typeface="Courier"/>
              </a:rPr>
              <a:t>    datalike &lt;- nll </a:t>
            </a:r>
            <a:r>
              <a:rPr>
                <a:solidFill>
                  <a:srgbClr val="5E5E5E"/>
                </a:solidFill>
                <a:latin typeface="Courier"/>
              </a:rPr>
              <a:t>-</a:t>
            </a:r>
            <a:r>
              <a:rPr>
                <a:solidFill>
                  <a:srgbClr val="003B4F"/>
                </a:solidFill>
                <a:latin typeface="Courier"/>
              </a:rPr>
              <a:t> rec</a:t>
            </a:r>
            <a:br/>
            <a:r>
              <a:rPr>
                <a:solidFill>
                  <a:srgbClr val="003B4F"/>
                </a:solidFill>
                <a:latin typeface="Courier"/>
              </a:rPr>
              <a:t>    </a:t>
            </a:r>
            <a:r>
              <a:rPr>
                <a:solidFill>
                  <a:srgbClr val="4758AB"/>
                </a:solidFill>
                <a:latin typeface="Courier"/>
              </a:rPr>
              <a:t>names</a:t>
            </a:r>
            <a:r>
              <a:rPr>
                <a:solidFill>
                  <a:srgbClr val="003B4F"/>
                </a:solidFill>
                <a:latin typeface="Courier"/>
              </a:rPr>
              <a:t>(datalike) &lt;- </a:t>
            </a:r>
            <a:r>
              <a:rPr>
                <a:solidFill>
                  <a:srgbClr val="20794D"/>
                </a:solidFill>
                <a:latin typeface="Courier"/>
              </a:rPr>
              <a:t>"Data likelihood sub-total"</a:t>
            </a:r>
            <a:br/>
            <a:r>
              <a:rPr>
                <a:solidFill>
                  <a:srgbClr val="003B4F"/>
                </a:solidFill>
                <a:latin typeface="Courier"/>
              </a:rPr>
              <a:t>    NumPars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Npars,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(NumPars) &lt;- </a:t>
            </a:r>
            <a:r>
              <a:rPr>
                <a:solidFill>
                  <a:srgbClr val="20794D"/>
                </a:solidFill>
                <a:latin typeface="Courier"/>
              </a:rPr>
              <a:t>"Number parameters"</a:t>
            </a:r>
            <a:br/>
            <a:r>
              <a:rPr>
                <a:solidFill>
                  <a:srgbClr val="003B4F"/>
                </a:solidFill>
                <a:latin typeface="Courier"/>
              </a:rPr>
              <a:t>    AIC &lt;- </a:t>
            </a:r>
            <a:r>
              <a:rPr>
                <a:solidFill>
                  <a:srgbClr val="4758AB"/>
                </a:solidFill>
                <a:latin typeface="Courier"/>
              </a:rPr>
              <a:t>round</a:t>
            </a:r>
            <a:r>
              <a:rPr>
                <a:solidFill>
                  <a:srgbClr val="003B4F"/>
                </a:solidFill>
                <a:latin typeface="Courier"/>
              </a:rPr>
              <a:t>(x</a:t>
            </a:r>
            <a:r>
              <a:rPr>
                <a:solidFill>
                  <a:srgbClr val="5E5E5E"/>
                </a:solidFill>
                <a:latin typeface="Courier"/>
              </a:rPr>
              <a:t>$</a:t>
            </a:r>
            <a:r>
              <a:rPr>
                <a:solidFill>
                  <a:srgbClr val="003B4F"/>
                </a:solidFill>
                <a:latin typeface="Courier"/>
              </a:rPr>
              <a:t>Akaike,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4758AB"/>
                </a:solidFill>
                <a:latin typeface="Courier"/>
              </a:rPr>
              <a:t>names</a:t>
            </a:r>
            <a:r>
              <a:rPr>
                <a:solidFill>
                  <a:srgbClr val="003B4F"/>
                </a:solidFill>
                <a:latin typeface="Courier"/>
              </a:rPr>
              <a:t>(AIC) &lt;- </a:t>
            </a:r>
            <a:r>
              <a:rPr>
                <a:solidFill>
                  <a:srgbClr val="20794D"/>
                </a:solidFill>
                <a:latin typeface="Courier"/>
              </a:rPr>
              <a:t>"AIC"</a:t>
            </a:r>
            <a:br/>
            <a:r>
              <a:rPr>
                <a:solidFill>
                  <a:srgbClr val="003B4F"/>
                </a:solidFill>
                <a:latin typeface="Courier"/>
              </a:rPr>
              <a:t>    v &lt;- </a:t>
            </a:r>
            <a:r>
              <a:rPr>
                <a:solidFill>
                  <a:srgbClr val="4758AB"/>
                </a:solidFill>
                <a:latin typeface="Courier"/>
              </a:rPr>
              <a:t>c</a:t>
            </a:r>
            <a:r>
              <a:rPr>
                <a:solidFill>
                  <a:srgbClr val="003B4F"/>
                </a:solidFill>
                <a:latin typeface="Courier"/>
              </a:rPr>
              <a:t>(filler, nll, CPUE, surv, caa, caas, oneyrold, datalike, rec, NumPars,</a:t>
            </a:r>
            <a:br/>
            <a:r>
              <a:rPr>
                <a:solidFill>
                  <a:srgbClr val="003B4F"/>
                </a:solidFill>
                <a:latin typeface="Courier"/>
              </a:rPr>
              <a:t>        AIC)</a:t>
            </a:r>
            <a:br/>
            <a:r>
              <a:rPr>
                <a:solidFill>
                  <a:srgbClr val="003B4F"/>
                </a:solidFill>
                <a:latin typeface="Courier"/>
              </a:rPr>
              <a:t>    dftmp &lt;- </a:t>
            </a:r>
            <a:r>
              <a:rPr>
                <a:solidFill>
                  <a:srgbClr val="4758AB"/>
                </a:solidFill>
                <a:latin typeface="Courier"/>
              </a:rPr>
              <a:t>cbind</a:t>
            </a:r>
            <a:r>
              <a:rPr>
                <a:solidFill>
                  <a:srgbClr val="003B4F"/>
                </a:solidFill>
                <a:latin typeface="Courier"/>
              </a:rPr>
              <a:t>(dftmp, v)</a:t>
            </a:r>
            <a:br/>
            <a:r>
              <a:rPr>
                <a:solidFill>
                  <a:srgbClr val="003B4F"/>
                </a:solidFill>
                <a:latin typeface="Courier"/>
              </a:rPr>
              <a:t>}</a:t>
            </a:r>
            <a:br/>
            <a:r>
              <a:rPr>
                <a:solidFill>
                  <a:srgbClr val="003B4F"/>
                </a:solidFill>
                <a:latin typeface="Courier"/>
              </a:rPr>
              <a:t>dftmp &lt;- </a:t>
            </a:r>
            <a:r>
              <a:rPr>
                <a:solidFill>
                  <a:srgbClr val="4758AB"/>
                </a:solidFill>
                <a:latin typeface="Courier"/>
              </a:rPr>
              <a:t>data.frame</a:t>
            </a:r>
            <a:r>
              <a:rPr>
                <a:solidFill>
                  <a:srgbClr val="003B4F"/>
                </a:solidFill>
                <a:latin typeface="Courier"/>
              </a:rPr>
              <a:t>(</a:t>
            </a:r>
            <a:r>
              <a:rPr>
                <a:solidFill>
                  <a:srgbClr val="4758AB"/>
                </a:solidFill>
                <a:latin typeface="Courier"/>
              </a:rPr>
              <a:t>rownames</a:t>
            </a:r>
            <a:r>
              <a:rPr>
                <a:solidFill>
                  <a:srgbClr val="003B4F"/>
                </a:solidFill>
                <a:latin typeface="Courier"/>
              </a:rPr>
              <a:t>(dftmp), dftmp, </a:t>
            </a:r>
            <a:r>
              <a:rPr>
                <a:solidFill>
                  <a:srgbClr val="657422"/>
                </a:solidFill>
                <a:latin typeface="Courier"/>
              </a:rPr>
              <a:t>row.names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4758AB"/>
                </a:solidFill>
                <a:latin typeface="Courier"/>
              </a:rPr>
              <a:t>names</a:t>
            </a:r>
            <a:r>
              <a:rPr>
                <a:solidFill>
                  <a:srgbClr val="003B4F"/>
                </a:solidFill>
                <a:latin typeface="Courier"/>
              </a:rPr>
              <a:t>(dftmp) &lt;- </a:t>
            </a:r>
            <a:r>
              <a:rPr>
                <a:solidFill>
                  <a:srgbClr val="4758AB"/>
                </a:solidFill>
                <a:latin typeface="Courier"/>
              </a:rPr>
              <a:t>c</a:t>
            </a:r>
            <a:r>
              <a:rPr>
                <a:solidFill>
                  <a:srgbClr val="003B4F"/>
                </a:solidFill>
                <a:latin typeface="Courier"/>
              </a:rPr>
              <a:t>(</a:t>
            </a:r>
            <a:r>
              <a:rPr>
                <a:solidFill>
                  <a:srgbClr val="20794D"/>
                </a:solidFill>
                <a:latin typeface="Courier"/>
              </a:rPr>
              <a:t>"Component"</a:t>
            </a:r>
            <a:r>
              <a:rPr>
                <a:solidFill>
                  <a:srgbClr val="003B4F"/>
                </a:solidFill>
                <a:latin typeface="Courier"/>
              </a:rPr>
              <a:t>, mod_label[mod_scen])</a:t>
            </a:r>
            <a:br/>
            <a:r>
              <a:rPr>
                <a:solidFill>
                  <a:srgbClr val="003B4F"/>
                </a:solidFill>
                <a:latin typeface="Courier"/>
              </a:rPr>
              <a:t>tabcap &lt;- </a:t>
            </a:r>
            <a:r>
              <a:rPr>
                <a:solidFill>
                  <a:srgbClr val="20794D"/>
                </a:solidFill>
                <a:latin typeface="Courier"/>
              </a:rPr>
              <a:t>"Model fits to data components"</a:t>
            </a:r>
            <a:br/>
            <a:r>
              <a:rPr>
                <a:solidFill>
                  <a:srgbClr val="4758AB"/>
                </a:solidFill>
                <a:latin typeface="Courier"/>
              </a:rPr>
              <a:t>flextable</a:t>
            </a:r>
            <a:r>
              <a:rPr>
                <a:solidFill>
                  <a:srgbClr val="003B4F"/>
                </a:solidFill>
                <a:latin typeface="Courier"/>
              </a:rPr>
              <a:t>(dftmp) </a:t>
            </a:r>
            <a:r>
              <a:rPr>
                <a:solidFill>
                  <a:srgbClr val="5E5E5E"/>
                </a:solidFill>
                <a:latin typeface="Courier"/>
              </a:rPr>
              <a:t>|&gt;</a:t>
            </a:r>
            <a:br/>
            <a:r>
              <a:rPr>
                <a:solidFill>
                  <a:srgbClr val="003B4F"/>
                </a:solidFill>
                <a:latin typeface="Courier"/>
              </a:rPr>
              <a:t>    </a:t>
            </a:r>
            <a:r>
              <a:rPr>
                <a:solidFill>
                  <a:srgbClr val="4758AB"/>
                </a:solidFill>
                <a:latin typeface="Courier"/>
              </a:rPr>
              <a:t>set_caption</a:t>
            </a:r>
            <a:r>
              <a:rPr>
                <a:solidFill>
                  <a:srgbClr val="003B4F"/>
                </a:solidFill>
                <a:latin typeface="Courier"/>
              </a:rPr>
              <a:t>(</a:t>
            </a:r>
            <a:r>
              <a:rPr>
                <a:solidFill>
                  <a:srgbClr val="657422"/>
                </a:solidFill>
                <a:latin typeface="Courier"/>
              </a:rPr>
              <a:t>caption =</a:t>
            </a:r>
            <a:r>
              <a:rPr>
                <a:solidFill>
                  <a:srgbClr val="003B4F"/>
                </a:solidFill>
                <a:latin typeface="Courier"/>
              </a:rPr>
              <a:t> tabcap)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10671308" name=""/>
          <p:cNvGraphicFramePr>
            <a:graphicFrameLocks noGrp="true"/>
          </p:cNvGraphicFramePr>
          <p:nvPr/>
        </p:nvGraphicFramePr>
        <p:xfrm rot="0">
          <a:off x="914400" y="1828800"/>
          <a:ext cx="9144000" cy="5486400"/>
        </p:xfrm>
        <a:graphic>
          <a:graphicData uri="http://schemas.openxmlformats.org/drawingml/2006/table">
            <a:tbl>
              <a:tblPr/>
              <a:tblGrid>
                <a:gridCol w="1751771"/>
                <a:gridCol w="1247200"/>
                <a:gridCol w="757772"/>
                <a:gridCol w="757772"/>
                <a:gridCol w="757772"/>
                <a:gridCol w="757772"/>
                <a:gridCol w="757772"/>
                <a:gridCol w="757772"/>
              </a:tblGrid>
              <a:tr h="392833">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Component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2024 base case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1</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2</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3</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4</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5</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6</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-ln(Likelihood)</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Overall</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CPUE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Survey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Commercial CAA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Survey CAA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111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One yr-old biomass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72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Data likelihood sub-total</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Rec. resids.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044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Number parameters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29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AIC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76.9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110.3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217.9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86.5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92.9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61.1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890857009" name=""/>
          <p:cNvGraphicFramePr>
            <a:graphicFrameLocks noGrp="true"/>
          </p:cNvGraphicFramePr>
          <p:nvPr/>
        </p:nvGraphicFramePr>
        <p:xfrm rot="0">
          <a:off x="914400" y="1828800"/>
          <a:ext cx="9144000" cy="5486400"/>
        </p:xfrm>
        <a:graphic>
          <a:graphicData uri="http://schemas.openxmlformats.org/drawingml/2006/table">
            <a:tbl>
              <a:tblPr/>
              <a:tblGrid>
                <a:gridCol w="2605796"/>
                <a:gridCol w="1247200"/>
                <a:gridCol w="882261"/>
                <a:gridCol w="882261"/>
                <a:gridCol w="882261"/>
                <a:gridCol w="882261"/>
                <a:gridCol w="882261"/>
                <a:gridCol w="882261"/>
              </a:tblGrid>
              <a:tr h="36664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Statistic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2024 base case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1</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2</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3</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4</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5</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6</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93311">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Unfished spawning biomass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2,855.000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2,843.000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2,928.000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2,916.000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3,289.000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3,111.000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2,639.000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153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Unfished expl. biomass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2,488.000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2,477.000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2,557.000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2,401.000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2,143.000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2,730.000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2,285.000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SRR steepness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79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2024 SSB</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551.626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770.391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1,670.720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699.181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614.796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538.663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572.581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SSB_msy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936.000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957.000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954.000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1,039.000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1,203.000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726.000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Current SSB over unfished</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0.193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0.271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0.240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0.187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0.173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0.217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Current SSB over Bmsy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0.822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0.734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0.592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0.448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0.792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MSY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309.000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211.000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296.000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recent 5-yr average replacement yield</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156.000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164.000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173.000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157.000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Recent RY x current SSB /Bmsy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91.512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135.021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269.103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126.632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90.946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69.000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124.665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buNone/>
            </a:pPr>
            <a:r>
              <a:rPr/>
              <a:t>A comparison among the models for stock status and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stockstatus-1.png" id="0" name="Picture 1"/>
          <p:cNvPicPr>
            <a:picLocks noGrp="1" noChangeAspect="1"/>
          </p:cNvPicPr>
          <p:nvPr/>
        </p:nvPicPr>
        <p:blipFill>
          <a:blip r:embed="rId2"/>
          <a:stretch>
            <a:fillRect/>
          </a:stretch>
        </p:blipFill>
        <p:spPr bwMode="auto">
          <a:xfrm>
            <a:off x="1854200" y="1193800"/>
            <a:ext cx="54229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Contents</a:t>
            </a:r>
          </a:p>
        </p:txBody>
      </p:sp>
      <p:sp>
        <p:nvSpPr>
          <p:cNvPr id="3" name="Content Placeholder 2"/>
          <p:cNvSpPr>
            <a:spLocks noGrp="1"/>
          </p:cNvSpPr>
          <p:nvPr>
            <p:ph idx="1"/>
          </p:nvPr>
        </p:nvSpPr>
        <p:spPr/>
        <p:txBody>
          <a:bodyPr/>
          <a:lstStyle/>
          <a:p>
            <a:pPr lvl="0"/>
            <a:r>
              <a:rPr>
                <a:hlinkClick r:id="rId2" action="ppaction://hlinksldjump"/>
              </a:rPr>
              <a:t>Project overview</a:t>
            </a:r>
          </a:p>
          <a:p>
            <a:pPr lvl="1"/>
            <a:r>
              <a:rPr>
                <a:hlinkClick r:id="rId3" action="ppaction://hlinksldjump"/>
              </a:rPr>
              <a:t>Key Points</a:t>
            </a:r>
          </a:p>
          <a:p>
            <a:pPr lvl="1"/>
            <a:r>
              <a:rPr>
                <a:hlinkClick r:id="rId4" action="ppaction://hlinksldjump"/>
              </a:rPr>
              <a:t>Draft agenda</a:t>
            </a:r>
          </a:p>
          <a:p>
            <a:pPr lvl="2"/>
            <a:r>
              <a:rPr>
                <a:hlinkClick r:id="rId5" action="ppaction://hlinksldjump"/>
              </a:rPr>
              <a:t>Week 1:</a:t>
            </a:r>
          </a:p>
          <a:p>
            <a:pPr lvl="2"/>
            <a:r>
              <a:rPr>
                <a:hlinkClick r:id="rId6" action="ppaction://hlinksldjump"/>
              </a:rPr>
              <a:t>Week 2:</a:t>
            </a:r>
          </a:p>
          <a:p>
            <a:pPr lvl="0"/>
            <a:r>
              <a:rPr>
                <a:hlinkClick r:id="rId7" action="ppaction://hlinksldjump"/>
              </a:rPr>
              <a:t>Assessment model runs</a:t>
            </a:r>
          </a:p>
          <a:p>
            <a:pPr lvl="1"/>
            <a:r>
              <a:rPr>
                <a:hlinkClick r:id="rId8" action="ppaction://hlinksldjump"/>
              </a:rPr>
              <a:t>Model descriptions</a:t>
            </a:r>
          </a:p>
          <a:p>
            <a:pPr lvl="1"/>
            <a:r>
              <a:rPr>
                <a:hlinkClick r:id="rId9" action="ppaction://hlinksldjump"/>
              </a:rPr>
              <a:t>Fits to index data</a:t>
            </a:r>
          </a:p>
          <a:p>
            <a:pPr lvl="1"/>
            <a:r>
              <a:rPr>
                <a:hlinkClick r:id="rId10" action="ppaction://hlinksldjump"/>
              </a:rPr>
              <a:t>SSB results</a:t>
            </a:r>
          </a:p>
          <a:p>
            <a:pPr lvl="1"/>
            <a:r>
              <a:rPr>
                <a:hlinkClick r:id="rId11" action="ppaction://hlinksldjump"/>
              </a:rPr>
              <a:t>Age composition fits</a:t>
            </a:r>
          </a:p>
          <a:p>
            <a:pPr lvl="1"/>
            <a:r>
              <a:rPr>
                <a:hlinkClick r:id="rId12" action="ppaction://hlinksldjump"/>
              </a:rPr>
              <a:t>Selectivity</a:t>
            </a:r>
          </a:p>
          <a:p>
            <a:pPr lvl="1"/>
            <a:r>
              <a:rPr>
                <a:hlinkClick r:id="rId13" action="ppaction://hlinksldjump"/>
              </a:rPr>
              <a:t>Stock-recruitment curves</a:t>
            </a:r>
          </a:p>
          <a:p>
            <a:pPr lvl="1"/>
            <a:r>
              <a:rPr>
                <a:hlinkClick r:id="rId14" action="ppaction://hlinksldjump"/>
              </a:rPr>
              <a:t>Stock status comparisons</a:t>
            </a:r>
          </a:p>
          <a:p>
            <a:pPr lvl="0"/>
            <a:r>
              <a:rPr>
                <a:hlinkClick r:id="rId15" action="ppaction://hlinksldjump"/>
              </a:rPr>
              <a:t>Control rule application</a:t>
            </a:r>
          </a:p>
          <a:p>
            <a:pPr lvl="1"/>
            <a:r>
              <a:rPr>
                <a:hlinkClick r:id="rId16" action="ppaction://hlinksldjump"/>
              </a:rPr>
              <a:t>Modeling Namibian hake survey data by species</a:t>
            </a:r>
          </a:p>
          <a:p>
            <a:pPr lvl="1"/>
            <a:r>
              <a:rPr>
                <a:hlinkClick r:id="rId17" action="ppaction://hlinksldjump"/>
              </a:rPr>
              <a:t>Application to the Namibian hake stocks</a:t>
            </a:r>
          </a:p>
          <a:p>
            <a:pPr lvl="1"/>
            <a:r>
              <a:rPr>
                <a:hlinkClick r:id="rId18" action="ppaction://hlinksldjump"/>
              </a:rPr>
              <a:t>Control rule developments</a:t>
            </a:r>
          </a:p>
          <a:p>
            <a:pPr lvl="0"/>
            <a:r>
              <a:rPr>
                <a:hlinkClick r:id="rId19" action="ppaction://hlinksldjump"/>
              </a:rPr>
              <a:t>Notes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Control rule application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Modeling Namibian hake survey data by species</a:t>
                </a:r>
              </a:p>
              <a:p>
                <a:pPr lvl="0" indent="0" marL="0">
                  <a:buNone/>
                </a:pPr>
                <a:r>
                  <a:rPr/>
                  <a:t>Fisheries stock assessments require data that are reliably collected and compiled. Secondarily, assessment models should be configured to match the assumptions associated with the observed data. To account for survey trends between the two species of hake we applied the estimated observation errors to a simple state-space random walk model. This approach has a number of options for how process-errors can be specified and estimated. The observation model applies the observation-error variances </a:t>
                </a:r>
                <a14:m>
                  <m:oMath xmlns:m="http://schemas.openxmlformats.org/officeDocument/2006/math">
                    <m:d>
                      <m:dPr>
                        <m:begChr m:val="("/>
                        <m:endChr m:val=")"/>
                        <m:sepChr m:val=""/>
                        <m:grow/>
                      </m:dPr>
                      <m:e>
                        <m:sSubSup>
                          <m:e>
                            <m:r>
                              <m:t>σ</m:t>
                            </m:r>
                          </m:e>
                          <m:sub>
                            <m:r>
                              <m:t>j</m:t>
                            </m:r>
                            <m:r>
                              <m:rPr>
                                <m:sty m:val="p"/>
                              </m:rPr>
                              <m:t>,</m:t>
                            </m:r>
                            <m:r>
                              <m:t>t</m:t>
                            </m:r>
                          </m:sub>
                          <m:sup>
                            <m:r>
                              <m:t>2</m:t>
                            </m:r>
                          </m:sup>
                        </m:sSubSup>
                      </m:e>
                    </m:d>
                  </m:oMath>
                </a14:m>
                <a:r>
                  <a:rPr/>
                  <a:t> for the </a:t>
                </a:r>
                <a14:m>
                  <m:oMath xmlns:m="http://schemas.openxmlformats.org/officeDocument/2006/math">
                    <m:sSup>
                      <m:e>
                        <m:r>
                          <m:t>j</m:t>
                        </m:r>
                      </m:e>
                      <m:sup>
                        <m:r>
                          <m:t>t</m:t>
                        </m:r>
                        <m:r>
                          <m:t>h</m:t>
                        </m:r>
                      </m:sup>
                    </m:sSup>
                  </m:oMath>
                </a14:m>
                <a:r>
                  <a:rPr/>
                  <a:t> species in year </a:t>
                </a:r>
                <a14:m>
                  <m:oMath xmlns:m="http://schemas.openxmlformats.org/officeDocument/2006/math">
                    <m:r>
                      <m:t>t</m:t>
                    </m:r>
                    <m:d>
                      <m:dPr>
                        <m:begChr m:val="("/>
                        <m:endChr m:val=")"/>
                        <m:sepChr m:val=""/>
                        <m:grow/>
                      </m:dPr>
                      <m:e>
                        <m:sSub>
                          <m:e>
                            <m:r>
                              <m:t>x</m:t>
                            </m:r>
                          </m:e>
                          <m:sub>
                            <m:r>
                              <m:t>j</m:t>
                            </m:r>
                            <m:r>
                              <m:rPr>
                                <m:sty m:val="p"/>
                              </m:rPr>
                              <m:t>,</m:t>
                            </m:r>
                            <m:r>
                              <m:t>t</m:t>
                            </m:r>
                          </m:sub>
                        </m:sSub>
                      </m:e>
                    </m:d>
                  </m:oMath>
                </a14:m>
                <a:r>
                  <a:rPr/>
                  <a:t>. The indices are fit to latent state variables, e.g., the underlying population trend </a:t>
                </a:r>
                <a14:m>
                  <m:oMath xmlns:m="http://schemas.openxmlformats.org/officeDocument/2006/math">
                    <m:r>
                      <m:t>l</m:t>
                    </m:r>
                    <m:r>
                      <m:t>n</m:t>
                    </m:r>
                    <m:d>
                      <m:dPr>
                        <m:begChr m:val="("/>
                        <m:endChr m:val=")"/>
                        <m:sepChr m:val=""/>
                        <m:grow/>
                      </m:dPr>
                      <m:e>
                        <m:sSub>
                          <m:e>
                            <m:acc>
                              <m:accPr>
                                <m:chr m:val="̂"/>
                              </m:accPr>
                              <m:e>
                                <m:r>
                                  <m:t>Z</m:t>
                                </m:r>
                              </m:e>
                            </m:acc>
                          </m:e>
                          <m:sub>
                            <m:r>
                              <m:t>j</m:t>
                            </m:r>
                            <m:r>
                              <m:rPr>
                                <m:sty m:val="p"/>
                              </m:rPr>
                              <m:t>,</m:t>
                            </m:r>
                            <m:r>
                              <m:t>t</m:t>
                            </m:r>
                          </m:sub>
                        </m:sSub>
                      </m:e>
                    </m:d>
                  </m:oMath>
                </a14:m>
                <a:r>
                  <a:rPr/>
                  <a:t> as follows:</a:t>
                </a:r>
              </a:p>
              <a:p>
                <a:pPr lvl="0" indent="0" marL="0">
                  <a:buNone/>
                </a:pPr>
                <a14:m>
                  <m:oMath xmlns:m="http://schemas.openxmlformats.org/officeDocument/2006/math">
                    <m:r>
                      <m:t>l</m:t>
                    </m:r>
                    <m:r>
                      <m:t>n</m:t>
                    </m:r>
                    <m:d>
                      <m:dPr>
                        <m:begChr m:val="("/>
                        <m:endChr m:val=")"/>
                        <m:sepChr m:val=""/>
                        <m:grow/>
                      </m:dPr>
                      <m:e>
                        <m:sSub>
                          <m:e>
                            <m:r>
                              <m:t>Z</m:t>
                            </m:r>
                          </m:e>
                          <m:sub>
                            <m:r>
                              <m:t>j</m:t>
                            </m:r>
                            <m:r>
                              <m:rPr>
                                <m:sty m:val="p"/>
                              </m:rPr>
                              <m:t>,</m:t>
                            </m:r>
                            <m:r>
                              <m:t>t</m:t>
                            </m:r>
                          </m:sub>
                        </m:sSub>
                      </m:e>
                    </m:d>
                    <m:r>
                      <m:rPr>
                        <m:sty m:val="p"/>
                      </m:rPr>
                      <m:t>=</m:t>
                    </m:r>
                    <m:r>
                      <m:t>l</m:t>
                    </m:r>
                    <m:r>
                      <m:t>n</m:t>
                    </m:r>
                    <m:d>
                      <m:dPr>
                        <m:begChr m:val="("/>
                        <m:endChr m:val=")"/>
                        <m:sepChr m:val=""/>
                        <m:grow/>
                      </m:dPr>
                      <m:e>
                        <m:sSub>
                          <m:e>
                            <m:acc>
                              <m:accPr>
                                <m:chr m:val="̂"/>
                              </m:accPr>
                              <m:e>
                                <m:r>
                                  <m:t>Z</m:t>
                                </m:r>
                              </m:e>
                            </m:acc>
                          </m:e>
                          <m:sub>
                            <m:r>
                              <m:t>j</m:t>
                            </m:r>
                            <m:r>
                              <m:rPr>
                                <m:sty m:val="p"/>
                              </m:rPr>
                              <m:t>,</m:t>
                            </m:r>
                            <m:r>
                              <m:t>t</m:t>
                            </m:r>
                          </m:sub>
                        </m:sSub>
                      </m:e>
                    </m:d>
                    <m:r>
                      <m:rPr>
                        <m:sty m:val="p"/>
                      </m:rPr>
                      <m:t>+</m:t>
                    </m:r>
                    <m:sSub>
                      <m:e>
                        <m:r>
                          <m:t>ϵ</m:t>
                        </m:r>
                      </m:e>
                      <m:sub>
                        <m:r>
                          <m:t>j</m:t>
                        </m:r>
                        <m:r>
                          <m:rPr>
                            <m:sty m:val="p"/>
                          </m:rPr>
                          <m:t>,</m:t>
                        </m:r>
                        <m:r>
                          <m:t>t</m:t>
                        </m:r>
                      </m:sub>
                    </m:sSub>
                  </m:oMath>
                </a14:m>
                <a:r>
                  <a:rPr/>
                  <a:t> where </a:t>
                </a:r>
                <a14:m>
                  <m:oMath xmlns:m="http://schemas.openxmlformats.org/officeDocument/2006/math">
                    <m:sSub>
                      <m:e>
                        <m:r>
                          <m:t>ϵ</m:t>
                        </m:r>
                      </m:e>
                      <m:sub>
                        <m:r>
                          <m:t>j</m:t>
                        </m:r>
                        <m:r>
                          <m:rPr>
                            <m:sty m:val="p"/>
                          </m:rPr>
                          <m:t>,</m:t>
                        </m:r>
                        <m:r>
                          <m:t>t</m:t>
                        </m:r>
                      </m:sub>
                    </m:sSub>
                    <m:r>
                      <m:rPr>
                        <m:sty m:val="p"/>
                      </m:rPr>
                      <m:t>∼</m:t>
                    </m:r>
                    <m:r>
                      <m:t>N</m:t>
                    </m:r>
                    <m:d>
                      <m:dPr>
                        <m:begChr m:val="("/>
                        <m:endChr m:val=")"/>
                        <m:sepChr m:val=""/>
                        <m:grow/>
                      </m:dPr>
                      <m:e>
                        <m:r>
                          <m:t>0</m:t>
                        </m:r>
                        <m:r>
                          <m:rPr>
                            <m:sty m:val="p"/>
                          </m:rPr>
                          <m:t>,</m:t>
                        </m:r>
                        <m:sSubSup>
                          <m:e>
                            <m:r>
                              <m:t>σ</m:t>
                            </m:r>
                          </m:e>
                          <m:sub>
                            <m:r>
                              <m:t>j</m:t>
                            </m:r>
                            <m:r>
                              <m:rPr>
                                <m:sty m:val="p"/>
                              </m:rPr>
                              <m:t>,</m:t>
                            </m:r>
                            <m:r>
                              <m:t>t</m:t>
                            </m:r>
                          </m:sub>
                          <m:sup>
                            <m:r>
                              <m:t>2</m:t>
                            </m:r>
                          </m:sup>
                        </m:sSubSup>
                      </m:e>
                    </m:d>
                  </m:oMath>
                </a14:m>
              </a:p>
              <a:p>
                <a:pPr lvl="0" indent="0" marL="0">
                  <a:buNone/>
                </a:pPr>
                <a:r>
                  <a:rPr/>
                  <a:t>and the state equation and associated process error variance </a:t>
                </a:r>
                <a14:m>
                  <m:oMath xmlns:m="http://schemas.openxmlformats.org/officeDocument/2006/math">
                    <m:sSubSup>
                      <m:e>
                        <m:r>
                          <m:t>σ</m:t>
                        </m:r>
                      </m:e>
                      <m:sub>
                        <m:r>
                          <m:t>P</m:t>
                        </m:r>
                        <m:r>
                          <m:t>E</m:t>
                        </m:r>
                      </m:sub>
                      <m:sup>
                        <m:r>
                          <m:t>2</m:t>
                        </m:r>
                      </m:sup>
                    </m:sSubSup>
                  </m:oMath>
                </a14:m>
                <a:r>
                  <a:rPr/>
                  <a:t> is defined as</a:t>
                </a:r>
              </a:p>
              <a:p>
                <a:pPr lvl="0" indent="0" marL="0">
                  <a:buNone/>
                </a:pPr>
                <a14:m>
                  <m:oMath xmlns:m="http://schemas.openxmlformats.org/officeDocument/2006/math">
                    <m:r>
                      <m:t>l</m:t>
                    </m:r>
                    <m:r>
                      <m:t>n</m:t>
                    </m:r>
                    <m:r>
                      <m:rPr>
                        <m:sty m:val="p"/>
                      </m:rPr>
                      <m:t>(</m:t>
                    </m:r>
                    <m:sSub>
                      <m:e>
                        <m:acc>
                          <m:accPr>
                            <m:chr m:val="̂"/>
                          </m:accPr>
                          <m:e>
                            <m:r>
                              <m:t>Z</m:t>
                            </m:r>
                          </m:e>
                        </m:acc>
                      </m:e>
                      <m:sub>
                        <m:r>
                          <m:t>j</m:t>
                        </m:r>
                        <m:r>
                          <m:rPr>
                            <m:sty m:val="p"/>
                          </m:rPr>
                          <m:t>,</m:t>
                        </m:r>
                        <m:r>
                          <m:t>t</m:t>
                        </m:r>
                        <m:r>
                          <m:rPr>
                            <m:sty m:val="p"/>
                          </m:rPr>
                          <m:t>+</m:t>
                        </m:r>
                        <m:r>
                          <m:t>1</m:t>
                        </m:r>
                      </m:sub>
                    </m:sSub>
                    <m:r>
                      <m:rPr>
                        <m:sty m:val="p"/>
                      </m:rPr>
                      <m:t>=</m:t>
                    </m:r>
                    <m:r>
                      <m:t>l</m:t>
                    </m:r>
                    <m:r>
                      <m:t>n</m:t>
                    </m:r>
                    <m:d>
                      <m:dPr>
                        <m:begChr m:val="("/>
                        <m:endChr m:val=")"/>
                        <m:sepChr m:val=""/>
                        <m:grow/>
                      </m:dPr>
                      <m:e>
                        <m:sSub>
                          <m:e>
                            <m:acc>
                              <m:accPr>
                                <m:chr m:val="̂"/>
                              </m:accPr>
                              <m:e>
                                <m:r>
                                  <m:t>Z</m:t>
                                </m:r>
                              </m:e>
                            </m:acc>
                          </m:e>
                          <m:sub>
                            <m:r>
                              <m:t>j</m:t>
                            </m:r>
                            <m:r>
                              <m:rPr>
                                <m:sty m:val="p"/>
                              </m:rPr>
                              <m:t>,</m:t>
                            </m:r>
                            <m:r>
                              <m:t>t</m:t>
                            </m:r>
                            <m:r>
                              <m:rPr>
                                <m:sty m:val="p"/>
                              </m:rPr>
                              <m:t>+</m:t>
                            </m:r>
                          </m:sub>
                        </m:sSub>
                      </m:e>
                    </m:d>
                    <m:r>
                      <m:rPr>
                        <m:sty m:val="p"/>
                      </m:rPr>
                      <m:t>+</m:t>
                    </m:r>
                    <m:sSub>
                      <m:e>
                        <m:r>
                          <m:t>η</m:t>
                        </m:r>
                      </m:e>
                      <m:sub>
                        <m:r>
                          <m:t>j</m:t>
                        </m:r>
                        <m:r>
                          <m:rPr>
                            <m:sty m:val="p"/>
                          </m:rPr>
                          <m:t>,</m:t>
                        </m:r>
                        <m:r>
                          <m:t>t</m:t>
                        </m:r>
                      </m:sub>
                    </m:sSub>
                    <m:r>
                      <m:rPr>
                        <m:sty m:val="p"/>
                      </m:rPr>
                      <m:t>,</m:t>
                    </m:r>
                  </m:oMath>
                </a14:m>
                <a:r>
                  <a:rPr/>
                  <a:t> where </a:t>
                </a:r>
                <a14:m>
                  <m:oMath xmlns:m="http://schemas.openxmlformats.org/officeDocument/2006/math">
                    <m:sSub>
                      <m:e>
                        <m:r>
                          <m:t>η</m:t>
                        </m:r>
                      </m:e>
                      <m:sub>
                        <m:r>
                          <m:t>j</m:t>
                        </m:r>
                        <m:r>
                          <m:rPr>
                            <m:sty m:val="p"/>
                          </m:rPr>
                          <m:t>,</m:t>
                        </m:r>
                        <m:r>
                          <m:t>t</m:t>
                        </m:r>
                      </m:sub>
                    </m:sSub>
                    <m:r>
                      <m:rPr>
                        <m:sty m:val="p"/>
                      </m:rPr>
                      <m:t>∼</m:t>
                    </m:r>
                    <m:r>
                      <m:t>N</m:t>
                    </m:r>
                    <m:d>
                      <m:dPr>
                        <m:begChr m:val="("/>
                        <m:endChr m:val=")"/>
                        <m:sepChr m:val=""/>
                        <m:grow/>
                      </m:dPr>
                      <m:e>
                        <m:r>
                          <m:t>0</m:t>
                        </m:r>
                        <m:r>
                          <m:rPr>
                            <m:sty m:val="p"/>
                          </m:rPr>
                          <m:t>,</m:t>
                        </m:r>
                        <m:sSubSup>
                          <m:e>
                            <m:r>
                              <m:t>τ</m:t>
                            </m:r>
                          </m:e>
                          <m:sub>
                            <m:r>
                              <m:t>j</m:t>
                            </m:r>
                          </m:sub>
                          <m:sup>
                            <m:r>
                              <m:t>2</m:t>
                            </m:r>
                          </m:sup>
                        </m:sSubSup>
                      </m:e>
                    </m:d>
                    <m:r>
                      <m:rPr>
                        <m:sty m:val="p"/>
                      </m:rPr>
                      <m:t>.</m:t>
                    </m:r>
                  </m:oMath>
                </a14:m>
              </a:p>
              <a:p>
                <a:pPr lvl="0" indent="0" marL="0">
                  <a:buNone/>
                </a:pPr>
                <a:r>
                  <a:rPr/>
                  <a:t>The process error variances </a:t>
                </a:r>
                <a14:m>
                  <m:oMath xmlns:m="http://schemas.openxmlformats.org/officeDocument/2006/math">
                    <m:sSubSup>
                      <m:e>
                        <m:r>
                          <m:t>τ</m:t>
                        </m:r>
                      </m:e>
                      <m:sub>
                        <m:r>
                          <m:t>j</m:t>
                        </m:r>
                      </m:sub>
                      <m:sup>
                        <m:r>
                          <m:t>2</m:t>
                        </m:r>
                      </m:sup>
                    </m:sSubSup>
                  </m:oMath>
                </a14:m>
                <a:r>
                  <a:rPr/>
                  <a:t> (which may or may not vary across indices) are fixed effect parameters and the unobserved species combined population </a:t>
                </a:r>
                <a14:m>
                  <m:oMath xmlns:m="http://schemas.openxmlformats.org/officeDocument/2006/math">
                    <m:r>
                      <m:t>l</m:t>
                    </m:r>
                    <m:r>
                      <m:t>n</m:t>
                    </m:r>
                    <m:d>
                      <m:dPr>
                        <m:begChr m:val="("/>
                        <m:endChr m:val=")"/>
                        <m:sepChr m:val=""/>
                        <m:grow/>
                      </m:dPr>
                      <m:e>
                        <m:sSub>
                          <m:e>
                            <m:r>
                              <m:t>Z</m:t>
                            </m:r>
                          </m:e>
                          <m:sub>
                            <m:r>
                              <m:t>j</m:t>
                            </m:r>
                            <m:r>
                              <m:rPr>
                                <m:sty m:val="p"/>
                              </m:rPr>
                              <m:t>,</m:t>
                            </m:r>
                            <m:r>
                              <m:t>t</m:t>
                            </m:r>
                          </m:sub>
                        </m:sSub>
                      </m:e>
                    </m:d>
                  </m:oMath>
                </a14:m>
                <a:r>
                  <a:rPr/>
                  <a:t> is estimated as a series of random effects. The model is fit using maximum likelihood estimation in TMB using the R package “rema” (Sullivan 2022). The survey data for each species was used with CVs applied for observation error specifications. The values for </a:t>
                </a:r>
                <a14:m>
                  <m:oMath xmlns:m="http://schemas.openxmlformats.org/officeDocument/2006/math">
                    <m:sSubSup>
                      <m:e>
                        <m:r>
                          <m:t>τ</m:t>
                        </m:r>
                      </m:e>
                      <m:sub>
                        <m:r>
                          <m:t>j</m:t>
                        </m:r>
                      </m:sub>
                      <m:sup>
                        <m:r>
                          <m:t>2</m:t>
                        </m:r>
                      </m:sup>
                    </m:sSubSup>
                  </m:oMath>
                </a14:m>
                <a:r>
                  <a:rPr/>
                  <a:t> were tested for each species and found to be similar so they were set to the same values.</a:t>
                </a:r>
              </a:p>
              <a:p>
                <a:pPr lvl="0" indent="0" marL="0">
                  <a:buNone/>
                </a:pPr>
                <a:r>
                  <a:rPr/>
                  <a:t>The above analysis provides a summary of the model runs and the design of a control rule that accounts for the signals in the data on the different species.</a:t>
                </a:r>
              </a:p>
              <a:p>
                <a:pPr lvl="0" indent="0" marL="0">
                  <a:spcBef>
                    <a:spcPts val="3000"/>
                  </a:spcBef>
                  <a:buNone/>
                </a:pPr>
                <a:r>
                  <a:rPr b="1"/>
                  <a:t>Application to the Namibian hake stocks</a:t>
                </a:r>
              </a:p>
              <a:p>
                <a:pPr lvl="0" indent="0" marL="0">
                  <a:buNone/>
                </a:pPr>
                <a:r>
                  <a:rPr/>
                  <a:t>The control rule was first applied to the Namibian hake stocks using the survey data and the relative proportions of the two species. However, we wish to have a more robust control rule that accounts for the signals in the data on </a:t>
                </a:r>
                <a:r>
                  <a:rPr i="1"/>
                  <a:t>M. paradoxus</a:t>
                </a:r>
                <a:r>
                  <a:rPr/>
                  <a:t> biomass and have that be independent of </a:t>
                </a:r>
                <a:r>
                  <a:rPr i="1"/>
                  <a:t>M. capensis</a:t>
                </a:r>
                <a:r>
                  <a:rPr/>
                  <a:t> (e.g., Figure 14). For that case, we applied the survey smoothing model to </a:t>
                </a:r>
                <a:r>
                  <a:rPr i="1"/>
                  <a:t>paradoxus</a:t>
                </a:r>
                <a:r>
                  <a:rPr/>
                  <a:t> alone. The next step was to compute mean biomass over the period 1990-2024, and evaluate the adustment for different levels of </a:t>
                </a:r>
                <a14:m>
                  <m:oMath xmlns:m="http://schemas.openxmlformats.org/officeDocument/2006/math">
                    <m:r>
                      <m:t>γ</m:t>
                    </m:r>
                  </m:oMath>
                </a14:m>
                <a:r>
                  <a:rPr/>
                  <a:t>. The historical adjustments based on this aspect of the MP is shown in Figure 15.</a:t>
                </a:r>
              </a:p>
              <a:p>
                <a:pPr lvl="0" indent="0">
                  <a:buNone/>
                </a:pPr>
                <a:r>
                  <a:rPr>
                    <a:latin typeface="Courier"/>
                  </a:rPr>
                  <a:t>   Model runtime: 0.1 seconds 
   stats::nlminb thinks the model has converged: mod$opt$convergence == 0
   Maximum gradient component: 6.86e-08 
   Max gradient parameter: log_PE 
   TMB:sdreport() was performed successfully for this model</a:t>
                </a:r>
              </a:p>
            </p:txBody>
          </p:sp>
        </mc:Choice>
      </mc:AlternateContent>
      <p:pic>
        <p:nvPicPr>
          <p:cNvPr descr="00-Namibian_hake_model_2024_files/figure-pptx/fig-relmean-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adjus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Control rule developments</a:t>
                </a:r>
              </a:p>
              <a:p>
                <a:pPr lvl="0" indent="0" marL="0">
                  <a:buNone/>
                </a:pPr>
                <a:r>
                  <a:rPr/>
                  <a:t>The situation for developing a two-species control rule where catches between species and the trend in overall biomass for both species is combined is challenging. For management purposes, the goal is to avoid incidental takes in the proportion of one species that exceeds the historical levels of depletion for either stock. Fortunately, survey data are available that can be used to distinguish trends in the relative biomass for both stocks. The design of the triggered control rule therefore must consider patterns in the relative biomass from the survey data, the absolute biomass of the combined catch and biomass as modeled from the combined-stocks assessment. This provides a pragmatic approach using available data.</a:t>
                </a:r>
              </a:p>
              <a:p>
                <a:pPr lvl="0" indent="0" marL="0">
                  <a:buNone/>
                </a:pPr>
                <a:r>
                  <a:rPr/>
                  <a:t>The steps in the control rule would be first to run a simple model that projected the survey biomass and relative proportion of </a:t>
                </a:r>
                <a:r>
                  <a:rPr i="1"/>
                  <a:t>M. paradoxus</a:t>
                </a:r>
                <a:r>
                  <a:rPr/>
                  <a:t>. Then, given the mean proportion over the period, compute the adjustment needed to the overarching control rule for the management procedure. For example, the historical range based on the survey has been between about one third of the mean value (in the earliest part of the period) to about 70% above the mean proportion. This range (especially the lower value) was used as a semi-empirical way to develop a minimum stock size threshold as part of the control rule. That is, when the stock of </a:t>
                </a:r>
                <a:r>
                  <a:rPr i="1"/>
                  <a:t>M. paradoxus</a:t>
                </a:r>
                <a:r>
                  <a:rPr/>
                  <a:t> drops below 30% of the mean proportion of the combined stocks estimate, the TAC recommendation for the combined stock would be zero. So if proportion of </a:t>
                </a:r>
                <a:r>
                  <a:rPr i="1"/>
                  <a:t>M. paradoxus</a:t>
                </a:r>
                <a:r>
                  <a:rPr/>
                  <a:t> </a:t>
                </a:r>
                <a14:m>
                  <m:oMath xmlns:m="http://schemas.openxmlformats.org/officeDocument/2006/math">
                    <m:d>
                      <m:dPr>
                        <m:begChr m:val="("/>
                        <m:endChr m:val=")"/>
                        <m:sepChr m:val=""/>
                        <m:grow/>
                      </m:dPr>
                      <m:e>
                        <m:sSub>
                          <m:e>
                            <m:r>
                              <m:t>p</m:t>
                            </m:r>
                          </m:e>
                          <m:sub>
                            <m:r>
                              <m:t>y</m:t>
                            </m:r>
                          </m:sub>
                        </m:sSub>
                      </m:e>
                    </m:d>
                  </m:oMath>
                </a14:m>
                <a:r>
                  <a:rPr/>
                  <a:t> is greater than 30% of the long-term mean proportion, then</a:t>
                </a:r>
              </a:p>
              <a:p>
                <a:pPr lvl="0" indent="0" marL="0">
                  <a:buNone/>
                </a:pPr>
                <a14:m>
                  <m:oMath xmlns:m="http://schemas.openxmlformats.org/officeDocument/2006/math">
                    <m:r>
                      <m:t>T</m:t>
                    </m:r>
                    <m:r>
                      <m:t>A</m:t>
                    </m:r>
                    <m:sSub>
                      <m:e>
                        <m:r>
                          <m:t>C</m:t>
                        </m:r>
                      </m:e>
                      <m:sub>
                        <m:r>
                          <m:t>y</m:t>
                        </m:r>
                      </m:sub>
                    </m:sSub>
                    <m:r>
                      <m:rPr>
                        <m:sty m:val="p"/>
                      </m:rPr>
                      <m:t>=</m:t>
                    </m:r>
                    <m:d>
                      <m:dPr>
                        <m:begChr m:val="("/>
                        <m:endChr m:val=")"/>
                        <m:sepChr m:val=""/>
                        <m:grow/>
                      </m:dPr>
                      <m:e>
                        <m:r>
                          <m:t>R</m:t>
                        </m:r>
                        <m:nary>
                          <m:naryPr>
                            <m:chr m:val="∑"/>
                            <m:limLoc m:val="undOvr"/>
                            <m:subHide m:val="off"/>
                            <m:supHide m:val="off"/>
                          </m:naryPr>
                          <m:sub>
                            <m:r>
                              <m:t>y</m:t>
                            </m:r>
                          </m:sub>
                          <m:sup>
                            <m:r>
                              <m:t>y</m:t>
                            </m:r>
                            <m:r>
                              <m:rPr>
                                <m:sty m:val="p"/>
                              </m:rPr>
                              <m:t>−</m:t>
                            </m:r>
                            <m:r>
                              <m:t>4</m:t>
                            </m:r>
                          </m:sup>
                          <m:e>
                            <m:f>
                              <m:fPr>
                                <m:type m:val="bar"/>
                              </m:fPr>
                              <m:num>
                                <m:r>
                                  <m:t>R</m:t>
                                </m:r>
                                <m:sSub>
                                  <m:e>
                                    <m:r>
                                      <m:t>Y</m:t>
                                    </m:r>
                                  </m:e>
                                  <m:sub>
                                    <m:r>
                                      <m:t>y</m:t>
                                    </m:r>
                                  </m:sub>
                                </m:sSub>
                              </m:num>
                              <m:den>
                                <m:r>
                                  <m:t>5</m:t>
                                </m:r>
                              </m:den>
                            </m:f>
                          </m:e>
                        </m:nary>
                      </m:e>
                    </m:d>
                    <m:r>
                      <m:rPr>
                        <m:sty m:val="p"/>
                      </m:rPr>
                      <m:t>min</m:t>
                    </m:r>
                    <m:sSup>
                      <m:e>
                        <m:d>
                          <m:dPr>
                            <m:begChr m:val="("/>
                            <m:endChr m:val=")"/>
                            <m:sepChr m:val=""/>
                            <m:grow/>
                          </m:dPr>
                          <m:e>
                            <m:r>
                              <m:t>1.0</m:t>
                            </m:r>
                            <m:r>
                              <m:rPr>
                                <m:sty m:val="p"/>
                              </m:rPr>
                              <m:t>,</m:t>
                            </m:r>
                            <m:sSub>
                              <m:e>
                                <m:r>
                                  <m:t>B</m:t>
                                </m:r>
                              </m:e>
                              <m:sub>
                                <m:r>
                                  <m:t>y</m:t>
                                </m:r>
                              </m:sub>
                            </m:sSub>
                            <m:r>
                              <m:rPr>
                                <m:sty m:val="p"/>
                              </m:rPr>
                              <m:t>/</m:t>
                            </m:r>
                            <m:sSub>
                              <m:e>
                                <m:r>
                                  <m:t>B</m:t>
                                </m:r>
                              </m:e>
                              <m:sub>
                                <m:r>
                                  <m:t>M</m:t>
                                </m:r>
                                <m:r>
                                  <m:t>S</m:t>
                                </m:r>
                                <m:r>
                                  <m:t>Y</m:t>
                                </m:r>
                              </m:sub>
                            </m:sSub>
                          </m:e>
                        </m:d>
                      </m:e>
                      <m:sup>
                        <m:r>
                          <m:t>λ</m:t>
                        </m:r>
                      </m:sup>
                    </m:sSup>
                    <m:sSup>
                      <m:e>
                        <m:r>
                          <m:t>0.5</m:t>
                        </m:r>
                      </m:e>
                      <m:sup>
                        <m:r>
                          <m:rPr>
                            <m:sty m:val="p"/>
                          </m:rPr>
                          <m:t>−</m:t>
                        </m:r>
                        <m:r>
                          <m:t>λ</m:t>
                        </m:r>
                      </m:sup>
                    </m:sSup>
                    <m:r>
                      <m:rPr>
                        <m:sty m:val="p"/>
                      </m:rPr>
                      <m:t>)</m:t>
                    </m:r>
                    <m:r>
                      <m:rPr>
                        <m:sty m:val="p"/>
                      </m:rPr>
                      <m:t>min</m:t>
                    </m:r>
                    <m:sSup>
                      <m:e>
                        <m:d>
                          <m:dPr>
                            <m:begChr m:val="("/>
                            <m:endChr m:val=")"/>
                            <m:sepChr m:val=""/>
                            <m:grow/>
                          </m:dPr>
                          <m:e>
                            <m:r>
                              <m:t>1</m:t>
                            </m:r>
                            <m:r>
                              <m:rPr>
                                <m:sty m:val="p"/>
                              </m:rPr>
                              <m:t>,</m:t>
                            </m:r>
                            <m:acc>
                              <m:accPr>
                                <m:chr m:val="̇"/>
                              </m:accPr>
                              <m:e>
                                <m:sSub>
                                  <m:e>
                                    <m:r>
                                      <m:t>p</m:t>
                                    </m:r>
                                  </m:e>
                                  <m:sub>
                                    <m:r>
                                      <m:t>y</m:t>
                                    </m:r>
                                  </m:sub>
                                </m:sSub>
                              </m:e>
                            </m:acc>
                            <m:r>
                              <m:rPr>
                                <m:sty m:val="p"/>
                              </m:rPr>
                              <m:t>/</m:t>
                            </m:r>
                            <m:acc>
                              <m:accPr>
                                <m:chr m:val="̇"/>
                              </m:accPr>
                              <m:e>
                                <m:acc>
                                  <m:accPr>
                                    <m:chr m:val="‾"/>
                                  </m:accPr>
                                  <m:e>
                                    <m:r>
                                      <m:t>p</m:t>
                                    </m:r>
                                  </m:e>
                                </m:acc>
                              </m:e>
                            </m:acc>
                          </m:e>
                        </m:d>
                      </m:e>
                      <m:sup>
                        <m:r>
                          <m:t>γ</m:t>
                        </m:r>
                      </m:sup>
                    </m:sSup>
                  </m:oMath>
                </a14:m>
              </a:p>
              <a:p>
                <a:pPr lvl="0" indent="0" marL="0">
                  <a:buNone/>
                </a:pPr>
                <a:r>
                  <a:rPr/>
                  <a:t>where the rebuilding factor (</a:t>
                </a:r>
                <a14:m>
                  <m:oMath xmlns:m="http://schemas.openxmlformats.org/officeDocument/2006/math">
                    <m:r>
                      <m:t>R</m:t>
                    </m:r>
                  </m:oMath>
                </a14:m>
                <a:r>
                  <a:rPr/>
                  <a:t>) is set to 0.8 when the spawning biomass is below </a:t>
                </a:r>
                <a14:m>
                  <m:oMath xmlns:m="http://schemas.openxmlformats.org/officeDocument/2006/math">
                    <m:sSub>
                      <m:e>
                        <m:r>
                          <m:t>B</m:t>
                        </m:r>
                      </m:e>
                      <m:sub>
                        <m:r>
                          <m:t>M</m:t>
                        </m:r>
                        <m:r>
                          <m:t>S</m:t>
                        </m:r>
                        <m:r>
                          <m:t>Y</m:t>
                        </m:r>
                      </m:sub>
                    </m:sSub>
                  </m:oMath>
                </a14:m>
                <a:r>
                  <a:rPr/>
                  <a:t> and 1.0 when above. In words, the TAC in year y is equal to the catch under the current control rule times the ratio of the spawning biomass relative to BMSY (or proxy) and the externally estimated proportion of </a:t>
                </a:r>
                <a:r>
                  <a:rPr i="1"/>
                  <a:t>M. paradoxus</a:t>
                </a:r>
                <a:r>
                  <a:rPr/>
                  <a:t> from survey data. The second term relates </a:t>
                </a:r>
                <a14:m>
                  <m:oMath xmlns:m="http://schemas.openxmlformats.org/officeDocument/2006/math">
                    <m:sSub>
                      <m:e>
                        <m:r>
                          <m:t>B</m:t>
                        </m:r>
                      </m:e>
                      <m:sub>
                        <m:r>
                          <m:t>M</m:t>
                        </m:r>
                        <m:r>
                          <m:t>S</m:t>
                        </m:r>
                        <m:r>
                          <m:t>Y</m:t>
                        </m:r>
                      </m:sub>
                    </m:sSub>
                  </m:oMath>
                </a14:m>
                <a:r>
                  <a:rPr/>
                  <a:t> and is intended to take fast action (for </a:t>
                </a:r>
                <a14:m>
                  <m:oMath xmlns:m="http://schemas.openxmlformats.org/officeDocument/2006/math">
                    <m:r>
                      <m:t>λ</m:t>
                    </m:r>
                    <m:r>
                      <m:rPr>
                        <m:sty m:val="p"/>
                      </m:rPr>
                      <m:t>&gt;</m:t>
                    </m:r>
                    <m:r>
                      <m:t>1.0</m:t>
                    </m:r>
                  </m:oMath>
                </a14:m>
                <a:r>
                  <a:rPr/>
                  <a:t>) when the biomass falls below 0.5 of that value (a standard in many places to define “overfished”). The third term on the right hand side reflects the impact the </a:t>
                </a:r>
                <a:r>
                  <a:rPr i="1"/>
                  <a:t>M. paradoxus</a:t>
                </a:r>
                <a:r>
                  <a:rPr/>
                  <a:t> biomass projected from a survey smoother (described below) and adjusts the TAC advice downwards when the projected </a:t>
                </a:r>
                <a14:m>
                  <m:oMath xmlns:m="http://schemas.openxmlformats.org/officeDocument/2006/math">
                    <m:acc>
                      <m:accPr>
                        <m:chr m:val="̇"/>
                      </m:accPr>
                      <m:e>
                        <m:sSub>
                          <m:e>
                            <m:r>
                              <m:t>p</m:t>
                            </m:r>
                          </m:e>
                          <m:sub>
                            <m:r>
                              <m:t>y</m:t>
                            </m:r>
                          </m:sub>
                        </m:sSub>
                      </m:e>
                    </m:acc>
                  </m:oMath>
                </a14:m>
                <a:r>
                  <a:rPr/>
                  <a:t> drops below the mean value. The values of </a:t>
                </a:r>
                <a14:m>
                  <m:oMath xmlns:m="http://schemas.openxmlformats.org/officeDocument/2006/math">
                    <m:r>
                      <m:t>γ</m:t>
                    </m:r>
                    <m:r>
                      <m:rPr>
                        <m:sty m:val="p"/>
                      </m:rPr>
                      <m:t>,</m:t>
                    </m:r>
                    <m:r>
                      <m:t>λ</m:t>
                    </m:r>
                  </m:oMath>
                </a14:m>
                <a:r>
                  <a:rPr/>
                  <a:t> were evaluated and are shown in Table xx. We note that the specification of a survey linkage by the individual species provides an appropriate adjustment that reduces the exploitation rate and prevents potential for “the point of recruitment impairment” (PRI).</a:t>
                </a:r>
              </a:p>
              <a:p>
                <a:pPr lvl="0" indent="0" marL="0">
                  <a:buNone/>
                </a:pPr>
                <a:r>
                  <a:rPr/>
                  <a:t>For the control rule as specified, the reactivity of the TAC advice to changes in either B/Bmsy or the biomass of </a:t>
                </a:r>
                <a:r>
                  <a:rPr i="1"/>
                  <a:t>M. paradoxus</a:t>
                </a:r>
                <a:r>
                  <a:rPr/>
                  <a:t> biomass can be adjusted. These are shown in Figure 16. For the purposes of this analysis, we set </a:t>
                </a:r>
                <a14:m>
                  <m:oMath xmlns:m="http://schemas.openxmlformats.org/officeDocument/2006/math">
                    <m:r>
                      <m:t>γ</m:t>
                    </m:r>
                    <m:r>
                      <m:rPr>
                        <m:sty m:val="p"/>
                      </m:rPr>
                      <m:t>=</m:t>
                    </m:r>
                    <m:r>
                      <m:t>.25</m:t>
                    </m:r>
                  </m:oMath>
                </a14:m>
                <a:r>
                  <a:rPr/>
                  <a:t>. For </a:t>
                </a:r>
                <a14:m>
                  <m:oMath xmlns:m="http://schemas.openxmlformats.org/officeDocument/2006/math">
                    <m:r>
                      <m:t>λ</m:t>
                    </m:r>
                  </m:oMath>
                </a14:m>
                <a:r>
                  <a:rPr/>
                  <a:t>, most models evaluated were above 0.5 of </a:t>
                </a:r>
                <a14:m>
                  <m:oMath xmlns:m="http://schemas.openxmlformats.org/officeDocument/2006/math">
                    <m:sSub>
                      <m:e>
                        <m:r>
                          <m:t>B</m:t>
                        </m:r>
                      </m:e>
                      <m:sub>
                        <m:r>
                          <m:t>M</m:t>
                        </m:r>
                        <m:r>
                          <m:t>S</m:t>
                        </m:r>
                        <m:r>
                          <m:t>Y</m:t>
                        </m:r>
                      </m:sub>
                    </m:sSub>
                  </m:oMath>
                </a14:m>
                <a:r>
                  <a:rPr/>
                  <a:t> so there was no added adjustment beyond the </a:t>
                </a:r>
                <a14:m>
                  <m:oMath xmlns:m="http://schemas.openxmlformats.org/officeDocument/2006/math">
                    <m:r>
                      <m:t>R</m:t>
                    </m:r>
                    <m:r>
                      <m:rPr>
                        <m:sty m:val="p"/>
                      </m:rPr>
                      <m:t>=</m:t>
                    </m:r>
                    <m:r>
                      <m:t>0.8</m:t>
                    </m:r>
                  </m:oMath>
                </a14:m>
                <a:r>
                  <a:rPr/>
                  <a:t>. So, following the TAC as specified, the base-case model was below $B_{MSY} so </a:t>
                </a:r>
                <a14:m>
                  <m:oMath xmlns:m="http://schemas.openxmlformats.org/officeDocument/2006/math">
                    <m:r>
                      <m:t>R</m:t>
                    </m:r>
                    <m:r>
                      <m:rPr>
                        <m:sty m:val="p"/>
                      </m:rPr>
                      <m:t>=</m:t>
                    </m:r>
                    <m:r>
                      <m:t>0.8</m:t>
                    </m:r>
                  </m:oMath>
                </a14:m>
                <a:r>
                  <a:rPr/>
                  <a:t> with the average replacement yield over the last 5 years is recommended, with the adjustment based on the relative biomass of </a:t>
                </a:r>
                <a:r>
                  <a:rPr i="1"/>
                  <a:t>M. paradoxus</a:t>
                </a:r>
                <a:r>
                  <a:rPr/>
                  <a:t> and the long-term mean biomass of the species.</a:t>
                </a:r>
              </a:p>
              <a:p>
                <a:pPr lvl="0" indent="0" marL="0">
                  <a:buNone/>
                </a:pPr>
                <a:r>
                  <a:rPr/>
                  <a:t>The TAC advice for the combined stocks is then given in the following table:</a:t>
                </a:r>
              </a:p>
            </p:txBody>
          </p:sp>
        </mc:Choice>
      </mc:AlternateContent>
      <p:graphicFrame xmlns:a="http://schemas.openxmlformats.org/drawingml/2006/main" xmlns:r="http://schemas.openxmlformats.org/officeDocument/2006/relationships" xmlns:p="http://schemas.openxmlformats.org/presentationml/2006/main">
        <p:nvGraphicFramePr>
          <p:cNvPr id="471543557" name=""/>
          <p:cNvGraphicFramePr>
            <a:graphicFrameLocks noGrp="true"/>
          </p:cNvGraphicFramePr>
          <p:nvPr/>
        </p:nvGraphicFramePr>
        <p:xfrm rot="0">
          <a:off x="914400" y="1828800"/>
          <a:ext cx="9144000" cy="5486400"/>
        </p:xfrm>
        <a:graphic>
          <a:graphicData uri="http://schemas.openxmlformats.org/drawingml/2006/table">
            <a:tbl>
              <a:tblPr/>
              <a:tblGrid>
                <a:gridCol w="2241198"/>
                <a:gridCol w="1247200"/>
                <a:gridCol w="757772"/>
                <a:gridCol w="757772"/>
                <a:gridCol w="757772"/>
                <a:gridCol w="757772"/>
                <a:gridCol w="757772"/>
                <a:gridCol w="757772"/>
              </a:tblGrid>
              <a:tr h="36664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Statistic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2024 base case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1</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2</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3</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4</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5</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Model 6</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recent 5-yr avg repl. yield</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3652">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Current B over Bmsy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0.822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0.734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0.592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0.448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0.792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153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Ratio of paradoxus to mean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0.971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6629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TAC</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opt 1, lambda=1.5 gamma=0.25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123.89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130.24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137.39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103.72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opt 2, lambda=2 gamma=0.25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123.89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130.24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137.39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98.18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124.68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opt 3, lambda=2 gamma=0.1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124.43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122.84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137.99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122.84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98.62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125.23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222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opt 4, lambda=2 gamma=1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121.18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127.4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119.63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134.39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119.63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96.04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121.96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00-Namibian_hake_model_2024_files/figure-pptx/fig-gamma-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lambda-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a:t>Throughout the weeks, we scrutinized data inputs and found a couple of inconsistencies. For example, data were provided for surveys in 2019 yet there were no observations in that year. Similarly, the abundance-at-length data from the surveys failed to identify strong periods of persistence by cohorts.</a:t>
            </a:r>
          </a:p>
          <a:p>
            <a:pPr lvl="0" indent="0" marL="0">
              <a:buNone/>
            </a:pPr>
            <a:r>
              <a:rPr/>
              <a:t>Ignore 7-vessel CPUE data set.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4758AB"/>
                </a:solidFill>
                <a:latin typeface="Courier"/>
              </a:rPr>
              <a:t>project</a:t>
            </a:r>
            <a:r>
              <a:rPr b="1">
                <a:solidFill>
                  <a:srgbClr val="003B4F"/>
                </a:solidFill>
                <a:latin typeface="Courier"/>
              </a:rPr>
              <a:t>:</a:t>
            </a:r>
            <a:br/>
            <a:r>
              <a:rPr>
                <a:solidFill>
                  <a:srgbClr val="657422"/>
                </a:solidFill>
                <a:latin typeface="Courier"/>
              </a:rPr>
              <a:t>  </a:t>
            </a:r>
            <a:r>
              <a:rPr>
                <a:solidFill>
                  <a:srgbClr val="4758AB"/>
                </a:solidFill>
                <a:latin typeface="Courier"/>
              </a:rPr>
              <a:t>render</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20794D"/>
                </a:solidFill>
                <a:latin typeface="Courier"/>
              </a:rPr>
              <a:t>'*.qmd'</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 overview</a:t>
            </a:r>
          </a:p>
        </p:txBody>
      </p:sp>
      <p:sp>
        <p:nvSpPr>
          <p:cNvPr id="3" name="Content Placeholder 2"/>
          <p:cNvSpPr>
            <a:spLocks noGrp="1"/>
          </p:cNvSpPr>
          <p:nvPr>
            <p:ph idx="1"/>
          </p:nvPr>
        </p:nvSpPr>
        <p:spPr/>
        <p:txBody>
          <a:bodyPr/>
          <a:lstStyle/>
          <a:p>
            <a:pPr lvl="0" indent="0" marL="0">
              <a:buNone/>
            </a:pPr>
            <a:r>
              <a:rPr/>
              <a:t>The following reflects my interpretation of the Marine Stewardship Council’s certification request. There is a need to catch up on missed milestones and outlines the necessary steps for the upcoming Year 4 milestone.</a:t>
            </a:r>
          </a:p>
          <a:p>
            <a:pPr lvl="0" indent="0" marL="0">
              <a:spcBef>
                <a:spcPts val="3000"/>
              </a:spcBef>
              <a:buNone/>
            </a:pPr>
            <a:r>
              <a:rPr b="1"/>
              <a:t>Key Points</a:t>
            </a:r>
          </a:p>
          <a:p>
            <a:pPr lvl="0" indent="-342900" marL="342900">
              <a:buAutoNum type="arabicPeriod"/>
            </a:pPr>
            <a:r>
              <a:rPr/>
              <a:t>Year 3 Milestone Missed: The milestone required revised stock assessments for </a:t>
            </a:r>
            <a:r>
              <a:rPr i="1"/>
              <a:t>M. paradoxus</a:t>
            </a:r>
            <a:r>
              <a:rPr/>
              <a:t>, which was not met.</a:t>
            </a:r>
          </a:p>
          <a:p>
            <a:pPr lvl="0" indent="-342900" marL="342900">
              <a:buAutoNum type="arabicPeriod"/>
            </a:pPr>
            <a:r>
              <a:rPr/>
              <a:t>Year 4 Milestone: By February 2025, the MFMR must use the Harvest Control Rule (HCR) systematically to verify the TAC for </a:t>
            </a:r>
            <a:r>
              <a:rPr i="1"/>
              <a:t>M. paradoxus</a:t>
            </a:r>
            <a:r>
              <a:rPr/>
              <a:t>. This needs to be applied in the August/September 2024 management meetings.</a:t>
            </a:r>
          </a:p>
          <a:p>
            <a:pPr lvl="0" indent="-342900" marL="342900">
              <a:buAutoNum type="arabicPeriod"/>
            </a:pPr>
            <a:r>
              <a:rPr/>
              <a:t>Namibian Stock Assessment: There’s a recommendation to review and re-evaluate the assumptions and parameter values of assessment models, particularly the pessimistic base case model.</a:t>
            </a:r>
          </a:p>
          <a:p>
            <a:pPr lvl="0" indent="-342900" marL="342900">
              <a:buAutoNum type="arabicPeriod"/>
            </a:pPr>
            <a:r>
              <a:rPr/>
              <a:t>Implementation Issues: MFMR has Dr. Ianelli’s report but not the code to run the model, and training is required for the Namibian team.</a:t>
            </a:r>
          </a:p>
          <a:p>
            <a:pPr lvl="0" indent="0" marL="0">
              <a:spcBef>
                <a:spcPts val="3000"/>
              </a:spcBef>
              <a:buNone/>
            </a:pPr>
            <a:r>
              <a:rPr b="1"/>
              <a:t>Draft agenda</a:t>
            </a:r>
          </a:p>
          <a:p>
            <a:pPr lvl="0" indent="0" marL="0">
              <a:buNone/>
            </a:pPr>
            <a:r>
              <a:rPr/>
              <a:t>The following draft agenda outlines the steps to address the missed milestones and prepare for the upcoming Year 4 milestone.</a:t>
            </a:r>
          </a:p>
          <a:p>
            <a:pPr lvl="0" indent="0" marL="0">
              <a:spcBef>
                <a:spcPts val="3000"/>
              </a:spcBef>
              <a:buNone/>
            </a:pPr>
            <a:r>
              <a:rPr b="1"/>
              <a:t>Week 1:</a:t>
            </a:r>
          </a:p>
          <a:p>
            <a:pPr lvl="0" indent="-342900" marL="342900">
              <a:buAutoNum type="arabicPeriod"/>
            </a:pPr>
            <a:r>
              <a:rPr/>
              <a:t>Day 1-2: Review and Planning</a:t>
            </a:r>
          </a:p>
          <a:p>
            <a:pPr lvl="1"/>
            <a:r>
              <a:rPr/>
              <a:t>Review the Year 3 milestone requirements and current progress.</a:t>
            </a:r>
          </a:p>
          <a:p>
            <a:pPr lvl="1"/>
            <a:r>
              <a:rPr/>
              <a:t>Plan steps to implement the HCR for </a:t>
            </a:r>
            <a:r>
              <a:rPr i="1"/>
              <a:t>M. paradoxus</a:t>
            </a:r>
            <a:r>
              <a:rPr/>
              <a:t>.</a:t>
            </a:r>
          </a:p>
          <a:p>
            <a:pPr lvl="0" indent="-342900" marL="342900">
              <a:buAutoNum type="arabicPeriod"/>
            </a:pPr>
            <a:r>
              <a:rPr/>
              <a:t>Day 3-4: Data Preparation</a:t>
            </a:r>
          </a:p>
          <a:p>
            <a:pPr lvl="1"/>
            <a:r>
              <a:rPr/>
              <a:t>Gather and prepare Namibia stock assessment data.</a:t>
            </a:r>
          </a:p>
          <a:p>
            <a:pPr lvl="1"/>
            <a:r>
              <a:rPr/>
              <a:t>Coordinate with MFMR to understand current data handling and management practices.</a:t>
            </a:r>
          </a:p>
          <a:p>
            <a:pPr lvl="0" indent="-342900" marL="342900">
              <a:buAutoNum type="arabicPeriod"/>
            </a:pPr>
            <a:r>
              <a:rPr/>
              <a:t>Day 5: Meeting Preparation</a:t>
            </a:r>
          </a:p>
          <a:p>
            <a:pPr lvl="1"/>
            <a:r>
              <a:rPr/>
              <a:t>Prepare documentation and a presentation for the MFMR management meeting.</a:t>
            </a:r>
          </a:p>
          <a:p>
            <a:pPr lvl="1"/>
            <a:r>
              <a:rPr/>
              <a:t>Outline the steps needed for the August/September 2024 meeting to include HCR in TAC setting.</a:t>
            </a:r>
          </a:p>
          <a:p>
            <a:pPr lvl="0" indent="0" marL="0">
              <a:spcBef>
                <a:spcPts val="3000"/>
              </a:spcBef>
              <a:buNone/>
            </a:pPr>
            <a:r>
              <a:rPr b="1"/>
              <a:t>Week 2:</a:t>
            </a:r>
          </a:p>
          <a:p>
            <a:pPr lvl="0" indent="-342900" marL="342900">
              <a:buAutoNum startAt="4" type="arabicPeriod"/>
            </a:pPr>
            <a:r>
              <a:rPr/>
              <a:t>Day 1-2: Model Review</a:t>
            </a:r>
          </a:p>
          <a:p>
            <a:pPr lvl="1"/>
            <a:r>
              <a:rPr/>
              <a:t>Review developments and report key elements for implementation.</a:t>
            </a:r>
          </a:p>
          <a:p>
            <a:pPr lvl="1"/>
            <a:r>
              <a:rPr/>
              <a:t>Develop a preliminary implementation plan for the HCR model.</a:t>
            </a:r>
          </a:p>
          <a:p>
            <a:pPr lvl="0" indent="-342900" marL="342900">
              <a:buAutoNum startAt="4" type="arabicPeriod"/>
            </a:pPr>
            <a:r>
              <a:rPr/>
              <a:t>Day 3-4: Training Coordination</a:t>
            </a:r>
          </a:p>
          <a:p>
            <a:pPr lvl="1"/>
            <a:r>
              <a:rPr/>
              <a:t>Arrange a training session with Dr. Ianelli or another suitable individual for MFMR.</a:t>
            </a:r>
          </a:p>
          <a:p>
            <a:pPr lvl="1"/>
            <a:r>
              <a:rPr/>
              <a:t>Coordinate with the training provider and MFMR to schedule the session.</a:t>
            </a:r>
          </a:p>
          <a:p>
            <a:pPr lvl="0" indent="-342900" marL="342900">
              <a:buAutoNum startAt="4" type="arabicPeriod"/>
            </a:pPr>
            <a:r>
              <a:rPr/>
              <a:t>Day 5: Reporting</a:t>
            </a:r>
          </a:p>
          <a:p>
            <a:pPr lvl="1"/>
            <a:r>
              <a:rPr/>
              <a:t>Compile a progress report summarizing activities, challenges, and next steps.</a:t>
            </a:r>
          </a:p>
          <a:p>
            <a:pPr lvl="1"/>
            <a:r>
              <a:rPr/>
              <a:t>Send the report to Hugh and relevant stakeholders for feedback.</a:t>
            </a:r>
          </a:p>
          <a:p>
            <a:pPr lvl="0" indent="0" marL="0">
              <a:buNone/>
            </a:pPr>
            <a:r>
              <a:rPr/>
              <a:t>This agenda ensures a systematic approach to address the milestones and prepare for the upcoming management meeting, focusing on implementing the HCR and providing necessary training to MFMR.</a:t>
            </a:r>
          </a:p>
          <a:p>
            <a:pPr lvl="0" indent="0" marL="0">
              <a:buNone/>
            </a:pPr>
            <a:r>
              <a:rPr/>
              <a:t>Below are two main sections, first on model developments and second on application of the control rule that accounts for the signals in the data on the different species.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Assessment model runs</a:t>
            </a:r>
          </a:p>
        </p:txBody>
      </p:sp>
      <p:sp>
        <p:nvSpPr>
          <p:cNvPr id="4" name="Text Placeholder 3"/>
          <p:cNvSpPr>
            <a:spLocks noGrp="1"/>
          </p:cNvSpPr>
          <p:nvPr>
            <p:ph idx="2" sz="half" type="body"/>
          </p:nvPr>
        </p:nvSpPr>
        <p:spPr/>
        <p:txBody>
          <a:bodyPr/>
          <a:lstStyle/>
          <a:p>
            <a:pPr lvl="0" indent="0" marL="0">
              <a:buNone/>
            </a:pPr>
            <a:r>
              <a:rPr/>
              <a:t>The original base-case model was evaluated for a number of features and extensions. These included focus on what data components were fit well and how improvements in consistency can be made. For the latter part, we found that the fits to the index and CPUE data were particularly poor and could be improved. We reviewed the model from Ianelli et al. (2023) and decided that whilst reassuring that alternative assessment approach provide similar results, for consistency and due to the added features of the Namibian model, it was preferred to make necessary changes in that code base. Give the short time available for training and implementation, we decided to focus on the base-case model and make necessary changes. The following sections outline the model runs and the results relative to the previous assessment.</a:t>
            </a:r>
          </a:p>
          <a:p>
            <a:pPr lvl="0" indent="0" marL="0">
              <a:spcBef>
                <a:spcPts val="3000"/>
              </a:spcBef>
              <a:buNone/>
            </a:pPr>
            <a:r>
              <a:rPr b="1"/>
              <a:t>Model descriptions</a:t>
            </a:r>
          </a:p>
          <a:p>
            <a:pPr lvl="0" indent="0" marL="0">
              <a:buNone/>
            </a:pPr>
            <a:r>
              <a:rPr/>
              <a:t>The following table was developed based on testing the model with different assumptions and data sources. Key differences from the 2023 assessment configuration was the assumption that model estimation of variance terms was appropriate. This feature resulted in unacceptable residual patterns and essentially a complete down weighting of the index data. We used the assumed variance terms (CVs) for the indices in all of the following model configurations: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27200"/>
                <a:gridCol w="3378200"/>
              </a:tblGrid>
              <a:tr h="0">
                <a:tc>
                  <a:txBody>
                    <a:bodyPr/>
                    <a:lstStyle/>
                    <a:p>
                      <a:pPr lvl="0" indent="0" marL="0">
                        <a:buNone/>
                      </a:pPr>
                      <a:r>
                        <a:rPr/>
                        <a:t>Model</a:t>
                      </a:r>
                    </a:p>
                  </a:txBody>
                  <a:tcPr/>
                </a:tc>
                <a:tc>
                  <a:txBody>
                    <a:bodyPr/>
                    <a:lstStyle/>
                    <a:p>
                      <a:pPr lvl="0" indent="0" marL="0">
                        <a:buNone/>
                      </a:pPr>
                      <a:r>
                        <a:rPr/>
                        <a:t>Description</a:t>
                      </a:r>
                    </a:p>
                  </a:txBody>
                  <a:tcPr/>
                </a:tc>
              </a:tr>
              <a:tr h="0">
                <a:tc>
                  <a:txBody>
                    <a:bodyPr/>
                    <a:lstStyle/>
                    <a:p>
                      <a:pPr lvl="0" indent="0" marL="0">
                        <a:buNone/>
                      </a:pPr>
                      <a:r>
                        <a:rPr/>
                        <a:t>Previous base case</a:t>
                      </a:r>
                    </a:p>
                  </a:txBody>
                </a:tc>
                <a:tc>
                  <a:txBody>
                    <a:bodyPr/>
                    <a:lstStyle/>
                    <a:p>
                      <a:pPr lvl="0" indent="0" marL="0">
                        <a:buNone/>
                      </a:pPr>
                      <a:r>
                        <a:rPr/>
                        <a:t>As specified in past assessments, estimated steepness and all variance terms</a:t>
                      </a:r>
                    </a:p>
                  </a:txBody>
                </a:tc>
              </a:tr>
              <a:tr h="0">
                <a:tc>
                  <a:txBody>
                    <a:bodyPr/>
                    <a:lstStyle/>
                    <a:p>
                      <a:pPr lvl="0" indent="0" marL="0">
                        <a:buNone/>
                      </a:pPr>
                      <a:r>
                        <a:rPr/>
                        <a:t>Base case (m0)</a:t>
                      </a:r>
                    </a:p>
                  </a:txBody>
                </a:tc>
                <a:tc>
                  <a:txBody>
                    <a:bodyPr/>
                    <a:lstStyle/>
                    <a:p>
                      <a:pPr lvl="0" indent="0" marL="0">
                        <a:buNone/>
                      </a:pPr>
                      <a:r>
                        <a:rPr/>
                        <a:t>Model with survey “minus group” to be ages 0, and 1 instead of 0, 1, and 2 as done in the past, steepness fixed at 0.7, q estimated, and time-varying fishery asymptotic selectivity specified.</a:t>
                      </a:r>
                    </a:p>
                  </a:txBody>
                </a:tc>
              </a:tr>
              <a:tr h="0">
                <a:tc>
                  <a:txBody>
                    <a:bodyPr/>
                    <a:lstStyle/>
                    <a:p>
                      <a:pPr lvl="0" indent="0" marL="0">
                        <a:buNone/>
                      </a:pPr>
                      <a:r>
                        <a:rPr/>
                        <a:t>m1</a:t>
                      </a:r>
                    </a:p>
                  </a:txBody>
                </a:tc>
                <a:tc>
                  <a:txBody>
                    <a:bodyPr/>
                    <a:lstStyle/>
                    <a:p>
                      <a:pPr lvl="0" indent="0" marL="0">
                        <a:buNone/>
                      </a:pPr>
                      <a:r>
                        <a:rPr/>
                        <a:t>As base case but with survey catchability fixed at 1.0</a:t>
                      </a:r>
                    </a:p>
                  </a:txBody>
                </a:tc>
              </a:tr>
              <a:tr h="0">
                <a:tc>
                  <a:txBody>
                    <a:bodyPr/>
                    <a:lstStyle/>
                    <a:p>
                      <a:pPr lvl="0" indent="0" marL="0">
                        <a:buNone/>
                      </a:pPr>
                      <a:r>
                        <a:rPr/>
                        <a:t>m2</a:t>
                      </a:r>
                    </a:p>
                  </a:txBody>
                </a:tc>
                <a:tc>
                  <a:txBody>
                    <a:bodyPr/>
                    <a:lstStyle/>
                    <a:p>
                      <a:pPr lvl="0" indent="0" marL="0">
                        <a:buNone/>
                      </a:pPr>
                      <a:r>
                        <a:rPr/>
                        <a:t>As base case but with survey catchability fixed at 0.5</a:t>
                      </a:r>
                    </a:p>
                  </a:txBody>
                </a:tc>
              </a:tr>
              <a:tr h="0">
                <a:tc>
                  <a:txBody>
                    <a:bodyPr/>
                    <a:lstStyle/>
                    <a:p>
                      <a:pPr lvl="0" indent="0" marL="0">
                        <a:buNone/>
                      </a:pPr>
                      <a:r>
                        <a:rPr/>
                        <a:t>m3</a:t>
                      </a:r>
                    </a:p>
                  </a:txBody>
                </a:tc>
                <a:tc>
                  <a:txBody>
                    <a:bodyPr/>
                    <a:lstStyle/>
                    <a:p>
                      <a:pPr lvl="0" indent="0" marL="0">
                        <a:buNone/>
                      </a:pPr>
                      <a:r>
                        <a:rPr/>
                        <a:t>As base case but with natural mortality estimated</a:t>
                      </a:r>
                    </a:p>
                  </a:txBody>
                </a:tc>
              </a:tr>
              <a:tr h="0">
                <a:tc>
                  <a:txBody>
                    <a:bodyPr/>
                    <a:lstStyle/>
                    <a:p>
                      <a:pPr lvl="0" indent="0" marL="0">
                        <a:buNone/>
                      </a:pPr>
                      <a:r>
                        <a:rPr/>
                        <a:t>m4</a:t>
                      </a:r>
                    </a:p>
                  </a:txBody>
                </a:tc>
                <a:tc>
                  <a:txBody>
                    <a:bodyPr/>
                    <a:lstStyle/>
                    <a:p>
                      <a:pPr lvl="0" indent="0" marL="0">
                        <a:buNone/>
                      </a:pPr>
                      <a:r>
                        <a:rPr/>
                        <a:t>As base case but with fishery selectivity allowed to be dome-shaped</a:t>
                      </a:r>
                    </a:p>
                  </a:txBody>
                </a:tc>
              </a:tr>
              <a:tr h="0">
                <a:tc>
                  <a:txBody>
                    <a:bodyPr/>
                    <a:lstStyle/>
                    <a:p>
                      <a:pPr lvl="0" indent="0" marL="0">
                        <a:buNone/>
                      </a:pPr>
                      <a:r>
                        <a:rPr/>
                        <a:t>m5</a:t>
                      </a:r>
                    </a:p>
                  </a:txBody>
                </a:tc>
                <a:tc>
                  <a:txBody>
                    <a:bodyPr/>
                    <a:lstStyle/>
                    <a:p>
                      <a:pPr lvl="0" indent="0" marL="0">
                        <a:buNone/>
                      </a:pPr>
                      <a:r>
                        <a:rPr/>
                        <a:t>As base case but with stock-recruit steepness fixed at 0.5</a:t>
                      </a:r>
                    </a:p>
                  </a:txBody>
                </a:tc>
              </a:tr>
              <a:tr h="0">
                <a:tc>
                  <a:txBody>
                    <a:bodyPr/>
                    <a:lstStyle/>
                    <a:p>
                      <a:pPr lvl="0" indent="0" marL="0">
                        <a:buNone/>
                      </a:pPr>
                      <a:r>
                        <a:rPr/>
                        <a:t>m6</a:t>
                      </a:r>
                    </a:p>
                  </a:txBody>
                </a:tc>
                <a:tc>
                  <a:txBody>
                    <a:bodyPr/>
                    <a:lstStyle/>
                    <a:p>
                      <a:pPr lvl="0" indent="0" marL="0">
                        <a:buNone/>
                      </a:pPr>
                      <a:r>
                        <a:rPr/>
                        <a:t>As base case but with stock-recruit steepness fixed at 0.9</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Fits to index data</a:t>
            </a:r>
          </a:p>
          <a:p>
            <a:pPr lvl="0" indent="0" marL="0">
              <a:buNone/>
            </a:pPr>
            <a:r>
              <a:rPr/>
              <a:t>After delving into the details of the model specifications, our main conclusion was that the previous assessments were generally insensitive to the trend data (surveys and CPUE series). This was due to the fact that the variance terms (CVs) were estimated. A more standard approach, where CVs are specified based on the data (e.g., from design-based sampling theory), was used and this performed better (Figure 1, Figure 2). In the previous assessment, the fit tot he early period of CPUE data was better, but in this case the CV was estimated to be about 10%, and extremely low value for this type of data (Figure 3).</a:t>
            </a:r>
          </a:p>
          <a:p>
            <a:pPr lvl="0" indent="0" marL="0">
              <a:buNone/>
            </a:pPr>
            <a:r>
              <a:rPr/>
              <a:t>Similarly, we re-evaluated the ability of this model to estimate the stock recruitment productivity parameter (steepness). It is extremely rare that sufficient data are available to freely estimate this, even with extensive high-quality index data. Therefore we evaluated what assumptions were taken elsewhere (for this and related species) and ran the models with steepness fixed at 0.7.</a:t>
            </a:r>
          </a:p>
        </p:txBody>
      </p:sp>
      <p:pic>
        <p:nvPicPr>
          <p:cNvPr descr="00-Namibian_hake_model_2024_files/figure-pptx/fig-fitidx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fitcpue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00-Namibian_hake_model_2024_files/figure-pptx/fig-fitcpue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SSB results</a:t>
            </a:r>
          </a:p>
          <a:p>
            <a:pPr lvl="0" indent="0" marL="0">
              <a:buNone/>
            </a:pPr>
            <a:r>
              <a:rPr/>
              <a:t>Figure 4 shows the SSB estimates for the base case model compared to the previous assessment. The horizontal lines correspond to the Bmsy values for the separate models.</a:t>
            </a:r>
          </a:p>
        </p:txBody>
      </p:sp>
      <p:pic>
        <p:nvPicPr>
          <p:cNvPr descr="00-Namibian_hake_model_2024_files/figure-pptx/fig-ssb-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Namibian hake model update, 2024</dc:title>
  <dc:creator>John Kathena, Jim Ianelli</dc:creator>
  <cp:keywords/>
  <dcterms:created xsi:type="dcterms:W3CDTF">2024-07-19T01:51:06Z</dcterms:created>
  <dcterms:modified xsi:type="dcterms:W3CDTF">2024-07-19T01:51:06Z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de-summary">
    <vt:lpwstr>Show the code</vt:lpwstr>
  </property>
  <property fmtid="{D5CDD505-2E9C-101B-9397-08002B2CF9AE}" pid="6" name="date">
    <vt:lpwstr>2024-07-18</vt:lpwstr>
  </property>
  <property fmtid="{D5CDD505-2E9C-101B-9397-08002B2CF9AE}" pid="7" name="editor">
    <vt:lpwstr/>
  </property>
  <property fmtid="{D5CDD505-2E9C-101B-9397-08002B2CF9AE}" pid="8" name="editor_options">
    <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ightbox">
    <vt:lpwstr>True</vt:lpwstr>
  </property>
  <property fmtid="{D5CDD505-2E9C-101B-9397-08002B2CF9AE}" pid="14" name="toc-title">
    <vt:lpwstr>Contents</vt:lpwstr>
  </property>
  <property fmtid="{D5CDD505-2E9C-101B-9397-08002B2CF9AE}" pid="15" name="vignette">
    <vt:lpwstr>% % %</vt:lpwstr>
  </property>
</Properties>
</file>