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300" r:id="rId3"/>
    <p:sldId id="257" r:id="rId4"/>
    <p:sldId id="270" r:id="rId5"/>
    <p:sldId id="263" r:id="rId6"/>
  </p:sldIdLst>
  <p:sldSz cx="9144000" cy="5143500" type="screen16x9"/>
  <p:notesSz cx="6858000" cy="9144000"/>
  <p:embeddedFontLst>
    <p:embeddedFont>
      <p:font typeface="Karla" pitchFamily="2" charset="0"/>
      <p:regular r:id="rId8"/>
      <p:bold r:id="rId9"/>
      <p:italic r:id="rId10"/>
      <p:boldItalic r:id="rId11"/>
    </p:embeddedFont>
    <p:embeddedFont>
      <p:font typeface="Rubik Black" panose="020B0604020202020204" charset="-79"/>
      <p:bold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4882D3-7212-4433-8616-5D465CC884D4}">
  <a:tblStyle styleId="{894882D3-7212-4433-8616-5D465CC884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DC3EAA-EF96-45D8-A882-3C77E2A148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80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>
          <a:extLst>
            <a:ext uri="{FF2B5EF4-FFF2-40B4-BE49-F238E27FC236}">
              <a16:creationId xmlns:a16="http://schemas.microsoft.com/office/drawing/2014/main" id="{BB31378C-FFA1-ECD4-A032-9B6422F65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>
            <a:extLst>
              <a:ext uri="{FF2B5EF4-FFF2-40B4-BE49-F238E27FC236}">
                <a16:creationId xmlns:a16="http://schemas.microsoft.com/office/drawing/2014/main" id="{C96A826F-6C77-670D-323F-F95E7E70A9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>
            <a:extLst>
              <a:ext uri="{FF2B5EF4-FFF2-40B4-BE49-F238E27FC236}">
                <a16:creationId xmlns:a16="http://schemas.microsoft.com/office/drawing/2014/main" id="{9F2CBEFA-A98D-DB64-EB81-555FEEF2A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92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4e08450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4e08450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25d80b4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125d80b4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2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imehta/ExpenseTrack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5oOwri3-Mf2U-fRCetIX5dJgLB8nKnD8YR28UkEmhE/cop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36169" y="874989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Expense Tracker</a:t>
            </a:r>
            <a:r>
              <a:rPr lang="en-US" dirty="0"/>
              <a:t>💸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2012069" y="3302380"/>
            <a:ext cx="5486400" cy="947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/>
              <a:t>A full-stack expense tracking solution with Spring Boot backend and Vue.js frontend</a:t>
            </a:r>
          </a:p>
          <a:p>
            <a:pPr marL="0" lvl="0" indent="0" algn="l"/>
            <a:endParaRPr lang="en-US" dirty="0"/>
          </a:p>
          <a:p>
            <a:pPr marL="0" lvl="0" indent="0" algn="l"/>
            <a:r>
              <a:rPr lang="en-US" b="1" i="1" dirty="0" err="1">
                <a:hlinkClick r:id="rId3"/>
              </a:rPr>
              <a:t>Github</a:t>
            </a:r>
            <a:r>
              <a:rPr lang="en-US" b="1" i="1" dirty="0">
                <a:hlinkClick r:id="rId3"/>
              </a:rPr>
              <a:t> repo: </a:t>
            </a:r>
            <a:r>
              <a:rPr lang="en-US" b="1" i="1" dirty="0" err="1">
                <a:hlinkClick r:id="rId3"/>
              </a:rPr>
              <a:t>jimimehta</a:t>
            </a:r>
            <a:r>
              <a:rPr lang="en-US" b="1" i="1" dirty="0">
                <a:hlinkClick r:id="rId3"/>
              </a:rPr>
              <a:t>/</a:t>
            </a:r>
            <a:r>
              <a:rPr lang="en-US" b="1" i="1" dirty="0" err="1">
                <a:hlinkClick r:id="rId3"/>
              </a:rPr>
              <a:t>ExpenseTracker</a:t>
            </a:r>
            <a:endParaRPr b="1" i="1"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550134" y="3190789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98;p36">
            <a:extLst>
              <a:ext uri="{FF2B5EF4-FFF2-40B4-BE49-F238E27FC236}">
                <a16:creationId xmlns:a16="http://schemas.microsoft.com/office/drawing/2014/main" id="{E8FFA1A4-26C7-3DF2-AC83-692F6D602B2B}"/>
              </a:ext>
            </a:extLst>
          </p:cNvPr>
          <p:cNvSpPr txBox="1"/>
          <p:nvPr/>
        </p:nvSpPr>
        <p:spPr>
          <a:xfrm>
            <a:off x="5241265" y="4244275"/>
            <a:ext cx="2346550" cy="359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ubik Black" panose="020B0604020202020204" charset="-79"/>
                <a:ea typeface="Karla"/>
                <a:cs typeface="Rubik Black" panose="020B0604020202020204" charset="-79"/>
                <a:sym typeface="Karla"/>
              </a:rPr>
              <a:t>Author: Jimi Mehta</a:t>
            </a:r>
            <a:endParaRPr b="1" dirty="0">
              <a:solidFill>
                <a:schemeClr val="dk1"/>
              </a:solidFill>
              <a:latin typeface="Rubik Black" panose="020B0604020202020204" charset="-79"/>
              <a:ea typeface="Karla"/>
              <a:cs typeface="Rubik Black" panose="020B0604020202020204" charset="-79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>
          <a:extLst>
            <a:ext uri="{FF2B5EF4-FFF2-40B4-BE49-F238E27FC236}">
              <a16:creationId xmlns:a16="http://schemas.microsoft.com/office/drawing/2014/main" id="{E5D42B04-3194-C2CB-64B3-49632FDDB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49">
            <a:extLst>
              <a:ext uri="{FF2B5EF4-FFF2-40B4-BE49-F238E27FC236}">
                <a16:creationId xmlns:a16="http://schemas.microsoft.com/office/drawing/2014/main" id="{A129A88A-E030-CC56-C1BC-AA641A38A68D}"/>
              </a:ext>
            </a:extLst>
          </p:cNvPr>
          <p:cNvGrpSpPr/>
          <p:nvPr/>
        </p:nvGrpSpPr>
        <p:grpSpPr>
          <a:xfrm>
            <a:off x="4725220" y="1216128"/>
            <a:ext cx="4281590" cy="3807868"/>
            <a:chOff x="4754850" y="887475"/>
            <a:chExt cx="3763400" cy="3725700"/>
          </a:xfrm>
        </p:grpSpPr>
        <p:sp>
          <p:nvSpPr>
            <p:cNvPr id="1094" name="Google Shape;1094;p49">
              <a:extLst>
                <a:ext uri="{FF2B5EF4-FFF2-40B4-BE49-F238E27FC236}">
                  <a16:creationId xmlns:a16="http://schemas.microsoft.com/office/drawing/2014/main" id="{118EBEDE-AB41-57A1-9566-FD28236C00E3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49">
              <a:extLst>
                <a:ext uri="{FF2B5EF4-FFF2-40B4-BE49-F238E27FC236}">
                  <a16:creationId xmlns:a16="http://schemas.microsoft.com/office/drawing/2014/main" id="{6515DCA7-4133-D705-F359-8E3E0C7E017B}"/>
                </a:ext>
              </a:extLst>
            </p:cNvPr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96" name="Google Shape;1096;p49">
                <a:extLst>
                  <a:ext uri="{FF2B5EF4-FFF2-40B4-BE49-F238E27FC236}">
                    <a16:creationId xmlns:a16="http://schemas.microsoft.com/office/drawing/2014/main" id="{6A3DA7E6-EBDC-2B10-C6BC-CCBEB3762371}"/>
                  </a:ext>
                </a:extLst>
              </p:cNvPr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97" name="Google Shape;1097;p49">
                <a:extLst>
                  <a:ext uri="{FF2B5EF4-FFF2-40B4-BE49-F238E27FC236}">
                    <a16:creationId xmlns:a16="http://schemas.microsoft.com/office/drawing/2014/main" id="{00D30103-DFF4-91EE-F79D-AF1B04C73FAC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8" name="Google Shape;1098;p49">
                <a:extLst>
                  <a:ext uri="{FF2B5EF4-FFF2-40B4-BE49-F238E27FC236}">
                    <a16:creationId xmlns:a16="http://schemas.microsoft.com/office/drawing/2014/main" id="{B6CF4D9F-3878-0F49-78BF-F040788BF1C3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99" name="Google Shape;1099;p49">
                  <a:extLst>
                    <a:ext uri="{FF2B5EF4-FFF2-40B4-BE49-F238E27FC236}">
                      <a16:creationId xmlns:a16="http://schemas.microsoft.com/office/drawing/2014/main" id="{F2B61F40-82A1-629D-7B32-77E78F5FEC37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0" name="Google Shape;1100;p49">
                  <a:extLst>
                    <a:ext uri="{FF2B5EF4-FFF2-40B4-BE49-F238E27FC236}">
                      <a16:creationId xmlns:a16="http://schemas.microsoft.com/office/drawing/2014/main" id="{57429A10-C19F-6707-A222-18ACE6543756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01" name="Google Shape;1101;p49">
                    <a:extLst>
                      <a:ext uri="{FF2B5EF4-FFF2-40B4-BE49-F238E27FC236}">
                        <a16:creationId xmlns:a16="http://schemas.microsoft.com/office/drawing/2014/main" id="{C6D0F40D-77CA-A888-A2EF-81F8F695939C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2" name="Google Shape;1102;p49">
                    <a:extLst>
                      <a:ext uri="{FF2B5EF4-FFF2-40B4-BE49-F238E27FC236}">
                        <a16:creationId xmlns:a16="http://schemas.microsoft.com/office/drawing/2014/main" id="{55D015AC-BA51-45E5-78A5-AADEAC2F0765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03" name="Google Shape;1103;p49">
                  <a:extLst>
                    <a:ext uri="{FF2B5EF4-FFF2-40B4-BE49-F238E27FC236}">
                      <a16:creationId xmlns:a16="http://schemas.microsoft.com/office/drawing/2014/main" id="{98528725-E50F-8CC1-F2DD-ACEBECA75558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04" name="Google Shape;1104;p49">
            <a:extLst>
              <a:ext uri="{FF2B5EF4-FFF2-40B4-BE49-F238E27FC236}">
                <a16:creationId xmlns:a16="http://schemas.microsoft.com/office/drawing/2014/main" id="{E14DDF20-D87B-8AD2-FE0E-305B3E799A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7720" y="655274"/>
            <a:ext cx="4862764" cy="376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b="1" dirty="0"/>
              <a:t>Implementation Summary</a:t>
            </a:r>
            <a:endParaRPr sz="2400" dirty="0"/>
          </a:p>
        </p:txBody>
      </p:sp>
      <p:sp>
        <p:nvSpPr>
          <p:cNvPr id="1106" name="Google Shape;1106;p49">
            <a:extLst>
              <a:ext uri="{FF2B5EF4-FFF2-40B4-BE49-F238E27FC236}">
                <a16:creationId xmlns:a16="http://schemas.microsoft.com/office/drawing/2014/main" id="{A9A5CDDD-A9C4-FEB7-FAD9-87552435AEFB}"/>
              </a:ext>
            </a:extLst>
          </p:cNvPr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>
            <a:extLst>
              <a:ext uri="{FF2B5EF4-FFF2-40B4-BE49-F238E27FC236}">
                <a16:creationId xmlns:a16="http://schemas.microsoft.com/office/drawing/2014/main" id="{21E565DB-BE13-3172-7313-EE80769C5670}"/>
              </a:ext>
            </a:extLst>
          </p:cNvPr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49">
            <a:extLst>
              <a:ext uri="{FF2B5EF4-FFF2-40B4-BE49-F238E27FC236}">
                <a16:creationId xmlns:a16="http://schemas.microsoft.com/office/drawing/2014/main" id="{871616CF-4000-B97D-F527-78BFF725FEA2}"/>
              </a:ext>
            </a:extLst>
          </p:cNvPr>
          <p:cNvGrpSpPr/>
          <p:nvPr/>
        </p:nvGrpSpPr>
        <p:grpSpPr>
          <a:xfrm>
            <a:off x="5303983" y="2187662"/>
            <a:ext cx="3108869" cy="2451545"/>
            <a:chOff x="4992012" y="1988941"/>
            <a:chExt cx="3200400" cy="2519574"/>
          </a:xfrm>
        </p:grpSpPr>
        <p:sp>
          <p:nvSpPr>
            <p:cNvPr id="1109" name="Google Shape;1109;p49">
              <a:extLst>
                <a:ext uri="{FF2B5EF4-FFF2-40B4-BE49-F238E27FC236}">
                  <a16:creationId xmlns:a16="http://schemas.microsoft.com/office/drawing/2014/main" id="{D869EE8C-B84B-CE4E-56E2-97653EC5293F}"/>
                </a:ext>
              </a:extLst>
            </p:cNvPr>
            <p:cNvSpPr/>
            <p:nvPr/>
          </p:nvSpPr>
          <p:spPr>
            <a:xfrm>
              <a:off x="4992012" y="1988941"/>
              <a:ext cx="3200400" cy="2136300"/>
            </a:xfrm>
            <a:prstGeom prst="roundRect">
              <a:avLst>
                <a:gd name="adj" fmla="val 662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>
              <a:extLst>
                <a:ext uri="{FF2B5EF4-FFF2-40B4-BE49-F238E27FC236}">
                  <a16:creationId xmlns:a16="http://schemas.microsoft.com/office/drawing/2014/main" id="{4623670A-1C74-EE07-0032-53DCF27DD50B}"/>
                </a:ext>
              </a:extLst>
            </p:cNvPr>
            <p:cNvSpPr/>
            <p:nvPr/>
          </p:nvSpPr>
          <p:spPr>
            <a:xfrm>
              <a:off x="6538881" y="3911740"/>
              <a:ext cx="106800" cy="106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>
              <a:extLst>
                <a:ext uri="{FF2B5EF4-FFF2-40B4-BE49-F238E27FC236}">
                  <a16:creationId xmlns:a16="http://schemas.microsoft.com/office/drawing/2014/main" id="{D4E430AD-9042-FD6F-2EBC-62EB1AD89871}"/>
                </a:ext>
              </a:extLst>
            </p:cNvPr>
            <p:cNvSpPr/>
            <p:nvPr/>
          </p:nvSpPr>
          <p:spPr>
            <a:xfrm>
              <a:off x="5151750" y="2144425"/>
              <a:ext cx="2880300" cy="161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>
              <a:extLst>
                <a:ext uri="{FF2B5EF4-FFF2-40B4-BE49-F238E27FC236}">
                  <a16:creationId xmlns:a16="http://schemas.microsoft.com/office/drawing/2014/main" id="{9C3EB943-90DF-EBE4-6806-73BC5AF18377}"/>
                </a:ext>
              </a:extLst>
            </p:cNvPr>
            <p:cNvSpPr/>
            <p:nvPr/>
          </p:nvSpPr>
          <p:spPr>
            <a:xfrm>
              <a:off x="5983800" y="4127123"/>
              <a:ext cx="1216207" cy="381392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49">
            <a:extLst>
              <a:ext uri="{FF2B5EF4-FFF2-40B4-BE49-F238E27FC236}">
                <a16:creationId xmlns:a16="http://schemas.microsoft.com/office/drawing/2014/main" id="{36680A68-B146-6757-DEAE-7DC1C999FFE8}"/>
              </a:ext>
            </a:extLst>
          </p:cNvPr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1115" name="Google Shape;1115;p49">
              <a:extLst>
                <a:ext uri="{FF2B5EF4-FFF2-40B4-BE49-F238E27FC236}">
                  <a16:creationId xmlns:a16="http://schemas.microsoft.com/office/drawing/2014/main" id="{75F24F4A-DD6E-B31F-9EE7-232DA877AFE9}"/>
                </a:ext>
              </a:extLst>
            </p:cNvPr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>
              <a:extLst>
                <a:ext uri="{FF2B5EF4-FFF2-40B4-BE49-F238E27FC236}">
                  <a16:creationId xmlns:a16="http://schemas.microsoft.com/office/drawing/2014/main" id="{40666E8A-21D2-0F62-769B-E369E5E9DA36}"/>
                </a:ext>
              </a:extLst>
            </p:cNvPr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9">
            <a:extLst>
              <a:ext uri="{FF2B5EF4-FFF2-40B4-BE49-F238E27FC236}">
                <a16:creationId xmlns:a16="http://schemas.microsoft.com/office/drawing/2014/main" id="{1FE557C3-D102-A59F-CCE5-92226608EF3D}"/>
              </a:ext>
            </a:extLst>
          </p:cNvPr>
          <p:cNvGrpSpPr/>
          <p:nvPr/>
        </p:nvGrpSpPr>
        <p:grpSpPr>
          <a:xfrm>
            <a:off x="4153666" y="3617159"/>
            <a:ext cx="836668" cy="1371596"/>
            <a:chOff x="2771692" y="3497697"/>
            <a:chExt cx="836668" cy="1371596"/>
          </a:xfrm>
        </p:grpSpPr>
        <p:sp>
          <p:nvSpPr>
            <p:cNvPr id="1118" name="Google Shape;1118;p49">
              <a:extLst>
                <a:ext uri="{FF2B5EF4-FFF2-40B4-BE49-F238E27FC236}">
                  <a16:creationId xmlns:a16="http://schemas.microsoft.com/office/drawing/2014/main" id="{DA94C098-BC9A-CBCC-F53B-FE428241C11C}"/>
                </a:ext>
              </a:extLst>
            </p:cNvPr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>
              <a:extLst>
                <a:ext uri="{FF2B5EF4-FFF2-40B4-BE49-F238E27FC236}">
                  <a16:creationId xmlns:a16="http://schemas.microsoft.com/office/drawing/2014/main" id="{8FFC4C97-DFF9-564F-8020-75074D73FD3F}"/>
                </a:ext>
              </a:extLst>
            </p:cNvPr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>
              <a:extLst>
                <a:ext uri="{FF2B5EF4-FFF2-40B4-BE49-F238E27FC236}">
                  <a16:creationId xmlns:a16="http://schemas.microsoft.com/office/drawing/2014/main" id="{89746176-298E-D186-D8AD-FCB3953067AA}"/>
                </a:ext>
              </a:extLst>
            </p:cNvPr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>
              <a:extLst>
                <a:ext uri="{FF2B5EF4-FFF2-40B4-BE49-F238E27FC236}">
                  <a16:creationId xmlns:a16="http://schemas.microsoft.com/office/drawing/2014/main" id="{744A3EE0-9D61-DD60-BFF9-02F69D4A21CE}"/>
                </a:ext>
              </a:extLst>
            </p:cNvPr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>
              <a:extLst>
                <a:ext uri="{FF2B5EF4-FFF2-40B4-BE49-F238E27FC236}">
                  <a16:creationId xmlns:a16="http://schemas.microsoft.com/office/drawing/2014/main" id="{B58A6049-0928-96AE-EDAD-F2A2F8FCB827}"/>
                </a:ext>
              </a:extLst>
            </p:cNvPr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>
              <a:extLst>
                <a:ext uri="{FF2B5EF4-FFF2-40B4-BE49-F238E27FC236}">
                  <a16:creationId xmlns:a16="http://schemas.microsoft.com/office/drawing/2014/main" id="{513292A9-8F2A-425A-8B54-56010E373458}"/>
                </a:ext>
              </a:extLst>
            </p:cNvPr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>
              <a:extLst>
                <a:ext uri="{FF2B5EF4-FFF2-40B4-BE49-F238E27FC236}">
                  <a16:creationId xmlns:a16="http://schemas.microsoft.com/office/drawing/2014/main" id="{CD835DD5-5F4D-1ABC-5772-F73FDBA93CBB}"/>
                </a:ext>
              </a:extLst>
            </p:cNvPr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>
              <a:extLst>
                <a:ext uri="{FF2B5EF4-FFF2-40B4-BE49-F238E27FC236}">
                  <a16:creationId xmlns:a16="http://schemas.microsoft.com/office/drawing/2014/main" id="{8D2A82E4-941C-64AC-870B-A969B4477E76}"/>
                </a:ext>
              </a:extLst>
            </p:cNvPr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>
              <a:extLst>
                <a:ext uri="{FF2B5EF4-FFF2-40B4-BE49-F238E27FC236}">
                  <a16:creationId xmlns:a16="http://schemas.microsoft.com/office/drawing/2014/main" id="{986827BF-A5E5-A20E-6D49-3C97CA4A5ED3}"/>
                </a:ext>
              </a:extLst>
            </p:cNvPr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>
              <a:extLst>
                <a:ext uri="{FF2B5EF4-FFF2-40B4-BE49-F238E27FC236}">
                  <a16:creationId xmlns:a16="http://schemas.microsoft.com/office/drawing/2014/main" id="{EA9721F0-124E-D5CB-8A62-4DADE6E78141}"/>
                </a:ext>
              </a:extLst>
            </p:cNvPr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>
            <a:extLst>
              <a:ext uri="{FF2B5EF4-FFF2-40B4-BE49-F238E27FC236}">
                <a16:creationId xmlns:a16="http://schemas.microsoft.com/office/drawing/2014/main" id="{93983874-F62D-CE69-EB68-26C47D5736A0}"/>
              </a:ext>
            </a:extLst>
          </p:cNvPr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68;p44">
            <a:extLst>
              <a:ext uri="{FF2B5EF4-FFF2-40B4-BE49-F238E27FC236}">
                <a16:creationId xmlns:a16="http://schemas.microsoft.com/office/drawing/2014/main" id="{7B9EB468-6211-51FA-85D6-B06242A4FFFF}"/>
              </a:ext>
            </a:extLst>
          </p:cNvPr>
          <p:cNvSpPr txBox="1">
            <a:spLocks/>
          </p:cNvSpPr>
          <p:nvPr/>
        </p:nvSpPr>
        <p:spPr>
          <a:xfrm>
            <a:off x="5586396" y="2498554"/>
            <a:ext cx="2543437" cy="1399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Karla" pitchFamily="2" charset="0"/>
              </a:rPr>
              <a:t>Backend:</a:t>
            </a:r>
            <a:r>
              <a:rPr lang="en-US" sz="1200" dirty="0">
                <a:latin typeface="Karla" pitchFamily="2" charset="0"/>
              </a:rPr>
              <a:t> Model (Entities), </a:t>
            </a:r>
            <a:r>
              <a:rPr lang="en-US" sz="1200" b="1" dirty="0">
                <a:latin typeface="Karla" pitchFamily="2" charset="0"/>
              </a:rPr>
              <a:t>Controller</a:t>
            </a:r>
            <a:r>
              <a:rPr lang="en-US" sz="1200" dirty="0">
                <a:latin typeface="Karla" pitchFamily="2" charset="0"/>
              </a:rPr>
              <a:t> (REST Controllers), </a:t>
            </a:r>
            <a:r>
              <a:rPr lang="en-US" sz="1200" b="1" dirty="0">
                <a:latin typeface="Karla" pitchFamily="2" charset="0"/>
              </a:rPr>
              <a:t>View</a:t>
            </a:r>
            <a:r>
              <a:rPr lang="en-US" sz="1200" dirty="0">
                <a:latin typeface="Karla" pitchFamily="2" charset="0"/>
              </a:rPr>
              <a:t> (handled by frontend)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Karla" pitchFamily="2" charset="0"/>
              </a:rPr>
              <a:t>Frontend:</a:t>
            </a:r>
            <a:r>
              <a:rPr lang="en-US" sz="1200" dirty="0">
                <a:latin typeface="Karla" pitchFamily="2" charset="0"/>
              </a:rPr>
              <a:t> Components encapsulate view and controller aspects</a:t>
            </a:r>
          </a:p>
        </p:txBody>
      </p:sp>
      <p:sp>
        <p:nvSpPr>
          <p:cNvPr id="39" name="Google Shape;969;p44">
            <a:extLst>
              <a:ext uri="{FF2B5EF4-FFF2-40B4-BE49-F238E27FC236}">
                <a16:creationId xmlns:a16="http://schemas.microsoft.com/office/drawing/2014/main" id="{DD30FBBE-B2BD-AB13-7DE9-3A5C86CB9FA0}"/>
              </a:ext>
            </a:extLst>
          </p:cNvPr>
          <p:cNvSpPr txBox="1">
            <a:spLocks/>
          </p:cNvSpPr>
          <p:nvPr/>
        </p:nvSpPr>
        <p:spPr>
          <a:xfrm>
            <a:off x="5304670" y="1813734"/>
            <a:ext cx="3307913" cy="461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sz="1800" dirty="0">
                <a:latin typeface="Rubik Black" panose="020B0604020202020204" charset="-79"/>
                <a:cs typeface="Rubik Black" panose="020B0604020202020204" charset="-79"/>
              </a:rPr>
              <a:t>MVC Pattern (Model-View-Controller)</a:t>
            </a:r>
          </a:p>
        </p:txBody>
      </p:sp>
      <p:grpSp>
        <p:nvGrpSpPr>
          <p:cNvPr id="53" name="Google Shape;942;p44">
            <a:extLst>
              <a:ext uri="{FF2B5EF4-FFF2-40B4-BE49-F238E27FC236}">
                <a16:creationId xmlns:a16="http://schemas.microsoft.com/office/drawing/2014/main" id="{69014544-2ECA-364B-AF65-72A9CD95244E}"/>
              </a:ext>
            </a:extLst>
          </p:cNvPr>
          <p:cNvGrpSpPr/>
          <p:nvPr/>
        </p:nvGrpSpPr>
        <p:grpSpPr>
          <a:xfrm>
            <a:off x="430441" y="1380285"/>
            <a:ext cx="4085693" cy="2211305"/>
            <a:chOff x="4754842" y="1601102"/>
            <a:chExt cx="3763405" cy="2916165"/>
          </a:xfrm>
        </p:grpSpPr>
        <p:sp>
          <p:nvSpPr>
            <p:cNvPr id="54" name="Google Shape;943;p44">
              <a:extLst>
                <a:ext uri="{FF2B5EF4-FFF2-40B4-BE49-F238E27FC236}">
                  <a16:creationId xmlns:a16="http://schemas.microsoft.com/office/drawing/2014/main" id="{9484EE31-CB30-F5AF-F2B6-24C7C434A57B}"/>
                </a:ext>
              </a:extLst>
            </p:cNvPr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944;p44">
              <a:extLst>
                <a:ext uri="{FF2B5EF4-FFF2-40B4-BE49-F238E27FC236}">
                  <a16:creationId xmlns:a16="http://schemas.microsoft.com/office/drawing/2014/main" id="{6353002E-60B1-C28B-1B4E-7C4847D88FF2}"/>
                </a:ext>
              </a:extLst>
            </p:cNvPr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56" name="Google Shape;945;p44">
                <a:extLst>
                  <a:ext uri="{FF2B5EF4-FFF2-40B4-BE49-F238E27FC236}">
                    <a16:creationId xmlns:a16="http://schemas.microsoft.com/office/drawing/2014/main" id="{91452C72-43F4-FE34-E6A4-C85163A68E6D}"/>
                  </a:ext>
                </a:extLst>
              </p:cNvPr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63" name="Google Shape;946;p44">
                  <a:extLst>
                    <a:ext uri="{FF2B5EF4-FFF2-40B4-BE49-F238E27FC236}">
                      <a16:creationId xmlns:a16="http://schemas.microsoft.com/office/drawing/2014/main" id="{E4C1D946-7AA5-53EF-D8AA-A543CAD00FAC}"/>
                    </a:ext>
                  </a:extLst>
                </p:cNvPr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88" name="Google Shape;947;p44">
                  <a:extLst>
                    <a:ext uri="{FF2B5EF4-FFF2-40B4-BE49-F238E27FC236}">
                      <a16:creationId xmlns:a16="http://schemas.microsoft.com/office/drawing/2014/main" id="{3758A06B-BABB-3427-0F08-03EDFB1C9F9B}"/>
                    </a:ext>
                  </a:extLst>
                </p:cNvPr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7" name="Google Shape;948;p44">
                <a:extLst>
                  <a:ext uri="{FF2B5EF4-FFF2-40B4-BE49-F238E27FC236}">
                    <a16:creationId xmlns:a16="http://schemas.microsoft.com/office/drawing/2014/main" id="{8D65ED8A-D3C2-5611-7094-73F0828641C5}"/>
                  </a:ext>
                </a:extLst>
              </p:cNvPr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58" name="Google Shape;949;p44">
                  <a:extLst>
                    <a:ext uri="{FF2B5EF4-FFF2-40B4-BE49-F238E27FC236}">
                      <a16:creationId xmlns:a16="http://schemas.microsoft.com/office/drawing/2014/main" id="{0C4DDDD6-8AF3-0161-9244-595EA5AB9464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" name="Google Shape;950;p44">
                  <a:extLst>
                    <a:ext uri="{FF2B5EF4-FFF2-40B4-BE49-F238E27FC236}">
                      <a16:creationId xmlns:a16="http://schemas.microsoft.com/office/drawing/2014/main" id="{3ABA832C-DADE-5A70-3645-B2025D6208F6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1" name="Google Shape;951;p44">
                    <a:extLst>
                      <a:ext uri="{FF2B5EF4-FFF2-40B4-BE49-F238E27FC236}">
                        <a16:creationId xmlns:a16="http://schemas.microsoft.com/office/drawing/2014/main" id="{977D7D89-D56F-839B-CCFB-C7096643821A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" name="Google Shape;952;p44">
                    <a:extLst>
                      <a:ext uri="{FF2B5EF4-FFF2-40B4-BE49-F238E27FC236}">
                        <a16:creationId xmlns:a16="http://schemas.microsoft.com/office/drawing/2014/main" id="{BEDDBEC8-7FE3-0DA3-53F9-BBCED9B82481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60" name="Google Shape;953;p44">
                  <a:extLst>
                    <a:ext uri="{FF2B5EF4-FFF2-40B4-BE49-F238E27FC236}">
                      <a16:creationId xmlns:a16="http://schemas.microsoft.com/office/drawing/2014/main" id="{5EAFC036-9011-3301-B05A-241920254DD6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89" name="Google Shape;970;p44">
            <a:extLst>
              <a:ext uri="{FF2B5EF4-FFF2-40B4-BE49-F238E27FC236}">
                <a16:creationId xmlns:a16="http://schemas.microsoft.com/office/drawing/2014/main" id="{3C8FB670-2D51-B532-CA30-58504927C5AE}"/>
              </a:ext>
            </a:extLst>
          </p:cNvPr>
          <p:cNvSpPr txBox="1">
            <a:spLocks/>
          </p:cNvSpPr>
          <p:nvPr/>
        </p:nvSpPr>
        <p:spPr>
          <a:xfrm>
            <a:off x="650081" y="1326004"/>
            <a:ext cx="3150122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Rubik Black" panose="020B0604020202020204" charset="-79"/>
                <a:ea typeface="Roboto" panose="020F0502020204030204" pitchFamily="2" charset="0"/>
                <a:cs typeface="Rubik Black" panose="020B0604020202020204" charset="-79"/>
              </a:rPr>
              <a:t>Key Decisions</a:t>
            </a:r>
          </a:p>
        </p:txBody>
      </p:sp>
      <p:sp>
        <p:nvSpPr>
          <p:cNvPr id="1090" name="Google Shape;971;p44">
            <a:extLst>
              <a:ext uri="{FF2B5EF4-FFF2-40B4-BE49-F238E27FC236}">
                <a16:creationId xmlns:a16="http://schemas.microsoft.com/office/drawing/2014/main" id="{7342F0D0-A27F-32FD-A06C-E2CD7A9B2639}"/>
              </a:ext>
            </a:extLst>
          </p:cNvPr>
          <p:cNvSpPr txBox="1">
            <a:spLocks/>
          </p:cNvSpPr>
          <p:nvPr/>
        </p:nvSpPr>
        <p:spPr>
          <a:xfrm>
            <a:off x="412420" y="2110194"/>
            <a:ext cx="3921689" cy="1436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Karla" pitchFamily="2" charset="0"/>
              </a:rPr>
              <a:t>Soft deletion</a:t>
            </a:r>
            <a:r>
              <a:rPr lang="en-US" sz="1200" dirty="0">
                <a:latin typeface="Karla" pitchFamily="2" charset="0"/>
              </a:rPr>
              <a:t> for archiving expenses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Karla" pitchFamily="2" charset="0"/>
              </a:rPr>
              <a:t>Auto-archiving</a:t>
            </a:r>
            <a:r>
              <a:rPr lang="en-US" sz="1200" dirty="0">
                <a:latin typeface="Karla" pitchFamily="2" charset="0"/>
              </a:rPr>
              <a:t> mechanism for expenses older than 30 days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Karla" pitchFamily="2" charset="0"/>
              </a:rPr>
              <a:t>Comprehensive filtering</a:t>
            </a:r>
            <a:r>
              <a:rPr lang="en-US" sz="1200" dirty="0">
                <a:latin typeface="Karla" pitchFamily="2" charset="0"/>
              </a:rPr>
              <a:t> with pagination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Karla" pitchFamily="2" charset="0"/>
              </a:rPr>
              <a:t>Responsive design</a:t>
            </a:r>
            <a:r>
              <a:rPr lang="en-US" sz="1200" dirty="0">
                <a:latin typeface="Karla" pitchFamily="2" charset="0"/>
              </a:rPr>
              <a:t> for all devices</a:t>
            </a:r>
          </a:p>
        </p:txBody>
      </p:sp>
    </p:spTree>
    <p:extLst>
      <p:ext uri="{BB962C8B-B14F-4D97-AF65-F5344CB8AC3E}">
        <p14:creationId xmlns:p14="http://schemas.microsoft.com/office/powerpoint/2010/main" val="13726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/>
              <a:t>Challenges &amp; Solutions</a:t>
            </a:r>
          </a:p>
        </p:txBody>
      </p:sp>
      <p:graphicFrame>
        <p:nvGraphicFramePr>
          <p:cNvPr id="471" name="Google Shape;471;p30"/>
          <p:cNvGraphicFramePr/>
          <p:nvPr>
            <p:extLst>
              <p:ext uri="{D42A27DB-BD31-4B8C-83A1-F6EECF244321}">
                <p14:modId xmlns:p14="http://schemas.microsoft.com/office/powerpoint/2010/main" val="336754251"/>
              </p:ext>
            </p:extLst>
          </p:nvPr>
        </p:nvGraphicFramePr>
        <p:xfrm>
          <a:off x="747708" y="1831403"/>
          <a:ext cx="7870149" cy="2495860"/>
        </p:xfrm>
        <a:graphic>
          <a:graphicData uri="http://schemas.openxmlformats.org/drawingml/2006/table">
            <a:tbl>
              <a:tblPr>
                <a:noFill/>
                <a:tableStyleId>{894882D3-7212-4433-8616-5D465CC884D4}</a:tableStyleId>
              </a:tblPr>
              <a:tblGrid>
                <a:gridCol w="326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4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ubik Black" panose="020B0604020202020204" charset="-79"/>
                          <a:ea typeface="Arial"/>
                          <a:cs typeface="Rubik Black" panose="020B0604020202020204" charset="-79"/>
                          <a:sym typeface="Arial"/>
                        </a:rPr>
                        <a:t>Challenges Faced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ubik Black" panose="020B0604020202020204" charset="-79"/>
                          <a:ea typeface="Arial"/>
                          <a:cs typeface="Rubik Black" panose="020B0604020202020204" charset="-79"/>
                          <a:sym typeface="Arial"/>
                        </a:rPr>
                        <a:t>Solutions Implemented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3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Data validation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 across backend</a:t>
                      </a:r>
                      <a:endParaRPr sz="1200" b="1" dirty="0">
                        <a:solidFill>
                          <a:schemeClr val="dk1"/>
                        </a:solidFill>
                        <a:latin typeface="Karla" pitchFamily="2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Custom validation and Exception Handling across backend</a:t>
                      </a:r>
                      <a:endParaRPr sz="1200" dirty="0">
                        <a:solidFill>
                          <a:schemeClr val="dk1"/>
                        </a:solidFill>
                        <a:latin typeface="Karla" pitchFamily="2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3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Pagination and filtering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 implementation</a:t>
                      </a:r>
                      <a:endParaRPr sz="1200" b="1" dirty="0">
                        <a:solidFill>
                          <a:schemeClr val="dk1"/>
                        </a:solidFill>
                        <a:latin typeface="Karla" pitchFamily="2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Comprehensive filtering API with pagination support</a:t>
                      </a:r>
                      <a:endParaRPr sz="1200" dirty="0">
                        <a:solidFill>
                          <a:schemeClr val="dk1"/>
                        </a:solidFill>
                        <a:latin typeface="Karla" pitchFamily="2" charset="0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33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Auto-archiving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 process management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Service-layer logic for automatic archiving with efficient database queries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Soft deletion strategy for maintaining data history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2" name="Google Shape;472;p30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0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0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3"/>
          <p:cNvSpPr txBox="1">
            <a:spLocks noGrp="1"/>
          </p:cNvSpPr>
          <p:nvPr>
            <p:ph type="title"/>
          </p:nvPr>
        </p:nvSpPr>
        <p:spPr>
          <a:xfrm>
            <a:off x="624400" y="753891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Scalability Improvement Recommendation</a:t>
            </a:r>
          </a:p>
        </p:txBody>
      </p:sp>
      <p:sp>
        <p:nvSpPr>
          <p:cNvPr id="896" name="Google Shape;896;p43"/>
          <p:cNvSpPr txBox="1">
            <a:spLocks noGrp="1"/>
          </p:cNvSpPr>
          <p:nvPr>
            <p:ph type="body" idx="1"/>
          </p:nvPr>
        </p:nvSpPr>
        <p:spPr>
          <a:xfrm>
            <a:off x="704083" y="1643375"/>
            <a:ext cx="5019900" cy="2797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ü"/>
            </a:pPr>
            <a:r>
              <a:rPr lang="en-US" dirty="0"/>
              <a:t>Instead of making data validation in backend, it should be done in the frontend. For e.g. amount &gt; 0, date should not be in the future etc.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ü"/>
            </a:pPr>
            <a:r>
              <a:rPr lang="en-US" dirty="0"/>
              <a:t>Add indexes to the columns that supports filtering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ü"/>
            </a:pPr>
            <a:r>
              <a:rPr lang="en-US" dirty="0"/>
              <a:t>Scheduled Cron job for auto archiving expenses. It is currently implemented as a service class method (</a:t>
            </a:r>
            <a:r>
              <a:rPr lang="en-US" dirty="0" err="1"/>
              <a:t>autoArchiveOldExpenses</a:t>
            </a:r>
            <a:r>
              <a:rPr lang="en-US" dirty="0"/>
              <a:t>), but it is not yet scheduled using @Scheduled annotation or configured with a </a:t>
            </a:r>
            <a:r>
              <a:rPr lang="en-US" dirty="0" err="1"/>
              <a:t>cron</a:t>
            </a:r>
            <a:r>
              <a:rPr lang="en-US" dirty="0"/>
              <a:t> expression, so it is triggered every time latest or archived expenses are fetched.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ü"/>
            </a:pPr>
            <a:r>
              <a:rPr lang="en-US" dirty="0"/>
              <a:t>Cursor based Pagination would be more efficient as compared to offset based Pagination</a:t>
            </a:r>
          </a:p>
        </p:txBody>
      </p:sp>
      <p:grpSp>
        <p:nvGrpSpPr>
          <p:cNvPr id="897" name="Google Shape;897;p43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898" name="Google Shape;898;p43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0" name="Google Shape;900;p43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43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43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905" name="Google Shape;905;p43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7" name="Google Shape;907;p43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908" name="Google Shape;908;p4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43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911" name="Google Shape;911;p43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43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914" name="Google Shape;914;p4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7" name="Google Shape;917;p4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918" name="Google Shape;918;p4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43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921" name="Google Shape;921;p43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922" name="Google Shape;922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3" name="Google Shape;923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24" name="Google Shape;924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25" name="Google Shape;925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26" name="Google Shape;926;p43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927" name="Google Shape;927;p43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1" name="Google Shape;931;p43"/>
          <p:cNvSpPr/>
          <p:nvPr/>
        </p:nvSpPr>
        <p:spPr>
          <a:xfrm>
            <a:off x="5047325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/>
          <p:cNvSpPr/>
          <p:nvPr/>
        </p:nvSpPr>
        <p:spPr>
          <a:xfrm>
            <a:off x="5272757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43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935" name="Google Shape;935;p4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36"/>
          <p:cNvGrpSpPr/>
          <p:nvPr/>
        </p:nvGrpSpPr>
        <p:grpSpPr>
          <a:xfrm>
            <a:off x="4101079" y="1618096"/>
            <a:ext cx="941841" cy="2789257"/>
            <a:chOff x="6592201" y="2061933"/>
            <a:chExt cx="941841" cy="2789257"/>
          </a:xfrm>
        </p:grpSpPr>
        <p:sp>
          <p:nvSpPr>
            <p:cNvPr id="684" name="Google Shape;684;p36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6"/>
          <p:cNvSpPr txBox="1">
            <a:spLocks noGrp="1"/>
          </p:cNvSpPr>
          <p:nvPr>
            <p:ph type="title"/>
          </p:nvPr>
        </p:nvSpPr>
        <p:spPr>
          <a:xfrm>
            <a:off x="486530" y="833241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Feature Enhancement Recommendation</a:t>
            </a:r>
          </a:p>
        </p:txBody>
      </p:sp>
      <p:sp>
        <p:nvSpPr>
          <p:cNvPr id="695" name="Google Shape;695;p36"/>
          <p:cNvSpPr txBox="1"/>
          <p:nvPr/>
        </p:nvSpPr>
        <p:spPr>
          <a:xfrm>
            <a:off x="6101500" y="1731550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Recurring Expenses</a:t>
            </a:r>
            <a:endParaRPr sz="18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96" name="Google Shape;696;p36"/>
          <p:cNvSpPr txBox="1"/>
          <p:nvPr/>
        </p:nvSpPr>
        <p:spPr>
          <a:xfrm>
            <a:off x="6101500" y="2190600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Automatically track and manage repeat expenses such as subscriptions, bills, or memberships with customizable frequency and reminders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754743" y="3196485"/>
            <a:ext cx="2287782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Visual charts</a:t>
            </a:r>
            <a:endParaRPr sz="18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98" name="Google Shape;698;p36"/>
          <p:cNvSpPr txBox="1"/>
          <p:nvPr/>
        </p:nvSpPr>
        <p:spPr>
          <a:xfrm>
            <a:off x="1008743" y="2173662"/>
            <a:ext cx="2327400" cy="92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Lets user attach receipts for organized record book keeping and Audit Readiness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9" name="Google Shape;699;p36"/>
          <p:cNvSpPr txBox="1"/>
          <p:nvPr/>
        </p:nvSpPr>
        <p:spPr>
          <a:xfrm>
            <a:off x="1297553" y="3620917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Visual charts showing expense distribution by category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2" name="Google Shape;702;p36"/>
          <p:cNvSpPr txBox="1"/>
          <p:nvPr/>
        </p:nvSpPr>
        <p:spPr>
          <a:xfrm>
            <a:off x="1008743" y="1731550"/>
            <a:ext cx="2028358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Expense Receipt Upload</a:t>
            </a:r>
            <a:endParaRPr sz="18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703" name="Google Shape;703;p36"/>
          <p:cNvCxnSpPr>
            <a:cxnSpLocks/>
            <a:stCxn id="702" idx="3"/>
          </p:cNvCxnSpPr>
          <p:nvPr/>
        </p:nvCxnSpPr>
        <p:spPr>
          <a:xfrm>
            <a:off x="3037101" y="2005900"/>
            <a:ext cx="1530000" cy="409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5" name="Google Shape;705;p36"/>
          <p:cNvCxnSpPr>
            <a:stCxn id="695" idx="1"/>
          </p:cNvCxnSpPr>
          <p:nvPr/>
        </p:nvCxnSpPr>
        <p:spPr>
          <a:xfrm flipH="1">
            <a:off x="4576900" y="2005900"/>
            <a:ext cx="1524600" cy="1046400"/>
          </a:xfrm>
          <a:prstGeom prst="bentConnector3">
            <a:avLst>
              <a:gd name="adj1" fmla="val 241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6" name="Google Shape;706;p36"/>
          <p:cNvCxnSpPr>
            <a:cxnSpLocks/>
            <a:stCxn id="697" idx="3"/>
          </p:cNvCxnSpPr>
          <p:nvPr/>
        </p:nvCxnSpPr>
        <p:spPr>
          <a:xfrm>
            <a:off x="3042525" y="3470835"/>
            <a:ext cx="1536000" cy="2301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7" name="Google Shape;707;p36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6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6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oogle Shape;777;p38" title="Gráfico">
            <a:hlinkClick r:id="rId3"/>
            <a:extLst>
              <a:ext uri="{FF2B5EF4-FFF2-40B4-BE49-F238E27FC236}">
                <a16:creationId xmlns:a16="http://schemas.microsoft.com/office/drawing/2014/main" id="{392A649F-0192-0827-C776-13BC8A9C7D1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464" y="3686922"/>
            <a:ext cx="1109964" cy="1003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705;p36">
            <a:extLst>
              <a:ext uri="{FF2B5EF4-FFF2-40B4-BE49-F238E27FC236}">
                <a16:creationId xmlns:a16="http://schemas.microsoft.com/office/drawing/2014/main" id="{B7215963-923E-4BF0-B7B8-607D39201A76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4553002" y="4032370"/>
            <a:ext cx="1726463" cy="15645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Purple Variant by Slidesgo">
  <a:themeElements>
    <a:clrScheme name="Simple Light">
      <a:dk1>
        <a:srgbClr val="000000"/>
      </a:dk1>
      <a:lt1>
        <a:srgbClr val="F5E7F7"/>
      </a:lt1>
      <a:dk2>
        <a:srgbClr val="D4BDD8"/>
      </a:dk2>
      <a:lt2>
        <a:srgbClr val="F3E29F"/>
      </a:lt2>
      <a:accent1>
        <a:srgbClr val="E2BF44"/>
      </a:accent1>
      <a:accent2>
        <a:srgbClr val="C2D6B8"/>
      </a:accent2>
      <a:accent3>
        <a:srgbClr val="BDA2B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286</Words>
  <Application>Microsoft Office PowerPoint</Application>
  <PresentationFormat>On-screen Show 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Wingdings</vt:lpstr>
      <vt:lpstr>Rubik Black</vt:lpstr>
      <vt:lpstr>Karla</vt:lpstr>
      <vt:lpstr>Arial</vt:lpstr>
      <vt:lpstr>Soft Colors UI Design for Agencies Purple Variant by Slidesgo</vt:lpstr>
      <vt:lpstr>Expense Tracker💸</vt:lpstr>
      <vt:lpstr>Implementation Summary</vt:lpstr>
      <vt:lpstr>Challenges &amp; Solutions</vt:lpstr>
      <vt:lpstr>Scalability Improvement Recommendation</vt:lpstr>
      <vt:lpstr>Feature Enhancement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Khushboo Mehta</dc:creator>
  <cp:lastModifiedBy>Mehta, Khushboo</cp:lastModifiedBy>
  <cp:revision>7</cp:revision>
  <dcterms:modified xsi:type="dcterms:W3CDTF">2025-06-06T02:42:21Z</dcterms:modified>
</cp:coreProperties>
</file>