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handoutMasterIdLst>
    <p:handoutMasterId r:id="rId27"/>
  </p:handoutMasterIdLst>
  <p:sldIdLst>
    <p:sldId id="672" r:id="rId2"/>
    <p:sldId id="673" r:id="rId3"/>
    <p:sldId id="674" r:id="rId4"/>
    <p:sldId id="675" r:id="rId5"/>
    <p:sldId id="676" r:id="rId6"/>
    <p:sldId id="681" r:id="rId7"/>
    <p:sldId id="686" r:id="rId8"/>
    <p:sldId id="677" r:id="rId9"/>
    <p:sldId id="622" r:id="rId10"/>
    <p:sldId id="667" r:id="rId11"/>
    <p:sldId id="647" r:id="rId12"/>
    <p:sldId id="648" r:id="rId13"/>
    <p:sldId id="678" r:id="rId14"/>
    <p:sldId id="634" r:id="rId15"/>
    <p:sldId id="640" r:id="rId16"/>
    <p:sldId id="628" r:id="rId17"/>
    <p:sldId id="623" r:id="rId18"/>
    <p:sldId id="626" r:id="rId19"/>
    <p:sldId id="688" r:id="rId20"/>
    <p:sldId id="689" r:id="rId21"/>
    <p:sldId id="687" r:id="rId22"/>
    <p:sldId id="627" r:id="rId23"/>
    <p:sldId id="635" r:id="rId24"/>
    <p:sldId id="631" r:id="rId25"/>
    <p:sldId id="651" r:id="rId26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C 화면설계" id="{3A3A201E-4DD3-4178-91D0-EC255DF6A4B8}">
          <p14:sldIdLst>
            <p14:sldId id="672"/>
            <p14:sldId id="673"/>
            <p14:sldId id="674"/>
            <p14:sldId id="675"/>
            <p14:sldId id="676"/>
            <p14:sldId id="681"/>
            <p14:sldId id="686"/>
            <p14:sldId id="677"/>
            <p14:sldId id="622"/>
            <p14:sldId id="667"/>
            <p14:sldId id="647"/>
            <p14:sldId id="648"/>
            <p14:sldId id="678"/>
            <p14:sldId id="634"/>
            <p14:sldId id="640"/>
            <p14:sldId id="628"/>
            <p14:sldId id="623"/>
            <p14:sldId id="626"/>
            <p14:sldId id="688"/>
            <p14:sldId id="689"/>
            <p14:sldId id="687"/>
            <p14:sldId id="627"/>
            <p14:sldId id="635"/>
            <p14:sldId id="631"/>
            <p14:sldId id="6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480" userDrawn="1">
          <p15:clr>
            <a:srgbClr val="A4A3A4"/>
          </p15:clr>
        </p15:guide>
        <p15:guide id="2" pos="356" userDrawn="1">
          <p15:clr>
            <a:srgbClr val="A4A3A4"/>
          </p15:clr>
        </p15:guide>
        <p15:guide id="3" pos="3304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orient="horz" pos="466">
          <p15:clr>
            <a:srgbClr val="A4A3A4"/>
          </p15:clr>
        </p15:guide>
        <p15:guide id="8" orient="horz" pos="3932">
          <p15:clr>
            <a:srgbClr val="A4A3A4"/>
          </p15:clr>
        </p15:guide>
        <p15:guide id="9" orient="horz" pos="3815">
          <p15:clr>
            <a:srgbClr val="A4A3A4"/>
          </p15:clr>
        </p15:guide>
        <p15:guide id="10" orient="horz" pos="593">
          <p15:clr>
            <a:srgbClr val="A4A3A4"/>
          </p15:clr>
        </p15:guide>
        <p15:guide id="11" pos="60">
          <p15:clr>
            <a:srgbClr val="A4A3A4"/>
          </p15:clr>
        </p15:guide>
        <p15:guide id="12" pos="5006">
          <p15:clr>
            <a:srgbClr val="A4A3A4"/>
          </p15:clr>
        </p15:guide>
        <p15:guide id="13" pos="3370">
          <p15:clr>
            <a:srgbClr val="A4A3A4"/>
          </p15:clr>
        </p15:guide>
        <p15:guide id="14" pos="3487">
          <p15:clr>
            <a:srgbClr val="A4A3A4"/>
          </p15:clr>
        </p15:guide>
        <p15:guide id="15" pos="1850" userDrawn="1">
          <p15:clr>
            <a:srgbClr val="A4A3A4"/>
          </p15:clr>
        </p15:guide>
        <p15:guide id="16" pos="1734">
          <p15:clr>
            <a:srgbClr val="A4A3A4"/>
          </p15:clr>
        </p15:guide>
        <p15:guide id="17" pos="215">
          <p15:clr>
            <a:srgbClr val="A4A3A4"/>
          </p15:clr>
        </p15:guide>
        <p15:guide id="18" orient="horz" pos="4080">
          <p15:clr>
            <a:srgbClr val="A4A3A4"/>
          </p15:clr>
        </p15:guide>
        <p15:guide id="19" orient="horz" pos="1281">
          <p15:clr>
            <a:srgbClr val="A4A3A4"/>
          </p15:clr>
        </p15:guide>
        <p15:guide id="20" orient="horz" pos="459" userDrawn="1">
          <p15:clr>
            <a:srgbClr val="A4A3A4"/>
          </p15:clr>
        </p15:guide>
        <p15:guide id="21" orient="horz" pos="981" userDrawn="1">
          <p15:clr>
            <a:srgbClr val="A4A3A4"/>
          </p15:clr>
        </p15:guide>
        <p15:guide id="22" orient="horz" pos="4263">
          <p15:clr>
            <a:srgbClr val="A4A3A4"/>
          </p15:clr>
        </p15:guide>
        <p15:guide id="23" pos="3635">
          <p15:clr>
            <a:srgbClr val="A4A3A4"/>
          </p15:clr>
        </p15:guide>
        <p15:guide id="24" pos="3559">
          <p15:clr>
            <a:srgbClr val="A4A3A4"/>
          </p15:clr>
        </p15:guide>
        <p15:guide id="25" pos="4934">
          <p15:clr>
            <a:srgbClr val="A4A3A4"/>
          </p15:clr>
        </p15:guide>
        <p15:guide id="26" pos="884">
          <p15:clr>
            <a:srgbClr val="A4A3A4"/>
          </p15:clr>
        </p15:guide>
        <p15:guide id="27" pos="4965">
          <p15:clr>
            <a:srgbClr val="A4A3A4"/>
          </p15:clr>
        </p15:guide>
        <p15:guide id="28" orient="horz" pos="4076">
          <p15:clr>
            <a:srgbClr val="A4A3A4"/>
          </p15:clr>
        </p15:guide>
        <p15:guide id="29" orient="horz" pos="451">
          <p15:clr>
            <a:srgbClr val="A4A3A4"/>
          </p15:clr>
        </p15:guide>
        <p15:guide id="30" orient="horz" pos="4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89"/>
    <a:srgbClr val="FFFFFF"/>
    <a:srgbClr val="F09AC1"/>
    <a:srgbClr val="F2F2F2"/>
    <a:srgbClr val="F0F4F6"/>
    <a:srgbClr val="105FA0"/>
    <a:srgbClr val="6FD7C3"/>
    <a:srgbClr val="FF6600"/>
    <a:srgbClr val="FBE5D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2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-90" y="-150"/>
      </p:cViewPr>
      <p:guideLst>
        <p:guide orient="horz" pos="1480"/>
        <p:guide orient="horz" pos="3932"/>
        <p:guide orient="horz" pos="3815"/>
        <p:guide orient="horz" pos="593"/>
        <p:guide orient="horz" pos="4080"/>
        <p:guide orient="horz" pos="1281"/>
        <p:guide orient="horz" pos="469"/>
        <p:guide orient="horz" pos="981"/>
        <p:guide orient="horz" pos="4076"/>
        <p:guide orient="horz" pos="4269"/>
        <p:guide orient="horz" pos="4075"/>
        <p:guide orient="horz" pos="148"/>
        <p:guide pos="356"/>
        <p:guide pos="3304"/>
        <p:guide pos="3120"/>
        <p:guide pos="60"/>
        <p:guide pos="5006"/>
        <p:guide pos="3370"/>
        <p:guide pos="3487"/>
        <p:guide pos="1850"/>
        <p:guide pos="1734"/>
        <p:guide pos="215"/>
        <p:guide pos="3600"/>
        <p:guide pos="4934"/>
        <p:guide pos="884"/>
        <p:guide pos="4965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63A8C-1A01-454B-B458-CC9275E45B0A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1131-39D1-4D75-9E35-AAFB7C33C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9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2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2480" y="1853828"/>
            <a:ext cx="9458551" cy="497444"/>
          </a:xfrm>
          <a:noFill/>
        </p:spPr>
        <p:txBody>
          <a:bodyPr>
            <a:spAutoFit/>
          </a:bodyPr>
          <a:lstStyle>
            <a:lvl1pPr marL="0" indent="0" algn="r">
              <a:buFontTx/>
              <a:buNone/>
              <a:defRPr lang="ko-KR" altLang="en-US" sz="2925" b="1" kern="1200" spc="-81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4466301" y="2798930"/>
            <a:ext cx="5264731" cy="249940"/>
          </a:xfrm>
          <a:noFill/>
        </p:spPr>
        <p:txBody>
          <a:bodyPr rtlCol="0">
            <a:spAutoFit/>
          </a:bodyPr>
          <a:lstStyle>
            <a:lvl1pPr marL="0" indent="0" algn="r">
              <a:buFontTx/>
              <a:buNone/>
              <a:defRPr lang="ko-KR" altLang="en-US" sz="1138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55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t>2020-12-16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65003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A0A047E-E180-40C3-8FD2-4EDBB169FE84}"/>
              </a:ext>
            </a:extLst>
          </p:cNvPr>
          <p:cNvSpPr/>
          <p:nvPr userDrawn="1"/>
        </p:nvSpPr>
        <p:spPr>
          <a:xfrm>
            <a:off x="8000251" y="119395"/>
            <a:ext cx="181188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dirty="0">
                <a:solidFill>
                  <a:schemeClr val="tx1"/>
                </a:solidFill>
              </a:rPr>
              <a:t>Description</a:t>
            </a:r>
            <a:endParaRPr lang="ko-KR" altLang="en-US" sz="975" b="1" dirty="0">
              <a:solidFill>
                <a:schemeClr val="tx1"/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ECE44FCA-E298-48D9-9C0D-E2E6C22E2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9316" y="149988"/>
            <a:ext cx="1779722" cy="205289"/>
          </a:xfrm>
        </p:spPr>
        <p:txBody>
          <a:bodyPr>
            <a:noAutofit/>
          </a:bodyPr>
          <a:lstStyle>
            <a:lvl1pPr marL="0" indent="0">
              <a:buNone/>
              <a:defRPr sz="813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xmlns="" id="{3AAAD57E-92EA-44E8-9D1F-4B234C5C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0250" y="335419"/>
            <a:ext cx="1811888" cy="518300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3846E08-C259-46C1-B2B2-9C07D527A82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799897"/>
              </p:ext>
            </p:extLst>
          </p:nvPr>
        </p:nvGraphicFramePr>
        <p:xfrm>
          <a:off x="93862" y="127872"/>
          <a:ext cx="7850488" cy="500860"/>
        </p:xfrm>
        <a:graphic>
          <a:graphicData uri="http://schemas.openxmlformats.org/drawingml/2006/table">
            <a:tbl>
              <a:tblPr/>
              <a:tblGrid>
                <a:gridCol w="915636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82148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899770">
                  <a:extLst>
                    <a:ext uri="{9D8B030D-6E8A-4147-A177-3AD203B41FA5}">
                      <a16:colId xmlns:a16="http://schemas.microsoft.com/office/drawing/2014/main" xmlns="" val="2030150342"/>
                    </a:ext>
                  </a:extLst>
                </a:gridCol>
                <a:gridCol w="2289658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  <a:gridCol w="819302">
                  <a:extLst>
                    <a:ext uri="{9D8B030D-6E8A-4147-A177-3AD203B41FA5}">
                      <a16:colId xmlns:a16="http://schemas.microsoft.com/office/drawing/2014/main" xmlns="" val="2963304514"/>
                    </a:ext>
                  </a:extLst>
                </a:gridCol>
                <a:gridCol w="1104638">
                  <a:extLst>
                    <a:ext uri="{9D8B030D-6E8A-4147-A177-3AD203B41FA5}">
                      <a16:colId xmlns:a16="http://schemas.microsoft.com/office/drawing/2014/main" xmlns="" val="2039954728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+mn-ea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화면이름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작성일</a:t>
                      </a:r>
                      <a:endParaRPr lang="ko-KR" altLang="en-US" dirty="0"/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+mn-ea"/>
                        </a:rPr>
                        <a:t>내비게이션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+mn-ea"/>
                        </a:rPr>
                        <a:t>작성자</a:t>
                      </a:r>
                      <a:endParaRPr lang="ko-KR" altLang="en-US" sz="1000" dirty="0"/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043497"/>
                  </a:ext>
                </a:extLst>
              </a:tr>
            </a:tbl>
          </a:graphicData>
        </a:graphic>
      </p:graphicFrame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xmlns="" id="{EA3DAA60-CE7B-4CE9-BF30-0B08E6B697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4492" y="144469"/>
            <a:ext cx="2239342" cy="205289"/>
          </a:xfrm>
        </p:spPr>
        <p:txBody>
          <a:bodyPr>
            <a:noAutofit/>
          </a:bodyPr>
          <a:lstStyle>
            <a:lvl1pPr marL="0" indent="0">
              <a:buNone/>
              <a:defRPr sz="813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xmlns="" id="{F897D333-E45E-4A57-8920-44D70ED502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1421" y="393017"/>
            <a:ext cx="4952413" cy="205289"/>
          </a:xfrm>
        </p:spPr>
        <p:txBody>
          <a:bodyPr>
            <a:noAutofit/>
          </a:bodyPr>
          <a:lstStyle>
            <a:lvl1pPr marL="0" indent="0">
              <a:buNone/>
              <a:defRPr sz="813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xmlns="" id="{CB07911F-0AD5-46ED-87EA-BFA403296B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61123" y="149988"/>
            <a:ext cx="1031978" cy="205289"/>
          </a:xfrm>
        </p:spPr>
        <p:txBody>
          <a:bodyPr>
            <a:noAutofit/>
          </a:bodyPr>
          <a:lstStyle>
            <a:lvl1pPr marL="0" indent="0">
              <a:buNone/>
              <a:defRPr sz="813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xmlns="" id="{833BF8DF-B602-4857-A0BB-18EC74E0EC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61123" y="393016"/>
            <a:ext cx="1031978" cy="205289"/>
          </a:xfrm>
        </p:spPr>
        <p:txBody>
          <a:bodyPr>
            <a:noAutofit/>
          </a:bodyPr>
          <a:lstStyle>
            <a:lvl1pPr marL="0" indent="0">
              <a:buNone/>
              <a:defRPr sz="813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64605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ayout1_shape3">
            <a:extLst>
              <a:ext uri="{FF2B5EF4-FFF2-40B4-BE49-F238E27FC236}">
                <a16:creationId xmlns:a16="http://schemas.microsoft.com/office/drawing/2014/main" xmlns="" id="{27DAF176-B521-408A-AE9F-AEE8D8F64A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91" y="1946225"/>
            <a:ext cx="9690051" cy="4974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2925" b="1" kern="1200" spc="-8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2925" b="1" kern="1200" spc="-8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" name="layout1_shape4">
            <a:extLst>
              <a:ext uri="{FF2B5EF4-FFF2-40B4-BE49-F238E27FC236}">
                <a16:creationId xmlns:a16="http://schemas.microsoft.com/office/drawing/2014/main" xmlns="" id="{30A12F59-FD92-4BAF-92D1-E3C1C28CDB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293" y="2798930"/>
            <a:ext cx="3948549" cy="249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1138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1138" kern="12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3" name="그래픽 33">
            <a:extLst>
              <a:ext uri="{FF2B5EF4-FFF2-40B4-BE49-F238E27FC236}">
                <a16:creationId xmlns:a16="http://schemas.microsoft.com/office/drawing/2014/main" xmlns="" id="{74F9BAC2-F996-4127-ADE2-F36B7EAF9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811" y="6293152"/>
            <a:ext cx="841031" cy="42832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66B85B8-BEC5-4A6C-92AA-EAE5CA563D69}"/>
              </a:ext>
            </a:extLst>
          </p:cNvPr>
          <p:cNvGrpSpPr/>
          <p:nvPr userDrawn="1"/>
        </p:nvGrpSpPr>
        <p:grpSpPr>
          <a:xfrm>
            <a:off x="0" y="2635895"/>
            <a:ext cx="9906000" cy="992"/>
            <a:chOff x="0" y="2635895"/>
            <a:chExt cx="12192000" cy="99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4EAC7952-FE4C-470F-8B55-D8A424968C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2636887"/>
              <a:ext cx="8842375" cy="0"/>
            </a:xfrm>
            <a:prstGeom prst="line">
              <a:avLst/>
            </a:prstGeom>
            <a:ln w="12700">
              <a:solidFill>
                <a:srgbClr val="00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65544CBE-5B6E-4597-844A-58B0502FD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42375" y="2635895"/>
              <a:ext cx="3349625" cy="992"/>
            </a:xfrm>
            <a:prstGeom prst="line">
              <a:avLst/>
            </a:prstGeom>
            <a:ln w="12700">
              <a:solidFill>
                <a:srgbClr val="F048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35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7C955FD-0A43-4C2E-8F0E-7216CEB8C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8" y="1"/>
            <a:ext cx="9899885" cy="5216478"/>
          </a:xfrm>
          <a:prstGeom prst="rect">
            <a:avLst/>
          </a:prstGeom>
        </p:spPr>
      </p:pic>
      <p:sp>
        <p:nvSpPr>
          <p:cNvPr id="18" name="layout1_shape3">
            <a:extLst>
              <a:ext uri="{FF2B5EF4-FFF2-40B4-BE49-F238E27FC236}">
                <a16:creationId xmlns:a16="http://schemas.microsoft.com/office/drawing/2014/main" xmlns="" id="{97C9B590-2EB1-4B8E-888E-E7C6775A1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91" y="5342568"/>
            <a:ext cx="9690051" cy="4974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2925" b="1" kern="1200" spc="-8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2925" b="1" kern="1200" spc="-8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layout1_shape4">
            <a:extLst>
              <a:ext uri="{FF2B5EF4-FFF2-40B4-BE49-F238E27FC236}">
                <a16:creationId xmlns:a16="http://schemas.microsoft.com/office/drawing/2014/main" xmlns="" id="{36BDCBA9-1A7E-4E95-A6F6-E19FC104F7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293" y="6067064"/>
            <a:ext cx="3948549" cy="249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1138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1138" kern="12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" name="layout5_picture1">
            <a:extLst>
              <a:ext uri="{FF2B5EF4-FFF2-40B4-BE49-F238E27FC236}">
                <a16:creationId xmlns:a16="http://schemas.microsoft.com/office/drawing/2014/main" xmlns="" id="{D71E6111-7A07-465B-89A1-E2D4687AB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11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_사용자매뉴얼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7C955FD-0A43-4C2E-8F0E-7216CEB8C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8" y="1"/>
            <a:ext cx="9899885" cy="5216478"/>
          </a:xfrm>
          <a:prstGeom prst="rect">
            <a:avLst/>
          </a:prstGeom>
        </p:spPr>
      </p:pic>
      <p:sp>
        <p:nvSpPr>
          <p:cNvPr id="18" name="layout1_shape3">
            <a:extLst>
              <a:ext uri="{FF2B5EF4-FFF2-40B4-BE49-F238E27FC236}">
                <a16:creationId xmlns:a16="http://schemas.microsoft.com/office/drawing/2014/main" xmlns="" id="{97C9B590-2EB1-4B8E-888E-E7C6775A1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96" y="586710"/>
            <a:ext cx="9351208" cy="4974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l">
              <a:buNone/>
              <a:defRPr sz="4388" b="1" kern="1200" spc="-8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2925" b="1" kern="1200" spc="-8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" name="layout5_picture1">
            <a:extLst>
              <a:ext uri="{FF2B5EF4-FFF2-40B4-BE49-F238E27FC236}">
                <a16:creationId xmlns:a16="http://schemas.microsoft.com/office/drawing/2014/main" xmlns="" id="{D71E6111-7A07-465B-89A1-E2D4687AB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577F7A6-AFC7-46A6-AE5C-AC563FC4B1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0255792"/>
              </p:ext>
            </p:extLst>
          </p:nvPr>
        </p:nvGraphicFramePr>
        <p:xfrm>
          <a:off x="277396" y="5533058"/>
          <a:ext cx="2464765" cy="1001720"/>
        </p:xfrm>
        <a:graphic>
          <a:graphicData uri="http://schemas.openxmlformats.org/drawingml/2006/table">
            <a:tbl>
              <a:tblPr/>
              <a:tblGrid>
                <a:gridCol w="735718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89829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830753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Version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927123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10" name="텍스트 개체 틀 16">
            <a:extLst>
              <a:ext uri="{FF2B5EF4-FFF2-40B4-BE49-F238E27FC236}">
                <a16:creationId xmlns:a16="http://schemas.microsoft.com/office/drawing/2014/main" xmlns="" id="{C79D755F-5B62-41ED-BE48-D6E6505B32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375" y="5800841"/>
            <a:ext cx="871280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xmlns="" id="{DE50D5E3-FC0B-4ECC-89AF-2876E4C657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375" y="6050545"/>
            <a:ext cx="871280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xmlns="" id="{730E2644-1854-4C02-BF71-0716D6B361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3375" y="6310600"/>
            <a:ext cx="871280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xmlns="" id="{D31C2173-CB9D-4D4A-8D92-7B067A5D56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1672" y="5803188"/>
            <a:ext cx="789388" cy="712700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="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B0A5D92C-23BD-4649-BFA4-7EB334F7BB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5976414"/>
              </p:ext>
            </p:extLst>
          </p:nvPr>
        </p:nvGraphicFramePr>
        <p:xfrm>
          <a:off x="2910776" y="5533058"/>
          <a:ext cx="3856824" cy="1001720"/>
        </p:xfrm>
        <a:graphic>
          <a:graphicData uri="http://schemas.openxmlformats.org/drawingml/2006/table">
            <a:tbl>
              <a:tblPr/>
              <a:tblGrid>
                <a:gridCol w="735718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560553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1560553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개발사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클라이언트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927123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xmlns="" id="{D4C41FE2-5DB8-4D04-A6C2-D643C675496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66755" y="5800841"/>
            <a:ext cx="1520388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xmlns="" id="{BFC35AB3-BB75-4792-9D96-B59B88DD39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55" y="6050545"/>
            <a:ext cx="1520388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xmlns="" id="{60F47EDD-5D20-418E-B016-2572D37237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55" y="6310600"/>
            <a:ext cx="1520388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xmlns="" id="{5B7CB940-0BD2-4463-A366-6E1ABA0E4E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868" y="5800841"/>
            <a:ext cx="153922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xmlns="" id="{51833149-3195-4C5C-9C76-AA77B062AD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14868" y="6050545"/>
            <a:ext cx="153922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30" name="텍스트 개체 틀 16">
            <a:extLst>
              <a:ext uri="{FF2B5EF4-FFF2-40B4-BE49-F238E27FC236}">
                <a16:creationId xmlns:a16="http://schemas.microsoft.com/office/drawing/2014/main" xmlns="" id="{3B0FB423-CD5B-4DC5-AD08-14F66F78C5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4868" y="6310600"/>
            <a:ext cx="153922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97515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71410D3-7AF4-4893-9803-6EF7C9AF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0" y="290504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8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C28017-7413-49C1-B8F1-E4CE952D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07CDA9-7440-482D-8907-14A1C9A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C06B4B-6C39-4B0C-BBA7-697A34C4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C8EAB38B-AF1E-46AF-8024-8CC46D6A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82" y="1941514"/>
            <a:ext cx="9742189" cy="693737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B5E56D-DEAA-4C97-B54F-1D6FEB15A064}"/>
              </a:ext>
            </a:extLst>
          </p:cNvPr>
          <p:cNvGrpSpPr/>
          <p:nvPr userDrawn="1"/>
        </p:nvGrpSpPr>
        <p:grpSpPr>
          <a:xfrm>
            <a:off x="0" y="2635895"/>
            <a:ext cx="9906000" cy="992"/>
            <a:chOff x="0" y="2635895"/>
            <a:chExt cx="12192000" cy="99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C5D99919-A9EC-41C1-8546-B1C373A0A8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2636887"/>
              <a:ext cx="8842375" cy="0"/>
            </a:xfrm>
            <a:prstGeom prst="line">
              <a:avLst/>
            </a:prstGeom>
            <a:ln w="12700">
              <a:solidFill>
                <a:srgbClr val="00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E2E8A489-BAB9-4218-9D95-3581B26F6B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42375" y="2635895"/>
              <a:ext cx="3349625" cy="992"/>
            </a:xfrm>
            <a:prstGeom prst="line">
              <a:avLst/>
            </a:prstGeom>
            <a:ln w="12700">
              <a:solidFill>
                <a:srgbClr val="F048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layout5_picture1">
            <a:extLst>
              <a:ext uri="{FF2B5EF4-FFF2-40B4-BE49-F238E27FC236}">
                <a16:creationId xmlns:a16="http://schemas.microsoft.com/office/drawing/2014/main" xmlns="" id="{6B2A2221-48C6-42C0-8F03-A22DFE5F6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1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821CA4-615F-4218-96D1-D0B941D30C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21"/>
            <a:ext cx="9926856" cy="6865891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xmlns="" id="{61F8749D-338B-4AFD-8848-9AD16FB5D7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2" y="2735264"/>
            <a:ext cx="9742189" cy="69373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1" name="layout5_picture1">
            <a:extLst>
              <a:ext uri="{FF2B5EF4-FFF2-40B4-BE49-F238E27FC236}">
                <a16:creationId xmlns:a16="http://schemas.microsoft.com/office/drawing/2014/main" xmlns="" id="{D4B20CCB-E29E-4833-A99F-68C04B7248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14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xmlns="" id="{45BE5968-A951-4435-B996-20A5093D9C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48" y="118468"/>
            <a:ext cx="5265142" cy="430213"/>
          </a:xfrm>
        </p:spPr>
        <p:txBody>
          <a:bodyPr/>
          <a:lstStyle>
            <a:lvl1pPr marL="0" indent="0">
              <a:buNone/>
              <a:defRPr sz="1625" b="1"/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1C933A4-367B-4291-B1B0-87209859DE41}"/>
              </a:ext>
            </a:extLst>
          </p:cNvPr>
          <p:cNvCxnSpPr>
            <a:cxnSpLocks/>
          </p:cNvCxnSpPr>
          <p:nvPr userDrawn="1"/>
        </p:nvCxnSpPr>
        <p:spPr>
          <a:xfrm>
            <a:off x="0" y="629642"/>
            <a:ext cx="9906000" cy="0"/>
          </a:xfrm>
          <a:prstGeom prst="line">
            <a:avLst/>
          </a:prstGeom>
          <a:ln w="12700">
            <a:solidFill>
              <a:srgbClr val="00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3">
            <a:extLst>
              <a:ext uri="{FF2B5EF4-FFF2-40B4-BE49-F238E27FC236}">
                <a16:creationId xmlns:a16="http://schemas.microsoft.com/office/drawing/2014/main" xmlns="" id="{26E5B4B3-F0F6-4DA7-912B-AD637FB6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383" y="1055719"/>
            <a:ext cx="8840719" cy="5219666"/>
          </a:xfrm>
          <a:ln>
            <a:noFill/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layout5_picture1">
            <a:extLst>
              <a:ext uri="{FF2B5EF4-FFF2-40B4-BE49-F238E27FC236}">
                <a16:creationId xmlns:a16="http://schemas.microsoft.com/office/drawing/2014/main" xmlns="" id="{0B03DA4E-A851-41C2-B56C-0E48BBCF0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layout1_shape4">
            <a:extLst>
              <a:ext uri="{FF2B5EF4-FFF2-40B4-BE49-F238E27FC236}">
                <a16:creationId xmlns:a16="http://schemas.microsoft.com/office/drawing/2014/main" xmlns="" id="{BB1AB7C0-06B7-45DB-84CA-0F5F6DEC51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2293" y="243772"/>
            <a:ext cx="3948549" cy="249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1138" kern="12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39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61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타이틀 있는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xmlns="" id="{45BE5968-A951-4435-B996-20A5093D9C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48" y="118468"/>
            <a:ext cx="5265142" cy="430213"/>
          </a:xfrm>
        </p:spPr>
        <p:txBody>
          <a:bodyPr/>
          <a:lstStyle>
            <a:lvl1pPr marL="0" indent="0">
              <a:buNone/>
              <a:defRPr sz="1625" b="1"/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1C933A4-367B-4291-B1B0-87209859DE41}"/>
              </a:ext>
            </a:extLst>
          </p:cNvPr>
          <p:cNvCxnSpPr>
            <a:cxnSpLocks/>
          </p:cNvCxnSpPr>
          <p:nvPr userDrawn="1"/>
        </p:nvCxnSpPr>
        <p:spPr>
          <a:xfrm>
            <a:off x="0" y="629642"/>
            <a:ext cx="9906000" cy="0"/>
          </a:xfrm>
          <a:prstGeom prst="line">
            <a:avLst/>
          </a:prstGeom>
          <a:ln w="12700">
            <a:solidFill>
              <a:srgbClr val="00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layout5_picture1">
            <a:extLst>
              <a:ext uri="{FF2B5EF4-FFF2-40B4-BE49-F238E27FC236}">
                <a16:creationId xmlns:a16="http://schemas.microsoft.com/office/drawing/2014/main" xmlns="" id="{9A2FB4B4-CF20-43D2-8914-AC390795E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yout1_shape4">
            <a:extLst>
              <a:ext uri="{FF2B5EF4-FFF2-40B4-BE49-F238E27FC236}">
                <a16:creationId xmlns:a16="http://schemas.microsoft.com/office/drawing/2014/main" xmlns="" id="{0244810E-868C-4940-9F76-02B1AAF614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2293" y="243772"/>
            <a:ext cx="3948549" cy="249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1138" kern="12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9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매뉴얼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layout5_picture1">
            <a:extLst>
              <a:ext uri="{FF2B5EF4-FFF2-40B4-BE49-F238E27FC236}">
                <a16:creationId xmlns:a16="http://schemas.microsoft.com/office/drawing/2014/main" xmlns="" id="{9A2FB4B4-CF20-43D2-8914-AC390795E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2C9E7E3-230E-44E3-91B3-42E6A9F430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9043435"/>
              </p:ext>
            </p:extLst>
          </p:nvPr>
        </p:nvGraphicFramePr>
        <p:xfrm>
          <a:off x="93863" y="103338"/>
          <a:ext cx="7850487" cy="1056090"/>
        </p:xfrm>
        <a:graphic>
          <a:graphicData uri="http://schemas.openxmlformats.org/drawingml/2006/table">
            <a:tbl>
              <a:tblPr/>
              <a:tblGrid>
                <a:gridCol w="686987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70916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686987">
                  <a:extLst>
                    <a:ext uri="{9D8B030D-6E8A-4147-A177-3AD203B41FA5}">
                      <a16:colId xmlns:a16="http://schemas.microsoft.com/office/drawing/2014/main" xmlns="" val="2030150342"/>
                    </a:ext>
                  </a:extLst>
                </a:gridCol>
                <a:gridCol w="1875058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xmlns="" val="3736102992"/>
                    </a:ext>
                  </a:extLst>
                </a:gridCol>
                <a:gridCol w="844261">
                  <a:extLst>
                    <a:ext uri="{9D8B030D-6E8A-4147-A177-3AD203B41FA5}">
                      <a16:colId xmlns:a16="http://schemas.microsoft.com/office/drawing/2014/main" xmlns="" val="4213738310"/>
                    </a:ext>
                  </a:extLst>
                </a:gridCol>
                <a:gridCol w="580851">
                  <a:extLst>
                    <a:ext uri="{9D8B030D-6E8A-4147-A177-3AD203B41FA5}">
                      <a16:colId xmlns:a16="http://schemas.microsoft.com/office/drawing/2014/main" xmlns="" val="1412603120"/>
                    </a:ext>
                  </a:extLst>
                </a:gridCol>
                <a:gridCol w="818786">
                  <a:extLst>
                    <a:ext uri="{9D8B030D-6E8A-4147-A177-3AD203B41FA5}">
                      <a16:colId xmlns:a16="http://schemas.microsoft.com/office/drawing/2014/main" xmlns="" val="4161966207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작업일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xmlns="" id="{7F053C21-EED1-4951-943D-C638BECA00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8571" y="130052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xmlns="" id="{BCFF50CA-BA96-4082-ACED-422BDE1CE9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571" y="3698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xmlns="" id="{11D16176-68E1-4FD3-AF02-C6F851F8B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8401" y="622312"/>
            <a:ext cx="185339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xmlns="" id="{33DDE104-979D-4E2C-A538-163CF7ABA5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78401" y="122031"/>
            <a:ext cx="1853397" cy="453071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="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5" name="텍스트 개체 틀 16">
            <a:extLst>
              <a:ext uri="{FF2B5EF4-FFF2-40B4-BE49-F238E27FC236}">
                <a16:creationId xmlns:a16="http://schemas.microsoft.com/office/drawing/2014/main" xmlns="" id="{24E3E604-253B-48AD-A2F7-DF28AA76CF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1703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D77A2AA5-BCB3-46A6-92B2-D1999F160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5977" y="114010"/>
            <a:ext cx="80486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4CD3358-EA2B-457A-B965-42399BCDAB82}"/>
              </a:ext>
            </a:extLst>
          </p:cNvPr>
          <p:cNvSpPr/>
          <p:nvPr userDrawn="1"/>
        </p:nvSpPr>
        <p:spPr>
          <a:xfrm>
            <a:off x="8000252" y="103272"/>
            <a:ext cx="181188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dirty="0">
                <a:solidFill>
                  <a:schemeClr val="tx1"/>
                </a:solidFill>
              </a:rPr>
              <a:t>Description</a:t>
            </a:r>
            <a:endParaRPr lang="ko-KR" altLang="en-US" sz="975" b="1" dirty="0">
              <a:solidFill>
                <a:schemeClr val="tx1"/>
              </a:solidFill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xmlns="" id="{0FC83B1C-9318-4BE1-8821-C0899CB1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0250" y="319297"/>
            <a:ext cx="1811888" cy="595681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xmlns="" id="{949E5AA7-C2EB-473E-BAB8-E97C91E53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571" y="6223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xmlns="" id="{60560777-7085-4BF7-9C83-9DE00EF894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1703" y="127813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xmlns="" id="{B712EFA8-165F-400F-95FD-FEC48FDFE0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1703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xmlns="" id="{E7CA0035-197C-4FBB-BFD9-6EADCAB427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977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xmlns="" id="{92B9A5E5-1350-435D-80B8-27B823A41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5977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97512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매뉴얼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layout5_picture1">
            <a:extLst>
              <a:ext uri="{FF2B5EF4-FFF2-40B4-BE49-F238E27FC236}">
                <a16:creationId xmlns:a16="http://schemas.microsoft.com/office/drawing/2014/main" xmlns="" id="{9A2FB4B4-CF20-43D2-8914-AC390795E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2C9E7E3-230E-44E3-91B3-42E6A9F430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3652928"/>
              </p:ext>
            </p:extLst>
          </p:nvPr>
        </p:nvGraphicFramePr>
        <p:xfrm>
          <a:off x="93863" y="103338"/>
          <a:ext cx="7850487" cy="1056090"/>
        </p:xfrm>
        <a:graphic>
          <a:graphicData uri="http://schemas.openxmlformats.org/drawingml/2006/table">
            <a:tbl>
              <a:tblPr/>
              <a:tblGrid>
                <a:gridCol w="686987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70916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686987">
                  <a:extLst>
                    <a:ext uri="{9D8B030D-6E8A-4147-A177-3AD203B41FA5}">
                      <a16:colId xmlns:a16="http://schemas.microsoft.com/office/drawing/2014/main" xmlns="" val="2030150342"/>
                    </a:ext>
                  </a:extLst>
                </a:gridCol>
                <a:gridCol w="1875058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xmlns="" val="3736102992"/>
                    </a:ext>
                  </a:extLst>
                </a:gridCol>
                <a:gridCol w="844261">
                  <a:extLst>
                    <a:ext uri="{9D8B030D-6E8A-4147-A177-3AD203B41FA5}">
                      <a16:colId xmlns:a16="http://schemas.microsoft.com/office/drawing/2014/main" xmlns="" val="4213738310"/>
                    </a:ext>
                  </a:extLst>
                </a:gridCol>
                <a:gridCol w="580851">
                  <a:extLst>
                    <a:ext uri="{9D8B030D-6E8A-4147-A177-3AD203B41FA5}">
                      <a16:colId xmlns:a16="http://schemas.microsoft.com/office/drawing/2014/main" xmlns="" val="1412603120"/>
                    </a:ext>
                  </a:extLst>
                </a:gridCol>
                <a:gridCol w="818786">
                  <a:extLst>
                    <a:ext uri="{9D8B030D-6E8A-4147-A177-3AD203B41FA5}">
                      <a16:colId xmlns:a16="http://schemas.microsoft.com/office/drawing/2014/main" xmlns="" val="4161966207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작업일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xmlns="" id="{7F053C21-EED1-4951-943D-C638BECA00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8571" y="130052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xmlns="" id="{BCFF50CA-BA96-4082-ACED-422BDE1CE9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571" y="3698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xmlns="" id="{11D16176-68E1-4FD3-AF02-C6F851F8B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8401" y="622312"/>
            <a:ext cx="185339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xmlns="" id="{33DDE104-979D-4E2C-A538-163CF7ABA5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78401" y="122031"/>
            <a:ext cx="1853397" cy="453071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="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5" name="텍스트 개체 틀 16">
            <a:extLst>
              <a:ext uri="{FF2B5EF4-FFF2-40B4-BE49-F238E27FC236}">
                <a16:creationId xmlns:a16="http://schemas.microsoft.com/office/drawing/2014/main" xmlns="" id="{24E3E604-253B-48AD-A2F7-DF28AA76CF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1703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D77A2AA5-BCB3-46A6-92B2-D1999F160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5977" y="114010"/>
            <a:ext cx="80486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4CD3358-EA2B-457A-B965-42399BCDAB82}"/>
              </a:ext>
            </a:extLst>
          </p:cNvPr>
          <p:cNvSpPr/>
          <p:nvPr userDrawn="1"/>
        </p:nvSpPr>
        <p:spPr>
          <a:xfrm>
            <a:off x="8000252" y="103272"/>
            <a:ext cx="181188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dirty="0">
                <a:solidFill>
                  <a:schemeClr val="tx1"/>
                </a:solidFill>
              </a:rPr>
              <a:t>Description</a:t>
            </a:r>
            <a:endParaRPr lang="ko-KR" altLang="en-US" sz="975" b="1" dirty="0">
              <a:solidFill>
                <a:schemeClr val="tx1"/>
              </a:solidFill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xmlns="" id="{0FC83B1C-9318-4BE1-8821-C0899CB1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0250" y="319297"/>
            <a:ext cx="1811888" cy="595681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xmlns="" id="{949E5AA7-C2EB-473E-BAB8-E97C91E53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571" y="6223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xmlns="" id="{60560777-7085-4BF7-9C83-9DE00EF894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1703" y="127813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xmlns="" id="{B712EFA8-165F-400F-95FD-FEC48FDFE0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1703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xmlns="" id="{E7CA0035-197C-4FBB-BFD9-6EADCAB427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977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xmlns="" id="{92B9A5E5-1350-435D-80B8-27B823A41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5977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pic>
        <p:nvPicPr>
          <p:cNvPr id="25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3" y="1310878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80" y="1305929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49" y="1305929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매뉴얼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layout5_picture1">
            <a:extLst>
              <a:ext uri="{FF2B5EF4-FFF2-40B4-BE49-F238E27FC236}">
                <a16:creationId xmlns:a16="http://schemas.microsoft.com/office/drawing/2014/main" xmlns="" id="{9A2FB4B4-CF20-43D2-8914-AC390795E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2C9E7E3-230E-44E3-91B3-42E6A9F430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89423005"/>
              </p:ext>
            </p:extLst>
          </p:nvPr>
        </p:nvGraphicFramePr>
        <p:xfrm>
          <a:off x="93863" y="103338"/>
          <a:ext cx="7850487" cy="1056090"/>
        </p:xfrm>
        <a:graphic>
          <a:graphicData uri="http://schemas.openxmlformats.org/drawingml/2006/table">
            <a:tbl>
              <a:tblPr/>
              <a:tblGrid>
                <a:gridCol w="686987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70916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686987">
                  <a:extLst>
                    <a:ext uri="{9D8B030D-6E8A-4147-A177-3AD203B41FA5}">
                      <a16:colId xmlns:a16="http://schemas.microsoft.com/office/drawing/2014/main" xmlns="" val="2030150342"/>
                    </a:ext>
                  </a:extLst>
                </a:gridCol>
                <a:gridCol w="1875058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xmlns="" val="3736102992"/>
                    </a:ext>
                  </a:extLst>
                </a:gridCol>
                <a:gridCol w="844261">
                  <a:extLst>
                    <a:ext uri="{9D8B030D-6E8A-4147-A177-3AD203B41FA5}">
                      <a16:colId xmlns:a16="http://schemas.microsoft.com/office/drawing/2014/main" xmlns="" val="4213738310"/>
                    </a:ext>
                  </a:extLst>
                </a:gridCol>
                <a:gridCol w="580851">
                  <a:extLst>
                    <a:ext uri="{9D8B030D-6E8A-4147-A177-3AD203B41FA5}">
                      <a16:colId xmlns:a16="http://schemas.microsoft.com/office/drawing/2014/main" xmlns="" val="1412603120"/>
                    </a:ext>
                  </a:extLst>
                </a:gridCol>
                <a:gridCol w="818786">
                  <a:extLst>
                    <a:ext uri="{9D8B030D-6E8A-4147-A177-3AD203B41FA5}">
                      <a16:colId xmlns:a16="http://schemas.microsoft.com/office/drawing/2014/main" xmlns="" val="4161966207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작업일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xmlns="" id="{7F053C21-EED1-4951-943D-C638BECA00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8571" y="130052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xmlns="" id="{BCFF50CA-BA96-4082-ACED-422BDE1CE9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571" y="3698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xmlns="" id="{11D16176-68E1-4FD3-AF02-C6F851F8B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8401" y="622312"/>
            <a:ext cx="185339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xmlns="" id="{33DDE104-979D-4E2C-A538-163CF7ABA5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78401" y="122031"/>
            <a:ext cx="1853397" cy="453071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="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5" name="텍스트 개체 틀 16">
            <a:extLst>
              <a:ext uri="{FF2B5EF4-FFF2-40B4-BE49-F238E27FC236}">
                <a16:creationId xmlns:a16="http://schemas.microsoft.com/office/drawing/2014/main" xmlns="" id="{24E3E604-253B-48AD-A2F7-DF28AA76CF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1703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D77A2AA5-BCB3-46A6-92B2-D1999F160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5977" y="114010"/>
            <a:ext cx="80486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4CD3358-EA2B-457A-B965-42399BCDAB82}"/>
              </a:ext>
            </a:extLst>
          </p:cNvPr>
          <p:cNvSpPr/>
          <p:nvPr userDrawn="1"/>
        </p:nvSpPr>
        <p:spPr>
          <a:xfrm>
            <a:off x="8000252" y="103272"/>
            <a:ext cx="181188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dirty="0">
                <a:solidFill>
                  <a:schemeClr val="tx1"/>
                </a:solidFill>
              </a:rPr>
              <a:t>Description</a:t>
            </a:r>
            <a:endParaRPr lang="ko-KR" altLang="en-US" sz="975" b="1" dirty="0">
              <a:solidFill>
                <a:schemeClr val="tx1"/>
              </a:solidFill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xmlns="" id="{0FC83B1C-9318-4BE1-8821-C0899CB1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0250" y="319297"/>
            <a:ext cx="1811888" cy="595681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xmlns="" id="{949E5AA7-C2EB-473E-BAB8-E97C91E53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571" y="6223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xmlns="" id="{60560777-7085-4BF7-9C83-9DE00EF894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1703" y="127813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xmlns="" id="{B712EFA8-165F-400F-95FD-FEC48FDFE0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1703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xmlns="" id="{E7CA0035-197C-4FBB-BFD9-6EADCAB427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977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xmlns="" id="{92B9A5E5-1350-435D-80B8-27B823A41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5977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pic>
        <p:nvPicPr>
          <p:cNvPr id="23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52" y="1369987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56" y="1369987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매뉴얼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8F41-88FB-400E-8B5D-A7979DF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ACBB5-6F9A-47DE-872B-5B1574A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D842B-6EEC-4713-B814-C8991E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layout5_picture1">
            <a:extLst>
              <a:ext uri="{FF2B5EF4-FFF2-40B4-BE49-F238E27FC236}">
                <a16:creationId xmlns:a16="http://schemas.microsoft.com/office/drawing/2014/main" xmlns="" id="{9A2FB4B4-CF20-43D2-8914-AC390795E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2C9E7E3-230E-44E3-91B3-42E6A9F430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2505456"/>
              </p:ext>
            </p:extLst>
          </p:nvPr>
        </p:nvGraphicFramePr>
        <p:xfrm>
          <a:off x="93863" y="103338"/>
          <a:ext cx="7850487" cy="1056090"/>
        </p:xfrm>
        <a:graphic>
          <a:graphicData uri="http://schemas.openxmlformats.org/drawingml/2006/table">
            <a:tbl>
              <a:tblPr/>
              <a:tblGrid>
                <a:gridCol w="686987">
                  <a:extLst>
                    <a:ext uri="{9D8B030D-6E8A-4147-A177-3AD203B41FA5}">
                      <a16:colId xmlns:a16="http://schemas.microsoft.com/office/drawing/2014/main" xmlns="" val="2580023466"/>
                    </a:ext>
                  </a:extLst>
                </a:gridCol>
                <a:gridCol w="1709164">
                  <a:extLst>
                    <a:ext uri="{9D8B030D-6E8A-4147-A177-3AD203B41FA5}">
                      <a16:colId xmlns:a16="http://schemas.microsoft.com/office/drawing/2014/main" xmlns="" val="3312278747"/>
                    </a:ext>
                  </a:extLst>
                </a:gridCol>
                <a:gridCol w="686987">
                  <a:extLst>
                    <a:ext uri="{9D8B030D-6E8A-4147-A177-3AD203B41FA5}">
                      <a16:colId xmlns:a16="http://schemas.microsoft.com/office/drawing/2014/main" xmlns="" val="2030150342"/>
                    </a:ext>
                  </a:extLst>
                </a:gridCol>
                <a:gridCol w="1875058">
                  <a:extLst>
                    <a:ext uri="{9D8B030D-6E8A-4147-A177-3AD203B41FA5}">
                      <a16:colId xmlns:a16="http://schemas.microsoft.com/office/drawing/2014/main" xmlns="" val="4000882730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xmlns="" val="3736102992"/>
                    </a:ext>
                  </a:extLst>
                </a:gridCol>
                <a:gridCol w="844261">
                  <a:extLst>
                    <a:ext uri="{9D8B030D-6E8A-4147-A177-3AD203B41FA5}">
                      <a16:colId xmlns:a16="http://schemas.microsoft.com/office/drawing/2014/main" xmlns="" val="4213738310"/>
                    </a:ext>
                  </a:extLst>
                </a:gridCol>
                <a:gridCol w="580851">
                  <a:extLst>
                    <a:ext uri="{9D8B030D-6E8A-4147-A177-3AD203B41FA5}">
                      <a16:colId xmlns:a16="http://schemas.microsoft.com/office/drawing/2014/main" xmlns="" val="1412603120"/>
                    </a:ext>
                  </a:extLst>
                </a:gridCol>
                <a:gridCol w="818786">
                  <a:extLst>
                    <a:ext uri="{9D8B030D-6E8A-4147-A177-3AD203B41FA5}">
                      <a16:colId xmlns:a16="http://schemas.microsoft.com/office/drawing/2014/main" xmlns="" val="4161966207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작업일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5236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94275" marR="94275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258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확인자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itchFamily="50" charset="-127"/>
                        </a:rPr>
                        <a:t>확인일</a:t>
                      </a: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itchFamily="50" charset="-127"/>
                      </a:endParaRPr>
                    </a:p>
                  </a:txBody>
                  <a:tcPr marL="76598" marR="76598" marT="49015" marB="4901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8095855"/>
                  </a:ext>
                </a:extLst>
              </a:tr>
            </a:tbl>
          </a:graphicData>
        </a:graphic>
      </p:graphicFrame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xmlns="" id="{7F053C21-EED1-4951-943D-C638BECA00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8571" y="130052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xmlns="" id="{BCFF50CA-BA96-4082-ACED-422BDE1CE9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571" y="3698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xmlns="" id="{11D16176-68E1-4FD3-AF02-C6F851F8B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8401" y="622312"/>
            <a:ext cx="185339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xmlns="" id="{33DDE104-979D-4E2C-A538-163CF7ABA5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78401" y="122031"/>
            <a:ext cx="1853397" cy="453071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="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5" name="텍스트 개체 틀 16">
            <a:extLst>
              <a:ext uri="{FF2B5EF4-FFF2-40B4-BE49-F238E27FC236}">
                <a16:creationId xmlns:a16="http://schemas.microsoft.com/office/drawing/2014/main" xmlns="" id="{24E3E604-253B-48AD-A2F7-DF28AA76CF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1703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D77A2AA5-BCB3-46A6-92B2-D1999F160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5977" y="114010"/>
            <a:ext cx="804867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4CD3358-EA2B-457A-B965-42399BCDAB82}"/>
              </a:ext>
            </a:extLst>
          </p:cNvPr>
          <p:cNvSpPr/>
          <p:nvPr userDrawn="1"/>
        </p:nvSpPr>
        <p:spPr>
          <a:xfrm>
            <a:off x="8000252" y="103272"/>
            <a:ext cx="181188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dirty="0">
                <a:solidFill>
                  <a:schemeClr val="tx1"/>
                </a:solidFill>
              </a:rPr>
              <a:t>Description</a:t>
            </a:r>
            <a:endParaRPr lang="ko-KR" altLang="en-US" sz="975" b="1" dirty="0">
              <a:solidFill>
                <a:schemeClr val="tx1"/>
              </a:solidFill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xmlns="" id="{0FC83B1C-9318-4BE1-8821-C0899CB1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0250" y="319297"/>
            <a:ext cx="1811888" cy="595681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813"/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xmlns="" id="{949E5AA7-C2EB-473E-BAB8-E97C91E53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571" y="622313"/>
            <a:ext cx="1681414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xmlns="" id="{60560777-7085-4BF7-9C83-9DE00EF894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1703" y="127813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xmlns="" id="{B712EFA8-165F-400F-95FD-FEC48FDFE0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1703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xmlns="" id="{E7CA0035-197C-4FBB-BFD9-6EADCAB427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977" y="385685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xmlns="" id="{92B9A5E5-1350-435D-80B8-27B823A41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5977" y="640788"/>
            <a:ext cx="819503" cy="205289"/>
          </a:xfrm>
        </p:spPr>
        <p:txBody>
          <a:bodyPr>
            <a:noAutofit/>
          </a:bodyPr>
          <a:lstStyle>
            <a:lvl1pPr marL="0" indent="0">
              <a:buNone/>
              <a:defRPr sz="731">
                <a:solidFill>
                  <a:schemeClr val="tx1"/>
                </a:solidFill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pic>
        <p:nvPicPr>
          <p:cNvPr id="21" name="Picture 3" descr="C:\Users\ak\Desktop\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80" y="1305929"/>
            <a:ext cx="2265621" cy="5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36A10DA-768D-4C6C-8B7A-B95E57332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5" y="0"/>
            <a:ext cx="9899885" cy="5216478"/>
          </a:xfrm>
          <a:prstGeom prst="rect">
            <a:avLst/>
          </a:prstGeom>
        </p:spPr>
      </p:pic>
      <p:sp>
        <p:nvSpPr>
          <p:cNvPr id="18" name="layout1_shape3">
            <a:extLst>
              <a:ext uri="{FF2B5EF4-FFF2-40B4-BE49-F238E27FC236}">
                <a16:creationId xmlns:a16="http://schemas.microsoft.com/office/drawing/2014/main" xmlns="" id="{97C9B590-2EB1-4B8E-888E-E7C6775A1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91" y="5342568"/>
            <a:ext cx="9690051" cy="4974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2925" b="1" kern="1200" spc="-8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ko-KR" altLang="en-US" sz="2925" b="1" kern="1200" spc="-8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감사합니다</a:t>
            </a:r>
            <a:r>
              <a:rPr lang="en-US" altLang="ko-KR" sz="2925" b="1" kern="1200" spc="-8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  <a:endParaRPr sz="2925" b="1" kern="1200" spc="-8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layout1_shape4">
            <a:extLst>
              <a:ext uri="{FF2B5EF4-FFF2-40B4-BE49-F238E27FC236}">
                <a16:creationId xmlns:a16="http://schemas.microsoft.com/office/drawing/2014/main" xmlns="" id="{36BDCBA9-1A7E-4E95-A6F6-E19FC104F7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293" y="6067064"/>
            <a:ext cx="3948549" cy="249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prstTxWarp prst="textNoShape">
              <a:avLst/>
            </a:prstTxWarp>
            <a:spAutoFit/>
          </a:bodyPr>
          <a:lstStyle>
            <a:lvl1pPr marL="0" indent="0" algn="r">
              <a:buNone/>
              <a:defRPr sz="1138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>
              <a:spcBef>
                <a:spcPct val="0"/>
              </a:spcBef>
              <a:buNone/>
            </a:pPr>
            <a:endParaRPr sz="1138" kern="12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" name="layout5_picture1">
            <a:extLst>
              <a:ext uri="{FF2B5EF4-FFF2-40B4-BE49-F238E27FC236}">
                <a16:creationId xmlns:a16="http://schemas.microsoft.com/office/drawing/2014/main" xmlns="" id="{D71E6111-7A07-465B-89A1-E2D4687AB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81671" y="6453051"/>
            <a:ext cx="514173" cy="26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71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8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2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BD9-1C00-4D44-83B3-8EAF8439D7F9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F846-A89A-4C2E-ADCB-728DE035B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  <p:sldLayoutId id="2147483652" r:id="rId14"/>
    <p:sldLayoutId id="2147483655" r:id="rId15"/>
    <p:sldLayoutId id="2147483662" r:id="rId16"/>
    <p:sldLayoutId id="2147483651" r:id="rId17"/>
    <p:sldLayoutId id="2147483657" r:id="rId18"/>
    <p:sldLayoutId id="2147483658" r:id="rId19"/>
    <p:sldLayoutId id="2147483656" r:id="rId20"/>
    <p:sldLayoutId id="2147483661" r:id="rId21"/>
    <p:sldLayoutId id="2147483663" r:id="rId22"/>
    <p:sldLayoutId id="2147483664" r:id="rId23"/>
    <p:sldLayoutId id="2147483665" r:id="rId24"/>
    <p:sldLayoutId id="2147483660" r:id="rId2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33.jpe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41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11" Type="http://schemas.openxmlformats.org/officeDocument/2006/relationships/image" Target="../media/image10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6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err="1" smtClean="0">
                <a:latin typeface="+mn-ea"/>
              </a:rPr>
              <a:t>입점사</a:t>
            </a:r>
            <a:r>
              <a:rPr lang="ko-KR" altLang="en-US" sz="810" dirty="0" smtClean="0">
                <a:latin typeface="+mn-ea"/>
              </a:rPr>
              <a:t> 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영업 설정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558383"/>
              </p:ext>
            </p:extLst>
          </p:nvPr>
        </p:nvGraphicFramePr>
        <p:xfrm>
          <a:off x="8013610" y="1053558"/>
          <a:ext cx="1811887" cy="13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영업 설정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영업일 설정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영업 설정으로 수정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대응 시간 입력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예약대응시간 설정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예약을 할 수 있는 시간을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ONC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출장시공사가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2020.10.22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3727" y="622730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2181" y="939249"/>
            <a:ext cx="2411427" cy="51059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"/>
          <a:stretch/>
        </p:blipFill>
        <p:spPr bwMode="auto">
          <a:xfrm>
            <a:off x="332181" y="925204"/>
            <a:ext cx="2411427" cy="512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363" y="1968710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입점사관리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2180" y="925204"/>
            <a:ext cx="2411427" cy="512001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0755261">
            <a:off x="212752" y="748940"/>
            <a:ext cx="925730" cy="368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시공사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27847" y="6229265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예약 대응 시간 입력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29450" y="93329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56" y="931158"/>
            <a:ext cx="2404922" cy="428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614238" y="101150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>
                    <a:lumMod val="95000"/>
                  </a:schemeClr>
                </a:solidFill>
              </a:rPr>
              <a:t>입점사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                     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35955" y="4725746"/>
            <a:ext cx="2404921" cy="1319577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991153" y="4725746"/>
            <a:ext cx="2275200" cy="1262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999942" y="4783187"/>
            <a:ext cx="2340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예약대응시간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영업일 기준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                       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∧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72072" y="5041423"/>
            <a:ext cx="1056681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127612" y="5053699"/>
            <a:ext cx="1650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 이후 예약 가능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91153" y="4689709"/>
            <a:ext cx="2285247" cy="135464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815789" y="455536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25516" y="933294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620430" y="1000713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>
                    <a:lumMod val="95000"/>
                  </a:schemeClr>
                </a:solidFill>
              </a:rPr>
              <a:t>입점사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                    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20755261">
            <a:off x="2679243" y="607320"/>
            <a:ext cx="979397" cy="4244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시공사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6589" y="5273327"/>
            <a:ext cx="2204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2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 이후 예약 가능으로 설정 시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영업일이 월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금 이고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영업시간이 오전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시부터 오후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시일 경우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일요일 오전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시에 고객이 월요일에 세차를 예약하고 싶을 경우 영업시간의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 이후인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시부터 예약이 가능하다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2601" y="1722489"/>
            <a:ext cx="1602223" cy="246221"/>
          </a:xfrm>
          <a:prstGeom prst="rect">
            <a:avLst/>
          </a:prstGeom>
          <a:solidFill>
            <a:srgbClr val="F0F4F6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 smtClean="0"/>
              <a:t>영업 설정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2945" y="2664178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영업 설정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933710" y="2651125"/>
            <a:ext cx="329997" cy="404497"/>
            <a:chOff x="2704646" y="1423324"/>
            <a:chExt cx="329997" cy="404497"/>
          </a:xfrm>
        </p:grpSpPr>
        <p:sp>
          <p:nvSpPr>
            <p:cNvPr id="85" name="타원 84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타원 32"/>
          <p:cNvSpPr/>
          <p:nvPr/>
        </p:nvSpPr>
        <p:spPr>
          <a:xfrm>
            <a:off x="365995" y="264561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2601" y="1431910"/>
            <a:ext cx="2089786" cy="215444"/>
          </a:xfrm>
          <a:prstGeom prst="rect">
            <a:avLst/>
          </a:prstGeom>
          <a:solidFill>
            <a:srgbClr val="F0F4F6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HOME &gt; </a:t>
            </a:r>
            <a:r>
              <a:rPr lang="ko-KR" altLang="en-US" sz="800" dirty="0" err="1" smtClean="0">
                <a:latin typeface="+mj-ea"/>
                <a:ea typeface="+mj-ea"/>
              </a:rPr>
              <a:t>입점사</a:t>
            </a:r>
            <a:r>
              <a:rPr lang="ko-KR" altLang="en-US" sz="800" dirty="0" smtClean="0">
                <a:latin typeface="+mj-ea"/>
                <a:ea typeface="+mj-ea"/>
              </a:rPr>
              <a:t> 관리 </a:t>
            </a:r>
            <a:r>
              <a:rPr lang="en-US" altLang="ko-KR" sz="800" dirty="0" smtClean="0"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latin typeface="+mj-ea"/>
                <a:ea typeface="+mj-ea"/>
              </a:rPr>
              <a:t>영업 설정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1508" y="2136498"/>
            <a:ext cx="86267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800" b="1" dirty="0" smtClean="0"/>
              <a:t>영업일 설정</a:t>
            </a:r>
            <a:endParaRPr lang="ko-KR" altLang="en-US" sz="800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188090"/>
              </p:ext>
            </p:extLst>
          </p:nvPr>
        </p:nvGraphicFramePr>
        <p:xfrm>
          <a:off x="8013610" y="1053558"/>
          <a:ext cx="1811887" cy="790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GPS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켜지 않았을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서울시청을 기준으로 리스트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켰을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GPS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잡힌 위치를 기준으로 리스트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2020.11.03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928783" y="6225354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39210" y="939387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2931119" y="931333"/>
            <a:ext cx="2411412" cy="369484"/>
            <a:chOff x="2930372" y="941426"/>
            <a:chExt cx="2411412" cy="369484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2931118" y="927234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2939304" y="1296911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32504" y="5750085"/>
            <a:ext cx="2410242" cy="296135"/>
            <a:chOff x="5530438" y="5752040"/>
            <a:chExt cx="2410242" cy="296135"/>
          </a:xfrm>
        </p:grpSpPr>
        <p:sp>
          <p:nvSpPr>
            <p:cNvPr id="137" name="직사각형 136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939211" y="1309658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39210" y="1697569"/>
            <a:ext cx="240636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전체 ∨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23735" y="6225354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534162" y="939387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5526071" y="931333"/>
            <a:ext cx="2411412" cy="369484"/>
            <a:chOff x="2930372" y="941426"/>
            <a:chExt cx="2411412" cy="369484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526070" y="927234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534162" y="1300816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5527456" y="5750085"/>
            <a:ext cx="2410242" cy="296135"/>
            <a:chOff x="5530438" y="5752040"/>
            <a:chExt cx="2410242" cy="296135"/>
          </a:xfrm>
        </p:grpSpPr>
        <p:sp>
          <p:nvSpPr>
            <p:cNvPr id="102" name="직사각형 101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5534163" y="1309658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34162" y="1697569"/>
            <a:ext cx="240636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선택 ∨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5534162" y="3151853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43468" y="2287055"/>
            <a:ext cx="23882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경기도 안양시 동안구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경수대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529961" y="4193304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25497" y="3195525"/>
            <a:ext cx="242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픽업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	 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경기도 군포시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고산로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724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번길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경기도 군포시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고산로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725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번길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군포세차장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5km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24" name="직사각형 123"/>
          <p:cNvSpPr/>
          <p:nvPr/>
        </p:nvSpPr>
        <p:spPr>
          <a:xfrm rot="20755261">
            <a:off x="5431409" y="779582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GPS O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직사각형 124"/>
          <p:cNvSpPr/>
          <p:nvPr/>
        </p:nvSpPr>
        <p:spPr>
          <a:xfrm rot="20755261">
            <a:off x="2827787" y="811030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GPS X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29439" y="623268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39866" y="946713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331775" y="938659"/>
            <a:ext cx="2411412" cy="369484"/>
            <a:chOff x="2930372" y="941426"/>
            <a:chExt cx="2411412" cy="369484"/>
          </a:xfrm>
        </p:grpSpPr>
        <p:pic>
          <p:nvPicPr>
            <p:cNvPr id="14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331774" y="934560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339866" y="1308142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339867" y="1316984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39866" y="1704895"/>
            <a:ext cx="240636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전체 ∨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5526377" y="2245392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39866" y="3272467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40627" y="2238861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2828350" y="179384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423301" y="179384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44482" y="2318897"/>
            <a:ext cx="2388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픽업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			        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오전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09:00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출발지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퇴계로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                         </a:t>
            </a: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충무로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21-3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국제빌딩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GPS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설정 필요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935937" y="2263377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33160" y="5741228"/>
            <a:ext cx="2410242" cy="306993"/>
            <a:chOff x="5530438" y="5752041"/>
            <a:chExt cx="2410242" cy="306993"/>
          </a:xfrm>
        </p:grpSpPr>
        <p:sp>
          <p:nvSpPr>
            <p:cNvPr id="90" name="직사각형 89"/>
            <p:cNvSpPr/>
            <p:nvPr/>
          </p:nvSpPr>
          <p:spPr>
            <a:xfrm>
              <a:off x="5530438" y="5756862"/>
              <a:ext cx="823284" cy="302172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117396" y="5752042"/>
              <a:ext cx="823284" cy="3069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311779" y="5752041"/>
              <a:ext cx="823284" cy="3069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7232636" y="1963760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거리순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625848" y="1963760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004608" y="1963760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거리순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55502" y="2279050"/>
            <a:ext cx="2388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을지로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243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롯데호텔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1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26km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37531" y="3292716"/>
            <a:ext cx="2406252" cy="1062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픽업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퇴계로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                      </a:t>
            </a: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충무로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21-3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국제빌딩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26km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43294" y="4424947"/>
            <a:ext cx="2400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딜리버리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출발지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명동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8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27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명동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                       </a:t>
            </a: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충무로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21-3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국제빌딩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27km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1729484" y="2978213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1729484" y="4061173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1729484" y="5427378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338518" y="4371631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940809" y="3333176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4342066" y="3058043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44469" y="3362751"/>
            <a:ext cx="2388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을지로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243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롯데호텔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1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GPS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설정 필요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4342066" y="4040736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2935691" y="4355231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939491" y="4371415"/>
            <a:ext cx="2400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딜리버리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출발지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명동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8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27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명동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                       </a:t>
            </a: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충무로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21-3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국제빌딩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GPS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설정 필요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4342066" y="5472933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930268" y="2887124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930268" y="3945407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24551"/>
              </p:ext>
            </p:extLst>
          </p:nvPr>
        </p:nvGraphicFramePr>
        <p:xfrm>
          <a:off x="8013610" y="390014"/>
          <a:ext cx="1811887" cy="7653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디스플레이 닫힘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지역에 맞는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광주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울산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세종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경북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전북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충남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충북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제주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전국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 전체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지역이 전체 선택됨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문구에 대해서만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체크 이미지 색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서울 전체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강남구  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파란색으로 문구 색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체크 이미지 색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빨간 테두리 위에 날짜와 지역 버튼 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선택안됨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하단의 주문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완료는 선택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스크롤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따로 스크롤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지역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지역과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시군구까지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삭제되고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선택했던 문구와 체크 이미지 색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초기화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⑦ 선택한 지역에 있던 지역 삭제 및 선택했던 지역과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문구와 체크 이미지 색 모두 원래대로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완료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 또는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시군구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개까지 선택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선택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전국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지역에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전국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후 다른 지역 선택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지역에서 전국은 삭제되고 클릭한 지역으로 표기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2020.11.19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40185" y="939835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32094" y="931781"/>
            <a:ext cx="2411412" cy="369484"/>
            <a:chOff x="2930372" y="941426"/>
            <a:chExt cx="2411412" cy="369484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32093" y="927682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0185" y="1301264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33479" y="5747735"/>
            <a:ext cx="2410242" cy="294112"/>
            <a:chOff x="5530438" y="5749242"/>
            <a:chExt cx="2410242" cy="294112"/>
          </a:xfrm>
        </p:grpSpPr>
        <p:sp>
          <p:nvSpPr>
            <p:cNvPr id="83" name="직사각형 82"/>
            <p:cNvSpPr/>
            <p:nvPr/>
          </p:nvSpPr>
          <p:spPr>
            <a:xfrm>
              <a:off x="5530438" y="5749242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40186" y="1310106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8772" y="1693390"/>
            <a:ext cx="2401788" cy="255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선택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2420" y="622730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지역 선택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185" y="2349027"/>
            <a:ext cx="2400375" cy="3393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울산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142" y="1961825"/>
            <a:ext cx="2416186" cy="128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915" y="2349027"/>
            <a:ext cx="1713553" cy="339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강남구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강동구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강북구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강서구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rgbClr val="00B0F0"/>
                </a:solidFill>
              </a:rPr>
              <a:t>관악구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광진구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구로구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금천구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노원구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18596" y="2605494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030498" y="2885512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32863" y="3180085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30735" y="3453178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379334" y="2352390"/>
            <a:ext cx="233684" cy="3366268"/>
            <a:chOff x="2444070" y="2352862"/>
            <a:chExt cx="233684" cy="33662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35286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64067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92849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21630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50412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79193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07975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36756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65538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94319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23101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518829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17" name="직선 연결선 116"/>
          <p:cNvCxnSpPr/>
          <p:nvPr/>
        </p:nvCxnSpPr>
        <p:spPr>
          <a:xfrm>
            <a:off x="1026688" y="3725748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027756" y="4021638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027756" y="4306921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027193" y="4604414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027756" y="4876354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1028015" y="5175143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1024018" y="548481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858321" y="371606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332584" y="3774933"/>
            <a:ext cx="329997" cy="404497"/>
            <a:chOff x="2704646" y="1423324"/>
            <a:chExt cx="329997" cy="404497"/>
          </a:xfrm>
        </p:grpSpPr>
        <p:sp>
          <p:nvSpPr>
            <p:cNvPr id="90" name="타원 89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6" name="직사각형 125"/>
          <p:cNvSpPr/>
          <p:nvPr/>
        </p:nvSpPr>
        <p:spPr>
          <a:xfrm>
            <a:off x="2938481" y="946596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2930390" y="938542"/>
            <a:ext cx="2411412" cy="369484"/>
            <a:chOff x="2930372" y="941426"/>
            <a:chExt cx="2411412" cy="369484"/>
          </a:xfrm>
        </p:grpSpPr>
        <p:pic>
          <p:nvPicPr>
            <p:cNvPr id="12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2930389" y="934443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938481" y="1308025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2931775" y="5754024"/>
            <a:ext cx="2410242" cy="294584"/>
            <a:chOff x="5530438" y="5748770"/>
            <a:chExt cx="2410242" cy="294584"/>
          </a:xfrm>
        </p:grpSpPr>
        <p:sp>
          <p:nvSpPr>
            <p:cNvPr id="151" name="직사각형 150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938482" y="1316867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937068" y="1700151"/>
            <a:ext cx="2401788" cy="255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선택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938481" y="2355788"/>
            <a:ext cx="2400375" cy="3393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울산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경북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전북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936438" y="1968586"/>
            <a:ext cx="2416186" cy="128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617211" y="2355788"/>
            <a:ext cx="1713553" cy="339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rgbClr val="00B0F0"/>
                </a:solidFill>
              </a:rPr>
              <a:t>강남구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강동구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강북구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강서구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rgbClr val="00B0F0"/>
                </a:solidFill>
              </a:rPr>
              <a:t>관악구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광진구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구로구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금천구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노원구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도봉구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동대문구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3616892" y="2612255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628794" y="2892273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631159" y="318684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629031" y="3459939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4993814" y="2359151"/>
            <a:ext cx="233684" cy="3366268"/>
            <a:chOff x="2444070" y="2352862"/>
            <a:chExt cx="233684" cy="3366268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35286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64067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92849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21630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50412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79193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07975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36756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65538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94319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23101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518829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87" name="직선 연결선 186"/>
          <p:cNvCxnSpPr/>
          <p:nvPr/>
        </p:nvCxnSpPr>
        <p:spPr>
          <a:xfrm>
            <a:off x="3624984" y="3732509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626052" y="4028399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626052" y="4313682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625489" y="4611175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3626052" y="4883115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3626311" y="5181904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3622314" y="5491577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30371" y="622731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개까지 선택된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3878570" y="3174611"/>
            <a:ext cx="329997" cy="404497"/>
            <a:chOff x="2704646" y="1423324"/>
            <a:chExt cx="329997" cy="404497"/>
          </a:xfrm>
        </p:grpSpPr>
        <p:sp>
          <p:nvSpPr>
            <p:cNvPr id="201" name="타원 200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346234" y="2343692"/>
            <a:ext cx="689614" cy="25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서울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5000" y="2469344"/>
            <a:ext cx="31227" cy="478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943462" y="2358109"/>
            <a:ext cx="689614" cy="25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서울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537026" y="943723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5528935" y="935669"/>
            <a:ext cx="2411412" cy="369484"/>
            <a:chOff x="2930372" y="941426"/>
            <a:chExt cx="2411412" cy="369484"/>
          </a:xfrm>
        </p:grpSpPr>
        <p:pic>
          <p:nvPicPr>
            <p:cNvPr id="2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5528934" y="931570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5537026" y="1305152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5530320" y="5751151"/>
            <a:ext cx="2410242" cy="294584"/>
            <a:chOff x="5530438" y="5748770"/>
            <a:chExt cx="2410242" cy="294584"/>
          </a:xfrm>
        </p:grpSpPr>
        <p:sp>
          <p:nvSpPr>
            <p:cNvPr id="215" name="직사각형 214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5537027" y="1313994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535613" y="1697278"/>
            <a:ext cx="2401788" cy="255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선택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537026" y="2352915"/>
            <a:ext cx="2400375" cy="3393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울산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경북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전북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5534983" y="2224657"/>
            <a:ext cx="2416186" cy="128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215756" y="2352915"/>
            <a:ext cx="1713553" cy="339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강남구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강동구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강북구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강서구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rgbClr val="00B0F0"/>
                </a:solidFill>
              </a:rPr>
              <a:t>관악구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광진구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구로구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금천구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노원구</a:t>
            </a:r>
            <a:endParaRPr lang="en-US" altLang="ko-KR" sz="1000" dirty="0">
              <a:solidFill>
                <a:srgbClr val="00B0F0"/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도봉구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동대문구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3" name="직선 연결선 222"/>
          <p:cNvCxnSpPr/>
          <p:nvPr/>
        </p:nvCxnSpPr>
        <p:spPr>
          <a:xfrm>
            <a:off x="6215437" y="2609382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227339" y="2889400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6229704" y="3183973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227576" y="345706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/>
          <p:cNvGrpSpPr/>
          <p:nvPr/>
        </p:nvGrpSpPr>
        <p:grpSpPr>
          <a:xfrm>
            <a:off x="7592359" y="2356278"/>
            <a:ext cx="233684" cy="3366268"/>
            <a:chOff x="2444070" y="2352862"/>
            <a:chExt cx="233684" cy="3366268"/>
          </a:xfrm>
        </p:grpSpPr>
        <p:pic>
          <p:nvPicPr>
            <p:cNvPr id="2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35286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64067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292849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21630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50412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379193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07975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36756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65538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4943197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231012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340" y1="53604" x2="68340" y2="53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070" y="5518829"/>
              <a:ext cx="233684" cy="200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40" name="직선 연결선 239"/>
          <p:cNvCxnSpPr/>
          <p:nvPr/>
        </p:nvCxnSpPr>
        <p:spPr>
          <a:xfrm>
            <a:off x="6223529" y="372963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6224597" y="402552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6224597" y="4310809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6224034" y="4608302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6224597" y="4880242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6224856" y="5179031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6220859" y="5488704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7878994" y="2457759"/>
            <a:ext cx="31227" cy="24189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5542007" y="2355236"/>
            <a:ext cx="689614" cy="25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서울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26717" y="622730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알림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32092" y="5042875"/>
            <a:ext cx="2400375" cy="712480"/>
            <a:chOff x="332092" y="5043347"/>
            <a:chExt cx="2400375" cy="712480"/>
          </a:xfrm>
        </p:grpSpPr>
        <p:sp>
          <p:nvSpPr>
            <p:cNvPr id="16" name="직사각형 15"/>
            <p:cNvSpPr/>
            <p:nvPr/>
          </p:nvSpPr>
          <p:spPr>
            <a:xfrm>
              <a:off x="332092" y="5043347"/>
              <a:ext cx="2400375" cy="712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선택한 지역</a:t>
              </a:r>
              <a:endPara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endParaRPr lang="ko-KR" altLang="en-US" sz="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86046" y="5299247"/>
              <a:ext cx="887601" cy="207869"/>
            </a:xfrm>
            <a:prstGeom prst="round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서울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+mj-ea"/>
                  <a:ea typeface="+mj-ea"/>
                </a:rPr>
                <a:t>관악</a:t>
              </a:r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구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x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2936438" y="5042875"/>
            <a:ext cx="2400375" cy="719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선택한 지역</a:t>
            </a:r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32112" y="5297663"/>
            <a:ext cx="887601" cy="207869"/>
          </a:xfrm>
          <a:prstGeom prst="round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서울 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구로구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436624" y="5297663"/>
            <a:ext cx="887601" cy="207869"/>
          </a:xfrm>
          <a:prstGeom prst="round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서울 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노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원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구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94" y="5290043"/>
            <a:ext cx="579007" cy="23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5" name="직선 연결선 184"/>
          <p:cNvCxnSpPr/>
          <p:nvPr/>
        </p:nvCxnSpPr>
        <p:spPr>
          <a:xfrm>
            <a:off x="348128" y="5541302"/>
            <a:ext cx="2406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29053" y="5520132"/>
            <a:ext cx="704866" cy="246412"/>
            <a:chOff x="329053" y="5520132"/>
            <a:chExt cx="704866" cy="2464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4098" y1="42623" x2="54098" y2="426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53" y="5520132"/>
              <a:ext cx="246412" cy="24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476" y="5543008"/>
              <a:ext cx="566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초기화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6" name="직선 연결선 195"/>
          <p:cNvCxnSpPr/>
          <p:nvPr/>
        </p:nvCxnSpPr>
        <p:spPr>
          <a:xfrm>
            <a:off x="2934349" y="5541302"/>
            <a:ext cx="2406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/>
          <p:cNvGrpSpPr/>
          <p:nvPr/>
        </p:nvGrpSpPr>
        <p:grpSpPr>
          <a:xfrm>
            <a:off x="2915274" y="5520132"/>
            <a:ext cx="704866" cy="246412"/>
            <a:chOff x="329053" y="5520132"/>
            <a:chExt cx="704866" cy="246412"/>
          </a:xfrm>
        </p:grpSpPr>
        <p:pic>
          <p:nvPicPr>
            <p:cNvPr id="198" name="Picture 4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4098" y1="42623" x2="54098" y2="426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53" y="5520132"/>
              <a:ext cx="246412" cy="24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7" name="TextBox 246"/>
            <p:cNvSpPr txBox="1"/>
            <p:nvPr/>
          </p:nvSpPr>
          <p:spPr>
            <a:xfrm>
              <a:off x="467476" y="5543008"/>
              <a:ext cx="566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초기화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04558" y="5535314"/>
            <a:ext cx="729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chemeClr val="bg1"/>
                </a:solidFill>
              </a:rPr>
              <a:t>선택완료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006950" y="5534916"/>
            <a:ext cx="729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chemeClr val="bg1"/>
                </a:solidFill>
              </a:rPr>
              <a:t>선택완료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417" y="415124"/>
            <a:ext cx="539974" cy="10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9" name="직사각형 248"/>
          <p:cNvSpPr/>
          <p:nvPr/>
        </p:nvSpPr>
        <p:spPr>
          <a:xfrm>
            <a:off x="5282002" y="2452540"/>
            <a:ext cx="31227" cy="478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968062" y="2438096"/>
            <a:ext cx="31227" cy="478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662649" y="235915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6221080" y="5181006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6217083" y="5490679"/>
            <a:ext cx="1713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5531207" y="5041977"/>
            <a:ext cx="2400375" cy="719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선택한 지역</a:t>
            </a:r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6126881" y="5296765"/>
            <a:ext cx="887601" cy="207869"/>
          </a:xfrm>
          <a:prstGeom prst="round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서울 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구로구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7031393" y="5296765"/>
            <a:ext cx="887601" cy="207869"/>
          </a:xfrm>
          <a:prstGeom prst="round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서울 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노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원</a:t>
            </a:r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구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63" y="5289145"/>
            <a:ext cx="579007" cy="23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5" name="직선 연결선 264"/>
          <p:cNvCxnSpPr/>
          <p:nvPr/>
        </p:nvCxnSpPr>
        <p:spPr>
          <a:xfrm>
            <a:off x="5529118" y="5540404"/>
            <a:ext cx="2406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/>
          <p:cNvGrpSpPr/>
          <p:nvPr/>
        </p:nvGrpSpPr>
        <p:grpSpPr>
          <a:xfrm>
            <a:off x="5510043" y="5519234"/>
            <a:ext cx="704866" cy="246412"/>
            <a:chOff x="329053" y="5520132"/>
            <a:chExt cx="704866" cy="246412"/>
          </a:xfrm>
        </p:grpSpPr>
        <p:pic>
          <p:nvPicPr>
            <p:cNvPr id="267" name="Picture 4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4098" y1="42623" x2="54098" y2="426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53" y="5520132"/>
              <a:ext cx="246412" cy="24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8" name="TextBox 267"/>
            <p:cNvSpPr txBox="1"/>
            <p:nvPr/>
          </p:nvSpPr>
          <p:spPr>
            <a:xfrm>
              <a:off x="467476" y="5543008"/>
              <a:ext cx="566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초기화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7199327" y="5534416"/>
            <a:ext cx="729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chemeClr val="bg1"/>
                </a:solidFill>
              </a:rPr>
              <a:t>선택완료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542323" y="1305840"/>
            <a:ext cx="2395899" cy="44495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699481" y="3035658"/>
            <a:ext cx="2047644" cy="1047509"/>
            <a:chOff x="5699481" y="3035658"/>
            <a:chExt cx="2047644" cy="104750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699481" y="3035658"/>
              <a:ext cx="2047644" cy="1047509"/>
            </a:xfrm>
            <a:prstGeom prst="roundRect">
              <a:avLst>
                <a:gd name="adj" fmla="val 98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지역은 최대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개까지 선택할 수 있습니다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sz="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새로운 지역을 선택하고 싶다면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sz="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이전에 선택하신 지역을 삭제해주세요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699481" y="3806690"/>
              <a:ext cx="2047644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69989" y="3830289"/>
              <a:ext cx="733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00B0F0"/>
                  </a:solidFill>
                </a:rPr>
                <a:t>확인</a:t>
              </a:r>
              <a:endParaRPr lang="ko-KR" altLang="en-US" sz="8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71" name="Picture 2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8340" y1="53604" x2="68340" y2="53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787" y="2408226"/>
            <a:ext cx="175570" cy="15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2" name="Picture 2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8340" y1="53604" x2="68340" y2="53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787" y="2594175"/>
            <a:ext cx="175570" cy="15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" name="직사각형 272"/>
          <p:cNvSpPr/>
          <p:nvPr/>
        </p:nvSpPr>
        <p:spPr>
          <a:xfrm>
            <a:off x="316102" y="1968586"/>
            <a:ext cx="2438226" cy="37979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45712" y="236050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12417" y="184165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2620898" y="232359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74" name="타원 273"/>
          <p:cNvSpPr/>
          <p:nvPr/>
        </p:nvSpPr>
        <p:spPr>
          <a:xfrm>
            <a:off x="145712" y="499193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5712" y="552491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8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1936242" y="552491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9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429970" y="3171196"/>
            <a:ext cx="358325" cy="246221"/>
            <a:chOff x="3429970" y="3171196"/>
            <a:chExt cx="358325" cy="246221"/>
          </a:xfrm>
        </p:grpSpPr>
        <p:sp>
          <p:nvSpPr>
            <p:cNvPr id="203" name="타원 202"/>
            <p:cNvSpPr/>
            <p:nvPr/>
          </p:nvSpPr>
          <p:spPr>
            <a:xfrm>
              <a:off x="3472782" y="3176203"/>
              <a:ext cx="240334" cy="24033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9970" y="3171196"/>
              <a:ext cx="358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0" name="타원 279"/>
          <p:cNvSpPr/>
          <p:nvPr/>
        </p:nvSpPr>
        <p:spPr>
          <a:xfrm>
            <a:off x="750697" y="265414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51169" y="6470650"/>
            <a:ext cx="372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37054" y="2099376"/>
            <a:ext cx="2399856" cy="24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전국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941396" y="2106208"/>
            <a:ext cx="2399856" cy="24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전국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2580446" y="190578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2861232" y="1948640"/>
            <a:ext cx="358325" cy="246221"/>
            <a:chOff x="3429970" y="3171196"/>
            <a:chExt cx="358325" cy="246221"/>
          </a:xfrm>
        </p:grpSpPr>
        <p:sp>
          <p:nvSpPr>
            <p:cNvPr id="270" name="타원 269"/>
            <p:cNvSpPr/>
            <p:nvPr/>
          </p:nvSpPr>
          <p:spPr>
            <a:xfrm>
              <a:off x="3472782" y="3176203"/>
              <a:ext cx="240334" cy="24033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29970" y="3171196"/>
              <a:ext cx="358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7951169" y="7124756"/>
            <a:ext cx="372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83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074015"/>
              </p:ext>
            </p:extLst>
          </p:nvPr>
        </p:nvGraphicFramePr>
        <p:xfrm>
          <a:off x="8005065" y="395699"/>
          <a:ext cx="1811887" cy="4610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지역 및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시군구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선택한 지역 및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시군구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∨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지역 선택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이동되어지고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기존에 선택했던 데이터 유지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상품 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출장 상세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바로 예약하기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예약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출장 상세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예약되지 않은 서비스 상세 정보가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예약완료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예약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이동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위아래  스크롤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고정</a:t>
                      </a:r>
                      <a:endParaRPr lang="ko-KR" altLang="en-US" sz="800" b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주문 목록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위아래  스크롤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고정</a:t>
                      </a:r>
                      <a:endParaRPr lang="ko-KR" altLang="en-US" sz="800" b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이전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예약이 완료되고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출발 시작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주문 탭에 있는 출장서비스는 사라짐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2020.11.19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818" y="6227308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1245" y="941341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33154" y="933287"/>
            <a:ext cx="2411412" cy="369484"/>
            <a:chOff x="2930372" y="941426"/>
            <a:chExt cx="2411412" cy="369484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33153" y="929188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1245" y="1302770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34539" y="5748769"/>
            <a:ext cx="2410242" cy="294584"/>
            <a:chOff x="5530438" y="5748770"/>
            <a:chExt cx="2410242" cy="294584"/>
          </a:xfrm>
        </p:grpSpPr>
        <p:sp>
          <p:nvSpPr>
            <p:cNvPr id="45" name="직사각형 44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41246" y="1311612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832" y="1711723"/>
            <a:ext cx="24017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+mj-ea"/>
                <a:ea typeface="+mj-ea"/>
              </a:rPr>
              <a:t>서울 관악구   서울 구로구  서울 노원구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15" y="171172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24614" y="171172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0901" y="622731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 출장 상세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25118" y="6235991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24333" y="6234034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예약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26722" y="926768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5531230" y="935856"/>
            <a:ext cx="2411427" cy="376400"/>
            <a:chOff x="2927968" y="934511"/>
            <a:chExt cx="2411427" cy="376400"/>
          </a:xfrm>
        </p:grpSpPr>
        <p:pic>
          <p:nvPicPr>
            <p:cNvPr id="10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528421" y="1306314"/>
            <a:ext cx="24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2020-11-03 11:00 </a:t>
            </a:r>
            <a:r>
              <a:rPr lang="ko-KR" altLang="en-US" sz="1400" dirty="0"/>
              <a:t>까지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586184" y="3388384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586184" y="4078998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C62B9209-D3E1-433F-91A2-F4828B487379}"/>
              </a:ext>
            </a:extLst>
          </p:cNvPr>
          <p:cNvSpPr/>
          <p:nvPr/>
        </p:nvSpPr>
        <p:spPr>
          <a:xfrm>
            <a:off x="5533226" y="1602154"/>
            <a:ext cx="2397083" cy="3941077"/>
          </a:xfrm>
          <a:prstGeom prst="rect">
            <a:avLst/>
          </a:prstGeom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2020-09-23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소나타 흰색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예약자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홍길동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전화번호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010-0101-0101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5586184" y="2528542"/>
            <a:ext cx="880785" cy="2282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예약하기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317143" y="2505321"/>
            <a:ext cx="329997" cy="404497"/>
            <a:chOff x="2783064" y="1363077"/>
            <a:chExt cx="329997" cy="404497"/>
          </a:xfrm>
        </p:grpSpPr>
        <p:sp>
          <p:nvSpPr>
            <p:cNvPr id="116" name="타원 115"/>
            <p:cNvSpPr/>
            <p:nvPr/>
          </p:nvSpPr>
          <p:spPr>
            <a:xfrm>
              <a:off x="2783064" y="1363077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138" y="1482508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8" name="직사각형 117"/>
          <p:cNvSpPr/>
          <p:nvPr/>
        </p:nvSpPr>
        <p:spPr>
          <a:xfrm>
            <a:off x="5526973" y="1306313"/>
            <a:ext cx="2411428" cy="424227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5532944" y="5540094"/>
            <a:ext cx="2411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529979" y="5749878"/>
            <a:ext cx="2410242" cy="294584"/>
            <a:chOff x="5530438" y="5748770"/>
            <a:chExt cx="2410242" cy="294584"/>
          </a:xfrm>
        </p:grpSpPr>
        <p:sp>
          <p:nvSpPr>
            <p:cNvPr id="124" name="직사각형 123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929188"/>
            <a:ext cx="2403396" cy="511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/>
          <p:cNvSpPr/>
          <p:nvPr/>
        </p:nvSpPr>
        <p:spPr>
          <a:xfrm>
            <a:off x="2930389" y="934443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897181" y="179325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201212" y="520904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2920901" y="520904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4788001" y="5294403"/>
            <a:ext cx="329997" cy="404497"/>
            <a:chOff x="2704646" y="1423324"/>
            <a:chExt cx="329997" cy="404497"/>
          </a:xfrm>
        </p:grpSpPr>
        <p:sp>
          <p:nvSpPr>
            <p:cNvPr id="152" name="타원 151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5699482" y="2256312"/>
            <a:ext cx="2047644" cy="1356348"/>
          </a:xfrm>
          <a:prstGeom prst="roundRect">
            <a:avLst>
              <a:gd name="adj" fmla="val 5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예약이 완료된 후 예약 취소 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endParaRPr lang="en-US" altLang="ko-KR" sz="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예약이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제한</a:t>
            </a:r>
            <a:r>
              <a:rPr lang="ko-KR" altLang="en-US" sz="900" dirty="0" smtClean="0">
                <a:solidFill>
                  <a:schemeClr val="tx1"/>
                </a:solidFill>
              </a:rPr>
              <a:t>될 수 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예약을 진행하시겠습니까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734925" y="3383664"/>
            <a:ext cx="1006237" cy="209819"/>
          </a:xfrm>
          <a:prstGeom prst="roundRect">
            <a:avLst>
              <a:gd name="adj" fmla="val 3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B0F0"/>
                </a:solidFill>
              </a:rPr>
              <a:t>확인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699481" y="3352631"/>
            <a:ext cx="1039169" cy="258758"/>
          </a:xfrm>
          <a:prstGeom prst="roundRect">
            <a:avLst>
              <a:gd name="adj" fmla="val 102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699481" y="3353538"/>
            <a:ext cx="2047644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4438" y="3352631"/>
            <a:ext cx="0" cy="2620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5754787" y="334726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8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340294" y="2960857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49600" y="2096059"/>
            <a:ext cx="23882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경기도 안양시 동안구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경수대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36093" y="4002308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1629" y="3004529"/>
            <a:ext cx="242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픽업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	 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경기도 군포시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고산로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724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번길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경기도 군포시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고산로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725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번길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군포세차장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5km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32509" y="2054396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1736400" y="2696128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1736400" y="3754411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10651" y="213614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059329" y="2262365"/>
            <a:ext cx="329997" cy="404497"/>
            <a:chOff x="2704646" y="1423324"/>
            <a:chExt cx="329997" cy="404497"/>
          </a:xfrm>
        </p:grpSpPr>
        <p:sp>
          <p:nvSpPr>
            <p:cNvPr id="84" name="타원 83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5" name="타원 144"/>
          <p:cNvSpPr/>
          <p:nvPr/>
        </p:nvSpPr>
        <p:spPr>
          <a:xfrm>
            <a:off x="1616233" y="257596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769088" y="336184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9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27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14873"/>
              </p:ext>
            </p:extLst>
          </p:nvPr>
        </p:nvGraphicFramePr>
        <p:xfrm>
          <a:off x="8005065" y="392259"/>
          <a:ext cx="1811887" cy="553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시작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취소하거나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취소한 서비스일 경우 취소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시작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내비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취소 신청 없이 예약 취소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제한 횟수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추가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메시지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으로이동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누적 제한 횟수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상품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3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취소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3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동안 예약 확인 불가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취소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일동안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예약 확인 불가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서비스의 경우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3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취소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동안 예약 불가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 취소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일주일 예약 불가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일동안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예약 불가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취소한 일시로부터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예약 불가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일주일 예약 불가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취소한 일시로부터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168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예약 불가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서비스 자동 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4a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시작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2020.12.08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84" y="622821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일정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868" y="942291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6777" y="934237"/>
            <a:ext cx="2411412" cy="369484"/>
            <a:chOff x="2930372" y="941426"/>
            <a:chExt cx="2411412" cy="369484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36776" y="930138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1313" y="1303720"/>
            <a:ext cx="2405344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335608" y="5752086"/>
            <a:ext cx="2410242" cy="296135"/>
            <a:chOff x="5530438" y="5752040"/>
            <a:chExt cx="2410242" cy="296135"/>
          </a:xfrm>
        </p:grpSpPr>
        <p:sp>
          <p:nvSpPr>
            <p:cNvPr id="113" name="직사각형 112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925224" y="6227291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출발 시작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47055" y="1311614"/>
            <a:ext cx="239879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527045" y="6233398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526260" y="6231441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예약 </a:t>
            </a:r>
            <a:r>
              <a:rPr lang="ko-KR" altLang="en-US" sz="1000" b="1" dirty="0">
                <a:solidFill>
                  <a:schemeClr val="bg1"/>
                </a:solidFill>
              </a:rPr>
              <a:t>메시지 화면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538972" y="1309599"/>
            <a:ext cx="24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2020-11-03 </a:t>
            </a:r>
            <a:r>
              <a:rPr lang="ko-KR" altLang="en-US" sz="1200" b="1" dirty="0" smtClean="0">
                <a:latin typeface="+mj-ea"/>
                <a:ea typeface="+mj-ea"/>
              </a:rPr>
              <a:t>오전</a:t>
            </a:r>
            <a:r>
              <a:rPr lang="en-US" altLang="ko-KR" sz="1200" b="1" dirty="0" smtClean="0">
                <a:latin typeface="+mj-ea"/>
                <a:ea typeface="+mj-ea"/>
              </a:rPr>
              <a:t> 11:00 </a:t>
            </a:r>
            <a:r>
              <a:rPr lang="ko-KR" altLang="en-US" sz="1200" b="1" dirty="0">
                <a:latin typeface="+mj-ea"/>
                <a:ea typeface="+mj-ea"/>
              </a:rPr>
              <a:t>까지</a:t>
            </a: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5588109" y="3391669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588109" y="4082283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xmlns="" id="{C62B9209-D3E1-433F-91A2-F4828B487379}"/>
              </a:ext>
            </a:extLst>
          </p:cNvPr>
          <p:cNvSpPr/>
          <p:nvPr/>
        </p:nvSpPr>
        <p:spPr>
          <a:xfrm>
            <a:off x="5530880" y="1605439"/>
            <a:ext cx="2401888" cy="443772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2020-11-03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소나타 흰색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안양시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만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안구 </a:t>
            </a:r>
            <a:r>
              <a:rPr lang="ko-KR" altLang="en-US" sz="9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안양동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90-1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안양시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동안구 </a:t>
            </a:r>
            <a:r>
              <a:rPr lang="ko-KR" altLang="en-US" sz="9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호계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동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1028-13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예약자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홍길동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전화번호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010-0101-0101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5588109" y="2531827"/>
            <a:ext cx="880785" cy="22827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출발 시작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533269" y="2531826"/>
            <a:ext cx="880785" cy="2282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예약 취소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5528900" y="1311811"/>
            <a:ext cx="2411428" cy="444133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7" name="그룹 266"/>
          <p:cNvGrpSpPr/>
          <p:nvPr/>
        </p:nvGrpSpPr>
        <p:grpSpPr>
          <a:xfrm>
            <a:off x="5525065" y="941355"/>
            <a:ext cx="2411427" cy="376400"/>
            <a:chOff x="2927968" y="934511"/>
            <a:chExt cx="2411427" cy="376400"/>
          </a:xfrm>
        </p:grpSpPr>
        <p:pic>
          <p:nvPicPr>
            <p:cNvPr id="26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9" name="TextBox 268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5528097" y="5748529"/>
            <a:ext cx="2411978" cy="294584"/>
            <a:chOff x="2931804" y="5741786"/>
            <a:chExt cx="2411978" cy="294584"/>
          </a:xfrm>
        </p:grpSpPr>
        <p:grpSp>
          <p:nvGrpSpPr>
            <p:cNvPr id="278" name="그룹 277"/>
            <p:cNvGrpSpPr/>
            <p:nvPr/>
          </p:nvGrpSpPr>
          <p:grpSpPr>
            <a:xfrm>
              <a:off x="3714881" y="5745056"/>
              <a:ext cx="1628901" cy="291314"/>
              <a:chOff x="6311779" y="5743948"/>
              <a:chExt cx="1628901" cy="291314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117396" y="5743949"/>
                <a:ext cx="823284" cy="2913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완료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6311779" y="5743948"/>
                <a:ext cx="823284" cy="291313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일정</a:t>
                </a:r>
                <a:endPara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9" name="직사각형 278"/>
            <p:cNvSpPr/>
            <p:nvPr/>
          </p:nvSpPr>
          <p:spPr>
            <a:xfrm>
              <a:off x="2931804" y="5741786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1973" y="2214040"/>
            <a:ext cx="23938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		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오전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10:00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경기도 안양시 동안구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경수대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2km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338964" y="2204745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47056" y="2900657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636080" y="2245677"/>
            <a:ext cx="329997" cy="404497"/>
            <a:chOff x="1385359" y="2462592"/>
            <a:chExt cx="329997" cy="404497"/>
          </a:xfrm>
        </p:grpSpPr>
        <p:sp>
          <p:nvSpPr>
            <p:cNvPr id="211" name="타원 210"/>
            <p:cNvSpPr/>
            <p:nvPr/>
          </p:nvSpPr>
          <p:spPr>
            <a:xfrm>
              <a:off x="1385359" y="2462592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1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433" y="2582023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97" y="930137"/>
            <a:ext cx="2403686" cy="512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/>
          <p:cNvSpPr/>
          <p:nvPr/>
        </p:nvSpPr>
        <p:spPr>
          <a:xfrm>
            <a:off x="2933110" y="927084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925224" y="531432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02417" y="531432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614920" y="5343339"/>
            <a:ext cx="329997" cy="404497"/>
            <a:chOff x="1385359" y="2462592"/>
            <a:chExt cx="329997" cy="404497"/>
          </a:xfrm>
        </p:grpSpPr>
        <p:sp>
          <p:nvSpPr>
            <p:cNvPr id="92" name="타원 91"/>
            <p:cNvSpPr/>
            <p:nvPr/>
          </p:nvSpPr>
          <p:spPr>
            <a:xfrm>
              <a:off x="1385359" y="2462592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433" y="2582023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5699482" y="2256312"/>
            <a:ext cx="2047644" cy="1356348"/>
          </a:xfrm>
          <a:prstGeom prst="roundRect">
            <a:avLst>
              <a:gd name="adj" fmla="val 5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예약 취소 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endParaRPr lang="en-US" altLang="ko-KR" sz="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예약이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제한</a:t>
            </a:r>
            <a:r>
              <a:rPr lang="ko-KR" altLang="en-US" sz="900" dirty="0" smtClean="0">
                <a:solidFill>
                  <a:schemeClr val="tx1"/>
                </a:solidFill>
              </a:rPr>
              <a:t>될 수 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예약을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취소</a:t>
            </a:r>
            <a:r>
              <a:rPr lang="ko-KR" altLang="en-US" sz="900" dirty="0" smtClean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누적 제한 횟수 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800" b="1" dirty="0" smtClean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회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734925" y="3383664"/>
            <a:ext cx="1006237" cy="209819"/>
          </a:xfrm>
          <a:prstGeom prst="roundRect">
            <a:avLst>
              <a:gd name="adj" fmla="val 3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B0F0"/>
                </a:solidFill>
              </a:rPr>
              <a:t>확인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699481" y="3352631"/>
            <a:ext cx="1039169" cy="258758"/>
          </a:xfrm>
          <a:prstGeom prst="roundRect">
            <a:avLst>
              <a:gd name="adj" fmla="val 102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699481" y="3353538"/>
            <a:ext cx="2047644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734438" y="3352631"/>
            <a:ext cx="0" cy="2620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754787" y="334726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31806" y="205774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908334" y="303841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812012" y="334726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9465" y="113453"/>
            <a:ext cx="2091770" cy="1386768"/>
            <a:chOff x="5995121" y="113453"/>
            <a:chExt cx="2091770" cy="1386768"/>
          </a:xfrm>
        </p:grpSpPr>
        <p:grpSp>
          <p:nvGrpSpPr>
            <p:cNvPr id="7" name="그룹 6"/>
            <p:cNvGrpSpPr/>
            <p:nvPr/>
          </p:nvGrpSpPr>
          <p:grpSpPr>
            <a:xfrm>
              <a:off x="6039246" y="119340"/>
              <a:ext cx="2047645" cy="1380881"/>
              <a:chOff x="7775271" y="5134596"/>
              <a:chExt cx="2047645" cy="1380881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7775272" y="5134596"/>
                <a:ext cx="2047644" cy="1356348"/>
              </a:xfrm>
              <a:prstGeom prst="roundRect">
                <a:avLst>
                  <a:gd name="adj" fmla="val 53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예약 취소 시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, </a:t>
                </a:r>
              </a:p>
              <a:p>
                <a:pPr algn="ctr"/>
                <a:endParaRPr lang="en-US" altLang="ko-KR" sz="3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다음 예약이 </a:t>
                </a:r>
                <a:r>
                  <a:rPr lang="ko-KR" altLang="en-US" sz="9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제한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될 수 있습니다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.</a:t>
                </a:r>
              </a:p>
              <a:p>
                <a:pPr algn="ctr"/>
                <a:endParaRPr lang="en-US" altLang="ko-KR" sz="3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예약을 </a:t>
                </a:r>
                <a:r>
                  <a:rPr lang="ko-KR" altLang="en-US" sz="9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취소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하시겠습니까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?</a:t>
                </a:r>
                <a:endParaRPr lang="en-US" altLang="ko-KR" sz="10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endParaRPr lang="en-US" altLang="ko-KR" sz="10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*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누적 제한 횟수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: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회</a:t>
                </a:r>
                <a:endParaRPr lang="en-US" altLang="ko-KR" sz="8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endParaRPr lang="en-US" altLang="ko-KR" sz="3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171450" indent="-171450" algn="ctr">
                  <a:buFont typeface="Arial" charset="0"/>
                  <a:buChar char="•"/>
                </a:pPr>
                <a:r>
                  <a:rPr lang="en-US" altLang="ko-KR" sz="8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2020.11.15.  17:00 </a:t>
                </a:r>
                <a:r>
                  <a:rPr lang="ko-KR" altLang="en-US" sz="8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이후 예약 가능</a:t>
                </a:r>
                <a:endParaRPr lang="en-US" altLang="ko-KR" sz="800" b="1" dirty="0" smtClean="0">
                  <a:solidFill>
                    <a:srgbClr val="C00000"/>
                  </a:solidFill>
                  <a:latin typeface="+mj-ea"/>
                  <a:ea typeface="+mj-ea"/>
                </a:endParaRPr>
              </a:p>
              <a:p>
                <a:pPr marL="171450" indent="-171450" algn="ctr">
                  <a:buFont typeface="Arial" charset="0"/>
                  <a:buChar char="•"/>
                </a:pPr>
                <a:endParaRPr lang="en-US" altLang="ko-KR" sz="8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810715" y="6261948"/>
                <a:ext cx="1006237" cy="209819"/>
              </a:xfrm>
              <a:prstGeom prst="roundRect">
                <a:avLst>
                  <a:gd name="adj" fmla="val 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rgbClr val="00B0F0"/>
                    </a:solidFill>
                  </a:rPr>
                  <a:t>확인</a:t>
                </a:r>
                <a:endParaRPr lang="ko-KR" altLang="en-US" sz="8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7775271" y="6230915"/>
                <a:ext cx="1039169" cy="258758"/>
              </a:xfrm>
              <a:prstGeom prst="roundRect">
                <a:avLst>
                  <a:gd name="adj" fmla="val 1028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취소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7775271" y="6231822"/>
                <a:ext cx="2047644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10228" y="6230915"/>
                <a:ext cx="0" cy="26204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/>
              <p:cNvSpPr/>
              <p:nvPr/>
            </p:nvSpPr>
            <p:spPr>
              <a:xfrm>
                <a:off x="7775272" y="5134596"/>
                <a:ext cx="2047644" cy="13808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995121" y="113453"/>
              <a:ext cx="358325" cy="246221"/>
              <a:chOff x="3429970" y="3171196"/>
              <a:chExt cx="358325" cy="246221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3472782" y="3176203"/>
                <a:ext cx="240334" cy="2403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j-ea"/>
                  <a:ea typeface="+mj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29970" y="3171196"/>
                <a:ext cx="358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4a</a:t>
                </a:r>
                <a:endPara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2004608" y="1777644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간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05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156852"/>
              </p:ext>
            </p:extLst>
          </p:nvPr>
        </p:nvGraphicFramePr>
        <p:xfrm>
          <a:off x="8013610" y="1053558"/>
          <a:ext cx="1811887" cy="1153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내비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버튼을 클릭하여도 서비스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중인걸로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인지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중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2020.11.11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0962" y="1329341"/>
            <a:ext cx="24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2020-09-23 09:00 </a:t>
            </a:r>
            <a:r>
              <a:rPr lang="ko-KR" altLang="en-US" sz="1400" dirty="0"/>
              <a:t>까지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396245" y="1329340"/>
            <a:ext cx="41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ea typeface="맑은 고딕"/>
              </a:rPr>
              <a:t>Ⅹ</a:t>
            </a:r>
            <a:endParaRPr lang="ko-KR" altLang="en-US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390099" y="2551569"/>
            <a:ext cx="880785" cy="2282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출발시작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1343516" y="2551569"/>
            <a:ext cx="835503" cy="22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도착완료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1853700" y="3395159"/>
            <a:ext cx="835503" cy="22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 발급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1853700" y="3661697"/>
            <a:ext cx="835503" cy="22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 반납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97371" y="3392736"/>
            <a:ext cx="2259939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97371" y="4083350"/>
            <a:ext cx="2259939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C62B9209-D3E1-433F-91A2-F4828B487379}"/>
              </a:ext>
            </a:extLst>
          </p:cNvPr>
          <p:cNvSpPr/>
          <p:nvPr/>
        </p:nvSpPr>
        <p:spPr>
          <a:xfrm>
            <a:off x="338025" y="1606506"/>
            <a:ext cx="2404987" cy="4437729"/>
          </a:xfrm>
          <a:prstGeom prst="rect">
            <a:avLst/>
          </a:prstGeom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2020-09-23 09:00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소나타 흰색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고객정보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예약자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010-0101-0101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29230" y="1306903"/>
            <a:ext cx="2415052" cy="445005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550111" y="1918645"/>
            <a:ext cx="1991868" cy="2759385"/>
            <a:chOff x="5738781" y="1917321"/>
            <a:chExt cx="1991868" cy="2759385"/>
          </a:xfrm>
        </p:grpSpPr>
        <p:sp>
          <p:nvSpPr>
            <p:cNvPr id="136" name="직사각형 135"/>
            <p:cNvSpPr/>
            <p:nvPr/>
          </p:nvSpPr>
          <p:spPr>
            <a:xfrm>
              <a:off x="5738781" y="1917321"/>
              <a:ext cx="1991868" cy="2759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327656" y="2434547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카카오 내비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327656" y="2709421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구글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내비</a:t>
              </a: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6107223" y="2984295"/>
              <a:ext cx="1338033" cy="246221"/>
              <a:chOff x="911417" y="2769560"/>
              <a:chExt cx="1338033" cy="246221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911417" y="2809767"/>
                <a:ext cx="165780" cy="1658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131850" y="2769560"/>
                <a:ext cx="1117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네이버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지도</a:t>
                </a: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6327656" y="3259168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 map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008747" y="4246536"/>
              <a:ext cx="629461" cy="2994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764201" y="4246536"/>
              <a:ext cx="629461" cy="2994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04546" y="3655625"/>
              <a:ext cx="1469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설정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변경은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설정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마이페이지에서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가능합니다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45422" y="2030610"/>
              <a:ext cx="1743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기본 내비게이션 설정</a:t>
              </a:r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6D6D6"/>
                </a:clrFrom>
                <a:clrTo>
                  <a:srgbClr val="D6D6D6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668" y="3011961"/>
              <a:ext cx="190890" cy="190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" name="타원 177"/>
            <p:cNvSpPr/>
            <p:nvPr/>
          </p:nvSpPr>
          <p:spPr>
            <a:xfrm>
              <a:off x="5955593" y="4160550"/>
              <a:ext cx="240334" cy="24033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1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1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2480375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2759890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" name="Picture 2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3310213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5" name="직사각형 194"/>
          <p:cNvSpPr/>
          <p:nvPr/>
        </p:nvSpPr>
        <p:spPr>
          <a:xfrm>
            <a:off x="329229" y="932781"/>
            <a:ext cx="2411427" cy="51127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17" y="940780"/>
            <a:ext cx="2409615" cy="510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7" name="그룹 196"/>
          <p:cNvGrpSpPr/>
          <p:nvPr/>
        </p:nvGrpSpPr>
        <p:grpSpPr>
          <a:xfrm>
            <a:off x="1178517" y="4247860"/>
            <a:ext cx="329997" cy="404497"/>
            <a:chOff x="2704646" y="1423324"/>
            <a:chExt cx="329997" cy="404497"/>
          </a:xfrm>
        </p:grpSpPr>
        <p:sp>
          <p:nvSpPr>
            <p:cNvPr id="199" name="타원 198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1" name="직사각형 200"/>
          <p:cNvSpPr/>
          <p:nvPr/>
        </p:nvSpPr>
        <p:spPr>
          <a:xfrm>
            <a:off x="2930020" y="928721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330774" y="927729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330874" y="936709"/>
            <a:ext cx="2411427" cy="376400"/>
            <a:chOff x="2927968" y="934511"/>
            <a:chExt cx="2411427" cy="376400"/>
          </a:xfrm>
        </p:grpSpPr>
        <p:pic>
          <p:nvPicPr>
            <p:cNvPr id="204" name="Picture 4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" name="TextBox 204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2930020" y="6226796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내비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32069" y="622679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기본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내비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설정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1502187" y="416709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335397" y="5750582"/>
            <a:ext cx="2410242" cy="294584"/>
            <a:chOff x="5530438" y="5748770"/>
            <a:chExt cx="2410242" cy="294584"/>
          </a:xfrm>
        </p:grpSpPr>
        <p:sp>
          <p:nvSpPr>
            <p:cNvPr id="217" name="직사각형 216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19780" y="6234609"/>
            <a:ext cx="2427974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서비스 중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523984" y="935821"/>
            <a:ext cx="2411427" cy="376400"/>
            <a:chOff x="2927968" y="934511"/>
            <a:chExt cx="2411427" cy="376400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37893" y="1306279"/>
            <a:ext cx="24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2020-11-03 </a:t>
            </a:r>
            <a:r>
              <a:rPr lang="ko-KR" altLang="en-US" sz="1200" b="1" dirty="0" smtClean="0">
                <a:latin typeface="+mj-ea"/>
                <a:ea typeface="+mj-ea"/>
              </a:rPr>
              <a:t>오전</a:t>
            </a:r>
            <a:r>
              <a:rPr lang="en-US" altLang="ko-KR" sz="1200" b="1" dirty="0" smtClean="0">
                <a:latin typeface="+mj-ea"/>
                <a:ea typeface="+mj-ea"/>
              </a:rPr>
              <a:t> 11:00 </a:t>
            </a:r>
            <a:r>
              <a:rPr lang="ko-KR" altLang="en-US" sz="1200" b="1" dirty="0">
                <a:latin typeface="+mj-ea"/>
                <a:ea typeface="+mj-ea"/>
              </a:rPr>
              <a:t>까지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523984" y="930439"/>
            <a:ext cx="241044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5526359" y="5749104"/>
            <a:ext cx="2411978" cy="294584"/>
            <a:chOff x="2931804" y="5749878"/>
            <a:chExt cx="2411978" cy="294584"/>
          </a:xfrm>
        </p:grpSpPr>
        <p:grpSp>
          <p:nvGrpSpPr>
            <p:cNvPr id="63" name="그룹 62"/>
            <p:cNvGrpSpPr/>
            <p:nvPr/>
          </p:nvGrpSpPr>
          <p:grpSpPr>
            <a:xfrm>
              <a:off x="3714881" y="5753148"/>
              <a:ext cx="1628901" cy="291314"/>
              <a:chOff x="6311779" y="5752040"/>
              <a:chExt cx="1628901" cy="291314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117396" y="5752041"/>
                <a:ext cx="823284" cy="2913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완료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311779" y="5752040"/>
                <a:ext cx="823284" cy="291313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일정</a:t>
                </a:r>
                <a:endPara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2931804" y="5749878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5535140" y="4311010"/>
            <a:ext cx="2399611" cy="58653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6342" y="2321976"/>
            <a:ext cx="2401466" cy="58714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533838" y="1666016"/>
            <a:ext cx="2401466" cy="626785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31336" y="2955165"/>
            <a:ext cx="2406471" cy="594000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36342" y="3580166"/>
            <a:ext cx="2399611" cy="58653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C62B9209-D3E1-433F-91A2-F4828B487379}"/>
              </a:ext>
            </a:extLst>
          </p:cNvPr>
          <p:cNvSpPr/>
          <p:nvPr/>
        </p:nvSpPr>
        <p:spPr>
          <a:xfrm>
            <a:off x="5521709" y="1602824"/>
            <a:ext cx="2414245" cy="443772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2020-11-03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소나타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흰색</a:t>
            </a:r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안양시 만안구 </a:t>
            </a:r>
            <a:r>
              <a:rPr lang="ko-KR" altLang="en-US" sz="9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안양동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안양시 동안구 </a:t>
            </a:r>
            <a:r>
              <a:rPr lang="ko-KR" altLang="en-US" sz="9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호계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고객정보</a:t>
            </a:r>
            <a:endParaRPr lang="en-US" altLang="ko-KR" sz="10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예약자 </a:t>
            </a:r>
            <a:r>
              <a:rPr lang="en-US" altLang="ko-KR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홍길동</a:t>
            </a:r>
            <a:endParaRPr lang="en-US" altLang="ko-KR" sz="8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전화번호 </a:t>
            </a:r>
            <a:r>
              <a:rPr lang="en-US" altLang="ko-KR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010-0101-0101</a:t>
            </a:r>
          </a:p>
          <a:p>
            <a:endParaRPr lang="en-US" altLang="ko-KR" sz="1100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438BE561-AE3B-4AF0-9163-BD759E857F19}"/>
              </a:ext>
            </a:extLst>
          </p:cNvPr>
          <p:cNvSpPr/>
          <p:nvPr/>
        </p:nvSpPr>
        <p:spPr>
          <a:xfrm>
            <a:off x="5532491" y="5442005"/>
            <a:ext cx="2407171" cy="315175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중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4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701304"/>
              </p:ext>
            </p:extLst>
          </p:nvPr>
        </p:nvGraphicFramePr>
        <p:xfrm>
          <a:off x="8013610" y="1053558"/>
          <a:ext cx="1811887" cy="13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 상품 또는 출장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상품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경우 예약 취소 버튼 노출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사진과 메모 입력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2020.11.11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4751" y="6227096"/>
            <a:ext cx="2427974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서비스 중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28251" y="623458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도착 완료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524567" y="6233136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사진과 메모 입력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5525915" y="936401"/>
            <a:ext cx="2411427" cy="376400"/>
            <a:chOff x="2927968" y="934511"/>
            <a:chExt cx="2411427" cy="376400"/>
          </a:xfrm>
        </p:grpSpPr>
        <p:pic>
          <p:nvPicPr>
            <p:cNvPr id="157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" name="TextBox 157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539824" y="1306859"/>
            <a:ext cx="24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2020-09-23 </a:t>
            </a:r>
            <a:r>
              <a:rPr lang="en-US" altLang="ko-KR" sz="1400" dirty="0" smtClean="0"/>
              <a:t>11:00 </a:t>
            </a:r>
            <a:r>
              <a:rPr lang="ko-KR" altLang="en-US" sz="1400" dirty="0"/>
              <a:t>까지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588961" y="3388929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588961" y="4079543"/>
            <a:ext cx="2282538" cy="655161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C62B9209-D3E1-433F-91A2-F4828B487379}"/>
              </a:ext>
            </a:extLst>
          </p:cNvPr>
          <p:cNvSpPr/>
          <p:nvPr/>
        </p:nvSpPr>
        <p:spPr>
          <a:xfrm>
            <a:off x="5527467" y="1602699"/>
            <a:ext cx="2414245" cy="4437729"/>
          </a:xfrm>
          <a:prstGeom prst="rect">
            <a:avLst/>
          </a:prstGeom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2020-09-23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소나타 흰색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안양시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예약자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홍길동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전화번호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010-0101-0101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5588961" y="2529087"/>
            <a:ext cx="880785" cy="22827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도착 완료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524567" y="926262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5528909" y="1306857"/>
            <a:ext cx="2411428" cy="44508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787071" y="2529261"/>
            <a:ext cx="1839203" cy="108394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사진과 메모를 입력하면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해당 출장 서비스가 완료됩니다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391672" y="3167722"/>
            <a:ext cx="630000" cy="29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확</a:t>
            </a:r>
            <a:r>
              <a:rPr lang="ko-KR" altLang="en-US" sz="900" b="1" dirty="0"/>
              <a:t>인</a:t>
            </a:r>
          </a:p>
        </p:txBody>
      </p:sp>
      <p:sp>
        <p:nvSpPr>
          <p:cNvPr id="168" name="타원 167"/>
          <p:cNvSpPr/>
          <p:nvPr/>
        </p:nvSpPr>
        <p:spPr>
          <a:xfrm>
            <a:off x="6253222" y="307678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5521888" y="5749667"/>
            <a:ext cx="2410242" cy="294584"/>
            <a:chOff x="5530438" y="5748770"/>
            <a:chExt cx="2410242" cy="294584"/>
          </a:xfrm>
        </p:grpSpPr>
        <p:sp>
          <p:nvSpPr>
            <p:cNvPr id="174" name="직사각형 173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527467" y="1308132"/>
            <a:ext cx="2411428" cy="44508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31625" y="930084"/>
            <a:ext cx="241044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67" y="936401"/>
            <a:ext cx="2397099" cy="510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2928251" y="527038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115795" y="5360655"/>
            <a:ext cx="329997" cy="404497"/>
            <a:chOff x="2704646" y="1423324"/>
            <a:chExt cx="329997" cy="404497"/>
          </a:xfrm>
        </p:grpSpPr>
        <p:sp>
          <p:nvSpPr>
            <p:cNvPr id="72" name="타원 71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328955" y="936400"/>
            <a:ext cx="2411427" cy="376400"/>
            <a:chOff x="2927968" y="934511"/>
            <a:chExt cx="2411427" cy="376400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2864" y="1306858"/>
            <a:ext cx="24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2020-11-03 </a:t>
            </a:r>
            <a:r>
              <a:rPr lang="ko-KR" altLang="en-US" sz="1200" b="1" dirty="0" smtClean="0">
                <a:latin typeface="+mj-ea"/>
                <a:ea typeface="+mj-ea"/>
              </a:rPr>
              <a:t>오전</a:t>
            </a:r>
            <a:r>
              <a:rPr lang="en-US" altLang="ko-KR" sz="1200" b="1" dirty="0" smtClean="0">
                <a:latin typeface="+mj-ea"/>
                <a:ea typeface="+mj-ea"/>
              </a:rPr>
              <a:t> 11:00 </a:t>
            </a:r>
            <a:r>
              <a:rPr lang="ko-KR" altLang="en-US" sz="1200" b="1" dirty="0">
                <a:latin typeface="+mj-ea"/>
                <a:ea typeface="+mj-ea"/>
              </a:rPr>
              <a:t>까지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28955" y="931018"/>
            <a:ext cx="241044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331330" y="5749683"/>
            <a:ext cx="2411978" cy="294584"/>
            <a:chOff x="2931804" y="5749878"/>
            <a:chExt cx="2411978" cy="294584"/>
          </a:xfrm>
        </p:grpSpPr>
        <p:grpSp>
          <p:nvGrpSpPr>
            <p:cNvPr id="46" name="그룹 45"/>
            <p:cNvGrpSpPr/>
            <p:nvPr/>
          </p:nvGrpSpPr>
          <p:grpSpPr>
            <a:xfrm>
              <a:off x="3714881" y="5753148"/>
              <a:ext cx="1628901" cy="291314"/>
              <a:chOff x="6311779" y="5752040"/>
              <a:chExt cx="1628901" cy="29131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117396" y="5752041"/>
                <a:ext cx="823284" cy="2913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완료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11779" y="5752040"/>
                <a:ext cx="823284" cy="291313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일정</a:t>
                </a:r>
                <a:endPara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2931804" y="5749878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40111" y="4311589"/>
            <a:ext cx="2399611" cy="58653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313" y="2322555"/>
            <a:ext cx="2401466" cy="58714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8809" y="1666595"/>
            <a:ext cx="2401466" cy="626785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6307" y="2955744"/>
            <a:ext cx="2406471" cy="594000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1313" y="3580745"/>
            <a:ext cx="2399611" cy="586536"/>
          </a:xfrm>
          <a:prstGeom prst="round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62B9209-D3E1-433F-91A2-F4828B487379}"/>
              </a:ext>
            </a:extLst>
          </p:cNvPr>
          <p:cNvSpPr/>
          <p:nvPr/>
        </p:nvSpPr>
        <p:spPr>
          <a:xfrm>
            <a:off x="326680" y="1603403"/>
            <a:ext cx="2414245" cy="443772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출장정보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2020-11-03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11:00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까지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요청사항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차량번호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11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1111</a:t>
            </a:r>
          </a:p>
          <a:p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차종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소나타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흰색</a:t>
            </a:r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ABC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아파트 지하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층 주차장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안양시 만안구 </a:t>
            </a:r>
            <a:r>
              <a:rPr lang="ko-KR" altLang="en-US" sz="9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안양동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도착지정보</a:t>
            </a:r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오토앤 세차장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주소 </a:t>
            </a:r>
            <a:r>
              <a:rPr lang="en-US" altLang="ko-KR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안양시 동안구 </a:t>
            </a:r>
            <a:r>
              <a:rPr lang="ko-KR" altLang="en-US" sz="9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호계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</a:t>
            </a:r>
            <a:endParaRPr lang="en-US" altLang="ko-KR" sz="9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고객정보</a:t>
            </a:r>
            <a:endParaRPr lang="en-US" altLang="ko-KR" sz="1000" b="1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예약자 </a:t>
            </a:r>
            <a:r>
              <a:rPr lang="en-US" altLang="ko-KR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홍길동</a:t>
            </a:r>
            <a:endParaRPr lang="en-US" altLang="ko-KR" sz="8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전화번호 </a:t>
            </a:r>
            <a:r>
              <a:rPr lang="en-US" altLang="ko-KR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010-0101-0101</a:t>
            </a:r>
          </a:p>
          <a:p>
            <a:endParaRPr lang="en-US" altLang="ko-KR" sz="1100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38BE561-AE3B-4AF0-9163-BD759E857F19}"/>
              </a:ext>
            </a:extLst>
          </p:cNvPr>
          <p:cNvSpPr/>
          <p:nvPr/>
        </p:nvSpPr>
        <p:spPr>
          <a:xfrm>
            <a:off x="1534141" y="5442368"/>
            <a:ext cx="1206346" cy="315175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중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38BE561-AE3B-4AF0-9163-BD759E857F19}"/>
              </a:ext>
            </a:extLst>
          </p:cNvPr>
          <p:cNvSpPr/>
          <p:nvPr/>
        </p:nvSpPr>
        <p:spPr>
          <a:xfrm>
            <a:off x="333221" y="5442584"/>
            <a:ext cx="1206346" cy="3151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 취소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22697" y="536065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7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84032"/>
              </p:ext>
            </p:extLst>
          </p:nvPr>
        </p:nvGraphicFramePr>
        <p:xfrm>
          <a:off x="8013610" y="1053558"/>
          <a:ext cx="1811887" cy="303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사진과 메모 입력 화면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사항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장까지 업로드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 업로드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스와이프로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업로드 할 수 있는 영역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사진 추가 화면 참고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메모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서비스 명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] :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단계 서비스 또는 출장 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단일 상품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이름 노출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완료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도착 완료 메시지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취소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도착 완료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일정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2020.10.27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9297" y="6233958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사진과 메모 입력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2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89807"/>
          <a:stretch/>
        </p:blipFill>
        <p:spPr bwMode="auto">
          <a:xfrm>
            <a:off x="337388" y="937223"/>
            <a:ext cx="2410837" cy="3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1110727" y="1002312"/>
            <a:ext cx="1250186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출장시공사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     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35450" y="927084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33799" y="1437365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사진을 올려주세요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9" name="직사각형 138"/>
          <p:cNvSpPr/>
          <p:nvPr/>
        </p:nvSpPr>
        <p:spPr>
          <a:xfrm>
            <a:off x="1618564" y="1867160"/>
            <a:ext cx="899625" cy="815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98833" y="1867160"/>
            <a:ext cx="899625" cy="815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장까지 가능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3799" y="2979106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메모를 입력해주세요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4" y="1446340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3" y="2981569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직사각형 145"/>
          <p:cNvSpPr/>
          <p:nvPr/>
        </p:nvSpPr>
        <p:spPr>
          <a:xfrm>
            <a:off x="526948" y="3780246"/>
            <a:ext cx="2064762" cy="13652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333099" y="5438059"/>
            <a:ext cx="1198800" cy="31680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1531539" y="5436827"/>
            <a:ext cx="1211804" cy="31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60" name="타원 159"/>
          <p:cNvSpPr/>
          <p:nvPr/>
        </p:nvSpPr>
        <p:spPr>
          <a:xfrm>
            <a:off x="258499" y="530832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615653" y="530832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333100" y="5751811"/>
            <a:ext cx="2410242" cy="296135"/>
            <a:chOff x="5530438" y="5752040"/>
            <a:chExt cx="2410242" cy="296135"/>
          </a:xfrm>
        </p:grpSpPr>
        <p:sp>
          <p:nvSpPr>
            <p:cNvPr id="167" name="직사각형 166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6459" y="3281340"/>
            <a:ext cx="2842122" cy="486892"/>
            <a:chOff x="436459" y="3070948"/>
            <a:chExt cx="2842122" cy="486892"/>
          </a:xfrm>
        </p:grpSpPr>
        <p:grpSp>
          <p:nvGrpSpPr>
            <p:cNvPr id="153" name="그룹 152"/>
            <p:cNvGrpSpPr/>
            <p:nvPr/>
          </p:nvGrpSpPr>
          <p:grpSpPr>
            <a:xfrm>
              <a:off x="436459" y="3327008"/>
              <a:ext cx="2842122" cy="230832"/>
              <a:chOff x="484249" y="4749824"/>
              <a:chExt cx="2842122" cy="2308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586667" y="4749824"/>
                <a:ext cx="27397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직접입력</a:t>
                </a:r>
              </a:p>
            </p:txBody>
          </p:sp>
          <p:pic>
            <p:nvPicPr>
              <p:cNvPr id="15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249" y="4793531"/>
                <a:ext cx="143418" cy="143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438767" y="3070948"/>
              <a:ext cx="2344956" cy="230832"/>
              <a:chOff x="438767" y="3070948"/>
              <a:chExt cx="2344956" cy="230832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558385" y="3070948"/>
                <a:ext cx="22253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 smtClean="0"/>
                  <a:t>서비스 명</a:t>
                </a:r>
                <a:r>
                  <a:rPr lang="en-US" altLang="ko-KR" sz="900" dirty="0" smtClean="0"/>
                  <a:t>]</a:t>
                </a:r>
                <a:r>
                  <a:rPr lang="ko-KR" altLang="en-US" sz="900" dirty="0" smtClean="0"/>
                  <a:t>이 완료되었습니다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pic>
            <p:nvPicPr>
              <p:cNvPr id="15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767" y="3114655"/>
                <a:ext cx="143418" cy="143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71" name="TextBox 170"/>
          <p:cNvSpPr txBox="1"/>
          <p:nvPr/>
        </p:nvSpPr>
        <p:spPr>
          <a:xfrm>
            <a:off x="5521973" y="6232731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도착 완료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7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89807"/>
          <a:stretch/>
        </p:blipFill>
        <p:spPr bwMode="auto">
          <a:xfrm>
            <a:off x="5526623" y="931463"/>
            <a:ext cx="2410837" cy="3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TextBox 172"/>
          <p:cNvSpPr txBox="1"/>
          <p:nvPr/>
        </p:nvSpPr>
        <p:spPr>
          <a:xfrm>
            <a:off x="6299962" y="1004644"/>
            <a:ext cx="1250186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출장시공사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     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524685" y="929416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5723034" y="1439697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사진을 올려주세요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4" name="직사각형 183"/>
          <p:cNvSpPr/>
          <p:nvPr/>
        </p:nvSpPr>
        <p:spPr>
          <a:xfrm>
            <a:off x="5706850" y="1865114"/>
            <a:ext cx="899625" cy="815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775104" y="1865114"/>
            <a:ext cx="899625" cy="815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장까지 가능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23034" y="2771046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메모를 입력해주세요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47620" y="3073280"/>
            <a:ext cx="2225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{</a:t>
            </a:r>
            <a:r>
              <a:rPr lang="ko-KR" altLang="en-US" sz="900" dirty="0"/>
              <a:t>다음서비스명</a:t>
            </a:r>
            <a:r>
              <a:rPr lang="en-US" altLang="ko-KR" sz="900" dirty="0"/>
              <a:t>}</a:t>
            </a:r>
            <a:r>
              <a:rPr lang="ko-KR" altLang="en-US" sz="900" dirty="0"/>
              <a:t>에 도착 완료하였습니다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36440" y="3340840"/>
            <a:ext cx="1846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차량 도착 완료하였습니다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1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19" y="1448672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18" y="2773509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직사각형 190"/>
          <p:cNvSpPr/>
          <p:nvPr/>
        </p:nvSpPr>
        <p:spPr>
          <a:xfrm>
            <a:off x="5716183" y="4379397"/>
            <a:ext cx="2064762" cy="5654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02" y="3384547"/>
            <a:ext cx="143418" cy="14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02" y="3116987"/>
            <a:ext cx="143418" cy="14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5959815" y="5143357"/>
            <a:ext cx="630000" cy="29880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6729111" y="5143357"/>
            <a:ext cx="630000" cy="29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5523179" y="1305009"/>
            <a:ext cx="2411428" cy="445162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5824654" y="2538748"/>
            <a:ext cx="1839203" cy="108394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서비스가 완료되었습니다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6429255" y="3177209"/>
            <a:ext cx="630000" cy="29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확</a:t>
            </a:r>
            <a:r>
              <a:rPr lang="ko-KR" altLang="en-US" sz="900" b="1" dirty="0"/>
              <a:t>인</a:t>
            </a:r>
          </a:p>
        </p:txBody>
      </p:sp>
      <p:sp>
        <p:nvSpPr>
          <p:cNvPr id="199" name="타원 198"/>
          <p:cNvSpPr/>
          <p:nvPr/>
        </p:nvSpPr>
        <p:spPr>
          <a:xfrm>
            <a:off x="6290805" y="308627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5526623" y="5750843"/>
            <a:ext cx="2410242" cy="294584"/>
            <a:chOff x="5530438" y="5748770"/>
            <a:chExt cx="2410242" cy="294584"/>
          </a:xfrm>
        </p:grpSpPr>
        <p:sp>
          <p:nvSpPr>
            <p:cNvPr id="229" name="직사각형 228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6695290" y="3249533"/>
            <a:ext cx="329997" cy="404497"/>
            <a:chOff x="2704646" y="1423324"/>
            <a:chExt cx="329997" cy="404497"/>
          </a:xfrm>
        </p:grpSpPr>
        <p:sp>
          <p:nvSpPr>
            <p:cNvPr id="249" name="타원 248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5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1" name="그룹 250"/>
          <p:cNvGrpSpPr/>
          <p:nvPr/>
        </p:nvGrpSpPr>
        <p:grpSpPr>
          <a:xfrm>
            <a:off x="1258230" y="5444299"/>
            <a:ext cx="329997" cy="404497"/>
            <a:chOff x="2704646" y="1423324"/>
            <a:chExt cx="329997" cy="404497"/>
          </a:xfrm>
        </p:grpSpPr>
        <p:sp>
          <p:nvSpPr>
            <p:cNvPr id="252" name="타원 251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5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타원 101"/>
          <p:cNvSpPr/>
          <p:nvPr/>
        </p:nvSpPr>
        <p:spPr>
          <a:xfrm>
            <a:off x="179495" y="174261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79495" y="327658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79495" y="622248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25403" y="623024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사진 추가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89807"/>
          <a:stretch/>
        </p:blipFill>
        <p:spPr bwMode="auto">
          <a:xfrm>
            <a:off x="2933494" y="941602"/>
            <a:ext cx="2410837" cy="3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3706833" y="1006691"/>
            <a:ext cx="1250186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출장시공사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     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931556" y="931463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129905" y="1441744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사진을 올려주세요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129905" y="2983485"/>
            <a:ext cx="16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메모를 입력해주세요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90" y="1450719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89" y="2985948"/>
            <a:ext cx="235037" cy="22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123054" y="3784625"/>
            <a:ext cx="2064762" cy="13652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2929205" y="5442438"/>
            <a:ext cx="1198800" cy="31680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D457ED08-7673-4457-9621-CC53CC992B83}"/>
              </a:ext>
            </a:extLst>
          </p:cNvPr>
          <p:cNvSpPr/>
          <p:nvPr/>
        </p:nvSpPr>
        <p:spPr>
          <a:xfrm>
            <a:off x="4127645" y="5441206"/>
            <a:ext cx="1211804" cy="31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2929206" y="5752920"/>
            <a:ext cx="2410242" cy="294584"/>
            <a:chOff x="5530438" y="5748770"/>
            <a:chExt cx="2410242" cy="294584"/>
          </a:xfrm>
        </p:grpSpPr>
        <p:sp>
          <p:nvSpPr>
            <p:cNvPr id="122" name="직사각형 121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032565" y="3285719"/>
            <a:ext cx="2842122" cy="486892"/>
            <a:chOff x="436459" y="3070948"/>
            <a:chExt cx="2842122" cy="486892"/>
          </a:xfrm>
        </p:grpSpPr>
        <p:grpSp>
          <p:nvGrpSpPr>
            <p:cNvPr id="128" name="그룹 127"/>
            <p:cNvGrpSpPr/>
            <p:nvPr/>
          </p:nvGrpSpPr>
          <p:grpSpPr>
            <a:xfrm>
              <a:off x="436459" y="3327008"/>
              <a:ext cx="2842122" cy="230832"/>
              <a:chOff x="484249" y="4749824"/>
              <a:chExt cx="2842122" cy="230832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586667" y="4749824"/>
                <a:ext cx="27397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직접입력</a:t>
                </a:r>
              </a:p>
            </p:txBody>
          </p:sp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249" y="4793531"/>
                <a:ext cx="143418" cy="143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438767" y="3070948"/>
              <a:ext cx="2344956" cy="230832"/>
              <a:chOff x="438767" y="3070948"/>
              <a:chExt cx="2344956" cy="23083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558385" y="3070948"/>
                <a:ext cx="22253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 smtClean="0"/>
                  <a:t>서비스 명</a:t>
                </a:r>
                <a:r>
                  <a:rPr lang="en-US" altLang="ko-KR" sz="900" dirty="0" smtClean="0"/>
                  <a:t>]</a:t>
                </a:r>
                <a:r>
                  <a:rPr lang="ko-KR" altLang="en-US" sz="900" dirty="0" smtClean="0"/>
                  <a:t>이 완료되었습니다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767" y="3114655"/>
                <a:ext cx="143418" cy="143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" name="그룹 7"/>
          <p:cNvGrpSpPr/>
          <p:nvPr/>
        </p:nvGrpSpPr>
        <p:grpSpPr>
          <a:xfrm>
            <a:off x="3976335" y="1867161"/>
            <a:ext cx="899625" cy="815565"/>
            <a:chOff x="4181975" y="1867161"/>
            <a:chExt cx="899625" cy="815565"/>
          </a:xfrm>
        </p:grpSpPr>
        <p:sp>
          <p:nvSpPr>
            <p:cNvPr id="112" name="직사각형 111"/>
            <p:cNvSpPr/>
            <p:nvPr/>
          </p:nvSpPr>
          <p:spPr>
            <a:xfrm>
              <a:off x="4181975" y="1867161"/>
              <a:ext cx="899625" cy="8155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최대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장까지 가능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397" y="2002458"/>
              <a:ext cx="852798" cy="544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" name="직사각형 162"/>
          <p:cNvSpPr/>
          <p:nvPr/>
        </p:nvSpPr>
        <p:spPr>
          <a:xfrm>
            <a:off x="2988736" y="1867159"/>
            <a:ext cx="829088" cy="815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장까지 가능</a:t>
            </a:r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64828" y1="20464" x2="64828" y2="20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68" y="2481909"/>
            <a:ext cx="347651" cy="37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47" y="1816106"/>
            <a:ext cx="371053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2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87786" y1="33259" x2="87786" y2="33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92" y="2502690"/>
            <a:ext cx="314087" cy="35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91860"/>
              </p:ext>
            </p:extLst>
          </p:nvPr>
        </p:nvGraphicFramePr>
        <p:xfrm>
          <a:off x="8013610" y="1053558"/>
          <a:ext cx="1811887" cy="285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날짜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이전 달 또는 다음 달로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완료 목록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내림차순으로 정렬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 내역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 내역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 내역 화면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당일 기준의 월에 대한 매출 내역 조회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내림차순으로 정렬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서비스의 금액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 선택하는 구간 밑에 총 매출 금액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2020.11.09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2934458" y="932053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81" y="931841"/>
            <a:ext cx="2416358" cy="511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3052608" y="1455637"/>
            <a:ext cx="2184400" cy="2778230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54196" y="1465993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매출 내역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설정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27128" y="1728117"/>
            <a:ext cx="329997" cy="404497"/>
            <a:chOff x="2704646" y="1423324"/>
            <a:chExt cx="329997" cy="404497"/>
          </a:xfrm>
        </p:grpSpPr>
        <p:sp>
          <p:nvSpPr>
            <p:cNvPr id="204" name="타원 203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8" name="TextBox 237"/>
          <p:cNvSpPr txBox="1"/>
          <p:nvPr/>
        </p:nvSpPr>
        <p:spPr>
          <a:xfrm>
            <a:off x="2928746" y="623487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2925920" y="5751636"/>
            <a:ext cx="2418334" cy="294584"/>
            <a:chOff x="5530438" y="5748770"/>
            <a:chExt cx="2418334" cy="294584"/>
          </a:xfrm>
        </p:grpSpPr>
        <p:sp>
          <p:nvSpPr>
            <p:cNvPr id="244" name="직사각형 243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7125488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7" name="타원 246"/>
          <p:cNvSpPr/>
          <p:nvPr/>
        </p:nvSpPr>
        <p:spPr>
          <a:xfrm>
            <a:off x="2858039" y="143819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2858039" y="170879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9287" y="623487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출</a:t>
            </a:r>
            <a:r>
              <a:rPr lang="ko-KR" altLang="en-US" sz="1000" b="1" dirty="0">
                <a:solidFill>
                  <a:schemeClr val="bg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완료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1313" y="940829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33222" y="932775"/>
            <a:ext cx="2411412" cy="369484"/>
            <a:chOff x="2930372" y="941426"/>
            <a:chExt cx="2411412" cy="369484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33221" y="928676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1313" y="1302258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34553" y="5751636"/>
            <a:ext cx="2410242" cy="294584"/>
            <a:chOff x="5530438" y="5748770"/>
            <a:chExt cx="2410242" cy="294584"/>
          </a:xfrm>
        </p:grpSpPr>
        <p:sp>
          <p:nvSpPr>
            <p:cNvPr id="83" name="직사각형 82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42826" y="1311613"/>
            <a:ext cx="24017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/>
                <a:ea typeface="맑은 고딕"/>
              </a:rPr>
              <a:t>◀</a:t>
            </a:r>
            <a:r>
              <a:rPr lang="en-US" altLang="ko-KR" sz="1000" b="1" dirty="0" smtClean="0">
                <a:latin typeface="+mj-ea"/>
                <a:ea typeface="+mj-ea"/>
              </a:rPr>
              <a:t>     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   </a:t>
            </a:r>
            <a:r>
              <a:rPr lang="ko-KR" altLang="en-US" sz="1000" b="1" dirty="0" smtClean="0">
                <a:latin typeface="맑은 고딕"/>
                <a:ea typeface="맑은 고딕"/>
              </a:rPr>
              <a:t>▶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49405" y="1636542"/>
            <a:ext cx="2553283" cy="2330894"/>
            <a:chOff x="5544581" y="1863118"/>
            <a:chExt cx="2553283" cy="2330894"/>
          </a:xfrm>
        </p:grpSpPr>
        <p:grpSp>
          <p:nvGrpSpPr>
            <p:cNvPr id="88" name="그룹 87"/>
            <p:cNvGrpSpPr/>
            <p:nvPr/>
          </p:nvGrpSpPr>
          <p:grpSpPr>
            <a:xfrm>
              <a:off x="5587464" y="2151668"/>
              <a:ext cx="2509986" cy="781371"/>
              <a:chOff x="5565256" y="2124619"/>
              <a:chExt cx="2509986" cy="781371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5565256" y="2124619"/>
                <a:ext cx="2306637" cy="781371"/>
              </a:xfrm>
              <a:prstGeom prst="roundRect">
                <a:avLst>
                  <a:gd name="adj" fmla="val 7194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단계서비스 명</a:t>
                </a:r>
                <a:endPara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픽업상품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</a:t>
                </a: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안양동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&gt; </a:t>
                </a: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호계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동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      </a:t>
                </a: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5565256" y="2398889"/>
                <a:ext cx="2306637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6836898" y="2426412"/>
                <a:ext cx="12383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j-ea"/>
                    <a:ea typeface="+mj-ea"/>
                  </a:rPr>
                  <a:t>오전 </a:t>
                </a:r>
                <a:r>
                  <a:rPr lang="en-US" altLang="ko-KR" sz="800" dirty="0" smtClean="0">
                    <a:latin typeface="+mj-ea"/>
                    <a:ea typeface="+mj-ea"/>
                  </a:rPr>
                  <a:t>11:00</a:t>
                </a:r>
              </a:p>
              <a:p>
                <a:endParaRPr lang="en-US" altLang="ko-KR" sz="500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587464" y="1863118"/>
              <a:ext cx="7363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+mj-ea"/>
                  <a:ea typeface="+mj-ea"/>
                </a:rPr>
                <a:t>16</a:t>
              </a:r>
              <a:r>
                <a:rPr lang="ko-KR" altLang="en-US" sz="1300" b="1" dirty="0" smtClean="0">
                  <a:latin typeface="+mj-ea"/>
                  <a:ea typeface="+mj-ea"/>
                </a:rPr>
                <a:t>일</a:t>
              </a:r>
              <a:endParaRPr lang="ko-KR" altLang="en-US" sz="1300" b="1" dirty="0">
                <a:latin typeface="+mj-ea"/>
                <a:ea typeface="+mj-ea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5544581" y="3014935"/>
              <a:ext cx="24017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5587878" y="3412641"/>
              <a:ext cx="2509986" cy="781371"/>
              <a:chOff x="5565256" y="2124619"/>
              <a:chExt cx="2509986" cy="781371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5565256" y="2124619"/>
                <a:ext cx="2306637" cy="781371"/>
              </a:xfrm>
              <a:prstGeom prst="roundRect">
                <a:avLst>
                  <a:gd name="adj" fmla="val 7194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단계서비스 명</a:t>
                </a:r>
                <a:endPara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세</a:t>
                </a:r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차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상품                                </a:t>
                </a: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안양동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&gt; </a:t>
                </a: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호계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동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      </a:t>
                </a:r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5565256" y="2398889"/>
                <a:ext cx="2306637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6836898" y="2426412"/>
                <a:ext cx="12383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j-ea"/>
                    <a:ea typeface="+mj-ea"/>
                  </a:rPr>
                  <a:t>오후 </a:t>
                </a:r>
                <a:r>
                  <a:rPr lang="en-US" altLang="ko-KR" sz="800" dirty="0" smtClean="0">
                    <a:latin typeface="+mj-ea"/>
                    <a:ea typeface="+mj-ea"/>
                  </a:rPr>
                  <a:t>14:00</a:t>
                </a:r>
              </a:p>
              <a:p>
                <a:endParaRPr lang="en-US" altLang="ko-KR" sz="500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5587878" y="3124091"/>
              <a:ext cx="7363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+mj-ea"/>
                  <a:ea typeface="+mj-ea"/>
                </a:rPr>
                <a:t>14</a:t>
              </a:r>
              <a:r>
                <a:rPr lang="ko-KR" altLang="en-US" sz="1300" b="1" dirty="0" smtClean="0">
                  <a:latin typeface="+mj-ea"/>
                  <a:ea typeface="+mj-ea"/>
                </a:rPr>
                <a:t>일</a:t>
              </a:r>
              <a:endParaRPr lang="ko-KR" altLang="en-US" sz="1300" b="1" dirty="0">
                <a:latin typeface="+mj-ea"/>
                <a:ea typeface="+mj-ea"/>
              </a:endParaRPr>
            </a:p>
          </p:txBody>
        </p:sp>
      </p:grpSp>
      <p:sp>
        <p:nvSpPr>
          <p:cNvPr id="107" name="타원 106"/>
          <p:cNvSpPr/>
          <p:nvPr/>
        </p:nvSpPr>
        <p:spPr>
          <a:xfrm>
            <a:off x="569264" y="131455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283102" y="131362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29238" y="155597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24463" y="623487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메출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내역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536489" y="940829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5528398" y="932775"/>
            <a:ext cx="2411412" cy="369484"/>
            <a:chOff x="2930372" y="941426"/>
            <a:chExt cx="2411412" cy="369484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528397" y="928676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536489" y="1302258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5529729" y="5751636"/>
            <a:ext cx="2410242" cy="294584"/>
            <a:chOff x="5530438" y="5748770"/>
            <a:chExt cx="2410242" cy="294584"/>
          </a:xfrm>
        </p:grpSpPr>
        <p:sp>
          <p:nvSpPr>
            <p:cNvPr id="120" name="직사각형 119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538002" y="1311613"/>
            <a:ext cx="24017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/>
                <a:ea typeface="맑은 고딕"/>
              </a:rPr>
              <a:t>◀</a:t>
            </a:r>
            <a:r>
              <a:rPr lang="en-US" altLang="ko-KR" sz="1000" b="1" dirty="0" smtClean="0">
                <a:latin typeface="+mj-ea"/>
                <a:ea typeface="+mj-ea"/>
              </a:rPr>
              <a:t>     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   </a:t>
            </a:r>
            <a:r>
              <a:rPr lang="ko-KR" altLang="en-US" sz="1000" b="1" dirty="0" smtClean="0">
                <a:latin typeface="맑은 고딕"/>
                <a:ea typeface="맑은 고딕"/>
              </a:rPr>
              <a:t>▶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5544581" y="2081602"/>
            <a:ext cx="2553283" cy="2330894"/>
            <a:chOff x="5544581" y="1863118"/>
            <a:chExt cx="2553283" cy="2330894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587464" y="2151668"/>
              <a:ext cx="2509986" cy="781371"/>
              <a:chOff x="5565256" y="2124619"/>
              <a:chExt cx="2509986" cy="781371"/>
            </a:xfrm>
          </p:grpSpPr>
          <p:sp>
            <p:nvSpPr>
              <p:cNvPr id="167" name="모서리가 둥근 직사각형 166"/>
              <p:cNvSpPr/>
              <p:nvPr/>
            </p:nvSpPr>
            <p:spPr>
              <a:xfrm>
                <a:off x="5565256" y="2124619"/>
                <a:ext cx="2306637" cy="781371"/>
              </a:xfrm>
              <a:prstGeom prst="roundRect">
                <a:avLst>
                  <a:gd name="adj" fmla="val 7194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단계서비스 명                     </a:t>
                </a:r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30,000</a:t>
                </a:r>
                <a:r>
                  <a:rPr lang="ko-KR" alt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원</a:t>
                </a:r>
                <a:endPara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픽업상품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</a:t>
                </a: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안양동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&gt; </a:t>
                </a: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호계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동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      </a:t>
                </a:r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5565256" y="2398889"/>
                <a:ext cx="2306637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6836898" y="2426412"/>
                <a:ext cx="1238344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j-ea"/>
                    <a:ea typeface="+mj-ea"/>
                  </a:rPr>
                  <a:t>오전 </a:t>
                </a:r>
                <a:r>
                  <a:rPr lang="en-US" altLang="ko-KR" sz="800" dirty="0" smtClean="0">
                    <a:latin typeface="+mj-ea"/>
                    <a:ea typeface="+mj-ea"/>
                  </a:rPr>
                  <a:t>11:00</a:t>
                </a:r>
              </a:p>
              <a:p>
                <a:endParaRPr lang="en-US" altLang="ko-KR" sz="500" dirty="0" smtClean="0">
                  <a:latin typeface="+mj-ea"/>
                  <a:ea typeface="+mj-ea"/>
                </a:endParaRPr>
              </a:p>
              <a:p>
                <a:endParaRPr lang="en-US" altLang="ko-KR" sz="1000" b="1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587464" y="1863118"/>
              <a:ext cx="7363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+mj-ea"/>
                  <a:ea typeface="+mj-ea"/>
                </a:rPr>
                <a:t>16</a:t>
              </a:r>
              <a:r>
                <a:rPr lang="ko-KR" altLang="en-US" sz="1300" b="1" dirty="0" smtClean="0">
                  <a:latin typeface="+mj-ea"/>
                  <a:ea typeface="+mj-ea"/>
                </a:rPr>
                <a:t>일</a:t>
              </a:r>
              <a:endParaRPr lang="ko-KR" altLang="en-US" sz="1300" b="1" dirty="0">
                <a:latin typeface="+mj-ea"/>
                <a:ea typeface="+mj-ea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5544581" y="3014935"/>
              <a:ext cx="24017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/>
            <p:cNvGrpSpPr/>
            <p:nvPr/>
          </p:nvGrpSpPr>
          <p:grpSpPr>
            <a:xfrm>
              <a:off x="5587878" y="3412641"/>
              <a:ext cx="2509986" cy="781371"/>
              <a:chOff x="5565256" y="2124619"/>
              <a:chExt cx="2509986" cy="781371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565256" y="2124619"/>
                <a:ext cx="2306637" cy="781371"/>
              </a:xfrm>
              <a:prstGeom prst="roundRect">
                <a:avLst>
                  <a:gd name="adj" fmla="val 7194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단계서비스 명                     </a:t>
                </a:r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50,000</a:t>
                </a:r>
                <a:r>
                  <a:rPr lang="ko-KR" alt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원</a:t>
                </a:r>
                <a:endPara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세</a:t>
                </a:r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차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상품                                </a:t>
                </a: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안양동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&gt; </a:t>
                </a:r>
                <a:r>
                  <a:rPr lang="ko-KR" altLang="en-US" sz="9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호계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동</a:t>
                </a:r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                             </a:t>
                </a:r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5565256" y="2398889"/>
                <a:ext cx="2306637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6836898" y="2426412"/>
                <a:ext cx="12383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j-ea"/>
                    <a:ea typeface="+mj-ea"/>
                  </a:rPr>
                  <a:t>오후 </a:t>
                </a:r>
                <a:r>
                  <a:rPr lang="en-US" altLang="ko-KR" sz="800" dirty="0" smtClean="0">
                    <a:latin typeface="+mj-ea"/>
                    <a:ea typeface="+mj-ea"/>
                  </a:rPr>
                  <a:t>14:00</a:t>
                </a:r>
              </a:p>
              <a:p>
                <a:endParaRPr lang="en-US" altLang="ko-KR" sz="500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587878" y="3124091"/>
              <a:ext cx="7363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+mj-ea"/>
                  <a:ea typeface="+mj-ea"/>
                </a:rPr>
                <a:t>14</a:t>
              </a:r>
              <a:r>
                <a:rPr lang="ko-KR" altLang="en-US" sz="1300" b="1" dirty="0" smtClean="0">
                  <a:latin typeface="+mj-ea"/>
                  <a:ea typeface="+mj-ea"/>
                </a:rPr>
                <a:t>일</a:t>
              </a:r>
              <a:endParaRPr lang="ko-KR" altLang="en-US" sz="1300" b="1" dirty="0">
                <a:latin typeface="+mj-ea"/>
                <a:ea typeface="+mj-ea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5536490" y="1573529"/>
            <a:ext cx="240178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총 매출 금액 </a:t>
            </a:r>
            <a:r>
              <a:rPr lang="en-US" altLang="ko-KR" sz="1000" b="1" dirty="0" smtClean="0">
                <a:latin typeface="+mj-ea"/>
                <a:ea typeface="+mj-ea"/>
              </a:rPr>
              <a:t>: </a:t>
            </a:r>
            <a:r>
              <a:rPr lang="en-US" altLang="ko-KR" sz="1100" b="1" dirty="0" smtClean="0">
                <a:solidFill>
                  <a:srgbClr val="C00000"/>
                </a:solidFill>
                <a:latin typeface="+mj-ea"/>
                <a:ea typeface="+mj-ea"/>
              </a:rPr>
              <a:t>80,000</a:t>
            </a:r>
            <a:r>
              <a:rPr lang="ko-KR" altLang="en-US" sz="1000" b="1" dirty="0" smtClean="0">
                <a:latin typeface="+mj-ea"/>
                <a:ea typeface="+mj-ea"/>
              </a:rPr>
              <a:t>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404296" y="80850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42744" y="129887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43916" y="2730578"/>
            <a:ext cx="2397411" cy="1089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80790"/>
              </p:ext>
            </p:extLst>
          </p:nvPr>
        </p:nvGraphicFramePr>
        <p:xfrm>
          <a:off x="8013610" y="1053558"/>
          <a:ext cx="1811887" cy="4674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설정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설정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다음장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내비게이션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내비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②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PUSH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수신으로 설정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주문했을 경우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주문 취소했을 경우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서비스가 취소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됬을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PUSH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발송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미수신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PUSH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 발송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토글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(default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미수신으로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 &gt;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ARS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ARS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발송 설정 메뉴에서 선택한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타입만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여부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ARS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노출되어있을 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버튼 또는 빈 화면 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내비로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변경되고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닫히고 </a:t>
                      </a:r>
                      <a:r>
                        <a:rPr kumimoji="1" lang="ko-KR" altLang="en-US" sz="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 화면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1352" y="927697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352" y="934336"/>
            <a:ext cx="2411427" cy="376400"/>
            <a:chOff x="2927968" y="934511"/>
            <a:chExt cx="2411427" cy="376400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2410" y="623164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설정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b="79028"/>
          <a:stretch/>
        </p:blipFill>
        <p:spPr bwMode="auto">
          <a:xfrm>
            <a:off x="338455" y="1315058"/>
            <a:ext cx="2404324" cy="50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63715"/>
          <a:stretch/>
        </p:blipFill>
        <p:spPr bwMode="auto">
          <a:xfrm>
            <a:off x="339639" y="3552648"/>
            <a:ext cx="2398978" cy="80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0021" y="1813944"/>
            <a:ext cx="2397411" cy="893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1313" y="1827263"/>
            <a:ext cx="76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B050"/>
                </a:solidFill>
              </a:rPr>
              <a:t>설정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518" y="2424645"/>
            <a:ext cx="239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내비게이션</a:t>
            </a:r>
            <a:r>
              <a:rPr lang="ko-KR" altLang="en-US" sz="800" b="1" dirty="0" smtClean="0"/>
              <a:t> 설정                                                          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31352" y="5749714"/>
            <a:ext cx="2410242" cy="294584"/>
            <a:chOff x="5530438" y="5748770"/>
            <a:chExt cx="2410242" cy="294584"/>
          </a:xfrm>
        </p:grpSpPr>
        <p:sp>
          <p:nvSpPr>
            <p:cNvPr id="107" name="직사각형 106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152717" y="297135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941361" y="129887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2929969" y="927697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1" name="그룹 210"/>
          <p:cNvGrpSpPr/>
          <p:nvPr/>
        </p:nvGrpSpPr>
        <p:grpSpPr>
          <a:xfrm>
            <a:off x="2929969" y="934336"/>
            <a:ext cx="2411427" cy="376400"/>
            <a:chOff x="2927968" y="934511"/>
            <a:chExt cx="2411427" cy="376400"/>
          </a:xfrm>
        </p:grpSpPr>
        <p:pic>
          <p:nvPicPr>
            <p:cNvPr id="212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3" name="TextBox 212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2931027" y="6231645"/>
            <a:ext cx="2418848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ARS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j-ea"/>
                <a:ea typeface="+mj-ea"/>
              </a:rPr>
              <a:t>레이어팝업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b="79028"/>
          <a:stretch/>
        </p:blipFill>
        <p:spPr bwMode="auto">
          <a:xfrm>
            <a:off x="2937072" y="1315058"/>
            <a:ext cx="2404324" cy="50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1" name="그룹 220"/>
          <p:cNvGrpSpPr/>
          <p:nvPr/>
        </p:nvGrpSpPr>
        <p:grpSpPr>
          <a:xfrm>
            <a:off x="2929969" y="5749714"/>
            <a:ext cx="2410242" cy="294584"/>
            <a:chOff x="5530438" y="5748770"/>
            <a:chExt cx="2410242" cy="294584"/>
          </a:xfrm>
        </p:grpSpPr>
        <p:sp>
          <p:nvSpPr>
            <p:cNvPr id="222" name="직사각형 221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6377" y="2127095"/>
            <a:ext cx="239591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기본 설정                                            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37351" y="2376093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52717" y="207989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0021" y="3306836"/>
            <a:ext cx="239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ARS</a:t>
            </a:r>
            <a:endParaRPr lang="ko-KR" altLang="en-US" dirty="0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16" y="3289082"/>
            <a:ext cx="318779" cy="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backgroundMark x1="88991" y1="14729" x2="88991" y2="14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3241276"/>
            <a:ext cx="169758" cy="20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38847" y="3018564"/>
            <a:ext cx="239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PUSH 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1313" y="2751916"/>
            <a:ext cx="76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B050"/>
                </a:solidFill>
              </a:rPr>
              <a:t>알림 설정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339034" y="3253970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1048794" y="319375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943470" y="1813944"/>
            <a:ext cx="2397411" cy="893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936670" y="1827263"/>
            <a:ext cx="76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B050"/>
                </a:solidFill>
              </a:rPr>
              <a:t>설정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44967" y="2424645"/>
            <a:ext cx="239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내비게이션</a:t>
            </a:r>
            <a:r>
              <a:rPr lang="ko-KR" altLang="en-US" sz="800" b="1" dirty="0" smtClean="0"/>
              <a:t> 설정                                                          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29826" y="2127095"/>
            <a:ext cx="239591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기본 설정                                           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2940800" y="2376093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940103" y="2730577"/>
            <a:ext cx="2397411" cy="1089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936670" y="2751916"/>
            <a:ext cx="76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B050"/>
                </a:solidFill>
              </a:rPr>
              <a:t>알림 설정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52717" y="237609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125414" y="328194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0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63715"/>
          <a:stretch/>
        </p:blipFill>
        <p:spPr bwMode="auto">
          <a:xfrm>
            <a:off x="2938555" y="3566958"/>
            <a:ext cx="2398978" cy="80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" name="TextBox 205"/>
          <p:cNvSpPr txBox="1"/>
          <p:nvPr/>
        </p:nvSpPr>
        <p:spPr>
          <a:xfrm>
            <a:off x="2938937" y="3321146"/>
            <a:ext cx="239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ARS</a:t>
            </a:r>
            <a:endParaRPr lang="ko-KR" altLang="en-US" dirty="0"/>
          </a:p>
        </p:txBody>
      </p:sp>
      <p:pic>
        <p:nvPicPr>
          <p:cNvPr id="2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32" y="3262932"/>
            <a:ext cx="318779" cy="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backgroundMark x1="88991" y1="14729" x2="88991" y2="14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8" y="3255586"/>
            <a:ext cx="169758" cy="20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0" name="TextBox 219"/>
          <p:cNvSpPr txBox="1"/>
          <p:nvPr/>
        </p:nvSpPr>
        <p:spPr>
          <a:xfrm>
            <a:off x="2937763" y="3032874"/>
            <a:ext cx="239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PUSH 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6" name="직선 연결선 225"/>
          <p:cNvCxnSpPr/>
          <p:nvPr/>
        </p:nvCxnSpPr>
        <p:spPr>
          <a:xfrm>
            <a:off x="2937950" y="3268280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40" y="3019274"/>
            <a:ext cx="331791" cy="22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" name="직사각형 228"/>
          <p:cNvSpPr/>
          <p:nvPr/>
        </p:nvSpPr>
        <p:spPr>
          <a:xfrm>
            <a:off x="3452433" y="3456491"/>
            <a:ext cx="1769300" cy="10322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서비스 시작 </a:t>
            </a:r>
            <a:r>
              <a:rPr kumimoji="1" lang="en-US" altLang="ko-KR" sz="8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시간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전에 서비스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서비스 명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날짜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시간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등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ARS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로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발송됩니다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205" name="타원 204"/>
          <p:cNvSpPr/>
          <p:nvPr/>
        </p:nvSpPr>
        <p:spPr>
          <a:xfrm>
            <a:off x="3633086" y="317393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3426901" y="483317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152717" y="326632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15" y="3029810"/>
            <a:ext cx="318779" cy="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/>
          <p:cNvSpPr/>
          <p:nvPr/>
        </p:nvSpPr>
        <p:spPr>
          <a:xfrm>
            <a:off x="2129102" y="300611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520510" y="623164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기본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내비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설정 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②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535613" y="927697"/>
            <a:ext cx="2399126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/>
          <p:cNvGrpSpPr/>
          <p:nvPr/>
        </p:nvGrpSpPr>
        <p:grpSpPr>
          <a:xfrm>
            <a:off x="5529647" y="934336"/>
            <a:ext cx="2411427" cy="376400"/>
            <a:chOff x="2927968" y="934511"/>
            <a:chExt cx="2411427" cy="376400"/>
          </a:xfrm>
        </p:grpSpPr>
        <p:pic>
          <p:nvPicPr>
            <p:cNvPr id="242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3" name="TextBox 242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5648984" y="1945131"/>
            <a:ext cx="2027530" cy="2944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내비게이션</a:t>
            </a:r>
            <a:r>
              <a:rPr lang="ko-KR" altLang="en-US" sz="800" dirty="0" smtClean="0">
                <a:solidFill>
                  <a:schemeClr val="tx1"/>
                </a:solidFill>
              </a:rPr>
              <a:t>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5528602" y="1309376"/>
            <a:ext cx="2402239" cy="444033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6" name="그룹 245"/>
          <p:cNvGrpSpPr/>
          <p:nvPr/>
        </p:nvGrpSpPr>
        <p:grpSpPr>
          <a:xfrm>
            <a:off x="5741822" y="1945131"/>
            <a:ext cx="1991868" cy="2759385"/>
            <a:chOff x="5738781" y="1917321"/>
            <a:chExt cx="1991868" cy="2759385"/>
          </a:xfrm>
        </p:grpSpPr>
        <p:sp>
          <p:nvSpPr>
            <p:cNvPr id="247" name="직사각형 246"/>
            <p:cNvSpPr/>
            <p:nvPr/>
          </p:nvSpPr>
          <p:spPr>
            <a:xfrm>
              <a:off x="5738781" y="1917321"/>
              <a:ext cx="1991868" cy="2759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327656" y="2434547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카카오 내비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327656" y="2709421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구글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내비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327656" y="2984295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네이버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지도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327656" y="3259168"/>
              <a:ext cx="1117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 map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008747" y="4246536"/>
              <a:ext cx="629461" cy="2994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6764201" y="4246536"/>
              <a:ext cx="629461" cy="2994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745422" y="2030610"/>
              <a:ext cx="1743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기본 </a:t>
              </a:r>
              <a:r>
                <a:rPr lang="ko-KR" altLang="en-US" sz="1200" b="1" dirty="0" err="1" smtClean="0"/>
                <a:t>내비게이션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/>
                <a:t>설정</a:t>
              </a:r>
            </a:p>
          </p:txBody>
        </p:sp>
        <p:sp>
          <p:nvSpPr>
            <p:cNvPr id="255" name="타원 254"/>
            <p:cNvSpPr/>
            <p:nvPr/>
          </p:nvSpPr>
          <p:spPr>
            <a:xfrm>
              <a:off x="5955593" y="4160550"/>
              <a:ext cx="240334" cy="24033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6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256" name="Picture 2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2480375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" name="Picture 2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2759890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04" y="3310213"/>
              <a:ext cx="143418" cy="14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D6D6D6"/>
                </a:clrFrom>
                <a:clrTo>
                  <a:srgbClr val="D6D6D6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668" y="2759890"/>
              <a:ext cx="190890" cy="190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0" name="그룹 259"/>
          <p:cNvGrpSpPr/>
          <p:nvPr/>
        </p:nvGrpSpPr>
        <p:grpSpPr>
          <a:xfrm>
            <a:off x="6265438" y="4371502"/>
            <a:ext cx="329997" cy="404497"/>
            <a:chOff x="2783064" y="1363077"/>
            <a:chExt cx="329997" cy="404497"/>
          </a:xfrm>
        </p:grpSpPr>
        <p:sp>
          <p:nvSpPr>
            <p:cNvPr id="261" name="타원 260"/>
            <p:cNvSpPr/>
            <p:nvPr/>
          </p:nvSpPr>
          <p:spPr>
            <a:xfrm>
              <a:off x="2783064" y="1363077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6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138" y="1482508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3" name="Picture 2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28" y="3063506"/>
            <a:ext cx="143418" cy="14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4" name="그룹 263"/>
          <p:cNvGrpSpPr/>
          <p:nvPr/>
        </p:nvGrpSpPr>
        <p:grpSpPr>
          <a:xfrm>
            <a:off x="5535613" y="5752165"/>
            <a:ext cx="2405462" cy="291314"/>
            <a:chOff x="5522346" y="5752040"/>
            <a:chExt cx="2418334" cy="291314"/>
          </a:xfrm>
        </p:grpSpPr>
        <p:sp>
          <p:nvSpPr>
            <p:cNvPr id="265" name="직사각형 264"/>
            <p:cNvSpPr/>
            <p:nvPr/>
          </p:nvSpPr>
          <p:spPr>
            <a:xfrm>
              <a:off x="5522346" y="5752860"/>
              <a:ext cx="823284" cy="2872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2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82467"/>
              </p:ext>
            </p:extLst>
          </p:nvPr>
        </p:nvGraphicFramePr>
        <p:xfrm>
          <a:off x="8013610" y="1053558"/>
          <a:ext cx="1811887" cy="4184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변경하기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비밀번호 변경 화면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으로 이동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사용자 이름 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고객과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TMS, ONC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에 노출될 사용자 이름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 주소 변경 화면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참고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등록하기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운전면허 등록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 화면</a:t>
                      </a:r>
                      <a:r>
                        <a:rPr lang="ko-KR" altLang="en-US" sz="800" b="0" baseline="0" dirty="0" smtClean="0">
                          <a:latin typeface="+mj-ea"/>
                          <a:ea typeface="+mj-ea"/>
                        </a:rPr>
                        <a:t>으로 이동</a:t>
                      </a:r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 완료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현재 비밀번호 맞는지 확인하고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맞으면 비밀번호 변경되고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기본 설정 화면으로 이동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 취소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기본 설정 화면으로 이동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 완료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형식 맞는지 확인하고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맞으면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변경되고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변경된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주소 노출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 취소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빨간 테두리 부분 사라지고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수정버튼으로 노출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&lt;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이전 화면으로 이동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410" y="623163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내 정보 수정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927204" y="622786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비밀번호 변경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42744" y="129887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31352" y="927697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331352" y="934336"/>
            <a:ext cx="2411427" cy="376400"/>
            <a:chOff x="2927968" y="934511"/>
            <a:chExt cx="2411427" cy="376400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32410" y="622786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기본 설정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31352" y="5749714"/>
            <a:ext cx="2410242" cy="294584"/>
            <a:chOff x="5530438" y="5748770"/>
            <a:chExt cx="2410242" cy="294584"/>
          </a:xfrm>
        </p:grpSpPr>
        <p:sp>
          <p:nvSpPr>
            <p:cNvPr id="111" name="직사각형 110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341313" y="1310736"/>
            <a:ext cx="2403320" cy="2460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97440" y="1882971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아이디 </a:t>
            </a:r>
            <a:endParaRPr lang="ko-KR" altLang="en-US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345364" y="1370848"/>
            <a:ext cx="22230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    기본 설정</a:t>
            </a:r>
            <a:endParaRPr lang="ko-KR" altLang="en-US" sz="9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400022" y="1882971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err="1" smtClean="0">
                <a:solidFill>
                  <a:srgbClr val="00B050"/>
                </a:solidFill>
              </a:rPr>
              <a:t>auton</a:t>
            </a:r>
            <a:r>
              <a:rPr lang="en-US" altLang="ko-KR" b="0" dirty="0" smtClean="0">
                <a:solidFill>
                  <a:srgbClr val="00B050"/>
                </a:solidFill>
              </a:rPr>
              <a:t>_</a:t>
            </a:r>
            <a:r>
              <a:rPr lang="ko-KR" altLang="en-US" b="0" dirty="0" smtClean="0">
                <a:solidFill>
                  <a:srgbClr val="00B050"/>
                </a:solidFill>
              </a:rPr>
              <a:t>가맹점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7440" y="2132016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비밀번호</a:t>
            </a:r>
            <a:endParaRPr lang="ko-KR" altLang="en-US" b="0" dirty="0"/>
          </a:p>
        </p:txBody>
      </p:sp>
      <p:sp>
        <p:nvSpPr>
          <p:cNvPr id="9" name="직사각형 8"/>
          <p:cNvSpPr/>
          <p:nvPr/>
        </p:nvSpPr>
        <p:spPr>
          <a:xfrm>
            <a:off x="1464758" y="2144541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변경하기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940860" y="1304872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929468" y="933695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3" name="그룹 192"/>
          <p:cNvGrpSpPr/>
          <p:nvPr/>
        </p:nvGrpSpPr>
        <p:grpSpPr>
          <a:xfrm>
            <a:off x="2929468" y="940334"/>
            <a:ext cx="2411427" cy="376400"/>
            <a:chOff x="2927968" y="934511"/>
            <a:chExt cx="2411427" cy="376400"/>
          </a:xfrm>
        </p:grpSpPr>
        <p:pic>
          <p:nvPicPr>
            <p:cNvPr id="194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5" name="TextBox 194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2929468" y="5755712"/>
            <a:ext cx="2410242" cy="294584"/>
            <a:chOff x="5530438" y="5748770"/>
            <a:chExt cx="2410242" cy="294584"/>
          </a:xfrm>
        </p:grpSpPr>
        <p:sp>
          <p:nvSpPr>
            <p:cNvPr id="197" name="직사각형 196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2936874" y="1316735"/>
            <a:ext cx="2405875" cy="206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3480" y="1384540"/>
            <a:ext cx="222302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    비밀번호 변경</a:t>
            </a:r>
            <a:endParaRPr lang="ko-KR" alt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397440" y="2381087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사용자 이름</a:t>
            </a:r>
            <a:endParaRPr lang="ko-KR" altLang="en-US" b="0" dirty="0"/>
          </a:p>
        </p:txBody>
      </p:sp>
      <p:sp>
        <p:nvSpPr>
          <p:cNvPr id="207" name="TextBox 206"/>
          <p:cNvSpPr txBox="1"/>
          <p:nvPr/>
        </p:nvSpPr>
        <p:spPr>
          <a:xfrm>
            <a:off x="1400022" y="2381087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홍길동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97440" y="2662735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err="1" smtClean="0"/>
              <a:t>이메일</a:t>
            </a:r>
            <a:r>
              <a:rPr lang="ko-KR" altLang="en-US" b="0" dirty="0" smtClean="0"/>
              <a:t> 주소</a:t>
            </a:r>
            <a:endParaRPr lang="ko-KR" altLang="en-US" b="0" dirty="0"/>
          </a:p>
        </p:txBody>
      </p:sp>
      <p:sp>
        <p:nvSpPr>
          <p:cNvPr id="220" name="TextBox 219"/>
          <p:cNvSpPr txBox="1"/>
          <p:nvPr/>
        </p:nvSpPr>
        <p:spPr>
          <a:xfrm>
            <a:off x="1400022" y="2662735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smtClean="0">
                <a:solidFill>
                  <a:srgbClr val="00B050"/>
                </a:solidFill>
              </a:rPr>
              <a:t>auto11@auton.co.kr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97440" y="3140103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운전면허</a:t>
            </a:r>
            <a:endParaRPr lang="ko-KR" altLang="en-US" b="0" dirty="0"/>
          </a:p>
        </p:txBody>
      </p:sp>
      <p:sp>
        <p:nvSpPr>
          <p:cNvPr id="233" name="직사각형 232"/>
          <p:cNvSpPr/>
          <p:nvPr/>
        </p:nvSpPr>
        <p:spPr>
          <a:xfrm>
            <a:off x="1463545" y="2877363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>
            <a:off x="341313" y="1634048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/>
          <p:cNvSpPr/>
          <p:nvPr/>
        </p:nvSpPr>
        <p:spPr>
          <a:xfrm>
            <a:off x="1223211" y="210712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211185" y="235263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1223211" y="283978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400022" y="3140103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미등록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61860" y="1649834"/>
            <a:ext cx="222302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238" name="타원 237"/>
          <p:cNvSpPr/>
          <p:nvPr/>
        </p:nvSpPr>
        <p:spPr>
          <a:xfrm>
            <a:off x="1223211" y="334077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53" name="직선 연결선 252"/>
          <p:cNvCxnSpPr/>
          <p:nvPr/>
        </p:nvCxnSpPr>
        <p:spPr>
          <a:xfrm>
            <a:off x="2931837" y="1634048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527521" y="622786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+mj-ea"/>
                <a:ea typeface="+mj-ea"/>
              </a:rPr>
              <a:t>이메일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 주소 변경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5543797" y="1301102"/>
            <a:ext cx="239926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5527521" y="929925"/>
            <a:ext cx="2407355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521693" y="936564"/>
            <a:ext cx="2411427" cy="376400"/>
            <a:chOff x="2927968" y="934511"/>
            <a:chExt cx="2411427" cy="376400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9" name="TextBox 258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5521693" y="5751942"/>
            <a:ext cx="2410242" cy="294584"/>
            <a:chOff x="5530438" y="5748770"/>
            <a:chExt cx="2410242" cy="294584"/>
          </a:xfrm>
        </p:grpSpPr>
        <p:sp>
          <p:nvSpPr>
            <p:cNvPr id="261" name="직사각형 260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66" name="직선 연결선 265"/>
          <p:cNvCxnSpPr/>
          <p:nvPr/>
        </p:nvCxnSpPr>
        <p:spPr>
          <a:xfrm>
            <a:off x="5524062" y="1630278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5538887" y="1318903"/>
            <a:ext cx="2403320" cy="3066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5595014" y="1891138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아이디 </a:t>
            </a:r>
            <a:endParaRPr lang="ko-KR" altLang="en-US" b="0" dirty="0"/>
          </a:p>
        </p:txBody>
      </p:sp>
      <p:sp>
        <p:nvSpPr>
          <p:cNvPr id="269" name="TextBox 268"/>
          <p:cNvSpPr txBox="1"/>
          <p:nvPr/>
        </p:nvSpPr>
        <p:spPr>
          <a:xfrm>
            <a:off x="6597596" y="1891138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err="1" smtClean="0">
                <a:solidFill>
                  <a:srgbClr val="00B050"/>
                </a:solidFill>
              </a:rPr>
              <a:t>auton</a:t>
            </a:r>
            <a:r>
              <a:rPr lang="en-US" altLang="ko-KR" b="0" dirty="0" smtClean="0">
                <a:solidFill>
                  <a:srgbClr val="00B050"/>
                </a:solidFill>
              </a:rPr>
              <a:t>_</a:t>
            </a:r>
            <a:r>
              <a:rPr lang="ko-KR" altLang="en-US" b="0" dirty="0" smtClean="0">
                <a:solidFill>
                  <a:srgbClr val="00B050"/>
                </a:solidFill>
              </a:rPr>
              <a:t>가맹점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595014" y="2140183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비밀번호</a:t>
            </a:r>
            <a:endParaRPr lang="ko-KR" altLang="en-US" b="0" dirty="0"/>
          </a:p>
        </p:txBody>
      </p:sp>
      <p:sp>
        <p:nvSpPr>
          <p:cNvPr id="271" name="직사각형 270"/>
          <p:cNvSpPr/>
          <p:nvPr/>
        </p:nvSpPr>
        <p:spPr>
          <a:xfrm>
            <a:off x="6662332" y="2152708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변경하기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95014" y="2389254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사용자 이름</a:t>
            </a:r>
            <a:endParaRPr lang="ko-KR" altLang="en-US" b="0" dirty="0"/>
          </a:p>
        </p:txBody>
      </p:sp>
      <p:sp>
        <p:nvSpPr>
          <p:cNvPr id="273" name="TextBox 272"/>
          <p:cNvSpPr txBox="1"/>
          <p:nvPr/>
        </p:nvSpPr>
        <p:spPr>
          <a:xfrm>
            <a:off x="6597596" y="2389254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홍길동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595014" y="2670902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err="1" smtClean="0"/>
              <a:t>이메일</a:t>
            </a:r>
            <a:r>
              <a:rPr lang="ko-KR" altLang="en-US" b="0" dirty="0" smtClean="0"/>
              <a:t> 주소</a:t>
            </a:r>
            <a:endParaRPr lang="ko-KR" altLang="en-US" b="0" dirty="0"/>
          </a:p>
        </p:txBody>
      </p:sp>
      <p:sp>
        <p:nvSpPr>
          <p:cNvPr id="275" name="TextBox 274"/>
          <p:cNvSpPr txBox="1"/>
          <p:nvPr/>
        </p:nvSpPr>
        <p:spPr>
          <a:xfrm>
            <a:off x="6597596" y="2670902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smtClean="0">
                <a:solidFill>
                  <a:srgbClr val="00B050"/>
                </a:solidFill>
              </a:rPr>
              <a:t>auto11@auton.co.kr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595014" y="3965562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운전면허</a:t>
            </a:r>
            <a:endParaRPr lang="ko-KR" altLang="en-US" b="0" dirty="0"/>
          </a:p>
        </p:txBody>
      </p:sp>
      <p:cxnSp>
        <p:nvCxnSpPr>
          <p:cNvPr id="278" name="직선 연결선 277"/>
          <p:cNvCxnSpPr/>
          <p:nvPr/>
        </p:nvCxnSpPr>
        <p:spPr>
          <a:xfrm>
            <a:off x="5538887" y="1642215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597596" y="3965562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미등록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559434" y="1658001"/>
            <a:ext cx="222302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5530738" y="1370848"/>
            <a:ext cx="22230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    기본 설정</a:t>
            </a:r>
            <a:endParaRPr lang="ko-KR" altLang="en-US" sz="9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700716" y="3164454"/>
            <a:ext cx="2089838" cy="2154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586885" y="2924120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변경할 </a:t>
            </a:r>
            <a:r>
              <a:rPr lang="ko-KR" altLang="en-US" b="0" dirty="0" err="1" smtClean="0"/>
              <a:t>이메일</a:t>
            </a:r>
            <a:endParaRPr lang="ko-KR" altLang="en-US" b="0" dirty="0"/>
          </a:p>
        </p:txBody>
      </p:sp>
      <p:sp>
        <p:nvSpPr>
          <p:cNvPr id="289" name="직사각형 288"/>
          <p:cNvSpPr/>
          <p:nvPr/>
        </p:nvSpPr>
        <p:spPr>
          <a:xfrm>
            <a:off x="6577009" y="3484780"/>
            <a:ext cx="824255" cy="228898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 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700716" y="3484780"/>
            <a:ext cx="824255" cy="22889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 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058789" y="1749464"/>
            <a:ext cx="2186311" cy="2154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chemeClr val="bg1">
                    <a:lumMod val="65000"/>
                  </a:schemeClr>
                </a:solidFill>
              </a:rPr>
              <a:t>현재 비밀번호</a:t>
            </a:r>
            <a:endParaRPr lang="ko-KR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058789" y="2098377"/>
            <a:ext cx="2186311" cy="2154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chemeClr val="bg1">
                    <a:lumMod val="65000"/>
                  </a:schemeClr>
                </a:solidFill>
              </a:rPr>
              <a:t>새 비밀번호</a:t>
            </a:r>
            <a:endParaRPr lang="ko-KR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58788" y="2447291"/>
            <a:ext cx="2186311" cy="2154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chemeClr val="bg1">
                    <a:lumMod val="65000"/>
                  </a:schemeClr>
                </a:solidFill>
              </a:rPr>
              <a:t>새 비밀번호 확인</a:t>
            </a:r>
            <a:endParaRPr lang="ko-KR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4165902" y="2866958"/>
            <a:ext cx="824255" cy="228898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 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289609" y="2866958"/>
            <a:ext cx="824255" cy="22889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 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4996674" y="271961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3102858" y="271961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7401264" y="339341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5554083" y="339341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8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1681" y="2934897"/>
            <a:ext cx="2427747" cy="83599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463545" y="3386733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등록하기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5" name="타원 304"/>
          <p:cNvSpPr/>
          <p:nvPr/>
        </p:nvSpPr>
        <p:spPr>
          <a:xfrm>
            <a:off x="157106" y="136306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9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6" name="타원 305"/>
          <p:cNvSpPr/>
          <p:nvPr/>
        </p:nvSpPr>
        <p:spPr>
          <a:xfrm>
            <a:off x="2785393" y="136306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9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7" name="타원 306"/>
          <p:cNvSpPr/>
          <p:nvPr/>
        </p:nvSpPr>
        <p:spPr>
          <a:xfrm>
            <a:off x="5401514" y="136306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9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5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상품관리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서비스 등록 </a:t>
            </a:r>
            <a:r>
              <a:rPr lang="en-US" altLang="ko-KR" sz="810" dirty="0" smtClean="0">
                <a:latin typeface="+mn-ea"/>
              </a:rPr>
              <a:t>2.0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72406"/>
              </p:ext>
            </p:extLst>
          </p:nvPr>
        </p:nvGraphicFramePr>
        <p:xfrm>
          <a:off x="8013610" y="1521070"/>
          <a:ext cx="1811888" cy="1943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7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서비스등록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2.0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서비스등록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2.0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시간당공임비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정가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시간당공임비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설정한 경우 수정 불가능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설정 안 했을 경우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시공사가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입력하여 서비스 등록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가맹점 선택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입점사인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2020.10.27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29525" y="929630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29525" y="935600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4439" y="1003019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시공본사                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9063" y="130508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939063" y="1368480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LTS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 등록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9063" y="1580667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 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9063" y="1873911"/>
            <a:ext cx="2281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LTS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 등록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6954" y="2104744"/>
            <a:ext cx="2305446" cy="388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54587" y="2092860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서비스 선택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051690" y="2356738"/>
            <a:ext cx="2200359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서비스를 선택해주세요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                      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46047" y="2712529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정가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43151" y="2976407"/>
            <a:ext cx="1868622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6494" y="3289359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판매가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43597" y="3553237"/>
            <a:ext cx="1881005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1773" y="2984754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1773" y="3554299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54587" y="3862545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가맹점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31071" y="6229614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서비스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7607" y="5615496"/>
            <a:ext cx="770065" cy="261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초기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116866" y="5615496"/>
            <a:ext cx="770065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공임비조회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64018" y="2675627"/>
            <a:ext cx="2288032" cy="118691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768217" y="293561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0376" y="6229266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28045" y="92732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5528045" y="933295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6222959" y="100071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시공본사                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37583" y="1302779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537583" y="1366175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등록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37583" y="1578362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37583" y="1871606"/>
            <a:ext cx="2281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LTS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등록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85474" y="2104744"/>
            <a:ext cx="2305446" cy="3883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553107" y="2114831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서비스 선택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5650210" y="2378709"/>
            <a:ext cx="2200359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서비스를 선택해주세요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                      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44567" y="2734500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정가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641671" y="2998378"/>
            <a:ext cx="1868622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54,000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5014" y="3311330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판매가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42117" y="3575208"/>
            <a:ext cx="1881005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52,000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10293" y="3006725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10293" y="3576270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53107" y="3884516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29591" y="622730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서비스 등록 화면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876127" y="5613191"/>
            <a:ext cx="770065" cy="261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초기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715386" y="5613191"/>
            <a:ext cx="770065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공임비조회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562538" y="2697598"/>
            <a:ext cx="2288032" cy="118691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366737" y="269864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68954" y="5316466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321" y="6227310"/>
            <a:ext cx="2419403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33659" y="931159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"/>
          <a:stretch/>
        </p:blipFill>
        <p:spPr bwMode="auto">
          <a:xfrm>
            <a:off x="341313" y="923067"/>
            <a:ext cx="2411412" cy="513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97956" y="1968711"/>
            <a:ext cx="2005379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입점사관리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11696" y="5316466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030123" y="4413095"/>
            <a:ext cx="2202378" cy="568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030123" y="4125572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030122" y="5077739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삭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101832" y="4453617"/>
            <a:ext cx="1053061" cy="228738"/>
            <a:chOff x="5660037" y="4170263"/>
            <a:chExt cx="1053061" cy="228738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오상 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179169" y="4445203"/>
            <a:ext cx="1053061" cy="228738"/>
            <a:chOff x="5660037" y="4170263"/>
            <a:chExt cx="1053061" cy="228738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안양 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101831" y="4713260"/>
            <a:ext cx="1117798" cy="228738"/>
            <a:chOff x="5660036" y="4170263"/>
            <a:chExt cx="1117798" cy="228738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5660036" y="4170263"/>
              <a:ext cx="1053061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안양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 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02705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642118" y="4413094"/>
            <a:ext cx="2202378" cy="568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642118" y="4125571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642117" y="5077738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삭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5713827" y="4453616"/>
            <a:ext cx="1053061" cy="228738"/>
            <a:chOff x="5660037" y="4170263"/>
            <a:chExt cx="1053061" cy="228738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오상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791164" y="4445202"/>
            <a:ext cx="1053061" cy="228738"/>
            <a:chOff x="5660037" y="4170263"/>
            <a:chExt cx="1053061" cy="22873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안양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713826" y="4713259"/>
            <a:ext cx="1117798" cy="228738"/>
            <a:chOff x="5660036" y="4170263"/>
            <a:chExt cx="1117798" cy="228738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660036" y="4170263"/>
              <a:ext cx="1053061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안양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B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502705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 rot="20755261">
            <a:off x="210756" y="708088"/>
            <a:ext cx="925730" cy="4461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시공본사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20755261">
            <a:off x="2785678" y="708088"/>
            <a:ext cx="925730" cy="4461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시공본사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8" name="직사각형 117"/>
          <p:cNvSpPr/>
          <p:nvPr/>
        </p:nvSpPr>
        <p:spPr>
          <a:xfrm rot="20755261">
            <a:off x="5382650" y="708088"/>
            <a:ext cx="925730" cy="4461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시공본사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4690" y="2760684"/>
            <a:ext cx="2005379" cy="550645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서비스 관리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서비스 등록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011848" y="3053703"/>
            <a:ext cx="329997" cy="404497"/>
            <a:chOff x="2704646" y="1423324"/>
            <a:chExt cx="329997" cy="404497"/>
          </a:xfrm>
        </p:grpSpPr>
        <p:sp>
          <p:nvSpPr>
            <p:cNvPr id="111" name="타원 110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타원 116"/>
          <p:cNvSpPr/>
          <p:nvPr/>
        </p:nvSpPr>
        <p:spPr>
          <a:xfrm>
            <a:off x="397957" y="297606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954587" y="3866804"/>
            <a:ext cx="2288032" cy="14224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556464" y="3883377"/>
            <a:ext cx="2288032" cy="14224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5366737" y="395782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768217" y="386349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8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502201"/>
              </p:ext>
            </p:extLst>
          </p:nvPr>
        </p:nvGraphicFramePr>
        <p:xfrm>
          <a:off x="8013610" y="1053558"/>
          <a:ext cx="1811887" cy="157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운전면허 등록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스크롤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상단 고정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운전면허증</a:t>
                      </a:r>
                      <a:endParaRPr lang="en-US" altLang="ko-KR" sz="800" b="1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입력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사용자가 편리하도록 예시 노출 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스크롤</a:t>
                      </a:r>
                      <a:endParaRPr lang="en-US" altLang="ko-KR" sz="800" b="1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스크롤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운전면허 등록 ② 화면</a:t>
                      </a:r>
                      <a:r>
                        <a:rPr lang="ko-KR" altLang="en-US" sz="800" baseline="0" dirty="0" smtClean="0">
                          <a:latin typeface="맑은 고딕"/>
                          <a:ea typeface="맑은 고딕"/>
                        </a:rPr>
                        <a:t>으로 이동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면허 등록</a:t>
                      </a:r>
                      <a:endParaRPr lang="en-US" altLang="ko-KR" sz="800" b="1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입력된 면허 정보로 등록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기본 설정 화면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참고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410" y="623163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내 정보 수정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42744" y="129887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31352" y="927697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331352" y="934336"/>
            <a:ext cx="2411427" cy="376400"/>
            <a:chOff x="2927968" y="934511"/>
            <a:chExt cx="2411427" cy="376400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32410" y="622786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운전면허 등록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31352" y="5749714"/>
            <a:ext cx="2410242" cy="294584"/>
            <a:chOff x="5530438" y="5748770"/>
            <a:chExt cx="2410242" cy="294584"/>
          </a:xfrm>
        </p:grpSpPr>
        <p:sp>
          <p:nvSpPr>
            <p:cNvPr id="111" name="직사각형 110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341313" y="1310737"/>
            <a:ext cx="2403320" cy="39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45364" y="1370848"/>
            <a:ext cx="22230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    운전면허 등록</a:t>
            </a:r>
            <a:endParaRPr lang="ko-KR" altLang="en-US" sz="900" dirty="0"/>
          </a:p>
        </p:txBody>
      </p:sp>
      <p:cxnSp>
        <p:nvCxnSpPr>
          <p:cNvPr id="234" name="직선 연결선 233"/>
          <p:cNvCxnSpPr/>
          <p:nvPr/>
        </p:nvCxnSpPr>
        <p:spPr>
          <a:xfrm>
            <a:off x="341313" y="1634048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17830" r="13265" b="62192"/>
          <a:stretch/>
        </p:blipFill>
        <p:spPr bwMode="auto">
          <a:xfrm>
            <a:off x="384503" y="1707419"/>
            <a:ext cx="2377322" cy="144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39459" y="3161159"/>
            <a:ext cx="2403320" cy="252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48851" y="3336656"/>
            <a:ext cx="2284686" cy="400454"/>
            <a:chOff x="348851" y="3336656"/>
            <a:chExt cx="2284686" cy="400454"/>
          </a:xfrm>
        </p:grpSpPr>
        <p:sp>
          <p:nvSpPr>
            <p:cNvPr id="100" name="TextBox 99"/>
            <p:cNvSpPr txBox="1"/>
            <p:nvPr/>
          </p:nvSpPr>
          <p:spPr>
            <a:xfrm>
              <a:off x="348851" y="3336656"/>
              <a:ext cx="832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ea"/>
                  <a:ea typeface="+mj-ea"/>
                </a:defRPr>
              </a:lvl1pPr>
            </a:lstStyle>
            <a:p>
              <a:r>
                <a:rPr lang="ko-KR" altLang="en-US" b="0" dirty="0" smtClean="0"/>
                <a:t>이름</a:t>
              </a:r>
              <a:endParaRPr lang="ko-KR" altLang="en-US" b="0" dirty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48701" y="3737110"/>
              <a:ext cx="21848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48851" y="3960104"/>
            <a:ext cx="2284686" cy="376178"/>
            <a:chOff x="384503" y="3975763"/>
            <a:chExt cx="2284686" cy="376178"/>
          </a:xfrm>
        </p:grpSpPr>
        <p:sp>
          <p:nvSpPr>
            <p:cNvPr id="102" name="TextBox 101"/>
            <p:cNvSpPr txBox="1"/>
            <p:nvPr/>
          </p:nvSpPr>
          <p:spPr>
            <a:xfrm>
              <a:off x="384503" y="3975763"/>
              <a:ext cx="832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ea"/>
                  <a:ea typeface="+mj-ea"/>
                </a:defRPr>
              </a:lvl1pPr>
            </a:lstStyle>
            <a:p>
              <a:r>
                <a:rPr lang="ko-KR" altLang="en-US" b="0" smtClean="0"/>
                <a:t>생년월일</a:t>
              </a:r>
              <a:endParaRPr lang="ko-KR" altLang="en-US" b="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484353" y="4351941"/>
              <a:ext cx="21848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48851" y="4559276"/>
            <a:ext cx="2284686" cy="376178"/>
            <a:chOff x="348851" y="4559276"/>
            <a:chExt cx="2284686" cy="376178"/>
          </a:xfrm>
        </p:grpSpPr>
        <p:grpSp>
          <p:nvGrpSpPr>
            <p:cNvPr id="13" name="그룹 12"/>
            <p:cNvGrpSpPr/>
            <p:nvPr/>
          </p:nvGrpSpPr>
          <p:grpSpPr>
            <a:xfrm>
              <a:off x="348851" y="4559276"/>
              <a:ext cx="2284686" cy="376178"/>
              <a:chOff x="390070" y="4581317"/>
              <a:chExt cx="2284686" cy="376178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390070" y="4581317"/>
                <a:ext cx="8325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 b="1">
                    <a:latin typeface="+mj-ea"/>
                    <a:ea typeface="+mj-ea"/>
                  </a:defRPr>
                </a:lvl1pPr>
              </a:lstStyle>
              <a:p>
                <a:r>
                  <a:rPr lang="ko-KR" altLang="en-US" b="0" dirty="0" smtClean="0"/>
                  <a:t>면허종류 </a:t>
                </a:r>
                <a:endParaRPr lang="ko-KR" altLang="en-US" b="0" dirty="0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489920" y="4957495"/>
                <a:ext cx="218483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타원 106"/>
            <p:cNvSpPr/>
            <p:nvPr/>
          </p:nvSpPr>
          <p:spPr>
            <a:xfrm>
              <a:off x="889652" y="4594502"/>
              <a:ext cx="149228" cy="1492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+mj-ea"/>
                  <a:ea typeface="+mj-ea"/>
                </a:rPr>
                <a:t>1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8850" y="5158447"/>
            <a:ext cx="2284687" cy="376178"/>
            <a:chOff x="348850" y="5158447"/>
            <a:chExt cx="2284687" cy="37617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48850" y="5158447"/>
              <a:ext cx="2284687" cy="376178"/>
              <a:chOff x="390069" y="4581317"/>
              <a:chExt cx="2284687" cy="376178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390069" y="4581317"/>
                <a:ext cx="22195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 b="1">
                    <a:latin typeface="+mj-ea"/>
                    <a:ea typeface="+mj-ea"/>
                  </a:defRPr>
                </a:lvl1pPr>
              </a:lstStyle>
              <a:p>
                <a:r>
                  <a:rPr lang="ko-KR" altLang="en-US" b="0" dirty="0" smtClean="0"/>
                  <a:t>면허번호 </a:t>
                </a:r>
                <a:r>
                  <a:rPr lang="en-US" altLang="ko-KR" b="0" dirty="0" smtClean="0"/>
                  <a:t>(</a:t>
                </a:r>
                <a:r>
                  <a:rPr lang="ko-KR" altLang="en-US" b="0" dirty="0" smtClean="0"/>
                  <a:t>숫자</a:t>
                </a:r>
                <a:r>
                  <a:rPr lang="en-US" altLang="ko-KR" b="0" dirty="0" smtClean="0"/>
                  <a:t>/</a:t>
                </a:r>
                <a:r>
                  <a:rPr lang="ko-KR" altLang="en-US" b="0" dirty="0" smtClean="0"/>
                  <a:t>지역</a:t>
                </a:r>
                <a:r>
                  <a:rPr lang="en-US" altLang="ko-KR" b="0" dirty="0" smtClean="0"/>
                  <a:t>-12-123456-12)</a:t>
                </a:r>
                <a:endParaRPr lang="ko-KR" altLang="en-US" b="0" dirty="0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489920" y="4957495"/>
                <a:ext cx="218483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타원 114"/>
            <p:cNvSpPr/>
            <p:nvPr/>
          </p:nvSpPr>
          <p:spPr>
            <a:xfrm>
              <a:off x="2110201" y="5191555"/>
              <a:ext cx="149228" cy="1492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+mj-ea"/>
                  <a:ea typeface="+mj-ea"/>
                </a:rPr>
                <a:t>2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925374" y="623798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내 정보 수정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35708" y="1305221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2936875" y="934044"/>
            <a:ext cx="2400624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2932408" y="940683"/>
            <a:ext cx="2411427" cy="376400"/>
            <a:chOff x="2927968" y="934511"/>
            <a:chExt cx="2411427" cy="376400"/>
          </a:xfrm>
        </p:grpSpPr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925374" y="623421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운전면허 등록 ②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924316" y="5751239"/>
            <a:ext cx="2410242" cy="296135"/>
            <a:chOff x="5530438" y="5743948"/>
            <a:chExt cx="2410242" cy="296135"/>
          </a:xfrm>
        </p:grpSpPr>
        <p:sp>
          <p:nvSpPr>
            <p:cNvPr id="124" name="직사각형 123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117396" y="5743949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311779" y="5743948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944967" y="1317084"/>
            <a:ext cx="2392630" cy="39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946420" y="1377195"/>
            <a:ext cx="22230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    운전면허 등록</a:t>
            </a:r>
            <a:endParaRPr lang="ko-KR" altLang="en-US" sz="900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2934277" y="1640395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944967" y="1707420"/>
            <a:ext cx="2386721" cy="3987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2941814" y="1773155"/>
            <a:ext cx="2284687" cy="400454"/>
            <a:chOff x="348850" y="3336656"/>
            <a:chExt cx="2284687" cy="400454"/>
          </a:xfrm>
        </p:grpSpPr>
        <p:sp>
          <p:nvSpPr>
            <p:cNvPr id="134" name="TextBox 133"/>
            <p:cNvSpPr txBox="1"/>
            <p:nvPr/>
          </p:nvSpPr>
          <p:spPr>
            <a:xfrm>
              <a:off x="348850" y="3336656"/>
              <a:ext cx="12660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ea"/>
                  <a:ea typeface="+mj-ea"/>
                </a:defRPr>
              </a:lvl1pPr>
            </a:lstStyle>
            <a:p>
              <a:r>
                <a:rPr lang="ko-KR" altLang="en-US" b="0" smtClean="0"/>
                <a:t>갱신기간 만료일</a:t>
              </a:r>
              <a:endParaRPr lang="ko-KR" altLang="en-US" b="0" dirty="0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8701" y="3737110"/>
              <a:ext cx="21848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2941815" y="2396603"/>
            <a:ext cx="2284686" cy="376178"/>
            <a:chOff x="384503" y="3975763"/>
            <a:chExt cx="2284686" cy="376178"/>
          </a:xfrm>
        </p:grpSpPr>
        <p:sp>
          <p:nvSpPr>
            <p:cNvPr id="137" name="TextBox 136"/>
            <p:cNvSpPr txBox="1"/>
            <p:nvPr/>
          </p:nvSpPr>
          <p:spPr>
            <a:xfrm>
              <a:off x="384503" y="3975763"/>
              <a:ext cx="832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ea"/>
                  <a:ea typeface="+mj-ea"/>
                </a:defRPr>
              </a:lvl1pPr>
            </a:lstStyle>
            <a:p>
              <a:r>
                <a:rPr lang="ko-KR" altLang="en-US" b="0" dirty="0" smtClean="0"/>
                <a:t>발급일 </a:t>
              </a:r>
              <a:endParaRPr lang="ko-KR" altLang="en-US" b="0" dirty="0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484353" y="4351941"/>
              <a:ext cx="21848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타원 148"/>
          <p:cNvSpPr/>
          <p:nvPr/>
        </p:nvSpPr>
        <p:spPr>
          <a:xfrm>
            <a:off x="1452997" y="136521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88993" y="2033588"/>
            <a:ext cx="31227" cy="1261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2555221" y="2733376"/>
            <a:ext cx="329997" cy="404497"/>
            <a:chOff x="2783064" y="1363077"/>
            <a:chExt cx="329997" cy="404497"/>
          </a:xfrm>
        </p:grpSpPr>
        <p:sp>
          <p:nvSpPr>
            <p:cNvPr id="151" name="타원 150"/>
            <p:cNvSpPr/>
            <p:nvPr/>
          </p:nvSpPr>
          <p:spPr>
            <a:xfrm>
              <a:off x="2783064" y="1363077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138" y="1482508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타원 152"/>
          <p:cNvSpPr/>
          <p:nvPr/>
        </p:nvSpPr>
        <p:spPr>
          <a:xfrm>
            <a:off x="147122" y="177315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821133" y="1806263"/>
            <a:ext cx="149228" cy="1492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3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372787" y="2430515"/>
            <a:ext cx="149228" cy="1492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4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482" y="2968875"/>
            <a:ext cx="315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+mj-ea"/>
                <a:ea typeface="+mj-ea"/>
              </a:rPr>
              <a:t>* </a:t>
            </a:r>
            <a:r>
              <a:rPr lang="ko-KR" altLang="en-US" sz="600" dirty="0" smtClean="0">
                <a:latin typeface="+mj-ea"/>
                <a:ea typeface="+mj-ea"/>
              </a:rPr>
              <a:t>허위로 작성된 운전면허정보는 임의로 </a:t>
            </a:r>
            <a:r>
              <a:rPr lang="ko-KR" altLang="en-US" sz="600" dirty="0" err="1" smtClean="0">
                <a:latin typeface="+mj-ea"/>
                <a:ea typeface="+mj-ea"/>
              </a:rPr>
              <a:t>삭제처리될</a:t>
            </a:r>
            <a:r>
              <a:rPr lang="ko-KR" altLang="en-US" sz="600" dirty="0" smtClean="0">
                <a:latin typeface="+mj-ea"/>
                <a:ea typeface="+mj-ea"/>
              </a:rPr>
              <a:t> 수 있습니다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600" dirty="0" smtClean="0">
                <a:latin typeface="+mj-ea"/>
                <a:ea typeface="+mj-ea"/>
              </a:rPr>
              <a:t>* </a:t>
            </a:r>
            <a:r>
              <a:rPr lang="ko-KR" altLang="en-US" sz="600" dirty="0" smtClean="0">
                <a:latin typeface="+mj-ea"/>
                <a:ea typeface="+mj-ea"/>
              </a:rPr>
              <a:t>타인의 정보를 도용할 경우 </a:t>
            </a:r>
            <a:r>
              <a:rPr lang="ko-KR" altLang="en-US" sz="600" dirty="0" err="1" smtClean="0">
                <a:latin typeface="+mj-ea"/>
                <a:ea typeface="+mj-ea"/>
              </a:rPr>
              <a:t>법적조치가</a:t>
            </a:r>
            <a:r>
              <a:rPr lang="ko-KR" altLang="en-US" sz="600" dirty="0" smtClean="0">
                <a:latin typeface="+mj-ea"/>
                <a:ea typeface="+mj-ea"/>
              </a:rPr>
              <a:t> 취해질 수 있습니다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013136" y="3542336"/>
            <a:ext cx="2213365" cy="251788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면허 등록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2624466" y="242353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2803696" y="346090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28433" y="6235817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내 정보 수정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538767" y="1303058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5527375" y="931881"/>
            <a:ext cx="2413183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527375" y="938520"/>
            <a:ext cx="2411427" cy="376400"/>
            <a:chOff x="2927968" y="934511"/>
            <a:chExt cx="2411427" cy="376400"/>
          </a:xfrm>
        </p:grpSpPr>
        <p:pic>
          <p:nvPicPr>
            <p:cNvPr id="163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27968" y="934511"/>
              <a:ext cx="2411427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" name="TextBox 163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5528433" y="6232047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기본 설정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5527375" y="5753898"/>
            <a:ext cx="2410242" cy="294584"/>
            <a:chOff x="5530438" y="5748770"/>
            <a:chExt cx="2410242" cy="294584"/>
          </a:xfrm>
        </p:grpSpPr>
        <p:sp>
          <p:nvSpPr>
            <p:cNvPr id="167" name="직사각형 166"/>
            <p:cNvSpPr/>
            <p:nvPr/>
          </p:nvSpPr>
          <p:spPr>
            <a:xfrm>
              <a:off x="5530438" y="574877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5537336" y="1314920"/>
            <a:ext cx="2403320" cy="2460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593463" y="1887155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아이디 </a:t>
            </a:r>
            <a:endParaRPr lang="ko-KR" altLang="en-US" b="0" dirty="0"/>
          </a:p>
        </p:txBody>
      </p:sp>
      <p:sp>
        <p:nvSpPr>
          <p:cNvPr id="172" name="TextBox 171"/>
          <p:cNvSpPr txBox="1"/>
          <p:nvPr/>
        </p:nvSpPr>
        <p:spPr>
          <a:xfrm>
            <a:off x="5541387" y="1375032"/>
            <a:ext cx="22230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    기본 설정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596045" y="1887155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err="1" smtClean="0">
                <a:solidFill>
                  <a:srgbClr val="00B050"/>
                </a:solidFill>
              </a:rPr>
              <a:t>auton</a:t>
            </a:r>
            <a:r>
              <a:rPr lang="en-US" altLang="ko-KR" b="0" dirty="0" smtClean="0">
                <a:solidFill>
                  <a:srgbClr val="00B050"/>
                </a:solidFill>
              </a:rPr>
              <a:t>_</a:t>
            </a:r>
            <a:r>
              <a:rPr lang="ko-KR" altLang="en-US" b="0" dirty="0" smtClean="0">
                <a:solidFill>
                  <a:srgbClr val="00B050"/>
                </a:solidFill>
              </a:rPr>
              <a:t>가맹점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93463" y="2136200"/>
            <a:ext cx="70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비밀번호</a:t>
            </a:r>
            <a:endParaRPr lang="ko-KR" altLang="en-US" b="0" dirty="0"/>
          </a:p>
        </p:txBody>
      </p:sp>
      <p:sp>
        <p:nvSpPr>
          <p:cNvPr id="175" name="직사각형 174"/>
          <p:cNvSpPr/>
          <p:nvPr/>
        </p:nvSpPr>
        <p:spPr>
          <a:xfrm>
            <a:off x="6660781" y="2148725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변경하기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93463" y="2385271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사용자 이름</a:t>
            </a:r>
            <a:endParaRPr lang="ko-KR" altLang="en-US" b="0" dirty="0"/>
          </a:p>
        </p:txBody>
      </p:sp>
      <p:sp>
        <p:nvSpPr>
          <p:cNvPr id="177" name="TextBox 176"/>
          <p:cNvSpPr txBox="1"/>
          <p:nvPr/>
        </p:nvSpPr>
        <p:spPr>
          <a:xfrm>
            <a:off x="6596045" y="2385271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홍길동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593463" y="2666919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err="1" smtClean="0"/>
              <a:t>이메일</a:t>
            </a:r>
            <a:r>
              <a:rPr lang="ko-KR" altLang="en-US" b="0" dirty="0" smtClean="0"/>
              <a:t> 주소</a:t>
            </a:r>
            <a:endParaRPr lang="ko-KR" altLang="en-US" b="0" dirty="0"/>
          </a:p>
        </p:txBody>
      </p:sp>
      <p:sp>
        <p:nvSpPr>
          <p:cNvPr id="179" name="TextBox 178"/>
          <p:cNvSpPr txBox="1"/>
          <p:nvPr/>
        </p:nvSpPr>
        <p:spPr>
          <a:xfrm>
            <a:off x="6596045" y="2666919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en-US" altLang="ko-KR" b="0" dirty="0" smtClean="0">
                <a:solidFill>
                  <a:srgbClr val="00B050"/>
                </a:solidFill>
              </a:rPr>
              <a:t>auto11@auton.co.kr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593463" y="3144287"/>
            <a:ext cx="83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/>
              <a:t>운전면허</a:t>
            </a:r>
            <a:endParaRPr lang="ko-KR" altLang="en-US" b="0" dirty="0"/>
          </a:p>
        </p:txBody>
      </p:sp>
      <p:sp>
        <p:nvSpPr>
          <p:cNvPr id="181" name="직사각형 180"/>
          <p:cNvSpPr/>
          <p:nvPr/>
        </p:nvSpPr>
        <p:spPr>
          <a:xfrm>
            <a:off x="6659568" y="2881547"/>
            <a:ext cx="906681" cy="208089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수정하기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82" name="직선 연결선 181"/>
          <p:cNvCxnSpPr/>
          <p:nvPr/>
        </p:nvCxnSpPr>
        <p:spPr>
          <a:xfrm>
            <a:off x="5537336" y="1638232"/>
            <a:ext cx="23974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596045" y="3144287"/>
            <a:ext cx="1254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b="0" dirty="0" smtClean="0">
                <a:solidFill>
                  <a:srgbClr val="00B050"/>
                </a:solidFill>
              </a:rPr>
              <a:t>등록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557883" y="1654018"/>
            <a:ext cx="222302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2358" y="2189793"/>
            <a:ext cx="430973" cy="7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73306"/>
              </p:ext>
            </p:extLst>
          </p:nvPr>
        </p:nvGraphicFramePr>
        <p:xfrm>
          <a:off x="8013610" y="1053558"/>
          <a:ext cx="1811887" cy="97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 화면으로 이동하고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 리스트에서 삭제처리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410" y="623163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일정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44868" y="942291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336777" y="934237"/>
            <a:ext cx="2411412" cy="369484"/>
            <a:chOff x="2930372" y="941426"/>
            <a:chExt cx="2411412" cy="369484"/>
          </a:xfrm>
        </p:grpSpPr>
        <p:pic>
          <p:nvPicPr>
            <p:cNvPr id="12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6776" y="930138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41313" y="1303720"/>
            <a:ext cx="2405344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335608" y="5752086"/>
            <a:ext cx="2410242" cy="296135"/>
            <a:chOff x="5530438" y="5752040"/>
            <a:chExt cx="2410242" cy="296135"/>
          </a:xfrm>
        </p:grpSpPr>
        <p:sp>
          <p:nvSpPr>
            <p:cNvPr id="129" name="직사각형 128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47056" y="1311614"/>
            <a:ext cx="239879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1973" y="2214040"/>
            <a:ext cx="23938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		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오전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10:00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경기도 안양시 동안구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경수대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2km</a:t>
            </a:r>
          </a:p>
        </p:txBody>
      </p:sp>
      <p:cxnSp>
        <p:nvCxnSpPr>
          <p:cNvPr id="134" name="직선 연결선 133"/>
          <p:cNvCxnSpPr/>
          <p:nvPr/>
        </p:nvCxnSpPr>
        <p:spPr>
          <a:xfrm>
            <a:off x="338964" y="2204745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47056" y="2900657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1636080" y="2245677"/>
            <a:ext cx="329997" cy="404497"/>
            <a:chOff x="1385359" y="2462592"/>
            <a:chExt cx="329997" cy="404497"/>
          </a:xfrm>
        </p:grpSpPr>
        <p:sp>
          <p:nvSpPr>
            <p:cNvPr id="137" name="타원 136"/>
            <p:cNvSpPr/>
            <p:nvPr/>
          </p:nvSpPr>
          <p:spPr>
            <a:xfrm>
              <a:off x="1385359" y="2462592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3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433" y="2582023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9" name="타원 138"/>
          <p:cNvSpPr/>
          <p:nvPr/>
        </p:nvSpPr>
        <p:spPr>
          <a:xfrm>
            <a:off x="231806" y="205774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04608" y="1777644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간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27536" y="623072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취소 메시지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939994" y="941387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2931903" y="933333"/>
            <a:ext cx="2411412" cy="369484"/>
            <a:chOff x="2930372" y="941426"/>
            <a:chExt cx="2411412" cy="369484"/>
          </a:xfrm>
        </p:grpSpPr>
        <p:pic>
          <p:nvPicPr>
            <p:cNvPr id="14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2931902" y="929234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936439" y="1302816"/>
            <a:ext cx="2405344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2930734" y="5751182"/>
            <a:ext cx="2410242" cy="296135"/>
            <a:chOff x="5530438" y="5752040"/>
            <a:chExt cx="2410242" cy="296135"/>
          </a:xfrm>
        </p:grpSpPr>
        <p:sp>
          <p:nvSpPr>
            <p:cNvPr id="149" name="직사각형 148"/>
            <p:cNvSpPr/>
            <p:nvPr/>
          </p:nvSpPr>
          <p:spPr>
            <a:xfrm>
              <a:off x="5530438" y="5756862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2942182" y="1310710"/>
            <a:ext cx="239879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947099" y="2213136"/>
            <a:ext cx="23938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		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오전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10:00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경기도 안양시 동안구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경수대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2km</a:t>
            </a:r>
          </a:p>
        </p:txBody>
      </p:sp>
      <p:cxnSp>
        <p:nvCxnSpPr>
          <p:cNvPr id="184" name="직선 연결선 183"/>
          <p:cNvCxnSpPr/>
          <p:nvPr/>
        </p:nvCxnSpPr>
        <p:spPr>
          <a:xfrm>
            <a:off x="2934090" y="2203841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2942182" y="2899753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4599734" y="1776740"/>
            <a:ext cx="654303" cy="192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간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939544" y="1301284"/>
            <a:ext cx="2402239" cy="445562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3120215" y="2874856"/>
            <a:ext cx="2047644" cy="961523"/>
            <a:chOff x="5699481" y="3035658"/>
            <a:chExt cx="2047644" cy="961523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5699481" y="3035658"/>
              <a:ext cx="2047644" cy="961523"/>
            </a:xfrm>
            <a:prstGeom prst="roundRect">
              <a:avLst>
                <a:gd name="adj" fmla="val 98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C00000"/>
                  </a:solidFill>
                </a:rPr>
                <a:t>취소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된 서비스 입니다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/>
              <a:endParaRPr lang="en-US" altLang="ko-KR" sz="3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서비스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확인해주세요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5699481" y="3709586"/>
              <a:ext cx="2047644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6369989" y="3757461"/>
              <a:ext cx="733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00B0F0"/>
                  </a:solidFill>
                </a:rPr>
                <a:t>확인</a:t>
              </a:r>
              <a:endParaRPr lang="ko-KR" altLang="en-US" sz="8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96" name="타원 195"/>
          <p:cNvSpPr/>
          <p:nvPr/>
        </p:nvSpPr>
        <p:spPr>
          <a:xfrm>
            <a:off x="3591908" y="357176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4123717" y="3586835"/>
            <a:ext cx="329997" cy="404497"/>
            <a:chOff x="1385359" y="2462592"/>
            <a:chExt cx="329997" cy="404497"/>
          </a:xfrm>
        </p:grpSpPr>
        <p:sp>
          <p:nvSpPr>
            <p:cNvPr id="198" name="타원 197"/>
            <p:cNvSpPr/>
            <p:nvPr/>
          </p:nvSpPr>
          <p:spPr>
            <a:xfrm>
              <a:off x="1385359" y="2462592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433" y="2582023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4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91307"/>
              </p:ext>
            </p:extLst>
          </p:nvPr>
        </p:nvGraphicFramePr>
        <p:xfrm>
          <a:off x="8013610" y="1053558"/>
          <a:ext cx="1811887" cy="303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판매자 정보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확인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판매자 정보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혜택푸시수신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동의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타입이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시공 본사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 경우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동의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동의 선택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자동으로 설정했을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시간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시간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전에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발송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수동으로 설정했을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관리자가 직접 전화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동의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2020.11.09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718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7968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비밀번호 확인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7171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판매자 정보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185" y="939250"/>
            <a:ext cx="2411427" cy="51059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"/>
          <a:stretch/>
        </p:blipFill>
        <p:spPr bwMode="auto">
          <a:xfrm>
            <a:off x="330185" y="925205"/>
            <a:ext cx="2411427" cy="512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15581" y="2328879"/>
            <a:ext cx="329997" cy="404497"/>
            <a:chOff x="2704646" y="1423324"/>
            <a:chExt cx="329997" cy="404497"/>
          </a:xfrm>
        </p:grpSpPr>
        <p:sp>
          <p:nvSpPr>
            <p:cNvPr id="16" name="타원 15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96367" y="1968711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입점사관리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0184" y="925205"/>
            <a:ext cx="2411427" cy="512001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6205" y="234950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38463" y="933791"/>
            <a:ext cx="2409024" cy="376400"/>
            <a:chOff x="2930371" y="934511"/>
            <a:chExt cx="2409024" cy="376400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 b="89807"/>
            <a:stretch/>
          </p:blipFill>
          <p:spPr bwMode="auto">
            <a:xfrm>
              <a:off x="2930371" y="934511"/>
              <a:ext cx="2409024" cy="3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709989" y="999600"/>
              <a:ext cx="1250186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입점사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           ∨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933693" y="931158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316551"/>
            <a:ext cx="2403320" cy="472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524726" y="92813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5524726" y="934105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219640" y="100152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입점사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 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34264" y="1303589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4264" y="1366985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입점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판매자정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34264" y="1660092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판매자 정보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2155" y="1953335"/>
            <a:ext cx="2305446" cy="408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49788" y="2010445"/>
            <a:ext cx="233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기본정보</a:t>
            </a:r>
            <a:r>
              <a:rPr lang="ko-KR" altLang="en-US" sz="800" dirty="0" smtClean="0"/>
              <a:t>                                                                       ∧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6291239" y="2341408"/>
            <a:ext cx="1524078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osang01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36625" y="2349500"/>
            <a:ext cx="856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  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649913" y="2952290"/>
            <a:ext cx="2165404" cy="2399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28532" y="2720386"/>
            <a:ext cx="856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633036" y="3560885"/>
            <a:ext cx="2182279" cy="2399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3604" y="3304338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비밀번호  확인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586575" y="3890593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5531" y="4265942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혜택푸시수신</a:t>
            </a:r>
            <a:r>
              <a:rPr lang="ko-KR" altLang="en-US" sz="800" dirty="0" smtClean="0">
                <a:latin typeface="+mj-ea"/>
                <a:ea typeface="+mj-ea"/>
              </a:rPr>
              <a:t> 동의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98869" y="4485604"/>
            <a:ext cx="2182812" cy="215444"/>
            <a:chOff x="5598869" y="4526064"/>
            <a:chExt cx="2182812" cy="215444"/>
          </a:xfrm>
        </p:grpSpPr>
        <p:sp>
          <p:nvSpPr>
            <p:cNvPr id="80" name="TextBox 79"/>
            <p:cNvSpPr txBox="1"/>
            <p:nvPr/>
          </p:nvSpPr>
          <p:spPr>
            <a:xfrm>
              <a:off x="5598869" y="4526064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동의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거</a:t>
              </a:r>
              <a:r>
                <a:rPr lang="ko-KR" altLang="en-US" sz="800" dirty="0">
                  <a:latin typeface="맑은 고딕"/>
                </a:rPr>
                <a:t>부</a:t>
              </a:r>
              <a:r>
                <a:rPr lang="ko-KR" altLang="en-US" sz="800" dirty="0" smtClean="0">
                  <a:latin typeface="맑은 고딕"/>
                </a:rPr>
                <a:t> </a:t>
              </a:r>
              <a:endParaRPr lang="ko-KR" altLang="en-US" sz="8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5711427" y="4606786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533604" y="4833137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ARS </a:t>
            </a:r>
            <a:r>
              <a:rPr lang="ko-KR" altLang="en-US" sz="800" dirty="0" smtClean="0">
                <a:latin typeface="+mj-ea"/>
                <a:ea typeface="+mj-ea"/>
              </a:rPr>
              <a:t>수신 동의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96942" y="5044707"/>
            <a:ext cx="2182812" cy="215444"/>
            <a:chOff x="5596942" y="5174179"/>
            <a:chExt cx="2182812" cy="215444"/>
          </a:xfrm>
        </p:grpSpPr>
        <p:sp>
          <p:nvSpPr>
            <p:cNvPr id="84" name="TextBox 83"/>
            <p:cNvSpPr txBox="1"/>
            <p:nvPr/>
          </p:nvSpPr>
          <p:spPr>
            <a:xfrm>
              <a:off x="5596942" y="5174179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동의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거</a:t>
              </a:r>
              <a:r>
                <a:rPr lang="ko-KR" altLang="en-US" sz="800" dirty="0">
                  <a:latin typeface="맑은 고딕"/>
                </a:rPr>
                <a:t>부</a:t>
              </a:r>
              <a:r>
                <a:rPr lang="ko-KR" altLang="en-US" sz="800" dirty="0" smtClean="0">
                  <a:latin typeface="맑은 고딕"/>
                </a:rPr>
                <a:t> </a:t>
              </a:r>
              <a:endParaRPr lang="ko-KR" altLang="en-US" sz="800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5709500" y="5254901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586575" y="5827853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28533" y="5318487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운영여부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591871" y="5530057"/>
            <a:ext cx="2182812" cy="215444"/>
            <a:chOff x="5596942" y="5174179"/>
            <a:chExt cx="2182812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5596942" y="5174179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운영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중</a:t>
              </a:r>
              <a:r>
                <a:rPr lang="ko-KR" altLang="en-US" sz="800" dirty="0">
                  <a:latin typeface="맑은 고딕"/>
                </a:rPr>
                <a:t>지</a:t>
              </a:r>
              <a:endParaRPr lang="ko-KR" altLang="en-US" sz="8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5709500" y="5254901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91" name="타원 90"/>
          <p:cNvSpPr/>
          <p:nvPr/>
        </p:nvSpPr>
        <p:spPr>
          <a:xfrm>
            <a:off x="3187069" y="482069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562538" y="4823642"/>
            <a:ext cx="2288032" cy="4948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356608" y="473435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991" y1="14729" x2="88991" y2="14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49" y="4833137"/>
            <a:ext cx="169758" cy="20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178175" y="4950180"/>
            <a:ext cx="329997" cy="404497"/>
            <a:chOff x="2704646" y="1423324"/>
            <a:chExt cx="329997" cy="404497"/>
          </a:xfrm>
        </p:grpSpPr>
        <p:sp>
          <p:nvSpPr>
            <p:cNvPr id="60" name="타원 59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6464960" y="4833137"/>
            <a:ext cx="329997" cy="404497"/>
            <a:chOff x="2704646" y="1423324"/>
            <a:chExt cx="329997" cy="404497"/>
          </a:xfrm>
        </p:grpSpPr>
        <p:sp>
          <p:nvSpPr>
            <p:cNvPr id="64" name="타원 63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" name="타원 93"/>
          <p:cNvSpPr/>
          <p:nvPr/>
        </p:nvSpPr>
        <p:spPr>
          <a:xfrm>
            <a:off x="6554623" y="473785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356608" y="424105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62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84133"/>
              </p:ext>
            </p:extLst>
          </p:nvPr>
        </p:nvGraphicFramePr>
        <p:xfrm>
          <a:off x="8013610" y="1053558"/>
          <a:ext cx="1811887" cy="726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?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레이어팝업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노출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레이어팝업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노출되어있을 때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?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버튼 또는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빈화면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레이어팝업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닫힘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2020.11.11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818" y="6230667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ARS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수신동의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레이어팝업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8373" y="927390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328373" y="933360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023287" y="1000779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입점사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 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7911" y="1302844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37911" y="1366240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입점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판매자정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911" y="1659347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판매자 정보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5802" y="1952590"/>
            <a:ext cx="2305446" cy="408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53435" y="2009700"/>
            <a:ext cx="233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기본정보</a:t>
            </a:r>
            <a:r>
              <a:rPr lang="ko-KR" altLang="en-US" sz="800" dirty="0" smtClean="0"/>
              <a:t>                                                                       ∧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1094886" y="2340663"/>
            <a:ext cx="1524078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osang01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0272" y="2348755"/>
            <a:ext cx="856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  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53560" y="2951545"/>
            <a:ext cx="2165404" cy="2399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179" y="2719641"/>
            <a:ext cx="856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436683" y="3560140"/>
            <a:ext cx="2182279" cy="2399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7251" y="3303593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비밀번호  확인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390222" y="3889848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178" y="4265197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혜택푸시수신</a:t>
            </a:r>
            <a:r>
              <a:rPr lang="ko-KR" altLang="en-US" sz="800" dirty="0" smtClean="0">
                <a:latin typeface="+mj-ea"/>
                <a:ea typeface="+mj-ea"/>
              </a:rPr>
              <a:t> 동의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02516" y="4484859"/>
            <a:ext cx="2182812" cy="215444"/>
            <a:chOff x="5598869" y="4526064"/>
            <a:chExt cx="2182812" cy="215444"/>
          </a:xfrm>
        </p:grpSpPr>
        <p:sp>
          <p:nvSpPr>
            <p:cNvPr id="107" name="TextBox 106"/>
            <p:cNvSpPr txBox="1"/>
            <p:nvPr/>
          </p:nvSpPr>
          <p:spPr>
            <a:xfrm>
              <a:off x="5598869" y="4526064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동의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거</a:t>
              </a:r>
              <a:r>
                <a:rPr lang="ko-KR" altLang="en-US" sz="800" dirty="0">
                  <a:latin typeface="맑은 고딕"/>
                </a:rPr>
                <a:t>부</a:t>
              </a:r>
              <a:r>
                <a:rPr lang="ko-KR" altLang="en-US" sz="800" dirty="0" smtClean="0">
                  <a:latin typeface="맑은 고딕"/>
                </a:rPr>
                <a:t> </a:t>
              </a:r>
              <a:endParaRPr lang="ko-KR" altLang="en-US" sz="800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711427" y="4606786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7251" y="4832392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ARS </a:t>
            </a:r>
            <a:r>
              <a:rPr lang="ko-KR" altLang="en-US" sz="800" dirty="0" smtClean="0">
                <a:latin typeface="+mj-ea"/>
                <a:ea typeface="+mj-ea"/>
              </a:rPr>
              <a:t>수신 동의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00589" y="5043962"/>
            <a:ext cx="2182812" cy="215444"/>
            <a:chOff x="5596942" y="5174179"/>
            <a:chExt cx="2182812" cy="215444"/>
          </a:xfrm>
        </p:grpSpPr>
        <p:sp>
          <p:nvSpPr>
            <p:cNvPr id="111" name="TextBox 110"/>
            <p:cNvSpPr txBox="1"/>
            <p:nvPr/>
          </p:nvSpPr>
          <p:spPr>
            <a:xfrm>
              <a:off x="5596942" y="5174179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동의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거</a:t>
              </a:r>
              <a:r>
                <a:rPr lang="ko-KR" altLang="en-US" sz="800" dirty="0">
                  <a:latin typeface="맑은 고딕"/>
                </a:rPr>
                <a:t>부</a:t>
              </a:r>
              <a:r>
                <a:rPr lang="ko-KR" altLang="en-US" sz="800" dirty="0" smtClean="0">
                  <a:latin typeface="맑은 고딕"/>
                </a:rPr>
                <a:t> </a:t>
              </a:r>
              <a:endParaRPr lang="ko-KR" altLang="en-US" sz="80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709500" y="5254901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390222" y="5827108"/>
            <a:ext cx="2275200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2180" y="5317742"/>
            <a:ext cx="12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운영여부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95518" y="5529312"/>
            <a:ext cx="2182812" cy="215444"/>
            <a:chOff x="5596942" y="5174179"/>
            <a:chExt cx="2182812" cy="215444"/>
          </a:xfrm>
        </p:grpSpPr>
        <p:sp>
          <p:nvSpPr>
            <p:cNvPr id="116" name="TextBox 115"/>
            <p:cNvSpPr txBox="1"/>
            <p:nvPr/>
          </p:nvSpPr>
          <p:spPr>
            <a:xfrm>
              <a:off x="5596942" y="5174179"/>
              <a:ext cx="2182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/>
                  <a:ea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  <a:ea typeface="맑은 고딕"/>
                </a:rPr>
                <a:t>운영       </a:t>
              </a:r>
              <a:r>
                <a:rPr lang="en-US" altLang="ko-KR" sz="800" dirty="0" smtClean="0">
                  <a:latin typeface="맑은 고딕"/>
                </a:rPr>
                <a:t>○ </a:t>
              </a:r>
              <a:r>
                <a:rPr lang="ko-KR" altLang="en-US" sz="800" dirty="0" smtClean="0">
                  <a:latin typeface="맑은 고딕"/>
                </a:rPr>
                <a:t>중</a:t>
              </a:r>
              <a:r>
                <a:rPr lang="ko-KR" altLang="en-US" sz="800" dirty="0">
                  <a:latin typeface="맑은 고딕"/>
                </a:rPr>
                <a:t>지</a:t>
              </a:r>
              <a:endParaRPr lang="ko-KR" altLang="en-US" sz="8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709500" y="5254901"/>
              <a:ext cx="54000" cy="54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88991" y1="14729" x2="88991" y2="14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96" y="4832392"/>
            <a:ext cx="169758" cy="20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8313" y="3749069"/>
            <a:ext cx="1769300" cy="10322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출장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서비스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시작하기 </a:t>
            </a:r>
            <a:r>
              <a:rPr kumimoji="1" lang="en-US" altLang="ko-KR" sz="8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시간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전에 서비스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서비스 명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날짜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시간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등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ARS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로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발송됩니다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1029562" y="480362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652963" y="500451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판매관리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주문관리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214751"/>
              </p:ext>
            </p:extLst>
          </p:nvPr>
        </p:nvGraphicFramePr>
        <p:xfrm>
          <a:off x="8013610" y="1053558"/>
          <a:ext cx="1811887" cy="2665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관리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관리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리스트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주문한 서비스에 대해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설정된 단계별 상품을 기준으로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번호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상세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상품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단계별 상품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∧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단계별 상품에 대한 정보 닫힘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스크롤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다음장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718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7968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관리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936414"/>
            <a:ext cx="2403219" cy="510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700576" y="3080721"/>
            <a:ext cx="329997" cy="404497"/>
            <a:chOff x="2704646" y="1423324"/>
            <a:chExt cx="329997" cy="404497"/>
          </a:xfrm>
        </p:grpSpPr>
        <p:sp>
          <p:nvSpPr>
            <p:cNvPr id="61" name="타원 60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타원 63"/>
          <p:cNvSpPr/>
          <p:nvPr/>
        </p:nvSpPr>
        <p:spPr>
          <a:xfrm>
            <a:off x="341200" y="310134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7969" y="931158"/>
            <a:ext cx="2415606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30356" y="934105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625270" y="100152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출장시공본사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939894" y="1303589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939894" y="1366985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판매관리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39894" y="1660092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서비스관리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922706"/>
            <a:ext cx="2387593" cy="115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/>
          <a:stretch/>
        </p:blipFill>
        <p:spPr bwMode="auto">
          <a:xfrm>
            <a:off x="2939894" y="3073303"/>
            <a:ext cx="2378070" cy="189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56" y="5034396"/>
            <a:ext cx="2407111" cy="29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18" y="5327152"/>
            <a:ext cx="2372400" cy="48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3223315" y="5411474"/>
            <a:ext cx="329997" cy="404497"/>
            <a:chOff x="2704646" y="1423324"/>
            <a:chExt cx="329997" cy="404497"/>
          </a:xfrm>
        </p:grpSpPr>
        <p:sp>
          <p:nvSpPr>
            <p:cNvPr id="100" name="타원 99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TextBox 101"/>
          <p:cNvSpPr txBox="1"/>
          <p:nvPr/>
        </p:nvSpPr>
        <p:spPr>
          <a:xfrm>
            <a:off x="5527171" y="623141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상세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521902" y="930484"/>
            <a:ext cx="2415606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5524289" y="933431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19203" y="1000850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출장시공본사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33827" y="1302915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533827" y="1366311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주문현황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주문상세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33827" y="1659418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주문상세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819727" y="532715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71" y="1989985"/>
            <a:ext cx="2355065" cy="132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5582462" y="3164941"/>
            <a:ext cx="2322672" cy="21444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76492" y="3422079"/>
            <a:ext cx="2305446" cy="261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82462" y="3489357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상품                                    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∧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1"/>
          <a:stretch/>
        </p:blipFill>
        <p:spPr bwMode="auto">
          <a:xfrm>
            <a:off x="5639788" y="3715814"/>
            <a:ext cx="2166399" cy="232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896759" y="1833810"/>
            <a:ext cx="25200" cy="15455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7780240" y="2581895"/>
            <a:ext cx="329997" cy="404497"/>
            <a:chOff x="2704646" y="1423324"/>
            <a:chExt cx="329997" cy="404497"/>
          </a:xfrm>
        </p:grpSpPr>
        <p:sp>
          <p:nvSpPr>
            <p:cNvPr id="45" name="타원 44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308108" y="4065393"/>
            <a:ext cx="102860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픽업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5445804" y="339873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88941" y="351890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704905" y="226137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8870" y="6217235"/>
            <a:ext cx="123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이어서 ▶</a:t>
            </a:r>
            <a:endParaRPr lang="ko-KR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6369" y="4663277"/>
            <a:ext cx="6451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latin typeface="+mj-ea"/>
                <a:ea typeface="+mj-ea"/>
              </a:rPr>
              <a:t>10,000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ko-KR" altLang="en-US" sz="800" b="1" dirty="0"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 bwMode="auto">
          <a:xfrm>
            <a:off x="2967918" y="3070055"/>
            <a:ext cx="2367896" cy="85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851960" y="497458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판매관리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주문관리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934575"/>
              </p:ext>
            </p:extLst>
          </p:nvPr>
        </p:nvGraphicFramePr>
        <p:xfrm>
          <a:off x="8013610" y="1053558"/>
          <a:ext cx="1811887" cy="1455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시공 사진 등록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단계별로 주문 상태를 저장할 수 있음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상태 저장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단계별로 주문 상태를 저장할 수 있음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 조회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예약한 고객의 정보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735" y="622885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상세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5466" y="927924"/>
            <a:ext cx="2415606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37391" y="941388"/>
            <a:ext cx="2401889" cy="5097679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80056" y="941388"/>
            <a:ext cx="2305446" cy="509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1110" b="35931"/>
          <a:stretch/>
        </p:blipFill>
        <p:spPr bwMode="auto">
          <a:xfrm>
            <a:off x="380057" y="1454178"/>
            <a:ext cx="2305446" cy="255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587726" y="3282758"/>
            <a:ext cx="329997" cy="404497"/>
            <a:chOff x="2704646" y="1423324"/>
            <a:chExt cx="329997" cy="404497"/>
          </a:xfrm>
        </p:grpSpPr>
        <p:sp>
          <p:nvSpPr>
            <p:cNvPr id="70" name="타원 69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2700323" y="2365322"/>
            <a:ext cx="25200" cy="15455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54274" y="1855534"/>
            <a:ext cx="102860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세차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버블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928271" y="6234231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상세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39185" y="933303"/>
            <a:ext cx="240005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951112" y="946767"/>
            <a:ext cx="2383912" cy="5097679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93776" y="946768"/>
            <a:ext cx="2305446" cy="97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1110" b="57257"/>
          <a:stretch/>
        </p:blipFill>
        <p:spPr bwMode="auto">
          <a:xfrm>
            <a:off x="380055" y="4349518"/>
            <a:ext cx="2305446" cy="168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3138" b="40780"/>
          <a:stretch/>
        </p:blipFill>
        <p:spPr bwMode="auto">
          <a:xfrm>
            <a:off x="2984015" y="990121"/>
            <a:ext cx="2324968" cy="92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054274" y="4759253"/>
            <a:ext cx="102860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딜리버리</a:t>
            </a:r>
            <a:endParaRPr lang="ko-KR" altLang="en-US" sz="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71964" y="966009"/>
            <a:ext cx="2345468" cy="466281"/>
            <a:chOff x="371964" y="966009"/>
            <a:chExt cx="2345468" cy="46628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" r="2299" b="70248"/>
            <a:stretch/>
          </p:blipFill>
          <p:spPr bwMode="auto">
            <a:xfrm>
              <a:off x="371964" y="966009"/>
              <a:ext cx="2345468" cy="466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85" t="69622" r="2298" b="6555"/>
            <a:stretch/>
          </p:blipFill>
          <p:spPr bwMode="auto">
            <a:xfrm>
              <a:off x="1894438" y="1025751"/>
              <a:ext cx="791063" cy="37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361667" y="3883236"/>
            <a:ext cx="2345468" cy="466281"/>
            <a:chOff x="371964" y="982193"/>
            <a:chExt cx="2345468" cy="466281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" r="2299" b="70248"/>
            <a:stretch/>
          </p:blipFill>
          <p:spPr bwMode="auto">
            <a:xfrm>
              <a:off x="371964" y="982193"/>
              <a:ext cx="2345468" cy="466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85" t="69622" r="2298" b="6555"/>
            <a:stretch/>
          </p:blipFill>
          <p:spPr bwMode="auto">
            <a:xfrm>
              <a:off x="1894438" y="1041935"/>
              <a:ext cx="791063" cy="37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5" t="69622" r="2298" b="6555"/>
          <a:stretch/>
        </p:blipFill>
        <p:spPr bwMode="auto">
          <a:xfrm>
            <a:off x="4455470" y="1025751"/>
            <a:ext cx="791063" cy="3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0" y="2033588"/>
            <a:ext cx="2387593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1807008" y="90558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76529" y="90558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873609" y="144470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42583" y="2520197"/>
            <a:ext cx="6451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latin typeface="+mj-ea"/>
                <a:ea typeface="+mj-ea"/>
              </a:rPr>
              <a:t>30,000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57100" y="5399652"/>
            <a:ext cx="6451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latin typeface="+mj-ea"/>
                <a:ea typeface="+mj-ea"/>
              </a:rPr>
              <a:t>10,000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상품관리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서비스 관리 </a:t>
            </a:r>
            <a:r>
              <a:rPr lang="en-US" altLang="ko-KR" sz="810" dirty="0" smtClean="0">
                <a:latin typeface="+mn-ea"/>
              </a:rPr>
              <a:t>2.0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864814"/>
              </p:ext>
            </p:extLst>
          </p:nvPr>
        </p:nvGraphicFramePr>
        <p:xfrm>
          <a:off x="8013610" y="1053558"/>
          <a:ext cx="1811887" cy="2669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LTS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LTS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관리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TMS &gt;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상품관리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LTS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관리 메뉴에서 등록된 상품만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명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시공본사는 시공사별로 시간당공임비가 다를 수 있기 때문에 서비스 명만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시공사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별 서비스 목록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시공사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별 서비스 목록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수정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2020.11.02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30371" y="622731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서비스 관리 화면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7621" y="6227310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</a:rPr>
              <a:t>서비스 관리 화면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27530" y="927326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27530" y="933296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622444" y="1000715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>
                    <a:lumMod val="95000"/>
                  </a:schemeClr>
                </a:solidFill>
              </a:rPr>
              <a:t>입점사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                    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37068" y="1302780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37068" y="1366176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7068" y="1659283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84959" y="1952527"/>
            <a:ext cx="2305446" cy="1016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52592" y="2009636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서비스 명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3049695" y="2273514"/>
            <a:ext cx="2195405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9104" y="2638273"/>
            <a:ext cx="572858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601" y="3053478"/>
            <a:ext cx="2305446" cy="291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50793" y="3114732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전체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건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9695" y="3423757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4253" y="3459640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[</a:t>
            </a:r>
            <a:r>
              <a:rPr lang="ko-KR" altLang="en-US" sz="800" dirty="0" smtClean="0">
                <a:latin typeface="+mj-ea"/>
                <a:ea typeface="+mj-ea"/>
              </a:rPr>
              <a:t>엔진오일 교환</a:t>
            </a:r>
            <a:r>
              <a:rPr lang="en-US" altLang="ko-KR" sz="800" dirty="0" smtClean="0">
                <a:latin typeface="+mj-ea"/>
                <a:ea typeface="+mj-ea"/>
              </a:rPr>
              <a:t>]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9385" y="3844485"/>
            <a:ext cx="490449" cy="215444"/>
            <a:chOff x="3079385" y="3844485"/>
            <a:chExt cx="490449" cy="215444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69834" y="3844097"/>
            <a:ext cx="108489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공임비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27728" y="3844097"/>
            <a:ext cx="45054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49695" y="4323712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04253" y="4359595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[</a:t>
            </a:r>
            <a:r>
              <a:rPr lang="ko-KR" altLang="en-US" sz="800" dirty="0" smtClean="0">
                <a:latin typeface="+mj-ea"/>
                <a:ea typeface="+mj-ea"/>
              </a:rPr>
              <a:t>타이어 교환</a:t>
            </a:r>
            <a:r>
              <a:rPr lang="en-US" altLang="ko-KR" sz="800" dirty="0" smtClean="0">
                <a:latin typeface="+mj-ea"/>
                <a:ea typeface="+mj-ea"/>
              </a:rPr>
              <a:t>]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079385" y="4744440"/>
            <a:ext cx="490449" cy="215444"/>
            <a:chOff x="3079385" y="3844485"/>
            <a:chExt cx="490449" cy="215444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569834" y="4744052"/>
            <a:ext cx="108489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공임비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27728" y="4744052"/>
            <a:ext cx="45054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049065" y="5202550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03623" y="5238433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[</a:t>
            </a:r>
            <a:r>
              <a:rPr lang="ko-KR" altLang="en-US" sz="800" dirty="0" err="1" smtClean="0">
                <a:latin typeface="+mj-ea"/>
                <a:ea typeface="+mj-ea"/>
              </a:rPr>
              <a:t>엔진경고등</a:t>
            </a:r>
            <a:r>
              <a:rPr lang="ko-KR" altLang="en-US" sz="800" dirty="0" smtClean="0">
                <a:latin typeface="+mj-ea"/>
                <a:ea typeface="+mj-ea"/>
              </a:rPr>
              <a:t> 교환</a:t>
            </a:r>
            <a:r>
              <a:rPr lang="en-US" altLang="ko-KR" sz="800" dirty="0" smtClean="0">
                <a:latin typeface="+mj-ea"/>
                <a:ea typeface="+mj-ea"/>
              </a:rPr>
              <a:t>]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078755" y="5623278"/>
            <a:ext cx="490449" cy="215444"/>
            <a:chOff x="3079385" y="3844485"/>
            <a:chExt cx="490449" cy="215444"/>
          </a:xfrm>
        </p:grpSpPr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569204" y="5622890"/>
            <a:ext cx="108489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공임비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7098" y="5622890"/>
            <a:ext cx="45054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20755261">
            <a:off x="2795883" y="807953"/>
            <a:ext cx="841573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입점사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24726" y="92813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5524726" y="934105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219640" y="100152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시공본사 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534264" y="1303589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534264" y="1366985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4264" y="1660092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LTS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582155" y="1953336"/>
            <a:ext cx="2305446" cy="1016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49788" y="2010445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서비스 명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5646891" y="2274323"/>
            <a:ext cx="2195405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266300" y="2639082"/>
            <a:ext cx="572858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85797" y="3054287"/>
            <a:ext cx="2305446" cy="291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47989" y="3115541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전체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건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638799" y="3424566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01449" y="3460449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[</a:t>
            </a:r>
            <a:r>
              <a:rPr lang="ko-KR" altLang="en-US" sz="800" dirty="0">
                <a:latin typeface="+mj-ea"/>
              </a:rPr>
              <a:t>엔진오일 교환</a:t>
            </a:r>
            <a:r>
              <a:rPr lang="en-US" altLang="ko-KR" sz="800" dirty="0" smtClean="0">
                <a:latin typeface="+mj-ea"/>
              </a:rPr>
              <a:t>]</a:t>
            </a:r>
            <a:endParaRPr lang="ko-KR" altLang="en-US" sz="800" dirty="0">
              <a:latin typeface="+mj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108481" y="3844905"/>
            <a:ext cx="1189888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시공사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별 서비스 목록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638799" y="4324521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601449" y="4360404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[</a:t>
            </a:r>
            <a:r>
              <a:rPr lang="ko-KR" altLang="en-US" sz="800" dirty="0">
                <a:latin typeface="+mj-ea"/>
              </a:rPr>
              <a:t>타이어 교환</a:t>
            </a:r>
            <a:r>
              <a:rPr lang="en-US" altLang="ko-KR" sz="800" dirty="0" smtClean="0">
                <a:latin typeface="+mj-ea"/>
              </a:rPr>
              <a:t>]</a:t>
            </a:r>
            <a:endParaRPr lang="ko-KR" altLang="en-US" sz="800" dirty="0">
              <a:latin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638169" y="5203359"/>
            <a:ext cx="2187312" cy="6954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600819" y="5239242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[</a:t>
            </a:r>
            <a:r>
              <a:rPr lang="ko-KR" altLang="en-US" sz="800" dirty="0" err="1">
                <a:latin typeface="+mj-ea"/>
              </a:rPr>
              <a:t>엔진경고등</a:t>
            </a:r>
            <a:r>
              <a:rPr lang="ko-KR" altLang="en-US" sz="800" dirty="0">
                <a:latin typeface="+mj-ea"/>
              </a:rPr>
              <a:t> 교환</a:t>
            </a:r>
            <a:r>
              <a:rPr lang="en-US" altLang="ko-KR" sz="800" dirty="0" smtClean="0">
                <a:latin typeface="+mj-ea"/>
              </a:rPr>
              <a:t>]</a:t>
            </a:r>
            <a:endParaRPr lang="ko-KR" altLang="en-US" sz="800" dirty="0">
              <a:latin typeface="+mj-ea"/>
            </a:endParaRPr>
          </a:p>
        </p:txBody>
      </p:sp>
      <p:sp>
        <p:nvSpPr>
          <p:cNvPr id="128" name="직사각형 127"/>
          <p:cNvSpPr/>
          <p:nvPr/>
        </p:nvSpPr>
        <p:spPr>
          <a:xfrm rot="20755261">
            <a:off x="5443946" y="780129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시공본사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610197" y="3779158"/>
            <a:ext cx="2222528" cy="34771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321" y="6227310"/>
            <a:ext cx="2419403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33659" y="931159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"/>
          <a:stretch/>
        </p:blipFill>
        <p:spPr bwMode="auto">
          <a:xfrm>
            <a:off x="341313" y="923067"/>
            <a:ext cx="2411412" cy="513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397957" y="1968711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입점사관리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96004" y="3623124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30,000</a:t>
            </a:r>
            <a:r>
              <a:rPr lang="ko-KR" altLang="en-US" sz="800" dirty="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365500" y="3119460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건씩 조회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53503" y="3118651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건씩 조회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30261" y="3842954"/>
            <a:ext cx="469495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673418" y="3836393"/>
            <a:ext cx="490449" cy="215444"/>
            <a:chOff x="3079385" y="3844485"/>
            <a:chExt cx="490449" cy="215444"/>
          </a:xfrm>
        </p:grpSpPr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7538703" y="3867230"/>
            <a:ext cx="329997" cy="404497"/>
            <a:chOff x="2704646" y="1423324"/>
            <a:chExt cx="329997" cy="404497"/>
          </a:xfrm>
        </p:grpSpPr>
        <p:sp>
          <p:nvSpPr>
            <p:cNvPr id="151" name="타원 150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6" name="직사각형 125"/>
          <p:cNvSpPr/>
          <p:nvPr/>
        </p:nvSpPr>
        <p:spPr>
          <a:xfrm>
            <a:off x="6108480" y="4683430"/>
            <a:ext cx="1189888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시공사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별 서비스 목록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330260" y="4681479"/>
            <a:ext cx="469495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5673417" y="4674918"/>
            <a:ext cx="490449" cy="215444"/>
            <a:chOff x="3079385" y="3844485"/>
            <a:chExt cx="490449" cy="215444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TextBox 135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6108128" y="5583575"/>
            <a:ext cx="1189888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시공사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별 서비스 목록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329908" y="5581624"/>
            <a:ext cx="469495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5673065" y="5575063"/>
            <a:ext cx="490449" cy="215444"/>
            <a:chOff x="3079385" y="3844485"/>
            <a:chExt cx="490449" cy="215444"/>
          </a:xfrm>
        </p:grpSpPr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7298369" y="368605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411914" y="344358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96003" y="4541105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5</a:t>
            </a:r>
            <a:r>
              <a:rPr lang="en-US" altLang="ko-KR" sz="800" dirty="0" smtClean="0">
                <a:latin typeface="+mj-ea"/>
                <a:ea typeface="+mj-ea"/>
              </a:rPr>
              <a:t>0,000</a:t>
            </a:r>
            <a:r>
              <a:rPr lang="ko-KR" altLang="en-US" sz="800" dirty="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86223" y="5435258"/>
            <a:ext cx="2118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40,000</a:t>
            </a:r>
            <a:r>
              <a:rPr lang="ko-KR" altLang="en-US" sz="800" dirty="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979306" y="371940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004253" y="3382264"/>
            <a:ext cx="2254408" cy="25823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2912836" y="329979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474365" y="333185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20755261">
            <a:off x="113555" y="748941"/>
            <a:ext cx="1120133" cy="368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시공본사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4690" y="2760684"/>
            <a:ext cx="2005379" cy="550645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서비스 관리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서비스 등록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079192" y="2793005"/>
            <a:ext cx="329997" cy="404497"/>
            <a:chOff x="2704646" y="1423324"/>
            <a:chExt cx="329997" cy="404497"/>
          </a:xfrm>
        </p:grpSpPr>
        <p:sp>
          <p:nvSpPr>
            <p:cNvPr id="146" name="타원 145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4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타원 110"/>
          <p:cNvSpPr/>
          <p:nvPr/>
        </p:nvSpPr>
        <p:spPr>
          <a:xfrm>
            <a:off x="341313" y="273802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05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>
                <a:latin typeface="+mn-ea"/>
              </a:rPr>
              <a:t>상품관리 </a:t>
            </a:r>
            <a:r>
              <a:rPr lang="en-US" altLang="ko-KR" sz="810" dirty="0">
                <a:latin typeface="+mn-ea"/>
              </a:rPr>
              <a:t>&gt; </a:t>
            </a:r>
            <a:r>
              <a:rPr lang="ko-KR" altLang="en-US" sz="810" dirty="0">
                <a:latin typeface="+mn-ea"/>
              </a:rPr>
              <a:t>서비스 관리 </a:t>
            </a:r>
            <a:r>
              <a:rPr lang="en-US" altLang="ko-KR" sz="810" dirty="0" smtClean="0">
                <a:latin typeface="+mn-ea"/>
              </a:rPr>
              <a:t>2.0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551897"/>
              </p:ext>
            </p:extLst>
          </p:nvPr>
        </p:nvGraphicFramePr>
        <p:xfrm>
          <a:off x="8013610" y="1053558"/>
          <a:ext cx="1811887" cy="1153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선택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수정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변경 불가능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검색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선택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2020.11.02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3205" y="6229266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420" y="6227309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서비스 수정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9300" y="931984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329300" y="937954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024214" y="1005373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시공본사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8838" y="1307438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8838" y="1370834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8838" y="1663941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LTS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6729" y="2033588"/>
            <a:ext cx="2305446" cy="299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90371" y="5135165"/>
            <a:ext cx="2305446" cy="83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53021" y="5211748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가능차종 설정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0304" y="2054033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선택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5689" y="2253355"/>
            <a:ext cx="2195405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엔진오일 교환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4358" y="2551791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정가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49744" y="2751113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30141" y="2769129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3330" y="3065492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판매가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48716" y="3264814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29113" y="3282830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47"/>
          <a:stretch/>
        </p:blipFill>
        <p:spPr bwMode="auto">
          <a:xfrm>
            <a:off x="458671" y="5472181"/>
            <a:ext cx="2192423" cy="49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351611" y="3588733"/>
            <a:ext cx="1978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latin typeface="+mj-ea"/>
                <a:ea typeface="+mj-ea"/>
              </a:rPr>
              <a:t>선택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가맹점 수 </a:t>
            </a:r>
            <a:r>
              <a:rPr lang="en-US" altLang="ko-KR" sz="800" dirty="0" smtClean="0">
                <a:latin typeface="+mj-ea"/>
                <a:ea typeface="+mj-ea"/>
              </a:rPr>
              <a:t>: 3)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48716" y="4105143"/>
            <a:ext cx="2202378" cy="568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48716" y="3817620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48715" y="4769787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삭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520425" y="4145665"/>
            <a:ext cx="1053061" cy="228738"/>
            <a:chOff x="5660037" y="4170263"/>
            <a:chExt cx="1053061" cy="228738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오상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1597762" y="4137251"/>
            <a:ext cx="1053061" cy="228738"/>
            <a:chOff x="5660037" y="4170263"/>
            <a:chExt cx="1053061" cy="22873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안양 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20424" y="4405308"/>
            <a:ext cx="1117798" cy="228738"/>
            <a:chOff x="5660036" y="4170263"/>
            <a:chExt cx="1117798" cy="228738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5660036" y="4170263"/>
              <a:ext cx="1053061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안양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B 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502705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209410" y="205774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08381" y="378881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30234" y="931983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30234" y="937953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625148" y="1005372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시공본사 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939772" y="1307437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939772" y="1370833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2.0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39772" y="1663940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 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87663" y="2033587"/>
            <a:ext cx="2305446" cy="299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2991305" y="5135164"/>
            <a:ext cx="2305446" cy="83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2953955" y="5211747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가능차종 설정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61238" y="2054032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선택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56623" y="2253354"/>
            <a:ext cx="2195405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현대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디키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픽업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+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                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55292" y="2551790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정가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050678" y="2751112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31075" y="2769128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54264" y="3065491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판매가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049650" y="3264813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30047" y="3282829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14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47"/>
          <a:stretch/>
        </p:blipFill>
        <p:spPr bwMode="auto">
          <a:xfrm>
            <a:off x="3059605" y="5472180"/>
            <a:ext cx="2192423" cy="49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2952545" y="3588732"/>
            <a:ext cx="1978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800" dirty="0" err="1" smtClean="0">
                <a:latin typeface="+mj-ea"/>
                <a:ea typeface="+mj-ea"/>
              </a:rPr>
              <a:t>입점사</a:t>
            </a:r>
            <a:r>
              <a:rPr lang="ko-KR" altLang="en-US" sz="800" dirty="0" smtClean="0">
                <a:latin typeface="+mj-ea"/>
                <a:ea typeface="+mj-ea"/>
              </a:rPr>
              <a:t> 선택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err="1" smtClean="0">
                <a:latin typeface="+mj-ea"/>
                <a:ea typeface="+mj-ea"/>
              </a:rPr>
              <a:t>입점사</a:t>
            </a:r>
            <a:r>
              <a:rPr lang="ko-KR" altLang="en-US" sz="800" dirty="0" smtClean="0">
                <a:latin typeface="+mj-ea"/>
                <a:ea typeface="+mj-ea"/>
              </a:rPr>
              <a:t> 수 </a:t>
            </a:r>
            <a:r>
              <a:rPr lang="en-US" altLang="ko-KR" sz="800" dirty="0" smtClean="0">
                <a:latin typeface="+mj-ea"/>
                <a:ea typeface="+mj-ea"/>
              </a:rPr>
              <a:t>: 3)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049650" y="4105142"/>
            <a:ext cx="2202378" cy="568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049650" y="3817619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입점사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049649" y="4769786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삭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3121359" y="4145664"/>
            <a:ext cx="1053061" cy="228738"/>
            <a:chOff x="5660037" y="4170263"/>
            <a:chExt cx="1053061" cy="228738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오상출장시공사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198696" y="4137250"/>
            <a:ext cx="1053061" cy="228738"/>
            <a:chOff x="5660037" y="4170263"/>
            <a:chExt cx="1053061" cy="228738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안양출장시공사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121358" y="4405307"/>
            <a:ext cx="1117798" cy="228738"/>
            <a:chOff x="5660036" y="4170263"/>
            <a:chExt cx="1117798" cy="228738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5660036" y="4170263"/>
              <a:ext cx="1053061" cy="2287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안양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출장시공사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502705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2934672" y="1307437"/>
            <a:ext cx="2411428" cy="474887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2928224" y="623282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입점사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선택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4" y="1831234"/>
            <a:ext cx="2127365" cy="329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0" y="1486057"/>
            <a:ext cx="284961" cy="25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0755261">
            <a:off x="2781756" y="746225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시공본사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 rot="20755261">
            <a:off x="111197" y="746225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시공본사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상품관리 </a:t>
            </a:r>
            <a:r>
              <a:rPr lang="en-US" altLang="ko-KR" sz="810" dirty="0">
                <a:latin typeface="+mn-ea"/>
              </a:rPr>
              <a:t>&gt; </a:t>
            </a:r>
            <a:r>
              <a:rPr lang="ko-KR" altLang="en-US" sz="810" dirty="0">
                <a:latin typeface="+mn-ea"/>
              </a:rPr>
              <a:t>서비스 관리 </a:t>
            </a:r>
            <a:r>
              <a:rPr lang="en-US" altLang="ko-KR" sz="810" dirty="0" smtClean="0">
                <a:latin typeface="+mn-ea"/>
              </a:rPr>
              <a:t>2.0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678542"/>
              </p:ext>
            </p:extLst>
          </p:nvPr>
        </p:nvGraphicFramePr>
        <p:xfrm>
          <a:off x="8013610" y="1053558"/>
          <a:ext cx="1811887" cy="157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시공사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 별 서비스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시공사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별로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시공사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명과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시간당공임비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노출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aseline="0" dirty="0" err="1" smtClean="0">
                          <a:latin typeface="+mj-ea"/>
                          <a:ea typeface="+mj-ea"/>
                        </a:rPr>
                        <a:t>시공사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별 서비스 수정 화면으로 이동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baseline="0" dirty="0" err="1" smtClean="0">
                          <a:latin typeface="+mj-ea"/>
                          <a:ea typeface="+mj-ea"/>
                        </a:rPr>
                        <a:t>시간당공임비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정가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판매가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TMS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에서 설정되어있지 않을 경우 </a:t>
                      </a:r>
                      <a:r>
                        <a:rPr lang="ko-KR" altLang="en-US" sz="800" baseline="0" dirty="0" err="1" smtClean="0">
                          <a:latin typeface="+mj-ea"/>
                          <a:ea typeface="+mj-ea"/>
                        </a:rPr>
                        <a:t>시간당공임비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설정 가능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baseline="0" dirty="0" err="1" smtClean="0">
                          <a:latin typeface="+mj-ea"/>
                          <a:ea typeface="+mj-ea"/>
                        </a:rPr>
                        <a:t>입점사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 선택</a:t>
                      </a:r>
                      <a:endParaRPr lang="en-US" altLang="ko-KR" sz="800" b="1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err="1" smtClean="0">
                          <a:latin typeface="+mj-ea"/>
                          <a:ea typeface="+mj-ea"/>
                        </a:rPr>
                        <a:t>입점사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수정 불가능</a:t>
                      </a:r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2020.11.02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74" y="623282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시공사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별 서비스 목록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8224" y="623282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시공사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별 서비스 수정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1775" y="93979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331775" y="945765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026689" y="1013184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시공본사 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313" y="1315249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41313" y="1378645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313" y="1671752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가맹점 별 서비스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9204" y="1964996"/>
            <a:ext cx="2305446" cy="120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6837" y="2256773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입점사명</a:t>
            </a:r>
            <a:r>
              <a:rPr lang="ko-KR" altLang="en-US" sz="800" dirty="0" smtClean="0"/>
              <a:t> 조회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453940" y="2520651"/>
            <a:ext cx="2195405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73349" y="2885410"/>
            <a:ext cx="572858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2846" y="3496878"/>
            <a:ext cx="2305446" cy="247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23128" y="3576883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전체 </a:t>
            </a:r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건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5848" y="3944390"/>
            <a:ext cx="2187312" cy="7941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1916" y="2000453"/>
            <a:ext cx="211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+mj-ea"/>
                <a:ea typeface="+mj-ea"/>
              </a:rPr>
              <a:t>서비스 명</a:t>
            </a:r>
            <a:r>
              <a:rPr lang="en-US" altLang="ko-KR" sz="900" b="1" dirty="0">
                <a:latin typeface="+mj-ea"/>
                <a:ea typeface="+mj-ea"/>
              </a:rPr>
              <a:t> </a:t>
            </a:r>
            <a:r>
              <a:rPr lang="en-US" altLang="ko-KR" sz="900" b="1" dirty="0" smtClean="0">
                <a:latin typeface="+mj-ea"/>
                <a:ea typeface="+mj-ea"/>
              </a:rPr>
              <a:t>: </a:t>
            </a:r>
            <a:r>
              <a:rPr lang="en-US" altLang="ko-KR" sz="900" b="1" dirty="0">
                <a:latin typeface="+mj-ea"/>
                <a:ea typeface="+mj-ea"/>
              </a:rPr>
              <a:t>[</a:t>
            </a:r>
            <a:r>
              <a:rPr lang="ko-KR" altLang="en-US" sz="900" b="1" dirty="0">
                <a:latin typeface="+mj-ea"/>
                <a:ea typeface="+mj-ea"/>
              </a:rPr>
              <a:t>엔진오일 교환</a:t>
            </a:r>
            <a:r>
              <a:rPr lang="en-US" altLang="ko-KR" sz="900" b="1" dirty="0" smtClean="0">
                <a:latin typeface="+mj-ea"/>
                <a:ea typeface="+mj-ea"/>
              </a:rPr>
              <a:t>]</a:t>
            </a:r>
            <a:endParaRPr lang="ko-KR" altLang="en-US" sz="900" b="1" dirty="0">
              <a:latin typeface="+mj-ea"/>
              <a:ea typeface="+mj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83630" y="4463045"/>
            <a:ext cx="490449" cy="215444"/>
            <a:chOff x="3079385" y="3844485"/>
            <a:chExt cx="490449" cy="21544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974079" y="4462657"/>
            <a:ext cx="108489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공임비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31973" y="4462657"/>
            <a:ext cx="45054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3940" y="3989279"/>
            <a:ext cx="2118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오상시공사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en-US" altLang="ko-KR" sz="500" dirty="0" smtClean="0">
              <a:latin typeface="+mj-ea"/>
              <a:ea typeface="+mj-ea"/>
            </a:endParaRPr>
          </a:p>
          <a:p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30,000</a:t>
            </a:r>
            <a:r>
              <a:rPr lang="ko-KR" altLang="en-US" sz="800" dirty="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5607" y="5095042"/>
            <a:ext cx="2187312" cy="7941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473389" y="5613697"/>
            <a:ext cx="490449" cy="215444"/>
            <a:chOff x="3079385" y="3844485"/>
            <a:chExt cx="490449" cy="215444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85" y="3867230"/>
              <a:ext cx="141942" cy="15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3174237" y="3844485"/>
              <a:ext cx="3955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963838" y="5613309"/>
            <a:ext cx="108489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공임비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21732" y="5613309"/>
            <a:ext cx="450544" cy="216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3699" y="5139931"/>
            <a:ext cx="2118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오토앤시공사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en-US" altLang="ko-KR" sz="500" dirty="0" smtClean="0">
              <a:latin typeface="+mj-ea"/>
              <a:ea typeface="+mj-ea"/>
            </a:endParaRPr>
          </a:p>
          <a:p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2</a:t>
            </a:r>
            <a:r>
              <a:rPr lang="en-US" altLang="ko-KR" sz="800" dirty="0" smtClean="0">
                <a:latin typeface="+mj-ea"/>
                <a:ea typeface="+mj-ea"/>
              </a:rPr>
              <a:t>0,000</a:t>
            </a:r>
            <a:r>
              <a:rPr lang="ko-KR" altLang="en-US" sz="800" dirty="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1488" y="3580802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건씩 조회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249853" y="4463045"/>
            <a:ext cx="329997" cy="404497"/>
            <a:chOff x="2704646" y="1423324"/>
            <a:chExt cx="329997" cy="404497"/>
          </a:xfrm>
        </p:grpSpPr>
        <p:sp>
          <p:nvSpPr>
            <p:cNvPr id="95" name="타원 94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36215" y="937188"/>
            <a:ext cx="2411413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634275" y="1004607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시공본사    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944307" y="1306672"/>
            <a:ext cx="2406481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948899" y="1370068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HOME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상품관리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 LTS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서비스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48899" y="1663175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 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996790" y="2032822"/>
            <a:ext cx="2305446" cy="282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000432" y="4960129"/>
            <a:ext cx="2305446" cy="100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2963082" y="5024866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가능차종 설정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970365" y="2053267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서비스 선택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065750" y="2252589"/>
            <a:ext cx="2195405" cy="2399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엔진오일 교환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964419" y="2551025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정가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059805" y="2750347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40202" y="2768363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963391" y="3064726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err="1" smtClean="0">
                <a:latin typeface="+mj-ea"/>
                <a:ea typeface="+mj-ea"/>
              </a:rPr>
              <a:t>시간당공임비</a:t>
            </a:r>
            <a:r>
              <a:rPr lang="ko-KR" altLang="en-US" sz="800" dirty="0" smtClean="0">
                <a:latin typeface="+mj-ea"/>
                <a:ea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판매가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058777" y="3264048"/>
            <a:ext cx="1861803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39174" y="3282064"/>
            <a:ext cx="362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ea"/>
                <a:ea typeface="+mj-ea"/>
              </a:rPr>
              <a:t>원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15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06"/>
          <a:stretch/>
        </p:blipFill>
        <p:spPr bwMode="auto">
          <a:xfrm>
            <a:off x="3068732" y="5285299"/>
            <a:ext cx="2192423" cy="65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2961673" y="3587967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latin typeface="+mj-ea"/>
                <a:ea typeface="+mj-ea"/>
              </a:rPr>
              <a:t>선택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058777" y="4104378"/>
            <a:ext cx="2202378" cy="46010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065750" y="3816854"/>
            <a:ext cx="870877" cy="2115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가맹점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058777" y="4590997"/>
            <a:ext cx="870877" cy="2115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삭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2933347" y="931218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065750" y="4167686"/>
            <a:ext cx="1053061" cy="228738"/>
            <a:chOff x="5660037" y="4170263"/>
            <a:chExt cx="1053061" cy="2287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660037" y="4170263"/>
              <a:ext cx="995320" cy="228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오상시공사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37969" y="4176910"/>
              <a:ext cx="275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j-ea"/>
                  <a:ea typeface="+mj-ea"/>
                </a:rPr>
                <a:t>x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06" name="타원 105"/>
          <p:cNvSpPr/>
          <p:nvPr/>
        </p:nvSpPr>
        <p:spPr>
          <a:xfrm>
            <a:off x="2051379" y="432889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0537" y="387752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819471" y="256627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2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72" name="타원 71"/>
          <p:cNvSpPr/>
          <p:nvPr/>
        </p:nvSpPr>
        <p:spPr>
          <a:xfrm>
            <a:off x="2818442" y="354045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20755261">
            <a:off x="2781756" y="746225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시공본사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20755261">
            <a:off x="111197" y="746225"/>
            <a:ext cx="1159732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시공본사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상품관리 </a:t>
            </a:r>
            <a:r>
              <a:rPr lang="en-US" altLang="ko-KR" sz="810" dirty="0" smtClean="0">
                <a:latin typeface="+mn-ea"/>
              </a:rPr>
              <a:t>&gt; </a:t>
            </a:r>
            <a:r>
              <a:rPr lang="ko-KR" altLang="en-US" sz="810" dirty="0" smtClean="0">
                <a:latin typeface="+mn-ea"/>
              </a:rPr>
              <a:t>출장 서비스 관리</a:t>
            </a:r>
            <a:r>
              <a:rPr lang="en-US" altLang="ko-KR" sz="810" dirty="0" smtClean="0">
                <a:latin typeface="+mn-ea"/>
              </a:rPr>
              <a:t> 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532388"/>
              </p:ext>
            </p:extLst>
          </p:nvPr>
        </p:nvGraphicFramePr>
        <p:xfrm>
          <a:off x="8013610" y="1053558"/>
          <a:ext cx="1811887" cy="2420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출장 서비스 관리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출장 서비스 관리 화면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으로 이동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출장 서비스 명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TMS &gt;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상품 관리 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출장 서비스 관리 메뉴에서 관리자가 등록한 출장 서비스 명으로 검색 가능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사용 여부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입점사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또는 출장시공본사가 사용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미사용 설정한 데이터로 조회 가능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출장 서비스 명 노출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정가는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취소선으로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노출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판매가는 글씨 굵게 처리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사용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미사용 버튼 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2020.12.08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0372" y="6231876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출장 서비스 관리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31173" y="930754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20"/>
          <a:stretch/>
        </p:blipFill>
        <p:spPr bwMode="auto">
          <a:xfrm>
            <a:off x="2931173" y="936724"/>
            <a:ext cx="2420950" cy="36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626087" y="1004143"/>
            <a:ext cx="1287333" cy="246221"/>
          </a:xfrm>
          <a:prstGeom prst="rect">
            <a:avLst/>
          </a:prstGeom>
          <a:solidFill>
            <a:srgbClr val="01073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출장시공본사     ∨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40711" y="1306208"/>
            <a:ext cx="2401889" cy="4738712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40711" y="1369604"/>
            <a:ext cx="228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HOME 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 서비스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0711" y="1662711"/>
            <a:ext cx="228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 서비스 관리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8602" y="1955955"/>
            <a:ext cx="2305446" cy="143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956234" y="2247732"/>
            <a:ext cx="2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출장 서비스 명 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ko-KR" altLang="en-US" sz="800" b="1" dirty="0" smtClean="0"/>
              <a:t>사용 여부                </a:t>
            </a:r>
            <a:r>
              <a:rPr lang="ko-KR" altLang="ko-KR" sz="800" dirty="0" smtClean="0">
                <a:latin typeface="맑은 고딕"/>
              </a:rPr>
              <a:t>○</a:t>
            </a:r>
            <a:r>
              <a:rPr lang="en-US" altLang="ko-KR" sz="800" dirty="0" smtClean="0">
                <a:latin typeface="맑은 고딕"/>
              </a:rPr>
              <a:t> </a:t>
            </a:r>
            <a:r>
              <a:rPr lang="ko-KR" altLang="en-US" sz="800" dirty="0" smtClean="0">
                <a:latin typeface="맑은 고딕"/>
              </a:rPr>
              <a:t>전</a:t>
            </a:r>
            <a:r>
              <a:rPr lang="ko-KR" altLang="en-US" sz="800" dirty="0">
                <a:latin typeface="맑은 고딕"/>
              </a:rPr>
              <a:t>체</a:t>
            </a:r>
            <a:r>
              <a:rPr lang="ko-KR" altLang="en-US" sz="800" b="1" dirty="0" smtClean="0"/>
              <a:t>      </a:t>
            </a:r>
            <a:r>
              <a:rPr lang="ko-KR" altLang="ko-KR" sz="800" dirty="0" smtClean="0">
                <a:latin typeface="맑은 고딕"/>
                <a:ea typeface="맑은 고딕"/>
              </a:rPr>
              <a:t>○</a:t>
            </a:r>
            <a:r>
              <a:rPr lang="en-US" altLang="ko-KR" sz="800" dirty="0" smtClean="0">
                <a:latin typeface="맑은 고딕"/>
                <a:ea typeface="맑은 고딕"/>
              </a:rPr>
              <a:t> </a:t>
            </a:r>
            <a:r>
              <a:rPr lang="ko-KR" altLang="en-US" sz="800" dirty="0" smtClean="0">
                <a:latin typeface="맑은 고딕"/>
                <a:ea typeface="맑은 고딕"/>
              </a:rPr>
              <a:t>사용  </a:t>
            </a:r>
            <a:r>
              <a:rPr lang="ko-KR" altLang="ko-KR" sz="800" dirty="0">
                <a:latin typeface="맑은 고딕"/>
              </a:rPr>
              <a:t>○</a:t>
            </a:r>
            <a:r>
              <a:rPr lang="en-US" altLang="ko-KR" sz="800" dirty="0">
                <a:latin typeface="맑은 고딕"/>
              </a:rPr>
              <a:t> </a:t>
            </a:r>
            <a:r>
              <a:rPr lang="ko-KR" altLang="en-US" sz="800" dirty="0" smtClean="0">
                <a:latin typeface="맑은 고딕"/>
              </a:rPr>
              <a:t>미사용</a:t>
            </a:r>
            <a:endParaRPr lang="en-US" altLang="ko-KR" sz="800" dirty="0" smtClean="0">
              <a:latin typeface="맑은 고딕"/>
            </a:endParaRPr>
          </a:p>
          <a:p>
            <a:r>
              <a:rPr lang="ko-KR" altLang="en-US" sz="800" dirty="0" smtClean="0">
                <a:latin typeface="맑은 고딕"/>
              </a:rPr>
              <a:t> 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672747" y="3054393"/>
            <a:ext cx="572858" cy="2616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조회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2244" y="3487837"/>
            <a:ext cx="2305446" cy="247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22526" y="3567842"/>
            <a:ext cx="141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전체 </a:t>
            </a:r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건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41314" y="1991412"/>
            <a:ext cx="211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+mj-ea"/>
                <a:ea typeface="+mj-ea"/>
              </a:rPr>
              <a:t>조회 조</a:t>
            </a:r>
            <a:r>
              <a:rPr lang="ko-KR" altLang="en-US" sz="900" b="1" dirty="0">
                <a:latin typeface="+mj-ea"/>
                <a:ea typeface="+mj-ea"/>
              </a:rPr>
              <a:t>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50886" y="3571761"/>
            <a:ext cx="870877" cy="21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건씩 조회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 rot="20755261">
            <a:off x="2737229" y="729556"/>
            <a:ext cx="1120133" cy="405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출장시공본</a:t>
            </a:r>
            <a:r>
              <a:rPr lang="ko-KR" altLang="en-US" sz="1200" b="1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12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33659" y="931159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"/>
          <a:stretch/>
        </p:blipFill>
        <p:spPr bwMode="auto">
          <a:xfrm>
            <a:off x="341313" y="923067"/>
            <a:ext cx="2411412" cy="513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7957" y="1968711"/>
            <a:ext cx="1917813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입점사관리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974" y="623282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1547" y="2709600"/>
            <a:ext cx="1917813" cy="965964"/>
          </a:xfrm>
          <a:prstGeom prst="rect">
            <a:avLst/>
          </a:prstGeom>
          <a:solidFill>
            <a:srgbClr val="01396B"/>
          </a:solidFill>
        </p:spPr>
        <p:txBody>
          <a:bodyPr wrap="square" rtlCol="0">
            <a:no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서비스 관리</a:t>
            </a:r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LTS </a:t>
            </a:r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서비스 등록</a:t>
            </a:r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출장 서비스 관리</a:t>
            </a:r>
            <a:endParaRPr lang="en-US" altLang="ko-KR" sz="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서비스 날짜 관리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059824" y="3269837"/>
            <a:ext cx="329997" cy="404497"/>
            <a:chOff x="2704646" y="1423324"/>
            <a:chExt cx="329997" cy="404497"/>
          </a:xfrm>
        </p:grpSpPr>
        <p:sp>
          <p:nvSpPr>
            <p:cNvPr id="77" name="타원 76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341313" y="328038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 rot="20755261">
            <a:off x="127757" y="729556"/>
            <a:ext cx="1120133" cy="405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입점사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출장시공본</a:t>
            </a:r>
            <a:r>
              <a:rPr lang="ko-KR" altLang="en-US" sz="1200" b="1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043622" y="2469604"/>
            <a:ext cx="2195405" cy="2399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862870" y="2812637"/>
            <a:ext cx="54000" cy="54000"/>
          </a:xfrm>
          <a:prstGeom prst="ellipse">
            <a:avLst/>
          </a:prstGeom>
          <a:solidFill>
            <a:srgbClr val="00B0F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47669" y="3920767"/>
            <a:ext cx="2187312" cy="529853"/>
            <a:chOff x="3047669" y="3920767"/>
            <a:chExt cx="2187312" cy="529853"/>
          </a:xfrm>
        </p:grpSpPr>
        <p:sp>
          <p:nvSpPr>
            <p:cNvPr id="100" name="직사각형 99"/>
            <p:cNvSpPr/>
            <p:nvPr/>
          </p:nvSpPr>
          <p:spPr>
            <a:xfrm>
              <a:off x="3047669" y="3920767"/>
              <a:ext cx="2187312" cy="52985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출장 세차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50,000</a:t>
              </a:r>
              <a:r>
                <a:rPr lang="ko-KR" altLang="en-US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40,000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         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사용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329" y="4078349"/>
              <a:ext cx="318779" cy="214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3058293" y="5297734"/>
            <a:ext cx="2187312" cy="529853"/>
            <a:chOff x="3058293" y="5297734"/>
            <a:chExt cx="2187312" cy="529853"/>
          </a:xfrm>
        </p:grpSpPr>
        <p:sp>
          <p:nvSpPr>
            <p:cNvPr id="105" name="직사각형 104"/>
            <p:cNvSpPr/>
            <p:nvPr/>
          </p:nvSpPr>
          <p:spPr>
            <a:xfrm>
              <a:off x="3058293" y="5297734"/>
              <a:ext cx="2187312" cy="52985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딜리버리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30,000</a:t>
              </a:r>
              <a:r>
                <a:rPr lang="ko-KR" altLang="en-US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0,000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         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사용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237" y="5455316"/>
              <a:ext cx="318779" cy="214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051715" y="4609251"/>
            <a:ext cx="2187312" cy="529853"/>
            <a:chOff x="3051715" y="4609251"/>
            <a:chExt cx="2187312" cy="529853"/>
          </a:xfrm>
        </p:grpSpPr>
        <p:sp>
          <p:nvSpPr>
            <p:cNvPr id="102" name="직사각형 101"/>
            <p:cNvSpPr/>
            <p:nvPr/>
          </p:nvSpPr>
          <p:spPr>
            <a:xfrm>
              <a:off x="3051715" y="4609251"/>
              <a:ext cx="2187312" cy="52985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픽업 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</a:t>
              </a:r>
              <a:r>
                <a:rPr lang="en-US" altLang="ko-KR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0,000</a:t>
              </a:r>
              <a:r>
                <a:rPr lang="ko-KR" altLang="en-US" sz="8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0,000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원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      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미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사용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0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421" y="4763579"/>
              <a:ext cx="331791" cy="22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타원 112"/>
          <p:cNvSpPr/>
          <p:nvPr/>
        </p:nvSpPr>
        <p:spPr>
          <a:xfrm>
            <a:off x="2807335" y="235004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807335" y="271947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839568" y="383801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836067" y="416749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629462" y="403721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8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 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606486"/>
              </p:ext>
            </p:extLst>
          </p:nvPr>
        </p:nvGraphicFramePr>
        <p:xfrm>
          <a:off x="8013610" y="1053558"/>
          <a:ext cx="1811887" cy="103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출장센터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출장 센터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사용자 핸드폰에 출장 센터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앱이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설치되어 있는 경우 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바로 로그인 되어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앱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실행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앱이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미설치되어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있는 경우 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: PLAY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스토어 또는 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APP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스토어로 이동하여 설치 권유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2020.12.10</a:t>
            </a:r>
            <a:endParaRPr lang="ko-KR" altLang="en-US" dirty="0">
              <a:latin typeface="+mn-ea"/>
            </a:endParaRPr>
          </a:p>
        </p:txBody>
      </p:sp>
      <p:sp>
        <p:nvSpPr>
          <p:cNvPr id="112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30974" y="6232825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메뉴 바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1" y="941389"/>
            <a:ext cx="2411568" cy="511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32013" y="938846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rot="20755261">
            <a:off x="224958" y="817877"/>
            <a:ext cx="925730" cy="228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입점사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3071" y="1971320"/>
            <a:ext cx="1302199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입점사관</a:t>
            </a:r>
            <a:r>
              <a:rPr lang="ko-KR" altLang="en-US" sz="800" b="1">
                <a:solidFill>
                  <a:schemeClr val="bg1"/>
                </a:solidFill>
              </a:rPr>
              <a:t>리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6499" y="4640343"/>
            <a:ext cx="2080584" cy="242798"/>
          </a:xfrm>
          <a:prstGeom prst="rect">
            <a:avLst/>
          </a:prstGeom>
          <a:solidFill>
            <a:srgbClr val="01396B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출장센터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911644" y="4640343"/>
            <a:ext cx="329997" cy="404497"/>
            <a:chOff x="2704646" y="1423324"/>
            <a:chExt cx="329997" cy="404497"/>
          </a:xfrm>
        </p:grpSpPr>
        <p:sp>
          <p:nvSpPr>
            <p:cNvPr id="64" name="타원 63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endParaRPr lang="en-US" altLang="ko-KR" sz="813" dirty="0" smtClean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20910"/>
              </p:ext>
            </p:extLst>
          </p:nvPr>
        </p:nvGraphicFramePr>
        <p:xfrm>
          <a:off x="8013610" y="398106"/>
          <a:ext cx="1811888" cy="5222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2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입점사로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로그인 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메인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출장시공사로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로그인 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 일정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 화면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센터 로그인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보이는 화면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사장님센터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판매관리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출장관리 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보이는 화면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위아래 스크롤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 선택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이동하고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출장시공사과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입점사가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가능한 서비스가 없는 경우 문구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가능한 서비스가 없습니다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달력에서 선택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 상세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 날짜를 기준으로 시간과 요일이 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 로 보이기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이동하고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2020.10.22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3205" y="6229266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 bwMode="auto">
          <a:xfrm>
            <a:off x="341313" y="939251"/>
            <a:ext cx="2405684" cy="510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35569" y="931159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199766" y="4401772"/>
            <a:ext cx="329997" cy="404497"/>
            <a:chOff x="2704646" y="1423324"/>
            <a:chExt cx="329997" cy="404497"/>
          </a:xfrm>
        </p:grpSpPr>
        <p:sp>
          <p:nvSpPr>
            <p:cNvPr id="60" name="타원 59"/>
            <p:cNvSpPr/>
            <p:nvPr/>
          </p:nvSpPr>
          <p:spPr>
            <a:xfrm>
              <a:off x="2704646" y="1423324"/>
              <a:ext cx="242630" cy="23999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31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720" y="1542755"/>
              <a:ext cx="201923" cy="28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1544159" y="2190379"/>
            <a:ext cx="1084421" cy="32316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출장센터</a:t>
            </a:r>
            <a:endParaRPr lang="ko-KR" altLang="en-US" sz="1500" b="1" dirty="0"/>
          </a:p>
        </p:txBody>
      </p:sp>
      <p:sp>
        <p:nvSpPr>
          <p:cNvPr id="51" name="타원 50"/>
          <p:cNvSpPr/>
          <p:nvPr/>
        </p:nvSpPr>
        <p:spPr>
          <a:xfrm>
            <a:off x="477177" y="4254932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5715" y="6228414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메인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6877" y="6228867"/>
            <a:ext cx="2421907" cy="2415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날짜 선택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34969" y="941343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5526878" y="933289"/>
            <a:ext cx="2411412" cy="369484"/>
            <a:chOff x="2930372" y="941426"/>
            <a:chExt cx="2411412" cy="369484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5526877" y="929190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534969" y="1302772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528263" y="5748771"/>
            <a:ext cx="823284" cy="2913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115221" y="5752042"/>
            <a:ext cx="823284" cy="2913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완료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09604" y="5752041"/>
            <a:ext cx="823284" cy="291313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일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정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34970" y="1311614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∧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82116" y="2200853"/>
            <a:ext cx="247587" cy="24706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36936" y="1946392"/>
            <a:ext cx="24017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월    화    수    목    금    </a:t>
            </a:r>
            <a:r>
              <a:rPr lang="ko-KR" altLang="en-US" sz="900" dirty="0" smtClean="0">
                <a:solidFill>
                  <a:srgbClr val="00B0F0"/>
                </a:solidFill>
                <a:latin typeface="+mj-ea"/>
                <a:ea typeface="+mj-ea"/>
              </a:rPr>
              <a:t>토</a:t>
            </a:r>
            <a:r>
              <a:rPr lang="ko-KR" altLang="en-US" sz="900" dirty="0" smtClean="0">
                <a:latin typeface="+mj-ea"/>
                <a:ea typeface="+mj-ea"/>
              </a:rPr>
              <a:t>    </a:t>
            </a:r>
            <a:r>
              <a:rPr lang="ko-KR" altLang="en-US" sz="900" dirty="0" smtClean="0">
                <a:solidFill>
                  <a:srgbClr val="FF6600"/>
                </a:solidFill>
                <a:latin typeface="+mj-ea"/>
                <a:ea typeface="+mj-ea"/>
              </a:rPr>
              <a:t>일</a:t>
            </a:r>
            <a:endParaRPr lang="en-US" altLang="ko-KR" sz="900" dirty="0" smtClean="0">
              <a:solidFill>
                <a:srgbClr val="FF6600"/>
              </a:solidFill>
              <a:latin typeface="+mj-ea"/>
              <a:ea typeface="+mj-ea"/>
            </a:endParaRPr>
          </a:p>
          <a:p>
            <a:pPr algn="ctr"/>
            <a:endParaRPr lang="en-US" altLang="ko-KR" sz="900" dirty="0" smtClean="0">
              <a:latin typeface="+mj-ea"/>
              <a:ea typeface="+mj-ea"/>
            </a:endParaRPr>
          </a:p>
          <a:p>
            <a:pPr algn="just"/>
            <a:r>
              <a:rPr lang="en-US" altLang="ko-KR" sz="900" dirty="0" smtClean="0">
                <a:latin typeface="+mj-ea"/>
                <a:ea typeface="+mj-ea"/>
              </a:rPr>
              <a:t>     </a:t>
            </a:r>
            <a:r>
              <a:rPr lang="en-US" altLang="ko-KR" sz="900" b="1" dirty="0" smtClean="0">
                <a:latin typeface="+mj-ea"/>
                <a:ea typeface="+mj-ea"/>
              </a:rPr>
              <a:t>16</a:t>
            </a:r>
            <a:r>
              <a:rPr lang="en-US" altLang="ko-KR" sz="900" dirty="0" smtClean="0">
                <a:latin typeface="+mj-ea"/>
                <a:ea typeface="+mj-ea"/>
              </a:rPr>
              <a:t>    17    18    19   20    </a:t>
            </a:r>
            <a:r>
              <a:rPr lang="en-US" altLang="ko-KR" sz="900" dirty="0" smtClean="0">
                <a:solidFill>
                  <a:srgbClr val="00B0F0"/>
                </a:solidFill>
                <a:latin typeface="+mj-ea"/>
                <a:ea typeface="+mj-ea"/>
              </a:rPr>
              <a:t>21</a:t>
            </a:r>
            <a:r>
              <a:rPr lang="en-US" altLang="ko-KR" sz="900" dirty="0" smtClean="0">
                <a:latin typeface="+mj-ea"/>
                <a:ea typeface="+mj-ea"/>
              </a:rPr>
              <a:t>    </a:t>
            </a:r>
            <a:r>
              <a:rPr lang="en-US" altLang="ko-KR" sz="900" dirty="0" smtClean="0">
                <a:solidFill>
                  <a:srgbClr val="FF6600"/>
                </a:solidFill>
                <a:latin typeface="+mj-ea"/>
                <a:ea typeface="+mj-ea"/>
              </a:rPr>
              <a:t>22</a:t>
            </a:r>
            <a:r>
              <a:rPr lang="en-US" altLang="ko-KR" sz="900" dirty="0" smtClean="0">
                <a:latin typeface="+mj-ea"/>
                <a:ea typeface="+mj-ea"/>
              </a:rPr>
              <a:t>   </a:t>
            </a:r>
            <a:r>
              <a:rPr lang="ko-KR" altLang="en-US" sz="900" dirty="0" smtClean="0">
                <a:latin typeface="+mj-ea"/>
                <a:ea typeface="+mj-ea"/>
              </a:rPr>
              <a:t>   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36936" y="2481909"/>
            <a:ext cx="24017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08</a:t>
            </a:r>
            <a:r>
              <a:rPr lang="ko-KR" altLang="en-US" sz="900" b="1" dirty="0" smtClean="0">
                <a:latin typeface="+mj-ea"/>
                <a:ea typeface="+mj-ea"/>
              </a:rPr>
              <a:t>시</a:t>
            </a:r>
            <a:r>
              <a:rPr lang="ko-KR" altLang="en-US" sz="1000" dirty="0" smtClean="0">
                <a:latin typeface="+mj-ea"/>
                <a:ea typeface="+mj-ea"/>
              </a:rPr>
              <a:t>   </a:t>
            </a:r>
            <a:r>
              <a:rPr lang="en-US" altLang="ko-KR" sz="1000" dirty="0" smtClean="0">
                <a:latin typeface="+mj-ea"/>
                <a:ea typeface="+mj-ea"/>
              </a:rPr>
              <a:t>09</a:t>
            </a:r>
            <a:r>
              <a:rPr lang="ko-KR" altLang="en-US" sz="900" dirty="0" smtClean="0">
                <a:latin typeface="+mj-ea"/>
                <a:ea typeface="+mj-ea"/>
              </a:rPr>
              <a:t>시  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10</a:t>
            </a:r>
            <a:r>
              <a:rPr lang="ko-KR" altLang="en-US" sz="900" dirty="0" smtClean="0">
                <a:latin typeface="+mj-ea"/>
                <a:ea typeface="+mj-ea"/>
              </a:rPr>
              <a:t>시  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11</a:t>
            </a:r>
            <a:r>
              <a:rPr lang="ko-KR" altLang="en-US" sz="900" dirty="0" smtClean="0">
                <a:latin typeface="+mj-ea"/>
                <a:ea typeface="+mj-ea"/>
              </a:rPr>
              <a:t>시  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12</a:t>
            </a:r>
            <a:r>
              <a:rPr lang="ko-KR" altLang="en-US" sz="900" dirty="0" smtClean="0">
                <a:latin typeface="+mj-ea"/>
                <a:ea typeface="+mj-ea"/>
              </a:rPr>
              <a:t>시</a:t>
            </a:r>
            <a:endParaRPr lang="ko-KR" altLang="en-US" sz="900" dirty="0">
              <a:latin typeface="+mj-ea"/>
              <a:ea typeface="+mj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backgroundMark x1="87786" y1="33259" x2="87786" y2="33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98" y="2123868"/>
            <a:ext cx="314087" cy="35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backgroundMark x1="87786" y1="33259" x2="87786" y2="33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97" y="2454223"/>
            <a:ext cx="314087" cy="35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64828" y1="20464" x2="64828" y2="20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74" y="2103087"/>
            <a:ext cx="347651" cy="37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64828" y1="20464" x2="64828" y2="20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73" y="2447915"/>
            <a:ext cx="347651" cy="37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710211" y="3450532"/>
            <a:ext cx="2022070" cy="4450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현재 가능한 서비스가 없습니다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98299" y="2481909"/>
            <a:ext cx="342141" cy="24706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20782" y="1760276"/>
            <a:ext cx="2022070" cy="198000"/>
          </a:xfrm>
          <a:prstGeom prst="roundRect">
            <a:avLst>
              <a:gd name="adj" fmla="val 37357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달력에서 선택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86698" y="173011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439823" y="258640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439823" y="2250961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439823" y="5628604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8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933288"/>
            <a:ext cx="2403509" cy="511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928957" y="931895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917974" y="612188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871701" y="549399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717737" y="173910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91868" y="2273210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13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xmlns="" id="{8BB90314-E6A5-461D-B9CB-ABA19ECE92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1260" y="395699"/>
            <a:ext cx="4936584" cy="205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810" dirty="0" smtClean="0">
                <a:latin typeface="+mn-ea"/>
              </a:rPr>
              <a:t>ONC &gt; </a:t>
            </a:r>
            <a:r>
              <a:rPr lang="ko-KR" altLang="en-US" sz="810" dirty="0" smtClean="0">
                <a:latin typeface="+mn-ea"/>
              </a:rPr>
              <a:t>출장센터</a:t>
            </a:r>
            <a:r>
              <a:rPr lang="en-US" altLang="ko-KR" sz="810" dirty="0" smtClean="0">
                <a:latin typeface="+mn-ea"/>
              </a:rPr>
              <a:t> </a:t>
            </a:r>
            <a:endParaRPr lang="ko-KR" altLang="en-US" sz="810" dirty="0">
              <a:latin typeface="+mn-ea"/>
            </a:endParaRP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xmlns="" id="{6E9896C2-D7C5-4286-A2E4-75D4B244B059}"/>
              </a:ext>
            </a:extLst>
          </p:cNvPr>
          <p:cNvSpPr txBox="1">
            <a:spLocks/>
          </p:cNvSpPr>
          <p:nvPr/>
        </p:nvSpPr>
        <p:spPr>
          <a:xfrm>
            <a:off x="8005064" y="393249"/>
            <a:ext cx="1811888" cy="46802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74295" tIns="37148" rIns="74295" bIns="37148" rtlCol="0">
            <a:normAutofit/>
          </a:bodyPr>
          <a:lstStyle>
            <a:lvl1pPr marL="228603" indent="-228603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13" dirty="0"/>
          </a:p>
        </p:txBody>
      </p:sp>
      <p:graphicFrame>
        <p:nvGraphicFramePr>
          <p:cNvPr id="39" name="내용 개체 틀 11">
            <a:extLst>
              <a:ext uri="{FF2B5EF4-FFF2-40B4-BE49-F238E27FC236}">
                <a16:creationId xmlns:a16="http://schemas.microsoft.com/office/drawing/2014/main" xmlns="" id="{B3D8B91C-4264-4486-AA1B-2E599692A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94838"/>
              </p:ext>
            </p:extLst>
          </p:nvPr>
        </p:nvGraphicFramePr>
        <p:xfrm>
          <a:off x="8013610" y="1053558"/>
          <a:ext cx="1811887" cy="3698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36">
                  <a:extLst>
                    <a:ext uri="{9D8B030D-6E8A-4147-A177-3AD203B41FA5}">
                      <a16:colId xmlns:a16="http://schemas.microsoft.com/office/drawing/2014/main" xmlns="" val="4071650657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xmlns="" val="1531434541"/>
                    </a:ext>
                  </a:extLst>
                </a:gridCol>
              </a:tblGrid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지역 보기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지역 보기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 선택할 수 있는 디스플레이 노출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지역 선택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 전체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서울시청을 기준으로 최대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개까지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상품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상품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도착지만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서비스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설정한 위치 정보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시간순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거리순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설렉박스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선택되었다는 색상으로 바뀌고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출장 상세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바로 예약하기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시작 화면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983" marR="53983" marT="29254" marB="29254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텍스트 개체 틀 65">
            <a:extLst>
              <a:ext uri="{FF2B5EF4-FFF2-40B4-BE49-F238E27FC236}">
                <a16:creationId xmlns:a16="http://schemas.microsoft.com/office/drawing/2014/main" xmlns="" id="{461E1BE2-B3B0-467B-B086-DCBA4F11E4DE}"/>
              </a:ext>
            </a:extLst>
          </p:cNvPr>
          <p:cNvSpPr txBox="1">
            <a:spLocks/>
          </p:cNvSpPr>
          <p:nvPr/>
        </p:nvSpPr>
        <p:spPr>
          <a:xfrm>
            <a:off x="6872748" y="149726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2020.11.16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65">
            <a:extLst>
              <a:ext uri="{FF2B5EF4-FFF2-40B4-BE49-F238E27FC236}">
                <a16:creationId xmlns:a16="http://schemas.microsoft.com/office/drawing/2014/main" xmlns="" id="{35F98F0E-F886-4B5D-A3F1-E4B0A23039FB}"/>
              </a:ext>
            </a:extLst>
          </p:cNvPr>
          <p:cNvSpPr txBox="1">
            <a:spLocks/>
          </p:cNvSpPr>
          <p:nvPr/>
        </p:nvSpPr>
        <p:spPr>
          <a:xfrm>
            <a:off x="6872748" y="395699"/>
            <a:ext cx="1032386" cy="2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+mn-ea"/>
              </a:rPr>
              <a:t>김지연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9029" y="622628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달력 상세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7624" y="6229083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주문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레이어팝업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938051" y="943116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2929960" y="935062"/>
            <a:ext cx="2411412" cy="369484"/>
            <a:chOff x="2930372" y="941426"/>
            <a:chExt cx="2411412" cy="369484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929959" y="930963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38051" y="1304545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931345" y="5749754"/>
            <a:ext cx="2410242" cy="300196"/>
            <a:chOff x="5530438" y="5747980"/>
            <a:chExt cx="2410242" cy="300196"/>
          </a:xfrm>
        </p:grpSpPr>
        <p:sp>
          <p:nvSpPr>
            <p:cNvPr id="81" name="직사각형 80"/>
            <p:cNvSpPr/>
            <p:nvPr/>
          </p:nvSpPr>
          <p:spPr>
            <a:xfrm>
              <a:off x="5530438" y="5747980"/>
              <a:ext cx="823284" cy="30019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17396" y="5752041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11779" y="5752040"/>
              <a:ext cx="823284" cy="2913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938052" y="1313387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36638" y="1713498"/>
            <a:ext cx="2401788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선택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43230" y="1299726"/>
            <a:ext cx="2395899" cy="44574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076701" y="2642396"/>
            <a:ext cx="2168399" cy="995104"/>
          </a:xfrm>
          <a:prstGeom prst="roundRect">
            <a:avLst>
              <a:gd name="adj" fmla="val 20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지역을 선택하지 않았다면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algn="ctr"/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원하는 지역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선택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서비스를 이용해주시기 바랍니다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069687" y="3370687"/>
            <a:ext cx="217541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157394" y="3376395"/>
            <a:ext cx="0" cy="2620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4182157" y="3401683"/>
            <a:ext cx="1006237" cy="209819"/>
          </a:xfrm>
          <a:prstGeom prst="roundRect">
            <a:avLst>
              <a:gd name="adj" fmla="val 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B0F0"/>
                </a:solidFill>
              </a:rPr>
              <a:t>지역 선택하기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76701" y="3378742"/>
            <a:ext cx="1080693" cy="258758"/>
          </a:xfrm>
          <a:prstGeom prst="roundRect">
            <a:avLst>
              <a:gd name="adj" fmla="val 102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지역 보기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955828" y="3366566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051135" y="337412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27483" y="6232642"/>
            <a:ext cx="2421907" cy="243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전체 지역 보기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37910" y="946675"/>
            <a:ext cx="2403320" cy="5103362"/>
          </a:xfrm>
          <a:prstGeom prst="rect">
            <a:avLst/>
          </a:prstGeom>
          <a:solidFill>
            <a:srgbClr val="E8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5529819" y="938621"/>
            <a:ext cx="2411412" cy="369484"/>
            <a:chOff x="2930372" y="941426"/>
            <a:chExt cx="2411412" cy="369484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5" r="620"/>
            <a:stretch/>
          </p:blipFill>
          <p:spPr bwMode="auto">
            <a:xfrm>
              <a:off x="2930372" y="941426"/>
              <a:ext cx="2411412" cy="369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3617193" y="1008845"/>
              <a:ext cx="1287333" cy="246221"/>
            </a:xfrm>
            <a:prstGeom prst="rect">
              <a:avLst/>
            </a:prstGeom>
            <a:solidFill>
              <a:srgbClr val="010735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출장시공사</a:t>
              </a:r>
              <a:r>
                <a:rPr lang="ko-KR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     ∨</a:t>
              </a:r>
              <a:endParaRPr lang="ko-KR" altLang="en-US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529818" y="934522"/>
            <a:ext cx="2409881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37910" y="1308104"/>
            <a:ext cx="2401789" cy="474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537911" y="1316946"/>
            <a:ext cx="240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2020</a:t>
            </a:r>
            <a:r>
              <a:rPr lang="ko-KR" altLang="en-US" sz="1000" b="1" dirty="0" smtClean="0">
                <a:latin typeface="+mj-ea"/>
                <a:ea typeface="+mj-ea"/>
              </a:rPr>
              <a:t>년 </a:t>
            </a:r>
            <a:r>
              <a:rPr lang="en-US" altLang="ko-KR" sz="1000" b="1" dirty="0" smtClean="0">
                <a:latin typeface="+mj-ea"/>
                <a:ea typeface="+mj-ea"/>
              </a:rPr>
              <a:t>11</a:t>
            </a:r>
            <a:r>
              <a:rPr lang="ko-KR" altLang="en-US" sz="1000" b="1" dirty="0" smtClean="0">
                <a:latin typeface="+mj-ea"/>
                <a:ea typeface="+mj-ea"/>
              </a:rPr>
              <a:t>월 </a:t>
            </a:r>
            <a:r>
              <a:rPr lang="en-US" altLang="ko-KR" sz="1000" b="1" dirty="0" smtClean="0">
                <a:latin typeface="+mj-ea"/>
                <a:ea typeface="+mj-ea"/>
              </a:rPr>
              <a:t>16</a:t>
            </a:r>
            <a:r>
              <a:rPr lang="ko-KR" altLang="en-US" sz="1000" b="1" dirty="0" smtClean="0">
                <a:latin typeface="+mj-ea"/>
                <a:ea typeface="+mj-ea"/>
              </a:rPr>
              <a:t>일 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월</a:t>
            </a:r>
            <a:r>
              <a:rPr lang="en-US" altLang="ko-KR" sz="1000" b="1" dirty="0" smtClean="0">
                <a:latin typeface="+mj-ea"/>
                <a:ea typeface="+mj-ea"/>
              </a:rPr>
              <a:t>) 08:00</a:t>
            </a:r>
          </a:p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7910" y="1704857"/>
            <a:ext cx="240636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지역 전체 ∨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537910" y="3256245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47216" y="2294343"/>
            <a:ext cx="238828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세차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을지로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243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롯데호텔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1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26km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533709" y="4370524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29245" y="3308009"/>
            <a:ext cx="2406252" cy="1062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픽업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		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출발지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퇴계로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                      </a:t>
            </a:r>
          </a:p>
          <a:p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도착지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서울특별시 중구 충무로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21-3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국제빌딩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26km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538671" y="2238823"/>
            <a:ext cx="240178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374734" y="1717047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5008" y="4440240"/>
            <a:ext cx="24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딜리버리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        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오전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11:00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출발지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명동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8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27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명동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세차장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                                </a:t>
            </a:r>
          </a:p>
          <a:p>
            <a:endParaRPr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도착지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서울특별시 중구 충무로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21-3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국제빌딩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나와의 거리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 27km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374734" y="448786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921198" y="2993506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531204" y="5741190"/>
            <a:ext cx="2410242" cy="306993"/>
            <a:chOff x="5530438" y="5752041"/>
            <a:chExt cx="2410242" cy="306993"/>
          </a:xfrm>
        </p:grpSpPr>
        <p:sp>
          <p:nvSpPr>
            <p:cNvPr id="89" name="직사각형 88"/>
            <p:cNvSpPr/>
            <p:nvPr/>
          </p:nvSpPr>
          <p:spPr>
            <a:xfrm>
              <a:off x="5530438" y="5756862"/>
              <a:ext cx="823284" cy="302172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주문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17396" y="5752042"/>
              <a:ext cx="823284" cy="3069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311779" y="5752041"/>
              <a:ext cx="823284" cy="3069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일정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934522"/>
            <a:ext cx="2403320" cy="511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>
          <a:xfrm>
            <a:off x="335569" y="931159"/>
            <a:ext cx="2411427" cy="51141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232636" y="1963759"/>
            <a:ext cx="654303" cy="3857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∨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algn="ctr"/>
            <a:endParaRPr lang="en-US" altLang="ko-KR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거리순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6991661" y="1948603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632414" y="330800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7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921198" y="4076466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438BE561-AE3B-4AF0-9163-BD759E857F19}"/>
              </a:ext>
            </a:extLst>
          </p:cNvPr>
          <p:cNvSpPr/>
          <p:nvPr/>
        </p:nvSpPr>
        <p:spPr>
          <a:xfrm>
            <a:off x="6921198" y="5442671"/>
            <a:ext cx="967854" cy="21369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예약하기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527483" y="3283733"/>
            <a:ext cx="2438226" cy="106251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374734" y="2415055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374734" y="3458569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845602" y="3944078"/>
            <a:ext cx="240334" cy="2403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8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24121</TotalTime>
  <Words>4390</Words>
  <Application>Microsoft Office PowerPoint</Application>
  <PresentationFormat>A4 용지(210x297mm)</PresentationFormat>
  <Paragraphs>1847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경영지원사업부 오토앤</dc:creator>
  <cp:lastModifiedBy>오상테크놀로지 UX디자인팀</cp:lastModifiedBy>
  <cp:revision>10011</cp:revision>
  <cp:lastPrinted>2020-12-11T05:58:26Z</cp:lastPrinted>
  <dcterms:created xsi:type="dcterms:W3CDTF">2018-11-29T02:05:25Z</dcterms:created>
  <dcterms:modified xsi:type="dcterms:W3CDTF">2020-12-16T02:16:00Z</dcterms:modified>
</cp:coreProperties>
</file>