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61" r:id="rId4"/>
    <p:sldId id="262" r:id="rId5"/>
    <p:sldId id="263" r:id="rId6"/>
    <p:sldId id="264" r:id="rId7"/>
    <p:sldId id="256" r:id="rId8"/>
    <p:sldId id="259" r:id="rId9"/>
    <p:sldId id="258" r:id="rId10"/>
    <p:sldId id="269" r:id="rId11"/>
    <p:sldId id="268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75" autoAdjust="0"/>
  </p:normalViewPr>
  <p:slideViewPr>
    <p:cSldViewPr>
      <p:cViewPr varScale="1">
        <p:scale>
          <a:sx n="92" d="100"/>
          <a:sy n="92" d="100"/>
        </p:scale>
        <p:origin x="-114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DD7F9-B183-49D5-ABC6-8890410C2718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8671-A3D2-4155-8A33-B9ABB9747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6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08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76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20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8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20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58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49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97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69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00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96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37F9-E3AF-48B4-B9CE-039217E71BBA}" type="datetimeFigureOut">
              <a:rPr lang="ko-KR" altLang="en-US" smtClean="0"/>
              <a:t>2019-06-26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9FC4-031F-4F31-BFA2-2FF0B2968F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2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in1117/fresh-project" TargetMode="External"/><Relationship Id="rId2" Type="http://schemas.openxmlformats.org/officeDocument/2006/relationships/hyperlink" Target="http://localhost:11004/swagger-ui.html#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in1117/fresh-pro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62664a8e97f711e9a9a80a553d5ea75-162569714.ap-northeast-2.elb.amazonaws.com:11003/swagger-ui.html" TargetMode="External"/><Relationship Id="rId2" Type="http://schemas.openxmlformats.org/officeDocument/2006/relationships/hyperlink" Target="http://a6254bbd997f711e9a9a80a553d5ea75-1937025739.ap-northeast-2.elb.amazonaws.com:11001/swagger-ui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6270295c97f711e9a9a80a553d5ea75-1736245525.ap-northeast-2.elb.amazonaws.com:11004/swagger-ui.html" TargetMode="External"/><Relationship Id="rId4" Type="http://schemas.openxmlformats.org/officeDocument/2006/relationships/hyperlink" Target="http://a625da41097f711e9a9a80a553d5ea75-870848887.ap-northeast-2.elb.amazonaws.com:11002/swagger-ui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비디오대여 관리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941168"/>
            <a:ext cx="6400800" cy="119898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/>
              <a:t>플랫폼</a:t>
            </a:r>
            <a:r>
              <a:rPr lang="en-US" altLang="ko-KR" dirty="0" smtClean="0"/>
              <a:t> operation 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이재용선임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MSA </a:t>
            </a:r>
            <a:r>
              <a:rPr lang="ko-KR" altLang="en-US" dirty="0" smtClean="0"/>
              <a:t>추진 </a:t>
            </a:r>
            <a:r>
              <a:rPr lang="en-US" altLang="ko-KR" dirty="0" smtClean="0"/>
              <a:t>unit: </a:t>
            </a:r>
            <a:r>
              <a:rPr lang="ko-KR" altLang="en-US" dirty="0" smtClean="0"/>
              <a:t>이주연 수석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이지민 수석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김나연 선임</a:t>
            </a:r>
          </a:p>
          <a:p>
            <a:pPr algn="l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563888" y="3599229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팀 명</a:t>
            </a:r>
            <a:r>
              <a:rPr lang="en-US" altLang="ko-KR" dirty="0"/>
              <a:t>: </a:t>
            </a:r>
            <a:r>
              <a:rPr lang="ko-KR" altLang="en-US" dirty="0" err="1"/>
              <a:t>후레쉬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243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21353"/>
              </p:ext>
            </p:extLst>
          </p:nvPr>
        </p:nvGraphicFramePr>
        <p:xfrm>
          <a:off x="539552" y="3933056"/>
          <a:ext cx="5256585" cy="1534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749"/>
                <a:gridCol w="1257515"/>
                <a:gridCol w="2880321"/>
              </a:tblGrid>
              <a:tr h="231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서비스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프로젝트 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Swagger test </a:t>
                      </a:r>
                      <a:r>
                        <a:rPr lang="en-US" altLang="ko-KR" sz="1100" b="1" dirty="0" err="1" smtClean="0"/>
                        <a:t>url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30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Customer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fresh-customer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http://localhost:11001/swagger-ui.html#/</a:t>
                      </a:r>
                      <a:endParaRPr lang="ko-KR" altLang="en-US" sz="1100" dirty="0"/>
                    </a:p>
                  </a:txBody>
                  <a:tcPr/>
                </a:tc>
              </a:tr>
              <a:tr h="352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fresh-rent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hlinkClick r:id="rId2"/>
                        </a:rPr>
                        <a:t>http://localhost:11003/swagger-ui.html#/</a:t>
                      </a:r>
                      <a:endParaRPr lang="ko-KR" altLang="en-US" sz="1100" dirty="0" smtClean="0"/>
                    </a:p>
                  </a:txBody>
                  <a:tcPr/>
                </a:tc>
              </a:tr>
              <a:tr h="303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http://localhost:11002/swagger-ui.html#/</a:t>
                      </a:r>
                      <a:endParaRPr lang="ko-KR" altLang="en-US" sz="1100" dirty="0"/>
                    </a:p>
                  </a:txBody>
                  <a:tcPr/>
                </a:tc>
              </a:tr>
              <a:tr h="347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hlinkClick r:id="rId2"/>
                        </a:rPr>
                        <a:t>http://localhost:11004/swagger-ui.html#/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3326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 &amp; Software Architecture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19056"/>
              </p:ext>
            </p:extLst>
          </p:nvPr>
        </p:nvGraphicFramePr>
        <p:xfrm>
          <a:off x="539552" y="1048079"/>
          <a:ext cx="7488832" cy="172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6120680"/>
              </a:tblGrid>
              <a:tr h="148725"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방식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개발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환경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java 1.8, openjdk:8, h2</a:t>
                      </a:r>
                      <a:r>
                        <a:rPr lang="en-US" altLang="ko-KR" sz="1100" baseline="0" dirty="0" smtClean="0"/>
                        <a:t> , STS4.1</a:t>
                      </a:r>
                      <a:endParaRPr lang="en-US" altLang="ko-KR" sz="1100" dirty="0" smtClean="0"/>
                    </a:p>
                  </a:txBody>
                  <a:tcPr/>
                </a:tc>
              </a:tr>
              <a:tr h="207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형상관리</a:t>
                      </a:r>
                      <a:r>
                        <a:rPr lang="en-US" altLang="ko-KR" sz="1100" dirty="0" smtClean="0"/>
                        <a:t>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Github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100" dirty="0" smtClean="0">
                          <a:hlinkClick r:id="rId3"/>
                        </a:rPr>
                        <a:t>https://github.com/jimin1117/fresh-project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err="1" smtClean="0"/>
                        <a:t>Dockerimg</a:t>
                      </a:r>
                      <a:r>
                        <a:rPr lang="en-US" altLang="ko-KR" sz="1100" dirty="0" smtClean="0"/>
                        <a:t>: tag</a:t>
                      </a:r>
                      <a:r>
                        <a:rPr lang="ko-KR" altLang="en-US" sz="1100" dirty="0" smtClean="0"/>
                        <a:t>로 버전 관리</a:t>
                      </a:r>
                      <a:endParaRPr lang="ko-KR" altLang="en-US" sz="1100" dirty="0"/>
                    </a:p>
                  </a:txBody>
                  <a:tcPr/>
                </a:tc>
              </a:tr>
              <a:tr h="178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Build tool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maven 3.5.3</a:t>
                      </a:r>
                      <a:endParaRPr lang="en-US" altLang="ko-KR" sz="1100" dirty="0" smtClean="0"/>
                    </a:p>
                  </a:txBody>
                  <a:tcPr/>
                </a:tc>
              </a:tr>
              <a:tr h="178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Test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Tool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Swagger(</a:t>
                      </a:r>
                      <a:r>
                        <a:rPr lang="ko-KR" altLang="en-US" sz="1100" dirty="0" smtClean="0"/>
                        <a:t>하단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참조</a:t>
                      </a:r>
                      <a:r>
                        <a:rPr lang="en-US" altLang="ko-KR" sz="1100" dirty="0" smtClean="0"/>
                        <a:t>)</a:t>
                      </a:r>
                      <a:endParaRPr lang="en-US" altLang="ko-KR" sz="11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배포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Docker </a:t>
                      </a:r>
                      <a:r>
                        <a:rPr lang="en-US" altLang="ko-KR" sz="1100" dirty="0" err="1" smtClean="0"/>
                        <a:t>img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생성하여 배포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3482619"/>
            <a:ext cx="22322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[Swagger]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0317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t="4296" r="22500" b="3157"/>
          <a:stretch/>
        </p:blipFill>
        <p:spPr bwMode="auto">
          <a:xfrm>
            <a:off x="1043608" y="764704"/>
            <a:ext cx="6336704" cy="575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9552" y="220065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 </a:t>
            </a:r>
            <a:r>
              <a:rPr lang="en-US" altLang="ko-KR" dirty="0">
                <a:hlinkClick r:id="rId3"/>
              </a:rPr>
              <a:t>https://github.com/jimin1117/fresh-project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62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483768" y="1628800"/>
            <a:ext cx="1697725" cy="194421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가용영역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06333" y="1196752"/>
            <a:ext cx="4985947" cy="2756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4" descr="https://landscape.cncf.io/logos/kubernetes.svg"/>
          <p:cNvSpPr>
            <a:spLocks noChangeAspect="1" noChangeArrowheads="1"/>
          </p:cNvSpPr>
          <p:nvPr/>
        </p:nvSpPr>
        <p:spPr bwMode="auto">
          <a:xfrm>
            <a:off x="8717997" y="299347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https://landscape.cncf.io/logos/kubernetes.sv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39" y="4846074"/>
            <a:ext cx="925190" cy="58240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81" y="4221088"/>
            <a:ext cx="1472939" cy="505344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2051720" y="4941168"/>
            <a:ext cx="50405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51720" y="4295622"/>
            <a:ext cx="50405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K8S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88024" y="1618526"/>
            <a:ext cx="1697725" cy="1944216"/>
          </a:xfrm>
          <a:prstGeom prst="rect">
            <a:avLst/>
          </a:prstGeom>
          <a:solidFill>
            <a:schemeClr val="tx2">
              <a:lumMod val="20000"/>
              <a:lumOff val="8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가용영역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679285" y="2109938"/>
            <a:ext cx="1368152" cy="1296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952810" y="2142740"/>
            <a:ext cx="1368152" cy="1296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57" name="타원 56"/>
          <p:cNvSpPr/>
          <p:nvPr/>
        </p:nvSpPr>
        <p:spPr>
          <a:xfrm>
            <a:off x="2895309" y="2590634"/>
            <a:ext cx="720080" cy="2622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pod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2972590" y="3008939"/>
            <a:ext cx="720080" cy="2622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pod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5276846" y="2566706"/>
            <a:ext cx="720080" cy="2622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pod</a:t>
            </a:r>
            <a:endParaRPr lang="ko-KR" altLang="en-US" sz="1100" dirty="0"/>
          </a:p>
        </p:txBody>
      </p:sp>
      <p:sp>
        <p:nvSpPr>
          <p:cNvPr id="60" name="타원 59"/>
          <p:cNvSpPr/>
          <p:nvPr/>
        </p:nvSpPr>
        <p:spPr>
          <a:xfrm>
            <a:off x="5276846" y="2884915"/>
            <a:ext cx="720080" cy="2622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pod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539552" y="3326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구성도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632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364431" y="1304907"/>
            <a:ext cx="1512169" cy="1944216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12907"/>
              </p:ext>
            </p:extLst>
          </p:nvPr>
        </p:nvGraphicFramePr>
        <p:xfrm>
          <a:off x="179512" y="548679"/>
          <a:ext cx="8715822" cy="6048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959"/>
                <a:gridCol w="7776863"/>
              </a:tblGrid>
              <a:tr h="2966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Appl.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878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Platform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03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Infra</a:t>
                      </a:r>
                      <a:r>
                        <a:rPr lang="ko-KR" altLang="en-US" sz="1300" dirty="0" smtClean="0"/>
                        <a:t>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292080" y="1340768"/>
            <a:ext cx="2376265" cy="1944216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 descr="https://landscape.cncf.io/logos/kubernetes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https://landscape.cncf.io/logos/kubernetes.sv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https://landscape.cncf.io/logos/kubernetes.sv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6440" y="1608538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Front-end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8795"/>
              </p:ext>
            </p:extLst>
          </p:nvPr>
        </p:nvGraphicFramePr>
        <p:xfrm>
          <a:off x="6516217" y="2069036"/>
          <a:ext cx="1031776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Point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Spring</a:t>
                      </a:r>
                      <a:r>
                        <a:rPr lang="en-US" altLang="ko-KR" sz="1000" baseline="0" dirty="0" smtClean="0"/>
                        <a:t> boot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2141"/>
              </p:ext>
            </p:extLst>
          </p:nvPr>
        </p:nvGraphicFramePr>
        <p:xfrm>
          <a:off x="6538010" y="2698852"/>
          <a:ext cx="1031776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Spring</a:t>
                      </a:r>
                      <a:r>
                        <a:rPr lang="en-US" altLang="ko-KR" sz="1000" baseline="0" dirty="0" smtClean="0"/>
                        <a:t> boot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31799"/>
              </p:ext>
            </p:extLst>
          </p:nvPr>
        </p:nvGraphicFramePr>
        <p:xfrm>
          <a:off x="5406964" y="2069036"/>
          <a:ext cx="1031776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Rent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Spring</a:t>
                      </a:r>
                      <a:r>
                        <a:rPr lang="en-US" altLang="ko-KR" sz="1000" baseline="0" dirty="0" smtClean="0"/>
                        <a:t> boot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65947"/>
              </p:ext>
            </p:extLst>
          </p:nvPr>
        </p:nvGraphicFramePr>
        <p:xfrm>
          <a:off x="5428757" y="2683076"/>
          <a:ext cx="1031776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Spring</a:t>
                      </a:r>
                      <a:r>
                        <a:rPr lang="en-US" altLang="ko-KR" sz="1000" baseline="0" dirty="0" smtClean="0"/>
                        <a:t> boot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68145" y="14857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Micro-Service</a:t>
            </a:r>
            <a:endParaRPr lang="ko-KR" altLang="en-US" sz="1200" dirty="0"/>
          </a:p>
        </p:txBody>
      </p:sp>
      <p:sp>
        <p:nvSpPr>
          <p:cNvPr id="11" name="순서도: 자기 디스크 10"/>
          <p:cNvSpPr/>
          <p:nvPr/>
        </p:nvSpPr>
        <p:spPr>
          <a:xfrm>
            <a:off x="8100392" y="2198648"/>
            <a:ext cx="617605" cy="54641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68767" y="872859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Back-end</a:t>
            </a:r>
            <a:endParaRPr lang="ko-KR" altLang="en-US" dirty="0"/>
          </a:p>
        </p:txBody>
      </p:sp>
      <p:cxnSp>
        <p:nvCxnSpPr>
          <p:cNvPr id="22" name="직선 연결선 21"/>
          <p:cNvCxnSpPr>
            <a:endCxn id="11" idx="2"/>
          </p:cNvCxnSpPr>
          <p:nvPr/>
        </p:nvCxnSpPr>
        <p:spPr>
          <a:xfrm>
            <a:off x="7668345" y="2335253"/>
            <a:ext cx="432047" cy="136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5591766"/>
            <a:ext cx="1149957" cy="72389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64" y="5654557"/>
            <a:ext cx="1472939" cy="649360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42071"/>
              </p:ext>
            </p:extLst>
          </p:nvPr>
        </p:nvGraphicFramePr>
        <p:xfrm>
          <a:off x="2628800" y="2308121"/>
          <a:ext cx="1031776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UI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Node JS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61954"/>
              </p:ext>
            </p:extLst>
          </p:nvPr>
        </p:nvGraphicFramePr>
        <p:xfrm>
          <a:off x="3995936" y="2142741"/>
          <a:ext cx="103177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API</a:t>
                      </a:r>
                      <a:r>
                        <a:rPr lang="en-US" altLang="ko-KR" sz="1000" baseline="0" dirty="0" smtClean="0"/>
                        <a:t> GW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4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Spring</a:t>
                      </a:r>
                      <a:r>
                        <a:rPr lang="en-US" altLang="ko-KR" sz="1000" baseline="0" dirty="0" smtClean="0"/>
                        <a:t> boot</a:t>
                      </a:r>
                      <a:endParaRPr lang="ko-KR" altLang="en-US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Zuul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2" name="직선 화살표 연결선 31"/>
          <p:cNvCxnSpPr>
            <a:stCxn id="28" idx="3"/>
            <a:endCxn id="30" idx="1"/>
          </p:cNvCxnSpPr>
          <p:nvPr/>
        </p:nvCxnSpPr>
        <p:spPr>
          <a:xfrm>
            <a:off x="3876600" y="2277015"/>
            <a:ext cx="119336" cy="185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3"/>
          </p:cNvCxnSpPr>
          <p:nvPr/>
        </p:nvCxnSpPr>
        <p:spPr>
          <a:xfrm>
            <a:off x="5027712" y="2462781"/>
            <a:ext cx="264368" cy="9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50986"/>
              </p:ext>
            </p:extLst>
          </p:nvPr>
        </p:nvGraphicFramePr>
        <p:xfrm>
          <a:off x="1259632" y="2091413"/>
          <a:ext cx="1031776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76"/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Ingress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NGINX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403648" y="14857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stCxn id="42" idx="2"/>
            <a:endCxn id="41" idx="0"/>
          </p:cNvCxnSpPr>
          <p:nvPr/>
        </p:nvCxnSpPr>
        <p:spPr>
          <a:xfrm flipH="1">
            <a:off x="1775520" y="1855128"/>
            <a:ext cx="24172" cy="236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1" idx="3"/>
            <a:endCxn id="29" idx="1"/>
          </p:cNvCxnSpPr>
          <p:nvPr/>
        </p:nvCxnSpPr>
        <p:spPr>
          <a:xfrm>
            <a:off x="2291408" y="2335253"/>
            <a:ext cx="337392" cy="216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5921" y="3573016"/>
            <a:ext cx="120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Devops</a:t>
            </a:r>
            <a:r>
              <a:rPr lang="en-US" altLang="ko-KR" sz="1000" dirty="0" smtClean="0"/>
              <a:t>-Pipeline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13" y="4653137"/>
            <a:ext cx="540060" cy="6000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57" y="3879889"/>
            <a:ext cx="777784" cy="72352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13" y="4653137"/>
            <a:ext cx="1081695" cy="59686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02316" y="3589461"/>
            <a:ext cx="120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협업 </a:t>
            </a:r>
            <a:r>
              <a:rPr lang="en-US" altLang="ko-KR" sz="1000" dirty="0" smtClean="0"/>
              <a:t>tool</a:t>
            </a:r>
            <a:endParaRPr lang="ko-KR" altLang="en-US" sz="1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316" y="3879889"/>
            <a:ext cx="1602212" cy="36249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52" y="4263715"/>
            <a:ext cx="1367135" cy="557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04527" y="3633668"/>
            <a:ext cx="146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Centralized Logging</a:t>
            </a:r>
            <a:endParaRPr lang="ko-KR" altLang="en-US" sz="10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64" y="4665270"/>
            <a:ext cx="683030" cy="62787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64" y="3848314"/>
            <a:ext cx="749948" cy="69410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130271" y="3633667"/>
            <a:ext cx="146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API G/W</a:t>
            </a:r>
            <a:endParaRPr lang="ko-KR" altLang="en-US" sz="10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92" y="3866705"/>
            <a:ext cx="1143160" cy="65731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103632" y="4653136"/>
            <a:ext cx="1826018" cy="678695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718585" y="5445224"/>
            <a:ext cx="3923587" cy="972108"/>
          </a:xfrm>
          <a:prstGeom prst="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89873" y="9580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Blue print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5926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91523"/>
              </p:ext>
            </p:extLst>
          </p:nvPr>
        </p:nvGraphicFramePr>
        <p:xfrm>
          <a:off x="467544" y="836712"/>
          <a:ext cx="8136903" cy="2087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9037"/>
                <a:gridCol w="1575299"/>
                <a:gridCol w="5112567"/>
              </a:tblGrid>
              <a:tr h="231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서비스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Project</a:t>
                      </a:r>
                      <a:r>
                        <a:rPr lang="ko-KR" altLang="en-US" sz="1100" b="1" dirty="0" smtClean="0"/>
                        <a:t>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Swagger test </a:t>
                      </a:r>
                      <a:r>
                        <a:rPr lang="en-US" altLang="ko-KR" sz="1100" b="1" dirty="0" err="1" smtClean="0"/>
                        <a:t>url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30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Customer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fresh-customer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http://a6254bbd997f711e9a9a80a553d5ea75-1937025739.ap-northeast-2.elb.amazonaws.com:11001/swagger-ui.html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2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fresh-rent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http://a62664a8e97f711e9a9a80a553d5ea75-162569714.ap-northeast-2.elb.amazonaws.com:11003/swagger-ui.html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3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http://a625da41097f711e9a9a80a553d5ea75-870848887.ap-northeast-2.elb.amazonaws.com:11002/swagger-ui.html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7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http://a6270295c97f711e9a9a80a553d5ea75-1736245525.ap-northeast-2.elb.amazonaws.com:11004/swagger-ui.html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3326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989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5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03848" y="764704"/>
            <a:ext cx="5724029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21629"/>
              </p:ext>
            </p:extLst>
          </p:nvPr>
        </p:nvGraphicFramePr>
        <p:xfrm>
          <a:off x="3851920" y="1484784"/>
          <a:ext cx="268796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Customer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name: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mobile: String</a:t>
                      </a:r>
                      <a:endParaRPr lang="ko-KR" altLang="en-US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email: String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32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3" y="908720"/>
            <a:ext cx="3846011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7944" y="2276872"/>
            <a:ext cx="5076056" cy="436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81674"/>
              </p:ext>
            </p:extLst>
          </p:nvPr>
        </p:nvGraphicFramePr>
        <p:xfrm>
          <a:off x="4067944" y="2716364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Video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title: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desc</a:t>
                      </a:r>
                      <a:r>
                        <a:rPr lang="en-US" altLang="ko-KR" sz="1500" dirty="0" smtClean="0"/>
                        <a:t>: String</a:t>
                      </a:r>
                      <a:endParaRPr lang="ko-KR" altLang="en-US" sz="15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83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3" y="908720"/>
            <a:ext cx="3846011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7944" y="4653136"/>
            <a:ext cx="5076056" cy="198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37371" y="836712"/>
            <a:ext cx="5076056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59639"/>
              </p:ext>
            </p:extLst>
          </p:nvPr>
        </p:nvGraphicFramePr>
        <p:xfrm>
          <a:off x="1028814" y="2196828"/>
          <a:ext cx="223224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Rent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videoId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rentDate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returnDate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status: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en-US" altLang="ko-KR" sz="1500" baseline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12269"/>
              </p:ext>
            </p:extLst>
          </p:nvPr>
        </p:nvGraphicFramePr>
        <p:xfrm>
          <a:off x="812790" y="4339908"/>
          <a:ext cx="26879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51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&lt;&lt;Enumeration&gt;&gt;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AVAILABLE</a:t>
                      </a:r>
                    </a:p>
                    <a:p>
                      <a:pPr latinLnBrk="1"/>
                      <a:r>
                        <a:rPr lang="en-US" altLang="ko-KR" sz="1500" baseline="0" dirty="0" smtClean="0"/>
                        <a:t>RENTED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>
            <a:stCxn id="9" idx="0"/>
            <a:endCxn id="8" idx="2"/>
          </p:cNvCxnSpPr>
          <p:nvPr/>
        </p:nvCxnSpPr>
        <p:spPr>
          <a:xfrm flipH="1" flipV="1">
            <a:off x="2144938" y="4208508"/>
            <a:ext cx="11832" cy="13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6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676357" cy="6525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1934" y="908720"/>
            <a:ext cx="3701994" cy="583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23928" y="886510"/>
            <a:ext cx="5189499" cy="369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89202"/>
              </p:ext>
            </p:extLst>
          </p:nvPr>
        </p:nvGraphicFramePr>
        <p:xfrm>
          <a:off x="4427984" y="2716364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Point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amount: Long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9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93262"/>
              </p:ext>
            </p:extLst>
          </p:nvPr>
        </p:nvGraphicFramePr>
        <p:xfrm>
          <a:off x="5220072" y="692696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Point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amount: Long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60585"/>
              </p:ext>
            </p:extLst>
          </p:nvPr>
        </p:nvGraphicFramePr>
        <p:xfrm>
          <a:off x="1763688" y="3284984"/>
          <a:ext cx="223224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Rent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videoId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customerId</a:t>
                      </a:r>
                      <a:r>
                        <a:rPr lang="en-US" altLang="ko-KR" sz="1500" dirty="0" smtClean="0"/>
                        <a:t>: Long</a:t>
                      </a:r>
                    </a:p>
                    <a:p>
                      <a:pPr latinLnBrk="1"/>
                      <a:r>
                        <a:rPr lang="en-US" altLang="ko-KR" sz="1500" dirty="0" err="1" smtClean="0"/>
                        <a:t>rentDate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returnDate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baseline="0" dirty="0" smtClean="0"/>
                        <a:t> 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status: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en-US" altLang="ko-KR" sz="1500" baseline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89346"/>
              </p:ext>
            </p:extLst>
          </p:nvPr>
        </p:nvGraphicFramePr>
        <p:xfrm>
          <a:off x="1547664" y="5428064"/>
          <a:ext cx="26879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51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&lt;&lt;Enumeration&gt;&gt;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</a:t>
                      </a:r>
                      <a:r>
                        <a:rPr lang="en-US" altLang="ko-KR" sz="1500" dirty="0" err="1" smtClean="0"/>
                        <a:t>StatusType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AVAILABLE</a:t>
                      </a:r>
                    </a:p>
                    <a:p>
                      <a:pPr latinLnBrk="1"/>
                      <a:r>
                        <a:rPr lang="en-US" altLang="ko-KR" sz="1500" baseline="0" dirty="0" smtClean="0"/>
                        <a:t>RENTED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37014"/>
              </p:ext>
            </p:extLst>
          </p:nvPr>
        </p:nvGraphicFramePr>
        <p:xfrm>
          <a:off x="873466" y="908720"/>
          <a:ext cx="268796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Customer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name: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mobile: String</a:t>
                      </a:r>
                      <a:endParaRPr lang="ko-KR" altLang="en-US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email: String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88668"/>
              </p:ext>
            </p:extLst>
          </p:nvPr>
        </p:nvGraphicFramePr>
        <p:xfrm>
          <a:off x="5854837" y="2878843"/>
          <a:ext cx="2687960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9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&lt;&lt;Entity&gt;&gt;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Model : Video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 id: Long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 title: String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desc</a:t>
                      </a:r>
                      <a:r>
                        <a:rPr lang="en-US" altLang="ko-KR" sz="1500" dirty="0" smtClean="0"/>
                        <a:t>: String</a:t>
                      </a:r>
                      <a:endParaRPr lang="ko-KR" altLang="en-US" sz="15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27584" y="26064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비디오대여관리 시스템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5436096" y="2492896"/>
            <a:ext cx="3600400" cy="1944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2" name="타원 11"/>
          <p:cNvSpPr/>
          <p:nvPr/>
        </p:nvSpPr>
        <p:spPr>
          <a:xfrm>
            <a:off x="1" y="3040876"/>
            <a:ext cx="6228184" cy="36208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4" name="타원 13"/>
          <p:cNvSpPr/>
          <p:nvPr/>
        </p:nvSpPr>
        <p:spPr>
          <a:xfrm>
            <a:off x="434305" y="635559"/>
            <a:ext cx="3517078" cy="2088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6" name="타원 15"/>
          <p:cNvSpPr/>
          <p:nvPr/>
        </p:nvSpPr>
        <p:spPr>
          <a:xfrm>
            <a:off x="4824482" y="332656"/>
            <a:ext cx="3517078" cy="2088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5개인 별 5"/>
          <p:cNvSpPr/>
          <p:nvPr/>
        </p:nvSpPr>
        <p:spPr>
          <a:xfrm>
            <a:off x="611560" y="3321568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5580113" y="2596689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6228185" y="6194215"/>
            <a:ext cx="648072" cy="4674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65893" y="62432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핵심도메인</a:t>
            </a:r>
            <a:endParaRPr lang="ko-KR" altLang="en-US"/>
          </a:p>
        </p:txBody>
      </p:sp>
      <p:cxnSp>
        <p:nvCxnSpPr>
          <p:cNvPr id="20" name="직선 연결선 19"/>
          <p:cNvCxnSpPr>
            <a:stCxn id="10" idx="0"/>
            <a:endCxn id="8" idx="2"/>
          </p:cNvCxnSpPr>
          <p:nvPr/>
        </p:nvCxnSpPr>
        <p:spPr>
          <a:xfrm flipH="1" flipV="1">
            <a:off x="2879812" y="5296664"/>
            <a:ext cx="11832" cy="13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2"/>
            <a:endCxn id="8" idx="0"/>
          </p:cNvCxnSpPr>
          <p:nvPr/>
        </p:nvCxnSpPr>
        <p:spPr>
          <a:xfrm>
            <a:off x="2217446" y="2463200"/>
            <a:ext cx="662366" cy="821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" idx="1"/>
            <a:endCxn id="8" idx="3"/>
          </p:cNvCxnSpPr>
          <p:nvPr/>
        </p:nvCxnSpPr>
        <p:spPr>
          <a:xfrm flipH="1">
            <a:off x="3995936" y="3541783"/>
            <a:ext cx="1858901" cy="749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7" idx="1"/>
            <a:endCxn id="11" idx="3"/>
          </p:cNvCxnSpPr>
          <p:nvPr/>
        </p:nvCxnSpPr>
        <p:spPr>
          <a:xfrm flipH="1">
            <a:off x="3561426" y="1355636"/>
            <a:ext cx="1658646" cy="330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43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92400"/>
              </p:ext>
            </p:extLst>
          </p:nvPr>
        </p:nvGraphicFramePr>
        <p:xfrm>
          <a:off x="539552" y="1048079"/>
          <a:ext cx="8064898" cy="5333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476"/>
                <a:gridCol w="1262606"/>
                <a:gridCol w="1152128"/>
                <a:gridCol w="994302"/>
                <a:gridCol w="994302"/>
                <a:gridCol w="1309956"/>
                <a:gridCol w="1152128"/>
              </a:tblGrid>
              <a:tr h="354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서비스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프로젝트 </a:t>
                      </a:r>
                      <a:r>
                        <a:rPr lang="ko-KR" altLang="en-US" sz="1100" b="1" dirty="0" smtClean="0"/>
                        <a:t>명</a:t>
                      </a:r>
                      <a:r>
                        <a:rPr lang="en-US" altLang="ko-KR" sz="1100" b="1" dirty="0" smtClean="0"/>
                        <a:t>/MS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API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방식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API</a:t>
                      </a:r>
                      <a:r>
                        <a:rPr lang="ko-KR" altLang="en-US" sz="1100" b="1" dirty="0" smtClean="0"/>
                        <a:t>설명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input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Output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0263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Customer</a:t>
                      </a:r>
                      <a:endParaRPr lang="ko-KR" altLang="en-US" sz="11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fresh-customer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/user/{id}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조회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name, email, mobile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 등록</a:t>
                      </a:r>
                      <a:endParaRPr lang="en-US" altLang="ko-KR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name, email, mobile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/user/{id}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고객 수정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id, name, email, mobile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/user/{id}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DELETE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고객 삭제 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58536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Rent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fresh-rent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/rent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대여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err="1" smtClean="0"/>
                        <a:t>videoId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en-US" altLang="ko-KR" sz="1100" dirty="0" err="1" smtClean="0"/>
                        <a:t>customerId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dirty="0" err="1" smtClean="0"/>
                        <a:t>rentDate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9531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/rent/{id}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비디오 반납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100" dirty="0" smtClean="0"/>
                        <a:t>id, </a:t>
                      </a:r>
                      <a:r>
                        <a:rPr lang="en-US" altLang="ko-KR" sz="1100" dirty="0" err="1" smtClean="0"/>
                        <a:t>reuturnDate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Point</a:t>
                      </a:r>
                      <a:endParaRPr lang="ko-KR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/point/{id}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포인트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변경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충전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차감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id, amount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/point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포인트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생성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customerId</a:t>
                      </a:r>
                      <a:r>
                        <a:rPr lang="en-US" altLang="ko-KR" sz="1100" dirty="0" smtClean="0"/>
                        <a:t>, amount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/point/{id}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포인트 조회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customerId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Point</a:t>
                      </a:r>
                      <a:endParaRPr lang="ko-KR" altLang="en-US" sz="1100" dirty="0"/>
                    </a:p>
                  </a:txBody>
                  <a:tcPr/>
                </a:tc>
              </a:tr>
              <a:tr h="25516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Video</a:t>
                      </a:r>
                      <a:endParaRPr lang="ko-KR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fresh-video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/video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등록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Title, </a:t>
                      </a:r>
                      <a:r>
                        <a:rPr lang="en-US" altLang="ko-KR" sz="1100" dirty="0" err="1" smtClean="0"/>
                        <a:t>desc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390244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DELETE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비디오 삭제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result</a:t>
                      </a:r>
                      <a:endParaRPr lang="ko-KR" altLang="en-US" sz="1100" dirty="0"/>
                    </a:p>
                  </a:txBody>
                  <a:tcPr/>
                </a:tc>
              </a:tr>
              <a:tr h="420263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/video/{id}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비디오 조회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title, </a:t>
                      </a:r>
                      <a:r>
                        <a:rPr lang="en-US" altLang="ko-KR" sz="1100" dirty="0" err="1" smtClean="0"/>
                        <a:t>desc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33265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35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620688"/>
            <a:ext cx="79208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System &amp; Software Architecture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개발 방법론 설계 </a:t>
            </a:r>
            <a:r>
              <a:rPr lang="en-US" altLang="ko-KR" dirty="0" smtClean="0"/>
              <a:t>: agile </a:t>
            </a:r>
            <a:r>
              <a:rPr lang="ko-KR" altLang="en-US" dirty="0" smtClean="0"/>
              <a:t>방법론</a:t>
            </a:r>
            <a:r>
              <a:rPr lang="en-US" altLang="ko-KR" dirty="0" smtClean="0"/>
              <a:t>(sprint 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환경구성</a:t>
            </a:r>
            <a:endParaRPr lang="en-US" altLang="ko-KR" dirty="0" smtClean="0"/>
          </a:p>
          <a:p>
            <a:r>
              <a:rPr lang="en-US" altLang="ko-KR" dirty="0" smtClean="0"/>
              <a:t>  1) </a:t>
            </a:r>
            <a:r>
              <a:rPr lang="ko-KR" altLang="en-US" dirty="0" smtClean="0"/>
              <a:t>개발언어</a:t>
            </a:r>
            <a:r>
              <a:rPr lang="en-US" altLang="ko-KR" dirty="0" smtClean="0"/>
              <a:t>: java 1.8, Docker Base </a:t>
            </a:r>
            <a:r>
              <a:rPr lang="en-US" altLang="ko-KR" dirty="0" err="1" smtClean="0"/>
              <a:t>img</a:t>
            </a:r>
            <a:r>
              <a:rPr lang="en-US" altLang="ko-KR" dirty="0"/>
              <a:t>(openjdk:8), </a:t>
            </a:r>
            <a:r>
              <a:rPr lang="en-US" altLang="ko-KR" dirty="0" smtClean="0"/>
              <a:t>h2</a:t>
            </a:r>
            <a:endParaRPr lang="en-US" altLang="ko-KR" dirty="0"/>
          </a:p>
          <a:p>
            <a:r>
              <a:rPr lang="en-US" altLang="ko-KR" dirty="0" smtClean="0"/>
              <a:t>  2) </a:t>
            </a:r>
            <a:r>
              <a:rPr lang="ko-KR" altLang="en-US" dirty="0" smtClean="0"/>
              <a:t>형상관리</a:t>
            </a:r>
            <a:r>
              <a:rPr lang="en-US" altLang="ko-KR" dirty="0" smtClean="0"/>
              <a:t>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개별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-&gt;master </a:t>
            </a:r>
            <a:r>
              <a:rPr lang="ko-KR" altLang="en-US" dirty="0" smtClean="0"/>
              <a:t>병합 </a:t>
            </a:r>
            <a:r>
              <a:rPr lang="en-US" altLang="ko-KR" dirty="0" smtClean="0"/>
              <a:t>-&gt;release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Dockerimg</a:t>
            </a:r>
            <a:r>
              <a:rPr lang="en-US" altLang="ko-KR" dirty="0" smtClean="0"/>
              <a:t>(tag</a:t>
            </a:r>
            <a:r>
              <a:rPr lang="ko-KR" altLang="en-US" dirty="0" smtClean="0"/>
              <a:t>로 버전 관리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3) Build tool: maven 3.5.3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4) Test </a:t>
            </a:r>
            <a:r>
              <a:rPr lang="ko-KR" altLang="en-US" dirty="0" smtClean="0"/>
              <a:t>환경 및 </a:t>
            </a:r>
            <a:r>
              <a:rPr lang="en-US" altLang="ko-KR" dirty="0" smtClean="0"/>
              <a:t>Tool </a:t>
            </a:r>
            <a:r>
              <a:rPr lang="ko-KR" altLang="en-US" dirty="0" smtClean="0"/>
              <a:t>결정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swagger</a:t>
            </a:r>
            <a:r>
              <a:rPr lang="en-US" altLang="ko-KR" dirty="0" smtClean="0"/>
              <a:t>, Junit, postman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5) STS4.1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파이프라인 구성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Devops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허브 </a:t>
            </a:r>
            <a:r>
              <a:rPr lang="en-US" altLang="ko-KR" dirty="0" smtClean="0"/>
              <a:t>commit -&gt; maven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-&gt; registry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push-&gt; K8S</a:t>
            </a:r>
            <a:r>
              <a:rPr lang="ko-KR" altLang="en-US" dirty="0" smtClean="0"/>
              <a:t>배포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 smtClean="0"/>
              <a:t>4. Deploy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1) AWS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2) </a:t>
            </a:r>
            <a:r>
              <a:rPr lang="en-US" altLang="ko-KR" dirty="0" err="1" smtClean="0"/>
              <a:t>dockerhub</a:t>
            </a:r>
            <a:r>
              <a:rPr lang="en-US" altLang="ko-KR" dirty="0" smtClean="0"/>
              <a:t>(AWS EKS)</a:t>
            </a:r>
          </a:p>
        </p:txBody>
      </p:sp>
    </p:spTree>
    <p:extLst>
      <p:ext uri="{BB962C8B-B14F-4D97-AF65-F5344CB8AC3E}">
        <p14:creationId xmlns:p14="http://schemas.microsoft.com/office/powerpoint/2010/main" val="114470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649</Words>
  <Application>Microsoft Office PowerPoint</Application>
  <PresentationFormat>화면 슬라이드 쇼(4:3)</PresentationFormat>
  <Paragraphs>257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비디오대여 관리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82</cp:revision>
  <dcterms:created xsi:type="dcterms:W3CDTF">2019-06-25T02:15:16Z</dcterms:created>
  <dcterms:modified xsi:type="dcterms:W3CDTF">2019-06-26T10:09:51Z</dcterms:modified>
</cp:coreProperties>
</file>