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73" r:id="rId2"/>
    <p:sldId id="460" r:id="rId3"/>
    <p:sldId id="461" r:id="rId4"/>
    <p:sldId id="457" r:id="rId5"/>
    <p:sldId id="458" r:id="rId6"/>
    <p:sldId id="459" r:id="rId7"/>
    <p:sldId id="462" r:id="rId8"/>
    <p:sldId id="261" r:id="rId9"/>
    <p:sldId id="418" r:id="rId10"/>
    <p:sldId id="339" r:id="rId11"/>
    <p:sldId id="342" r:id="rId12"/>
    <p:sldId id="463" r:id="rId13"/>
    <p:sldId id="465" r:id="rId14"/>
    <p:sldId id="466" r:id="rId15"/>
    <p:sldId id="464" r:id="rId16"/>
    <p:sldId id="467" r:id="rId17"/>
    <p:sldId id="468" r:id="rId18"/>
    <p:sldId id="469" r:id="rId19"/>
    <p:sldId id="471" r:id="rId20"/>
    <p:sldId id="470" r:id="rId21"/>
    <p:sldId id="47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msung 피드백" id="{E2C359E3-E23D-4C56-AE6F-A0BA56004617}">
          <p14:sldIdLst>
            <p14:sldId id="473"/>
            <p14:sldId id="460"/>
            <p14:sldId id="461"/>
            <p14:sldId id="457"/>
            <p14:sldId id="458"/>
            <p14:sldId id="459"/>
            <p14:sldId id="462"/>
            <p14:sldId id="261"/>
            <p14:sldId id="418"/>
            <p14:sldId id="339"/>
            <p14:sldId id="342"/>
            <p14:sldId id="463"/>
            <p14:sldId id="465"/>
            <p14:sldId id="466"/>
            <p14:sldId id="464"/>
            <p14:sldId id="467"/>
            <p14:sldId id="468"/>
            <p14:sldId id="469"/>
            <p14:sldId id="471"/>
            <p14:sldId id="470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D88"/>
    <a:srgbClr val="1428A0"/>
    <a:srgbClr val="F5F7FE"/>
    <a:srgbClr val="F8CBAD"/>
    <a:srgbClr val="EBEBEB"/>
    <a:srgbClr val="354081"/>
    <a:srgbClr val="B2C7D9"/>
    <a:srgbClr val="E6E5E6"/>
    <a:srgbClr val="67A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66" d="100"/>
          <a:sy n="66" d="100"/>
        </p:scale>
        <p:origin x="227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08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E6CE2-3F2B-4F30-92A6-5CA05E38579B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CA4EB-5D4B-4600-930A-14ADFCAFF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36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527C-A094-4EC6-85F2-10065AE65E0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1394-67D5-4112-A2AC-015ACD355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4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527C-A094-4EC6-85F2-10065AE65E0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1394-67D5-4112-A2AC-015ACD355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4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527C-A094-4EC6-85F2-10065AE65E0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1394-67D5-4112-A2AC-015ACD355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7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527C-A094-4EC6-85F2-10065AE65E0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1394-67D5-4112-A2AC-015ACD355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31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527C-A094-4EC6-85F2-10065AE65E0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1394-67D5-4112-A2AC-015ACD355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90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527C-A094-4EC6-85F2-10065AE65E0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1394-67D5-4112-A2AC-015ACD355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10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527C-A094-4EC6-85F2-10065AE65E0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1394-67D5-4112-A2AC-015ACD355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527C-A094-4EC6-85F2-10065AE65E0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1394-67D5-4112-A2AC-015ACD355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40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527C-A094-4EC6-85F2-10065AE65E0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1394-67D5-4112-A2AC-015ACD355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7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527C-A094-4EC6-85F2-10065AE65E0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1394-67D5-4112-A2AC-015ACD355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9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527C-A094-4EC6-85F2-10065AE65E0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91394-67D5-4112-A2AC-015ACD355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64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A527C-A094-4EC6-85F2-10065AE65E0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91394-67D5-4112-A2AC-015ACD3558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4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97086" y="2967335"/>
            <a:ext cx="3797836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5400" b="1" dirty="0"/>
              <a:t>UI/UX </a:t>
            </a:r>
            <a:r>
              <a:rPr lang="ko-KR" altLang="en-US" sz="5400" b="1" dirty="0"/>
              <a:t>관련</a:t>
            </a:r>
          </a:p>
        </p:txBody>
      </p:sp>
    </p:spTree>
    <p:extLst>
      <p:ext uri="{BB962C8B-B14F-4D97-AF65-F5344CB8AC3E}">
        <p14:creationId xmlns:p14="http://schemas.microsoft.com/office/powerpoint/2010/main" val="163204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5211" y="2967335"/>
            <a:ext cx="9321591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5400" b="1" dirty="0"/>
              <a:t>introduction/tip2.tsx </a:t>
            </a:r>
            <a:r>
              <a:rPr lang="ko-KR" altLang="en-US" sz="5400" b="1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122671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0332357" y="-1288670"/>
            <a:ext cx="5003800" cy="9797669"/>
          </a:xfrm>
          <a:prstGeom prst="roundRect">
            <a:avLst>
              <a:gd name="adj" fmla="val 23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6325" y="-1490663"/>
            <a:ext cx="5353050" cy="98393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679750" y="306800"/>
            <a:ext cx="4140200" cy="4121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90000" rIns="180000" bIns="90000" rtlCol="0" anchor="ctr">
            <a:spAutoFit/>
          </a:bodyPr>
          <a:lstStyle/>
          <a:p>
            <a:pPr latinLnBrk="0"/>
            <a:r>
              <a:rPr lang="en-US" altLang="ko-KR" sz="3200" dirty="0">
                <a:solidFill>
                  <a:srgbClr val="FF0000"/>
                </a:solidFill>
              </a:rPr>
              <a:t>LTV, PTO, Repurchase Rate</a:t>
            </a:r>
            <a:r>
              <a:rPr lang="ko-KR" altLang="en-US" sz="3200" dirty="0">
                <a:solidFill>
                  <a:srgbClr val="FF0000"/>
                </a:solidFill>
              </a:rPr>
              <a:t>는 위의 단락</a:t>
            </a:r>
            <a:r>
              <a:rPr lang="en-US" altLang="ko-KR" sz="3200" dirty="0">
                <a:solidFill>
                  <a:srgbClr val="FF0000"/>
                </a:solidFill>
              </a:rPr>
              <a:t>[</a:t>
            </a:r>
            <a:r>
              <a:rPr lang="ko-KR" altLang="en-US" sz="3200" dirty="0">
                <a:solidFill>
                  <a:srgbClr val="FF0000"/>
                </a:solidFill>
              </a:rPr>
              <a:t>지표 관리</a:t>
            </a:r>
            <a:r>
              <a:rPr lang="en-US" altLang="ko-KR" sz="3200" dirty="0">
                <a:solidFill>
                  <a:srgbClr val="FF0000"/>
                </a:solidFill>
              </a:rPr>
              <a:t>]</a:t>
            </a:r>
            <a:r>
              <a:rPr lang="ko-KR" altLang="en-US" sz="3200" dirty="0">
                <a:solidFill>
                  <a:srgbClr val="FF0000"/>
                </a:solidFill>
              </a:rPr>
              <a:t>에 들어가야 하고</a:t>
            </a:r>
            <a:r>
              <a:rPr lang="en-US" altLang="ko-KR" sz="3200" dirty="0">
                <a:solidFill>
                  <a:srgbClr val="FF0000"/>
                </a:solidFill>
              </a:rPr>
              <a:t>,</a:t>
            </a:r>
          </a:p>
          <a:p>
            <a:pPr latinLnBrk="0"/>
            <a:r>
              <a:rPr lang="ko-KR" altLang="en-US" sz="3200" dirty="0">
                <a:solidFill>
                  <a:srgbClr val="FF0000"/>
                </a:solidFill>
              </a:rPr>
              <a:t>이 단락에는 </a:t>
            </a:r>
            <a:r>
              <a:rPr lang="en-US" altLang="ko-KR" sz="3200" dirty="0">
                <a:solidFill>
                  <a:srgbClr val="FF0000"/>
                </a:solidFill>
              </a:rPr>
              <a:t>Budget</a:t>
            </a:r>
            <a:r>
              <a:rPr lang="ko-KR" altLang="en-US" sz="3200" dirty="0">
                <a:solidFill>
                  <a:srgbClr val="FF0000"/>
                </a:solidFill>
              </a:rPr>
              <a:t>과 </a:t>
            </a:r>
            <a:r>
              <a:rPr lang="en-US" altLang="ko-KR" sz="3200" dirty="0">
                <a:solidFill>
                  <a:srgbClr val="FF0000"/>
                </a:solidFill>
              </a:rPr>
              <a:t>Time</a:t>
            </a:r>
            <a:r>
              <a:rPr lang="ko-KR" altLang="en-US" sz="3200" dirty="0">
                <a:solidFill>
                  <a:srgbClr val="FF0000"/>
                </a:solidFill>
              </a:rPr>
              <a:t>이 들어가야 합니다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7" name="직선 연결선 6"/>
          <p:cNvCxnSpPr>
            <a:stCxn id="6" idx="1"/>
            <a:endCxn id="14" idx="3"/>
          </p:cNvCxnSpPr>
          <p:nvPr/>
        </p:nvCxnSpPr>
        <p:spPr>
          <a:xfrm flipH="1">
            <a:off x="3719286" y="2367449"/>
            <a:ext cx="960464" cy="19156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1"/>
          <p:cNvSpPr/>
          <p:nvPr/>
        </p:nvSpPr>
        <p:spPr>
          <a:xfrm>
            <a:off x="-714828" y="5929086"/>
            <a:ext cx="4434114" cy="161834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14" name="직사각형 11"/>
          <p:cNvSpPr/>
          <p:nvPr/>
        </p:nvSpPr>
        <p:spPr>
          <a:xfrm>
            <a:off x="-714828" y="4127691"/>
            <a:ext cx="4434114" cy="31073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cxnSp>
        <p:nvCxnSpPr>
          <p:cNvPr id="17" name="직선 연결선 6"/>
          <p:cNvCxnSpPr>
            <a:stCxn id="6" idx="1"/>
            <a:endCxn id="16" idx="3"/>
          </p:cNvCxnSpPr>
          <p:nvPr/>
        </p:nvCxnSpPr>
        <p:spPr>
          <a:xfrm flipH="1">
            <a:off x="3719286" y="2367449"/>
            <a:ext cx="960464" cy="437080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986026" y="-1483425"/>
            <a:ext cx="1696462" cy="389513"/>
          </a:xfrm>
          <a:prstGeom prst="roundRect">
            <a:avLst>
              <a:gd name="adj" fmla="val 50000"/>
            </a:avLst>
          </a:prstGeom>
          <a:solidFill>
            <a:srgbClr val="1428A0"/>
          </a:solidFill>
        </p:spPr>
        <p:txBody>
          <a:bodyPr wrap="none" rtlCol="0">
            <a:spAutoFit/>
          </a:bodyPr>
          <a:lstStyle/>
          <a:p>
            <a:pPr algn="ctr" latinLnBrk="0"/>
            <a:r>
              <a:rPr lang="ko-KR" altLang="en-US" sz="1200" b="1" dirty="0">
                <a:solidFill>
                  <a:schemeClr val="bg1"/>
                </a:solidFill>
              </a:rPr>
              <a:t>여러분을 위한 </a:t>
            </a:r>
            <a:r>
              <a:rPr lang="en-US" altLang="ko-KR" sz="1200" b="1" dirty="0">
                <a:solidFill>
                  <a:schemeClr val="bg1"/>
                </a:solidFill>
              </a:rPr>
              <a:t>Tip 2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0474583" y="-869059"/>
            <a:ext cx="4719349" cy="1676658"/>
            <a:chOff x="1859251" y="1397174"/>
            <a:chExt cx="8001400" cy="1676658"/>
          </a:xfrm>
        </p:grpSpPr>
        <p:sp>
          <p:nvSpPr>
            <p:cNvPr id="25" name="TextBox 24"/>
            <p:cNvSpPr txBox="1"/>
            <p:nvPr/>
          </p:nvSpPr>
          <p:spPr>
            <a:xfrm>
              <a:off x="1859251" y="1397174"/>
              <a:ext cx="8001400" cy="389513"/>
            </a:xfrm>
            <a:prstGeom prst="roundRect">
              <a:avLst>
                <a:gd name="adj" fmla="val 50000"/>
              </a:avLst>
            </a:prstGeom>
            <a:solidFill>
              <a:srgbClr val="E6E5E6"/>
            </a:solidFill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ko-KR" altLang="en-US" sz="1200" b="1" dirty="0"/>
                <a:t>지표 관리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59251" y="1873503"/>
              <a:ext cx="8001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200" dirty="0"/>
                <a:t>시뮬레이션 내의 의사결정에 따라 고객 </a:t>
              </a:r>
              <a:r>
                <a:rPr lang="en-US" altLang="ko-KR" sz="1200" dirty="0"/>
                <a:t>KPI(Key Performance Index)</a:t>
              </a:r>
              <a:r>
                <a:rPr lang="ko-KR" altLang="en-US" sz="1200" dirty="0"/>
                <a:t>와 </a:t>
              </a:r>
              <a:r>
                <a:rPr lang="en-US" altLang="ko-KR" sz="1200" dirty="0"/>
                <a:t>VOC(Voice of Customer)</a:t>
              </a:r>
              <a:r>
                <a:rPr lang="ko-KR" altLang="en-US" sz="1200" dirty="0"/>
                <a:t>의 레벨이 결정되며 이는 시장점유율과 연관이 있습니다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대시보드</a:t>
              </a:r>
              <a:r>
                <a:rPr lang="en-US" altLang="ko-KR" sz="1200" dirty="0"/>
                <a:t>(Dashboard)</a:t>
              </a:r>
              <a:r>
                <a:rPr lang="ko-KR" altLang="en-US" sz="1200" dirty="0"/>
                <a:t>의 해당 지표 위로 마우스를 올리시거나 모바일의 경우 우측 상단의 대시보드 메뉴를 클릭하시면 지표의 현재 레벨을 확인하실 수 있습니다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지표 각각에 대한 설명은 시뮬레이션이 시작되면 제공됩니다</a:t>
              </a:r>
              <a:r>
                <a:rPr lang="en-US" altLang="ko-KR" sz="1200" dirty="0"/>
                <a:t>.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474583" y="6240103"/>
            <a:ext cx="4719349" cy="1307326"/>
            <a:chOff x="1859251" y="1397174"/>
            <a:chExt cx="8001400" cy="1307326"/>
          </a:xfrm>
        </p:grpSpPr>
        <p:sp>
          <p:nvSpPr>
            <p:cNvPr id="28" name="TextBox 27"/>
            <p:cNvSpPr txBox="1"/>
            <p:nvPr/>
          </p:nvSpPr>
          <p:spPr>
            <a:xfrm>
              <a:off x="1859251" y="1397174"/>
              <a:ext cx="8001400" cy="389513"/>
            </a:xfrm>
            <a:prstGeom prst="roundRect">
              <a:avLst>
                <a:gd name="adj" fmla="val 50000"/>
              </a:avLst>
            </a:prstGeom>
            <a:solidFill>
              <a:srgbClr val="E6E5E6"/>
            </a:solidFill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ko-KR" altLang="en-US" sz="1200" b="1" dirty="0"/>
                <a:t>자원 관리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59251" y="1873503"/>
              <a:ext cx="800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200" dirty="0"/>
                <a:t>시뮬레이션 내 주어지는 시간과 예산은 한정되어 있으며 주어진 자원 내에서 의사결정을 진행해야 합니다</a:t>
              </a:r>
              <a:r>
                <a:rPr lang="en-US" altLang="ko-KR" sz="1200" dirty="0"/>
                <a:t>. </a:t>
              </a:r>
              <a:r>
                <a:rPr lang="ko-KR" altLang="en-US" sz="1200" dirty="0"/>
                <a:t>하나의 의사결정이 끝나면 정해진 양만큼 차감되기 때문에 현재의 자원 상황을 알고 싶다면 대시보드에서 확인하십시오</a:t>
              </a:r>
              <a:r>
                <a:rPr lang="en-US" altLang="ko-KR" sz="1200" dirty="0"/>
                <a:t>.</a:t>
              </a:r>
            </a:p>
          </p:txBody>
        </p:sp>
      </p:grpSp>
      <p:sp>
        <p:nvSpPr>
          <p:cNvPr id="62" name="직사각형 5"/>
          <p:cNvSpPr/>
          <p:nvPr/>
        </p:nvSpPr>
        <p:spPr>
          <a:xfrm>
            <a:off x="5335161" y="4780377"/>
            <a:ext cx="4140200" cy="11666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90000" rIns="180000" bIns="90000" rtlCol="0" anchor="ctr">
            <a:spAutoFit/>
          </a:bodyPr>
          <a:lstStyle/>
          <a:p>
            <a:pPr latinLnBrk="0"/>
            <a:r>
              <a:rPr lang="ko-KR" altLang="en-US" sz="3200" dirty="0">
                <a:solidFill>
                  <a:srgbClr val="FF0000"/>
                </a:solidFill>
              </a:rPr>
              <a:t>즉</a:t>
            </a:r>
            <a:r>
              <a:rPr lang="en-US" altLang="ko-KR" sz="3200" dirty="0">
                <a:solidFill>
                  <a:srgbClr val="FF0000"/>
                </a:solidFill>
              </a:rPr>
              <a:t>, </a:t>
            </a:r>
            <a:r>
              <a:rPr lang="ko-KR" altLang="en-US" sz="3200" dirty="0">
                <a:solidFill>
                  <a:srgbClr val="FF0000"/>
                </a:solidFill>
              </a:rPr>
              <a:t>오른쪽처럼 해주세요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cxnSp>
        <p:nvCxnSpPr>
          <p:cNvPr id="63" name="직선 연결선 6"/>
          <p:cNvCxnSpPr>
            <a:endCxn id="62" idx="3"/>
          </p:cNvCxnSpPr>
          <p:nvPr/>
        </p:nvCxnSpPr>
        <p:spPr>
          <a:xfrm flipH="1">
            <a:off x="9475361" y="1092200"/>
            <a:ext cx="856996" cy="427149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0618107" y="1095993"/>
            <a:ext cx="4432300" cy="2839475"/>
            <a:chOff x="10618107" y="1095993"/>
            <a:chExt cx="4432300" cy="2839475"/>
          </a:xfrm>
        </p:grpSpPr>
        <p:grpSp>
          <p:nvGrpSpPr>
            <p:cNvPr id="75" name="Group 74"/>
            <p:cNvGrpSpPr/>
            <p:nvPr/>
          </p:nvGrpSpPr>
          <p:grpSpPr>
            <a:xfrm>
              <a:off x="10618107" y="1367518"/>
              <a:ext cx="4432300" cy="2567950"/>
              <a:chOff x="10604500" y="1367518"/>
              <a:chExt cx="4432300" cy="256795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0604500" y="1367518"/>
                <a:ext cx="4432300" cy="2567950"/>
              </a:xfrm>
              <a:prstGeom prst="rect">
                <a:avLst/>
              </a:prstGeom>
              <a:solidFill>
                <a:srgbClr val="F5F7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10797267" y="1571011"/>
                <a:ext cx="4046766" cy="2160965"/>
                <a:chOff x="10810875" y="1187570"/>
                <a:chExt cx="4046766" cy="2160965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0810875" y="1187570"/>
                  <a:ext cx="4046766" cy="367873"/>
                  <a:chOff x="1859253" y="1825677"/>
                  <a:chExt cx="8001398" cy="367873"/>
                </a:xfrm>
              </p:grpSpPr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8646828" y="1825677"/>
                    <a:ext cx="1213823" cy="36787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E5E6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 latinLnBrk="0"/>
                    <a:r>
                      <a:rPr lang="en-US" altLang="ko-KR" sz="1100" b="1" dirty="0"/>
                      <a:t>0</a:t>
                    </a:r>
                    <a:endParaRPr lang="ko-KR" altLang="en-US" sz="1100" b="1" dirty="0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1859253" y="1848134"/>
                    <a:ext cx="619082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atinLnBrk="0"/>
                    <a:r>
                      <a:rPr lang="ko-KR" altLang="en-US" sz="1100" dirty="0"/>
                      <a:t>구매후 관리</a:t>
                    </a:r>
                    <a:endParaRPr lang="en-US" altLang="ko-KR" sz="1100" dirty="0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10810875" y="1635843"/>
                  <a:ext cx="4046766" cy="367873"/>
                  <a:chOff x="1859253" y="1825677"/>
                  <a:chExt cx="8001398" cy="367873"/>
                </a:xfrm>
              </p:grpSpPr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8646828" y="1825677"/>
                    <a:ext cx="1213823" cy="36787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E5E6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 latinLnBrk="0"/>
                    <a:r>
                      <a:rPr lang="en-US" altLang="ko-KR" sz="1100" b="1" dirty="0"/>
                      <a:t>0</a:t>
                    </a:r>
                    <a:endParaRPr lang="ko-KR" altLang="en-US" sz="1100" b="1" dirty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859253" y="1848134"/>
                    <a:ext cx="619082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atinLnBrk="0"/>
                    <a:r>
                      <a:rPr lang="ko-KR" altLang="en-US" sz="1100" dirty="0"/>
                      <a:t>브랜드</a:t>
                    </a:r>
                    <a:endParaRPr lang="en-US" altLang="ko-KR" sz="1100" dirty="0"/>
                  </a:p>
                </p:txBody>
              </p:sp>
            </p:grpSp>
            <p:grpSp>
              <p:nvGrpSpPr>
                <p:cNvPr id="37" name="Group 36"/>
                <p:cNvGrpSpPr/>
                <p:nvPr/>
              </p:nvGrpSpPr>
              <p:grpSpPr>
                <a:xfrm>
                  <a:off x="10810875" y="2084116"/>
                  <a:ext cx="4046766" cy="367873"/>
                  <a:chOff x="1859253" y="1825677"/>
                  <a:chExt cx="8001398" cy="367873"/>
                </a:xfrm>
              </p:grpSpPr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8646828" y="1825677"/>
                    <a:ext cx="1213823" cy="36787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E5E6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 latinLnBrk="0"/>
                    <a:r>
                      <a:rPr lang="en-US" altLang="ko-KR" sz="1100" b="1" dirty="0"/>
                      <a:t>0</a:t>
                    </a:r>
                    <a:endParaRPr lang="ko-KR" altLang="en-US" sz="1100" b="1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59253" y="1848134"/>
                    <a:ext cx="619082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atinLnBrk="0"/>
                    <a:r>
                      <a:rPr lang="ko-KR" altLang="en-US" sz="1100" dirty="0"/>
                      <a:t>가격 및 프로모션</a:t>
                    </a:r>
                    <a:endParaRPr lang="en-US" altLang="ko-KR" sz="1100" dirty="0"/>
                  </a:p>
                </p:txBody>
              </p:sp>
            </p:grpSp>
            <p:grpSp>
              <p:nvGrpSpPr>
                <p:cNvPr id="40" name="Group 39"/>
                <p:cNvGrpSpPr/>
                <p:nvPr/>
              </p:nvGrpSpPr>
              <p:grpSpPr>
                <a:xfrm>
                  <a:off x="10810875" y="2532389"/>
                  <a:ext cx="4046766" cy="367873"/>
                  <a:chOff x="1859253" y="1825677"/>
                  <a:chExt cx="8001398" cy="367873"/>
                </a:xfrm>
              </p:grpSpPr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8646828" y="1825677"/>
                    <a:ext cx="1213823" cy="36787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E5E6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 latinLnBrk="0"/>
                    <a:r>
                      <a:rPr lang="en-US" altLang="ko-KR" sz="1100" b="1" dirty="0"/>
                      <a:t>0</a:t>
                    </a:r>
                    <a:endParaRPr lang="ko-KR" altLang="en-US" sz="1100" b="1" dirty="0"/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859253" y="1848134"/>
                    <a:ext cx="619082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atinLnBrk="0"/>
                    <a:r>
                      <a:rPr lang="ko-KR" altLang="en-US" sz="1100" dirty="0"/>
                      <a:t>품질 및 기술경쟁력</a:t>
                    </a:r>
                    <a:endParaRPr lang="en-US" altLang="ko-KR" sz="1100" dirty="0"/>
                  </a:p>
                </p:txBody>
              </p: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10810875" y="2980662"/>
                  <a:ext cx="4046766" cy="367873"/>
                  <a:chOff x="1859253" y="1825677"/>
                  <a:chExt cx="8001398" cy="367873"/>
                </a:xfrm>
              </p:grpSpPr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8646828" y="1825677"/>
                    <a:ext cx="1213823" cy="36787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E5E6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 latinLnBrk="0"/>
                    <a:r>
                      <a:rPr lang="en-US" altLang="ko-KR" sz="1100" b="1" dirty="0"/>
                      <a:t>0</a:t>
                    </a:r>
                    <a:endParaRPr lang="ko-KR" altLang="en-US" sz="1100" b="1" dirty="0"/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859253" y="1848134"/>
                    <a:ext cx="619082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atinLnBrk="0"/>
                    <a:r>
                      <a:rPr lang="ko-KR" altLang="en-US" sz="1100" dirty="0"/>
                      <a:t>디자인</a:t>
                    </a:r>
                    <a:endParaRPr lang="en-US" altLang="ko-KR" sz="1100" dirty="0"/>
                  </a:p>
                </p:txBody>
              </p:sp>
            </p:grpSp>
          </p:grpSp>
        </p:grpSp>
        <p:sp>
          <p:nvSpPr>
            <p:cNvPr id="70" name="TextBox 69"/>
            <p:cNvSpPr txBox="1"/>
            <p:nvPr/>
          </p:nvSpPr>
          <p:spPr>
            <a:xfrm>
              <a:off x="10618107" y="1095993"/>
              <a:ext cx="4432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en-US" altLang="ko-KR" sz="1200" b="1" dirty="0"/>
                <a:t>VOC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10618107" y="4006059"/>
            <a:ext cx="4432300" cy="1910608"/>
            <a:chOff x="10618107" y="4006059"/>
            <a:chExt cx="4432300" cy="1910608"/>
          </a:xfrm>
        </p:grpSpPr>
        <p:grpSp>
          <p:nvGrpSpPr>
            <p:cNvPr id="74" name="Group 73"/>
            <p:cNvGrpSpPr/>
            <p:nvPr/>
          </p:nvGrpSpPr>
          <p:grpSpPr>
            <a:xfrm>
              <a:off x="10618107" y="4291804"/>
              <a:ext cx="4432300" cy="1624863"/>
              <a:chOff x="10604500" y="4291804"/>
              <a:chExt cx="4432300" cy="1624863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0604500" y="4291804"/>
                <a:ext cx="4432300" cy="1624863"/>
              </a:xfrm>
              <a:prstGeom prst="rect">
                <a:avLst/>
              </a:prstGeom>
              <a:solidFill>
                <a:srgbClr val="F5F7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10797267" y="4472027"/>
                <a:ext cx="4046766" cy="1264416"/>
                <a:chOff x="10810875" y="3428935"/>
                <a:chExt cx="4046766" cy="126441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10810875" y="3428935"/>
                  <a:ext cx="4046766" cy="367873"/>
                  <a:chOff x="1859253" y="1825677"/>
                  <a:chExt cx="8001398" cy="367873"/>
                </a:xfrm>
              </p:grpSpPr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8646828" y="1825677"/>
                    <a:ext cx="1213823" cy="36787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E5E6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 latinLnBrk="0"/>
                    <a:r>
                      <a:rPr lang="en-US" altLang="ko-KR" sz="1100" b="1" dirty="0"/>
                      <a:t>0</a:t>
                    </a:r>
                    <a:endParaRPr lang="ko-KR" altLang="en-US" sz="1100" b="1" dirty="0"/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1859253" y="1848134"/>
                    <a:ext cx="619082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atinLnBrk="0"/>
                    <a:r>
                      <a:rPr lang="en-US" altLang="ko-KR" sz="1100" dirty="0"/>
                      <a:t>LTV</a:t>
                    </a:r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0810875" y="3877208"/>
                  <a:ext cx="4046766" cy="367873"/>
                  <a:chOff x="1859253" y="1825677"/>
                  <a:chExt cx="8001398" cy="367873"/>
                </a:xfrm>
              </p:grpSpPr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8646828" y="1825677"/>
                    <a:ext cx="1213823" cy="36787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E5E6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 latinLnBrk="0"/>
                    <a:r>
                      <a:rPr lang="en-US" altLang="ko-KR" sz="1100" b="1" dirty="0"/>
                      <a:t>0</a:t>
                    </a:r>
                    <a:endParaRPr lang="ko-KR" altLang="en-US" sz="1100" b="1" dirty="0"/>
                  </a:p>
                </p:txBody>
              </p:sp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859253" y="1848134"/>
                    <a:ext cx="619082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atinLnBrk="0"/>
                    <a:r>
                      <a:rPr lang="en-US" altLang="ko-KR" sz="1100" dirty="0"/>
                      <a:t>PTO</a:t>
                    </a:r>
                  </a:p>
                </p:txBody>
              </p:sp>
            </p:grpSp>
            <p:grpSp>
              <p:nvGrpSpPr>
                <p:cNvPr id="52" name="Group 51"/>
                <p:cNvGrpSpPr/>
                <p:nvPr/>
              </p:nvGrpSpPr>
              <p:grpSpPr>
                <a:xfrm>
                  <a:off x="10810875" y="4325478"/>
                  <a:ext cx="4046766" cy="367873"/>
                  <a:chOff x="1859253" y="1825677"/>
                  <a:chExt cx="8001398" cy="367873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8646828" y="1825677"/>
                    <a:ext cx="1213823" cy="36787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E6E5E6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 latinLnBrk="0"/>
                    <a:r>
                      <a:rPr lang="en-US" altLang="ko-KR" sz="1100" b="1" dirty="0"/>
                      <a:t>0</a:t>
                    </a:r>
                    <a:endParaRPr lang="ko-KR" altLang="en-US" sz="1100" b="1" dirty="0"/>
                  </a:p>
                </p:txBody>
              </p: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859253" y="1848134"/>
                    <a:ext cx="619082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atinLnBrk="0"/>
                    <a:r>
                      <a:rPr lang="en-US" altLang="ko-KR" sz="1100" dirty="0"/>
                      <a:t>Repurchase Rate</a:t>
                    </a:r>
                  </a:p>
                </p:txBody>
              </p:sp>
            </p:grpSp>
          </p:grpSp>
        </p:grpSp>
        <p:sp>
          <p:nvSpPr>
            <p:cNvPr id="71" name="TextBox 70"/>
            <p:cNvSpPr txBox="1"/>
            <p:nvPr/>
          </p:nvSpPr>
          <p:spPr>
            <a:xfrm>
              <a:off x="10618107" y="4006059"/>
              <a:ext cx="4432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lang="ko-KR" altLang="en-US" sz="1200" b="1" dirty="0"/>
                <a:t>고객 </a:t>
              </a:r>
              <a:r>
                <a:rPr lang="en-US" altLang="ko-KR" sz="1200" b="1" dirty="0"/>
                <a:t>KPI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11356617" y="7609682"/>
            <a:ext cx="2955280" cy="619748"/>
            <a:chOff x="10618107" y="7609682"/>
            <a:chExt cx="2955280" cy="619748"/>
          </a:xfrm>
        </p:grpSpPr>
        <p:sp>
          <p:nvSpPr>
            <p:cNvPr id="80" name="Rounded Rectangle 79"/>
            <p:cNvSpPr/>
            <p:nvPr/>
          </p:nvSpPr>
          <p:spPr>
            <a:xfrm>
              <a:off x="10618107" y="7609682"/>
              <a:ext cx="2955280" cy="619748"/>
            </a:xfrm>
            <a:prstGeom prst="roundRect">
              <a:avLst>
                <a:gd name="adj" fmla="val 24864"/>
              </a:avLst>
            </a:prstGeom>
            <a:solidFill>
              <a:srgbClr val="142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10761632" y="7760867"/>
              <a:ext cx="1704408" cy="306141"/>
            </a:xfrm>
            <a:prstGeom prst="roundRect">
              <a:avLst>
                <a:gd name="adj" fmla="val 24864"/>
              </a:avLst>
            </a:prstGeom>
            <a:solidFill>
              <a:srgbClr val="0B1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Budget $4,000.000</a:t>
              </a:r>
              <a:endParaRPr lang="ko-KR" altLang="en-US" sz="1100" b="1" dirty="0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12609565" y="7760867"/>
              <a:ext cx="874632" cy="306141"/>
            </a:xfrm>
            <a:prstGeom prst="roundRect">
              <a:avLst>
                <a:gd name="adj" fmla="val 24864"/>
              </a:avLst>
            </a:prstGeom>
            <a:solidFill>
              <a:srgbClr val="0B1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/>
                <a:t>Time 30</a:t>
              </a:r>
              <a:endParaRPr lang="ko-KR" alt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60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0791" y="2967335"/>
            <a:ext cx="7290457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5400" b="1" dirty="0"/>
              <a:t>pages/result </a:t>
            </a:r>
            <a:r>
              <a:rPr lang="ko-KR" altLang="en-US" sz="5400" b="1" dirty="0"/>
              <a:t>페이지들</a:t>
            </a:r>
          </a:p>
        </p:txBody>
      </p:sp>
    </p:spTree>
    <p:extLst>
      <p:ext uri="{BB962C8B-B14F-4D97-AF65-F5344CB8AC3E}">
        <p14:creationId xmlns:p14="http://schemas.microsoft.com/office/powerpoint/2010/main" val="2768864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  <p:sp>
        <p:nvSpPr>
          <p:cNvPr id="8" name="직사각형 5"/>
          <p:cNvSpPr/>
          <p:nvPr/>
        </p:nvSpPr>
        <p:spPr>
          <a:xfrm>
            <a:off x="6184700" y="-692372"/>
            <a:ext cx="4140200" cy="1166643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90000" rIns="180000" bIns="90000" rtlCol="0" anchor="ctr">
            <a:spAutoFit/>
          </a:bodyPr>
          <a:lstStyle/>
          <a:p>
            <a:pPr latinLnBrk="0"/>
            <a:r>
              <a:rPr lang="ko-KR" altLang="en-US" sz="3200">
                <a:solidFill>
                  <a:srgbClr val="FF0000"/>
                </a:solidFill>
              </a:rPr>
              <a:t>이런식으로 깨집니다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9" name="직사각형 11"/>
          <p:cNvSpPr/>
          <p:nvPr/>
        </p:nvSpPr>
        <p:spPr>
          <a:xfrm>
            <a:off x="-419100" y="-1123950"/>
            <a:ext cx="3371850" cy="95059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6"/>
          <p:cNvCxnSpPr>
            <a:stCxn id="8" idx="1"/>
            <a:endCxn id="9" idx="3"/>
          </p:cNvCxnSpPr>
          <p:nvPr/>
        </p:nvCxnSpPr>
        <p:spPr>
          <a:xfrm flipH="1">
            <a:off x="2952750" y="-109050"/>
            <a:ext cx="3231950" cy="373807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  <p:sp>
        <p:nvSpPr>
          <p:cNvPr id="7" name="직사각형 5"/>
          <p:cNvSpPr/>
          <p:nvPr/>
        </p:nvSpPr>
        <p:spPr>
          <a:xfrm>
            <a:off x="6184700" y="-938593"/>
            <a:ext cx="4140200" cy="1659085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90000" rIns="180000" bIns="90000" rtlCol="0" anchor="ctr">
            <a:spAutoFit/>
          </a:bodyPr>
          <a:lstStyle/>
          <a:p>
            <a:pPr latinLnBrk="0"/>
            <a:r>
              <a:rPr lang="ko-KR" altLang="en-US" sz="3200" dirty="0">
                <a:solidFill>
                  <a:srgbClr val="FF0000"/>
                </a:solidFill>
              </a:rPr>
              <a:t>선택해보면 이런 내용이 깨진 것 같습니다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직사각형 11"/>
          <p:cNvSpPr/>
          <p:nvPr/>
        </p:nvSpPr>
        <p:spPr>
          <a:xfrm>
            <a:off x="-419100" y="-1123950"/>
            <a:ext cx="3371850" cy="95059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cxnSp>
        <p:nvCxnSpPr>
          <p:cNvPr id="9" name="직선 연결선 6"/>
          <p:cNvCxnSpPr>
            <a:stCxn id="7" idx="1"/>
            <a:endCxn id="8" idx="3"/>
          </p:cNvCxnSpPr>
          <p:nvPr/>
        </p:nvCxnSpPr>
        <p:spPr>
          <a:xfrm flipH="1">
            <a:off x="2952750" y="-109050"/>
            <a:ext cx="3231950" cy="373807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49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-1490662"/>
            <a:ext cx="6391275" cy="9839325"/>
          </a:xfrm>
          <a:prstGeom prst="rect">
            <a:avLst/>
          </a:prstGeom>
        </p:spPr>
      </p:pic>
      <p:sp>
        <p:nvSpPr>
          <p:cNvPr id="4" name="직사각형 5"/>
          <p:cNvSpPr/>
          <p:nvPr/>
        </p:nvSpPr>
        <p:spPr>
          <a:xfrm>
            <a:off x="8989812" y="3143823"/>
            <a:ext cx="4140200" cy="3628855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90000" rIns="180000" bIns="90000" rtlCol="0" anchor="ctr">
            <a:spAutoFit/>
          </a:bodyPr>
          <a:lstStyle/>
          <a:p>
            <a:pPr latinLnBrk="0"/>
            <a:r>
              <a:rPr lang="ko-KR" altLang="en-US" sz="3200" dirty="0">
                <a:solidFill>
                  <a:srgbClr val="FF0000"/>
                </a:solidFill>
              </a:rPr>
              <a:t>사이즈를 줄여서 모바일 모드로 바꾸니 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latinLnBrk="0"/>
            <a:endParaRPr lang="en-US" altLang="ko-KR" sz="3200" dirty="0">
              <a:solidFill>
                <a:srgbClr val="FF0000"/>
              </a:solidFill>
            </a:endParaRPr>
          </a:p>
          <a:p>
            <a:pPr latinLnBrk="0"/>
            <a:r>
              <a:rPr lang="ko-KR" altLang="en-US" sz="3200" dirty="0">
                <a:solidFill>
                  <a:srgbClr val="FF0000"/>
                </a:solidFill>
              </a:rPr>
              <a:t>내용도 달라지고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latinLnBrk="0"/>
            <a:r>
              <a:rPr lang="ko-KR" altLang="en-US" sz="3200" dirty="0">
                <a:solidFill>
                  <a:srgbClr val="FF0000"/>
                </a:solidFill>
              </a:rPr>
              <a:t>뭔가 제대로 나오는 것 같습니다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직사각형 11"/>
          <p:cNvSpPr/>
          <p:nvPr/>
        </p:nvSpPr>
        <p:spPr>
          <a:xfrm>
            <a:off x="2386011" y="3943350"/>
            <a:ext cx="6391275" cy="44053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cxnSp>
        <p:nvCxnSpPr>
          <p:cNvPr id="6" name="직선 연결선 6"/>
          <p:cNvCxnSpPr>
            <a:stCxn id="4" idx="1"/>
            <a:endCxn id="5" idx="3"/>
          </p:cNvCxnSpPr>
          <p:nvPr/>
        </p:nvCxnSpPr>
        <p:spPr>
          <a:xfrm flipH="1">
            <a:off x="8777286" y="4958251"/>
            <a:ext cx="212526" cy="118775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00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  <p:sp>
        <p:nvSpPr>
          <p:cNvPr id="4" name="직사각형 5"/>
          <p:cNvSpPr/>
          <p:nvPr/>
        </p:nvSpPr>
        <p:spPr>
          <a:xfrm>
            <a:off x="13169900" y="2570894"/>
            <a:ext cx="4140200" cy="3136413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90000" rIns="180000" bIns="90000" rtlCol="0" anchor="ctr">
            <a:spAutoFit/>
          </a:bodyPr>
          <a:lstStyle/>
          <a:p>
            <a:pPr latinLnBrk="0"/>
            <a:r>
              <a:rPr lang="ko-KR" altLang="en-US" sz="3200" dirty="0">
                <a:solidFill>
                  <a:srgbClr val="FF0000"/>
                </a:solidFill>
              </a:rPr>
              <a:t>사이즈를 줄여서 다시 </a:t>
            </a:r>
            <a:r>
              <a:rPr lang="en-US" altLang="ko-KR" sz="3200" dirty="0">
                <a:solidFill>
                  <a:srgbClr val="FF0000"/>
                </a:solidFill>
              </a:rPr>
              <a:t>PC</a:t>
            </a:r>
            <a:r>
              <a:rPr lang="ko-KR" altLang="en-US" sz="3200" dirty="0">
                <a:solidFill>
                  <a:srgbClr val="FF0000"/>
                </a:solidFill>
              </a:rPr>
              <a:t> 모드로 바꾸니 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latinLnBrk="0"/>
            <a:endParaRPr lang="en-US" altLang="ko-KR" sz="3200" dirty="0">
              <a:solidFill>
                <a:srgbClr val="FF0000"/>
              </a:solidFill>
            </a:endParaRPr>
          </a:p>
          <a:p>
            <a:pPr latinLnBrk="0"/>
            <a:r>
              <a:rPr lang="ko-KR" altLang="en-US" sz="3200" dirty="0">
                <a:solidFill>
                  <a:srgbClr val="FF0000"/>
                </a:solidFill>
              </a:rPr>
              <a:t>이제는 제대로 나오는 것 같습니다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직사각형 11"/>
          <p:cNvSpPr/>
          <p:nvPr/>
        </p:nvSpPr>
        <p:spPr>
          <a:xfrm>
            <a:off x="862011" y="2857500"/>
            <a:ext cx="11329989" cy="55245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cxnSp>
        <p:nvCxnSpPr>
          <p:cNvPr id="6" name="직선 연결선 6"/>
          <p:cNvCxnSpPr>
            <a:stCxn id="4" idx="1"/>
            <a:endCxn id="5" idx="3"/>
          </p:cNvCxnSpPr>
          <p:nvPr/>
        </p:nvCxnSpPr>
        <p:spPr>
          <a:xfrm flipH="1">
            <a:off x="12192000" y="4139101"/>
            <a:ext cx="977900" cy="148064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288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  <p:sp>
        <p:nvSpPr>
          <p:cNvPr id="8" name="직사각형 5"/>
          <p:cNvSpPr/>
          <p:nvPr/>
        </p:nvSpPr>
        <p:spPr>
          <a:xfrm>
            <a:off x="6184700" y="-1431035"/>
            <a:ext cx="4140200" cy="2643970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90000" rIns="180000" bIns="90000" rtlCol="0" anchor="ctr">
            <a:spAutoFit/>
          </a:bodyPr>
          <a:lstStyle/>
          <a:p>
            <a:pPr latinLnBrk="0"/>
            <a:r>
              <a:rPr lang="ko-KR" altLang="en-US" sz="3200" dirty="0">
                <a:solidFill>
                  <a:srgbClr val="FF0000"/>
                </a:solidFill>
              </a:rPr>
              <a:t>그런데</a:t>
            </a:r>
            <a:r>
              <a:rPr lang="en-US" altLang="ko-KR" sz="3200" dirty="0">
                <a:solidFill>
                  <a:srgbClr val="FF0000"/>
                </a:solidFill>
              </a:rPr>
              <a:t>, </a:t>
            </a:r>
            <a:r>
              <a:rPr lang="ko-KR" altLang="en-US" sz="3200" dirty="0">
                <a:solidFill>
                  <a:srgbClr val="FF0000"/>
                </a:solidFill>
              </a:rPr>
              <a:t>이전페이지로 이동했다가 다시 이 페이지로 돌아오면 오류가 반복됩니다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9" name="직사각형 11"/>
          <p:cNvSpPr/>
          <p:nvPr/>
        </p:nvSpPr>
        <p:spPr>
          <a:xfrm>
            <a:off x="-419100" y="-1123950"/>
            <a:ext cx="3371850" cy="95059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cxnSp>
        <p:nvCxnSpPr>
          <p:cNvPr id="10" name="직선 연결선 6"/>
          <p:cNvCxnSpPr>
            <a:stCxn id="8" idx="1"/>
            <a:endCxn id="9" idx="3"/>
          </p:cNvCxnSpPr>
          <p:nvPr/>
        </p:nvCxnSpPr>
        <p:spPr>
          <a:xfrm flipH="1">
            <a:off x="2952750" y="-109050"/>
            <a:ext cx="3231950" cy="373807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773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-1490663"/>
            <a:ext cx="6391275" cy="9839325"/>
          </a:xfrm>
          <a:prstGeom prst="rect">
            <a:avLst/>
          </a:prstGeom>
        </p:spPr>
      </p:pic>
      <p:sp>
        <p:nvSpPr>
          <p:cNvPr id="3" name="직사각형 5"/>
          <p:cNvSpPr/>
          <p:nvPr/>
        </p:nvSpPr>
        <p:spPr>
          <a:xfrm>
            <a:off x="9504163" y="1684119"/>
            <a:ext cx="4140200" cy="6091068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90000" rIns="180000" bIns="90000" rtlCol="0" anchor="ctr">
            <a:spAutoFit/>
          </a:bodyPr>
          <a:lstStyle/>
          <a:p>
            <a:pPr latinLnBrk="0"/>
            <a:r>
              <a:rPr lang="ko-KR" altLang="en-US" sz="3200" dirty="0">
                <a:solidFill>
                  <a:srgbClr val="FF0000"/>
                </a:solidFill>
              </a:rPr>
              <a:t>혹시 몰라서</a:t>
            </a:r>
            <a:r>
              <a:rPr lang="en-US" altLang="ko-KR" sz="3200" dirty="0">
                <a:solidFill>
                  <a:srgbClr val="FF0000"/>
                </a:solidFill>
              </a:rPr>
              <a:t>,</a:t>
            </a:r>
          </a:p>
          <a:p>
            <a:pPr latinLnBrk="0"/>
            <a:r>
              <a:rPr lang="ko-KR" altLang="en-US" sz="3200" dirty="0">
                <a:solidFill>
                  <a:srgbClr val="FF0000"/>
                </a:solidFill>
              </a:rPr>
              <a:t>모바일 모드로 전환하고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latinLnBrk="0"/>
            <a:r>
              <a:rPr lang="ko-KR" altLang="en-US" sz="3200" dirty="0">
                <a:solidFill>
                  <a:srgbClr val="FF0000"/>
                </a:solidFill>
              </a:rPr>
              <a:t>이전 페이지로 갔다가 다시 돌아오니</a:t>
            </a:r>
            <a:r>
              <a:rPr lang="en-US" altLang="ko-KR" sz="3200" dirty="0">
                <a:solidFill>
                  <a:srgbClr val="FF0000"/>
                </a:solidFill>
              </a:rPr>
              <a:t>, </a:t>
            </a:r>
            <a:r>
              <a:rPr lang="ko-KR" altLang="en-US" sz="3200" dirty="0">
                <a:solidFill>
                  <a:srgbClr val="FF0000"/>
                </a:solidFill>
              </a:rPr>
              <a:t>모바일에서도 이런 현상이 나옵니다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</a:p>
          <a:p>
            <a:pPr latinLnBrk="0"/>
            <a:endParaRPr lang="en-US" altLang="ko-KR" sz="3200" dirty="0">
              <a:solidFill>
                <a:srgbClr val="FF0000"/>
              </a:solidFill>
            </a:endParaRPr>
          </a:p>
          <a:p>
            <a:pPr latinLnBrk="0"/>
            <a:r>
              <a:rPr lang="ko-KR" altLang="en-US" sz="3200" dirty="0">
                <a:solidFill>
                  <a:srgbClr val="FF0000"/>
                </a:solidFill>
              </a:rPr>
              <a:t>페이지를 새로 열 때마다 오류가 나는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것 같습니다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직사각형 11"/>
          <p:cNvSpPr/>
          <p:nvPr/>
        </p:nvSpPr>
        <p:spPr>
          <a:xfrm>
            <a:off x="2900362" y="3714750"/>
            <a:ext cx="6391275" cy="4405313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cxnSp>
        <p:nvCxnSpPr>
          <p:cNvPr id="5" name="직선 연결선 6"/>
          <p:cNvCxnSpPr>
            <a:stCxn id="3" idx="1"/>
            <a:endCxn id="4" idx="3"/>
          </p:cNvCxnSpPr>
          <p:nvPr/>
        </p:nvCxnSpPr>
        <p:spPr>
          <a:xfrm flipH="1">
            <a:off x="9291637" y="4729653"/>
            <a:ext cx="212526" cy="118775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38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176" y="2890390"/>
            <a:ext cx="11139652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3200" b="1" dirty="0"/>
              <a:t>The custom error module does not recognize this error.</a:t>
            </a:r>
          </a:p>
          <a:p>
            <a:pPr algn="ctr"/>
            <a:r>
              <a:rPr lang="ko-KR" altLang="en-US" sz="3200" b="1" dirty="0"/>
              <a:t>오류 발생</a:t>
            </a:r>
          </a:p>
        </p:txBody>
      </p:sp>
    </p:spTree>
    <p:extLst>
      <p:ext uri="{BB962C8B-B14F-4D97-AF65-F5344CB8AC3E}">
        <p14:creationId xmlns:p14="http://schemas.microsoft.com/office/powerpoint/2010/main" val="119161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  <p:sp>
        <p:nvSpPr>
          <p:cNvPr id="4" name="직사각형 11"/>
          <p:cNvSpPr/>
          <p:nvPr/>
        </p:nvSpPr>
        <p:spPr>
          <a:xfrm>
            <a:off x="-1425576" y="3687085"/>
            <a:ext cx="4587876" cy="1558028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 anchor="t" anchorCtr="0">
            <a:spAutoFit/>
          </a:bodyPr>
          <a:lstStyle/>
          <a:p>
            <a:pPr latinLnBrk="0"/>
            <a:r>
              <a:rPr lang="ko-KR" altLang="en-US" b="1" dirty="0">
                <a:solidFill>
                  <a:srgbClr val="FF0000"/>
                </a:solidFill>
              </a:rPr>
              <a:t>창사이즈를 여러분 바꾸는 경우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</a:p>
          <a:p>
            <a:pPr latinLnBrk="0"/>
            <a:r>
              <a:rPr lang="en-US" altLang="ko-KR" b="1" dirty="0">
                <a:solidFill>
                  <a:srgbClr val="FF0000"/>
                </a:solidFill>
              </a:rPr>
              <a:t>IE</a:t>
            </a:r>
            <a:r>
              <a:rPr lang="ko-KR" altLang="en-US" b="1" dirty="0">
                <a:solidFill>
                  <a:srgbClr val="FF0000"/>
                </a:solidFill>
              </a:rPr>
              <a:t>에서 아이콘 이미지가 보이지 않습니다</a:t>
            </a:r>
            <a:r>
              <a:rPr lang="en-US" altLang="ko-KR" b="1" dirty="0">
                <a:solidFill>
                  <a:srgbClr val="FF0000"/>
                </a:solidFill>
              </a:rPr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클릭은 됨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직사각형 11"/>
          <p:cNvSpPr/>
          <p:nvPr/>
        </p:nvSpPr>
        <p:spPr>
          <a:xfrm>
            <a:off x="-2679701" y="3369951"/>
            <a:ext cx="438151" cy="3171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endCxn id="4" idx="1"/>
          </p:cNvCxnSpPr>
          <p:nvPr/>
        </p:nvCxnSpPr>
        <p:spPr>
          <a:xfrm>
            <a:off x="-2260600" y="3687085"/>
            <a:ext cx="835024" cy="7790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1"/>
          <p:cNvSpPr/>
          <p:nvPr/>
        </p:nvSpPr>
        <p:spPr>
          <a:xfrm>
            <a:off x="-1425576" y="-796015"/>
            <a:ext cx="4587876" cy="1281029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 anchor="t" anchorCtr="0">
            <a:spAutoFit/>
          </a:bodyPr>
          <a:lstStyle/>
          <a:p>
            <a:pPr latinLnBrk="0"/>
            <a:r>
              <a:rPr lang="ko-KR" altLang="en-US" b="1" dirty="0">
                <a:solidFill>
                  <a:srgbClr val="FF0000"/>
                </a:solidFill>
              </a:rPr>
              <a:t>창사이즈를 여러번 바꾸는 경우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</a:p>
          <a:p>
            <a:pPr latinLnBrk="0"/>
            <a:r>
              <a:rPr lang="en-US" altLang="ko-KR" b="1" dirty="0">
                <a:solidFill>
                  <a:srgbClr val="FF0000"/>
                </a:solidFill>
              </a:rPr>
              <a:t>IE</a:t>
            </a:r>
            <a:r>
              <a:rPr lang="ko-KR" altLang="en-US" b="1" dirty="0">
                <a:solidFill>
                  <a:srgbClr val="FF0000"/>
                </a:solidFill>
              </a:rPr>
              <a:t>에서 폰트가 깨집니다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직사각형 11"/>
          <p:cNvSpPr/>
          <p:nvPr/>
        </p:nvSpPr>
        <p:spPr>
          <a:xfrm>
            <a:off x="-2851151" y="-1113149"/>
            <a:ext cx="781052" cy="3171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/>
          <p:cNvCxnSpPr>
            <a:endCxn id="7" idx="1"/>
          </p:cNvCxnSpPr>
          <p:nvPr/>
        </p:nvCxnSpPr>
        <p:spPr>
          <a:xfrm>
            <a:off x="-2260600" y="-796015"/>
            <a:ext cx="835024" cy="640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026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99429" y="0"/>
            <a:ext cx="13002222" cy="7143501"/>
            <a:chOff x="-993948" y="0"/>
            <a:chExt cx="17690563" cy="97193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993948" y="0"/>
              <a:ext cx="10726615" cy="581025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7740" y="4273088"/>
              <a:ext cx="10048875" cy="5446216"/>
            </a:xfrm>
            <a:prstGeom prst="rect">
              <a:avLst/>
            </a:prstGeom>
            <a:solidFill>
              <a:srgbClr val="FFFF00"/>
            </a:solidFill>
            <a:ln w="63500">
              <a:solidFill>
                <a:srgbClr val="FF0000"/>
              </a:solidFill>
            </a:ln>
          </p:spPr>
        </p:pic>
        <p:sp>
          <p:nvSpPr>
            <p:cNvPr id="6" name="직사각형 11"/>
            <p:cNvSpPr/>
            <p:nvPr/>
          </p:nvSpPr>
          <p:spPr>
            <a:xfrm>
              <a:off x="5592941" y="3682740"/>
              <a:ext cx="1605674" cy="275428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noAutofit/>
            </a:bodyPr>
            <a:lstStyle/>
            <a:p>
              <a:pPr latinLnBrk="0"/>
              <a:endParaRPr lang="en-US" altLang="ko-KR" sz="28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7" name="Straight Connector 6"/>
          <p:cNvCxnSpPr>
            <a:stCxn id="6" idx="3"/>
            <a:endCxn id="5" idx="1"/>
          </p:cNvCxnSpPr>
          <p:nvPr/>
        </p:nvCxnSpPr>
        <p:spPr>
          <a:xfrm flipV="1">
            <a:off x="6220804" y="2539815"/>
            <a:ext cx="1308369" cy="2681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0"/>
            <a:endCxn id="5" idx="2"/>
          </p:cNvCxnSpPr>
          <p:nvPr/>
        </p:nvCxnSpPr>
        <p:spPr>
          <a:xfrm>
            <a:off x="9508787" y="3140637"/>
            <a:ext cx="314324" cy="1147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51829" y="205846"/>
            <a:ext cx="360000" cy="3600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ctr" anchorCtr="0">
            <a:noAutofit/>
          </a:bodyPr>
          <a:lstStyle/>
          <a:p>
            <a:pPr algn="ctr" latinLnBrk="0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43029" y="3584210"/>
            <a:ext cx="360000" cy="3600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ctr" anchorCtr="0">
            <a:noAutofit/>
          </a:bodyPr>
          <a:lstStyle/>
          <a:p>
            <a:pPr algn="ctr" latinLnBrk="0"/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직사각형 11"/>
          <p:cNvSpPr/>
          <p:nvPr/>
        </p:nvSpPr>
        <p:spPr>
          <a:xfrm>
            <a:off x="7529173" y="791305"/>
            <a:ext cx="4587876" cy="3497020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 anchor="t" anchorCtr="0">
            <a:spAutoFit/>
          </a:bodyPr>
          <a:lstStyle/>
          <a:p>
            <a:pPr latinLnBrk="0"/>
            <a:r>
              <a:rPr lang="en-US" altLang="ko-KR" b="1" dirty="0">
                <a:solidFill>
                  <a:srgbClr val="FF0000"/>
                </a:solidFill>
              </a:rPr>
              <a:t>(1)</a:t>
            </a:r>
            <a:r>
              <a:rPr lang="ko-KR" altLang="en-US" b="1" dirty="0">
                <a:solidFill>
                  <a:srgbClr val="FF0000"/>
                </a:solidFill>
              </a:rPr>
              <a:t>번 창인 삼성유에서 </a:t>
            </a:r>
            <a:r>
              <a:rPr lang="en-US" altLang="ko-KR" b="1" dirty="0">
                <a:solidFill>
                  <a:srgbClr val="FF0000"/>
                </a:solidFill>
              </a:rPr>
              <a:t>Launch </a:t>
            </a:r>
            <a:r>
              <a:rPr lang="ko-KR" altLang="en-US" b="1" dirty="0">
                <a:solidFill>
                  <a:srgbClr val="FF0000"/>
                </a:solidFill>
              </a:rPr>
              <a:t>버튼을 누르면 아래처럼 </a:t>
            </a:r>
            <a:r>
              <a:rPr lang="en-US" altLang="ko-KR" b="1" dirty="0">
                <a:solidFill>
                  <a:srgbClr val="FF0000"/>
                </a:solidFill>
              </a:rPr>
              <a:t>(2</a:t>
            </a:r>
            <a:r>
              <a:rPr lang="ko-KR" altLang="en-US" b="1" dirty="0">
                <a:solidFill>
                  <a:srgbClr val="FF0000"/>
                </a:solidFill>
              </a:rPr>
              <a:t>번</a:t>
            </a:r>
            <a:r>
              <a:rPr lang="en-US" altLang="ko-KR" b="1" dirty="0">
                <a:solidFill>
                  <a:srgbClr val="FF0000"/>
                </a:solidFill>
              </a:rPr>
              <a:t>) “</a:t>
            </a:r>
            <a:r>
              <a:rPr lang="ko-KR" altLang="en-US" b="1" dirty="0">
                <a:solidFill>
                  <a:srgbClr val="FF0000"/>
                </a:solidFill>
              </a:rPr>
              <a:t>팝업창</a:t>
            </a:r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이 뜨면서 학습을 하는 구조입니다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atinLnBrk="0"/>
            <a:endParaRPr lang="en-US" altLang="ko-KR" b="1" dirty="0">
              <a:solidFill>
                <a:srgbClr val="FF0000"/>
              </a:solidFill>
            </a:endParaRPr>
          </a:p>
          <a:p>
            <a:pPr latinLnBrk="0"/>
            <a:r>
              <a:rPr lang="en-US" altLang="ko-KR" b="1" dirty="0">
                <a:solidFill>
                  <a:srgbClr val="FF0000"/>
                </a:solidFill>
              </a:rPr>
              <a:t>(2)</a:t>
            </a:r>
            <a:r>
              <a:rPr lang="ko-KR" altLang="en-US" b="1" dirty="0">
                <a:solidFill>
                  <a:srgbClr val="FF0000"/>
                </a:solidFill>
              </a:rPr>
              <a:t>번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창을 닫을때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서버에 진도가 최종 반영되면서</a:t>
            </a:r>
            <a:r>
              <a:rPr lang="en-US" altLang="ko-KR" b="1" dirty="0">
                <a:solidFill>
                  <a:srgbClr val="FF0000"/>
                </a:solidFill>
              </a:rPr>
              <a:t> (1)</a:t>
            </a:r>
            <a:r>
              <a:rPr lang="ko-KR" altLang="en-US" b="1" dirty="0">
                <a:solidFill>
                  <a:srgbClr val="FF0000"/>
                </a:solidFill>
              </a:rPr>
              <a:t>번 창이 새로고침되는데요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</a:p>
          <a:p>
            <a:pPr latinLnBrk="0"/>
            <a:endParaRPr lang="en-US" altLang="ko-KR" b="1" dirty="0">
              <a:solidFill>
                <a:srgbClr val="FF0000"/>
              </a:solidFill>
            </a:endParaRPr>
          </a:p>
          <a:p>
            <a:pPr latinLnBrk="0"/>
            <a:r>
              <a:rPr lang="ko-KR" altLang="en-US" b="1" dirty="0">
                <a:solidFill>
                  <a:srgbClr val="FF0000"/>
                </a:solidFill>
              </a:rPr>
              <a:t>현재는 </a:t>
            </a:r>
            <a:r>
              <a:rPr lang="en-US" altLang="ko-KR" b="1" dirty="0">
                <a:solidFill>
                  <a:srgbClr val="FF0000"/>
                </a:solidFill>
              </a:rPr>
              <a:t>(2)</a:t>
            </a:r>
            <a:r>
              <a:rPr lang="ko-KR" altLang="en-US" b="1" dirty="0">
                <a:solidFill>
                  <a:srgbClr val="FF0000"/>
                </a:solidFill>
              </a:rPr>
              <a:t>번 창을 닫으면</a:t>
            </a:r>
            <a:r>
              <a:rPr lang="en-US" altLang="ko-KR" b="1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1774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83" y="887328"/>
            <a:ext cx="9384635" cy="50833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Oval 9"/>
          <p:cNvSpPr/>
          <p:nvPr/>
        </p:nvSpPr>
        <p:spPr>
          <a:xfrm>
            <a:off x="1266229" y="739246"/>
            <a:ext cx="360000" cy="3600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ctr" anchorCtr="0">
            <a:noAutofit/>
          </a:bodyPr>
          <a:lstStyle/>
          <a:p>
            <a:pPr algn="ctr" latinLnBrk="0"/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1"/>
          <p:cNvSpPr/>
          <p:nvPr/>
        </p:nvSpPr>
        <p:spPr>
          <a:xfrm>
            <a:off x="4176373" y="1832705"/>
            <a:ext cx="4587876" cy="3497020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 anchor="t" anchorCtr="0">
            <a:spAutoFit/>
          </a:bodyPr>
          <a:lstStyle/>
          <a:p>
            <a:pPr latinLnBrk="0"/>
            <a:r>
              <a:rPr lang="en-US" altLang="ko-KR" b="1" dirty="0">
                <a:solidFill>
                  <a:srgbClr val="FF0000"/>
                </a:solidFill>
              </a:rPr>
              <a:t>The custom error module does not recognize this error.</a:t>
            </a:r>
          </a:p>
          <a:p>
            <a:pPr latinLnBrk="0"/>
            <a:r>
              <a:rPr lang="ko-KR" altLang="en-US" b="1" dirty="0">
                <a:solidFill>
                  <a:srgbClr val="FF0000"/>
                </a:solidFill>
              </a:rPr>
              <a:t>메시지가 뜨면서 </a:t>
            </a:r>
            <a:r>
              <a:rPr lang="en-US" altLang="ko-KR" b="1" dirty="0">
                <a:solidFill>
                  <a:srgbClr val="FF0000"/>
                </a:solidFill>
              </a:rPr>
              <a:t>samsung-pilot.csod.com </a:t>
            </a:r>
            <a:r>
              <a:rPr lang="ko-KR" altLang="en-US" b="1" dirty="0">
                <a:solidFill>
                  <a:srgbClr val="FF0000"/>
                </a:solidFill>
              </a:rPr>
              <a:t>의 모든 페이지가 접속이 막힙니다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atinLnBrk="0"/>
            <a:endParaRPr lang="en-US" altLang="ko-KR" b="1" dirty="0">
              <a:solidFill>
                <a:srgbClr val="FF0000"/>
              </a:solidFill>
            </a:endParaRPr>
          </a:p>
          <a:p>
            <a:pPr latinLnBrk="0"/>
            <a:r>
              <a:rPr lang="ko-KR" altLang="en-US" b="1" dirty="0">
                <a:solidFill>
                  <a:srgbClr val="FF0000"/>
                </a:solidFill>
              </a:rPr>
              <a:t>브라우저를 모두 닫고 다시 열면 다시 접속됩니다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latinLnBrk="0"/>
            <a:endParaRPr lang="en-US" altLang="ko-KR" b="1" dirty="0">
              <a:solidFill>
                <a:srgbClr val="FF0000"/>
              </a:solidFill>
            </a:endParaRPr>
          </a:p>
          <a:p>
            <a:pPr latinLnBrk="0"/>
            <a:r>
              <a:rPr lang="ko-KR" altLang="en-US" b="1" dirty="0">
                <a:solidFill>
                  <a:srgbClr val="FF0000"/>
                </a:solidFill>
              </a:rPr>
              <a:t>오류 조치 부탁드립니다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328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  <p:sp>
        <p:nvSpPr>
          <p:cNvPr id="6" name="직사각형 11"/>
          <p:cNvSpPr/>
          <p:nvPr/>
        </p:nvSpPr>
        <p:spPr>
          <a:xfrm>
            <a:off x="-1425576" y="3687085"/>
            <a:ext cx="4587876" cy="1558028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 anchor="t" anchorCtr="0">
            <a:spAutoFit/>
          </a:bodyPr>
          <a:lstStyle/>
          <a:p>
            <a:pPr latinLnBrk="0"/>
            <a:r>
              <a:rPr lang="ko-KR" altLang="en-US" b="1" dirty="0">
                <a:solidFill>
                  <a:srgbClr val="FF0000"/>
                </a:solidFill>
              </a:rPr>
              <a:t>창사이즈를 여러분 바꾸는 경우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</a:p>
          <a:p>
            <a:pPr latinLnBrk="0"/>
            <a:r>
              <a:rPr lang="en-US" altLang="ko-KR" b="1" dirty="0">
                <a:solidFill>
                  <a:srgbClr val="FF0000"/>
                </a:solidFill>
              </a:rPr>
              <a:t>IE</a:t>
            </a:r>
            <a:r>
              <a:rPr lang="ko-KR" altLang="en-US" b="1" dirty="0">
                <a:solidFill>
                  <a:srgbClr val="FF0000"/>
                </a:solidFill>
              </a:rPr>
              <a:t>에서 아이콘 이미지가 보이지 않습니다</a:t>
            </a:r>
            <a:r>
              <a:rPr lang="en-US" altLang="ko-KR" b="1" dirty="0">
                <a:solidFill>
                  <a:srgbClr val="FF0000"/>
                </a:solidFill>
              </a:rPr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클릭은 됨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직사각형 11"/>
          <p:cNvSpPr/>
          <p:nvPr/>
        </p:nvSpPr>
        <p:spPr>
          <a:xfrm>
            <a:off x="-2679701" y="3369951"/>
            <a:ext cx="438151" cy="3171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>
            <a:endCxn id="6" idx="1"/>
          </p:cNvCxnSpPr>
          <p:nvPr/>
        </p:nvCxnSpPr>
        <p:spPr>
          <a:xfrm>
            <a:off x="-2260600" y="3687085"/>
            <a:ext cx="835024" cy="7790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1"/>
          <p:cNvSpPr/>
          <p:nvPr/>
        </p:nvSpPr>
        <p:spPr>
          <a:xfrm>
            <a:off x="-1425576" y="-796015"/>
            <a:ext cx="4587876" cy="1281029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 anchor="t" anchorCtr="0">
            <a:spAutoFit/>
          </a:bodyPr>
          <a:lstStyle/>
          <a:p>
            <a:pPr latinLnBrk="0"/>
            <a:r>
              <a:rPr lang="ko-KR" altLang="en-US" b="1" dirty="0">
                <a:solidFill>
                  <a:srgbClr val="FF0000"/>
                </a:solidFill>
              </a:rPr>
              <a:t>창사이즈를 여러번 바꾸는 경우</a:t>
            </a:r>
            <a:r>
              <a:rPr lang="en-US" altLang="ko-KR" b="1" dirty="0">
                <a:solidFill>
                  <a:srgbClr val="FF0000"/>
                </a:solidFill>
              </a:rPr>
              <a:t>,</a:t>
            </a:r>
          </a:p>
          <a:p>
            <a:pPr latinLnBrk="0"/>
            <a:r>
              <a:rPr lang="en-US" altLang="ko-KR" b="1" dirty="0">
                <a:solidFill>
                  <a:srgbClr val="FF0000"/>
                </a:solidFill>
              </a:rPr>
              <a:t>IE</a:t>
            </a:r>
            <a:r>
              <a:rPr lang="ko-KR" altLang="en-US" b="1" dirty="0">
                <a:solidFill>
                  <a:srgbClr val="FF0000"/>
                </a:solidFill>
              </a:rPr>
              <a:t>에서 폰트가 깨집니다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직사각형 11"/>
          <p:cNvSpPr/>
          <p:nvPr/>
        </p:nvSpPr>
        <p:spPr>
          <a:xfrm>
            <a:off x="-2851151" y="-1113149"/>
            <a:ext cx="781052" cy="3171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>
            <a:endCxn id="9" idx="1"/>
          </p:cNvCxnSpPr>
          <p:nvPr/>
        </p:nvCxnSpPr>
        <p:spPr>
          <a:xfrm>
            <a:off x="-2260600" y="-796015"/>
            <a:ext cx="835024" cy="640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93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-1490663"/>
            <a:ext cx="5543550" cy="9839325"/>
          </a:xfrm>
          <a:prstGeom prst="rect">
            <a:avLst/>
          </a:prstGeom>
        </p:spPr>
      </p:pic>
      <p:sp>
        <p:nvSpPr>
          <p:cNvPr id="3" name="직사각형 11"/>
          <p:cNvSpPr/>
          <p:nvPr/>
        </p:nvSpPr>
        <p:spPr>
          <a:xfrm>
            <a:off x="9369424" y="-796015"/>
            <a:ext cx="4587876" cy="1281029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 anchor="t" anchorCtr="0">
            <a:spAutoFit/>
          </a:bodyPr>
          <a:lstStyle/>
          <a:p>
            <a:pPr latinLnBrk="0"/>
            <a:r>
              <a:rPr lang="en-US" altLang="ko-KR" b="1" dirty="0">
                <a:solidFill>
                  <a:srgbClr val="FF0000"/>
                </a:solidFill>
              </a:rPr>
              <a:t>IE</a:t>
            </a:r>
            <a:r>
              <a:rPr lang="ko-KR" altLang="en-US" b="1" dirty="0">
                <a:solidFill>
                  <a:srgbClr val="FF0000"/>
                </a:solidFill>
              </a:rPr>
              <a:t>에서 아이콘 이미지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 ≡ 모양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가 보이지 않습니다</a:t>
            </a:r>
            <a:r>
              <a:rPr lang="en-US" altLang="ko-KR" b="1" dirty="0">
                <a:solidFill>
                  <a:srgbClr val="FF0000"/>
                </a:solidFill>
              </a:rPr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클릭은 됨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직사각형 11"/>
          <p:cNvSpPr/>
          <p:nvPr/>
        </p:nvSpPr>
        <p:spPr>
          <a:xfrm>
            <a:off x="8115299" y="-1113149"/>
            <a:ext cx="438151" cy="3171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endCxn id="3" idx="1"/>
          </p:cNvCxnSpPr>
          <p:nvPr/>
        </p:nvCxnSpPr>
        <p:spPr>
          <a:xfrm>
            <a:off x="8534400" y="-796015"/>
            <a:ext cx="835024" cy="640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8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-1490663"/>
            <a:ext cx="5543550" cy="9839325"/>
          </a:xfrm>
          <a:prstGeom prst="rect">
            <a:avLst/>
          </a:prstGeom>
        </p:spPr>
      </p:pic>
      <p:sp>
        <p:nvSpPr>
          <p:cNvPr id="4" name="직사각형 11"/>
          <p:cNvSpPr/>
          <p:nvPr/>
        </p:nvSpPr>
        <p:spPr>
          <a:xfrm>
            <a:off x="9369424" y="-796015"/>
            <a:ext cx="4587876" cy="1281029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 anchor="t" anchorCtr="0">
            <a:spAutoFit/>
          </a:bodyPr>
          <a:lstStyle/>
          <a:p>
            <a:pPr latinLnBrk="0"/>
            <a:r>
              <a:rPr lang="en-US" altLang="ko-KR" b="1" dirty="0">
                <a:solidFill>
                  <a:srgbClr val="FF0000"/>
                </a:solidFill>
              </a:rPr>
              <a:t>IE</a:t>
            </a:r>
            <a:r>
              <a:rPr lang="ko-KR" altLang="en-US" b="1" dirty="0">
                <a:solidFill>
                  <a:srgbClr val="FF0000"/>
                </a:solidFill>
              </a:rPr>
              <a:t>에서 아이콘 이미지가 보이지 않습니다</a:t>
            </a:r>
            <a:r>
              <a:rPr lang="en-US" altLang="ko-KR" b="1" dirty="0">
                <a:solidFill>
                  <a:srgbClr val="FF0000"/>
                </a:solidFill>
              </a:rPr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클릭은 됨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직사각형 11"/>
          <p:cNvSpPr/>
          <p:nvPr/>
        </p:nvSpPr>
        <p:spPr>
          <a:xfrm>
            <a:off x="8191499" y="-1062349"/>
            <a:ext cx="438151" cy="3171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/>
          <p:cNvCxnSpPr>
            <a:stCxn id="5" idx="3"/>
            <a:endCxn id="4" idx="1"/>
          </p:cNvCxnSpPr>
          <p:nvPr/>
        </p:nvCxnSpPr>
        <p:spPr>
          <a:xfrm>
            <a:off x="8629650" y="-903782"/>
            <a:ext cx="739774" cy="7482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11"/>
          <p:cNvSpPr/>
          <p:nvPr/>
        </p:nvSpPr>
        <p:spPr>
          <a:xfrm>
            <a:off x="6527799" y="-1062349"/>
            <a:ext cx="438151" cy="3171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9" name="직사각형 11"/>
          <p:cNvSpPr/>
          <p:nvPr/>
        </p:nvSpPr>
        <p:spPr>
          <a:xfrm>
            <a:off x="9369424" y="751348"/>
            <a:ext cx="4587876" cy="1281029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 anchor="t" anchorCtr="0">
            <a:spAutoFit/>
          </a:bodyPr>
          <a:lstStyle/>
          <a:p>
            <a:pPr latinLnBrk="0"/>
            <a:r>
              <a:rPr lang="en-US" altLang="ko-KR" b="1" dirty="0">
                <a:solidFill>
                  <a:srgbClr val="FF0000"/>
                </a:solidFill>
              </a:rPr>
              <a:t>IE</a:t>
            </a:r>
            <a:r>
              <a:rPr lang="ko-KR" altLang="en-US" b="1" dirty="0">
                <a:solidFill>
                  <a:srgbClr val="FF0000"/>
                </a:solidFill>
              </a:rPr>
              <a:t>에서 아이콘 이미지가 보이지 않습니다</a:t>
            </a:r>
            <a:r>
              <a:rPr lang="en-US" altLang="ko-KR" b="1" dirty="0">
                <a:solidFill>
                  <a:srgbClr val="FF0000"/>
                </a:solidFill>
              </a:rPr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클릭은 됨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11" name="Straight Connector 10"/>
          <p:cNvCxnSpPr>
            <a:stCxn id="8" idx="2"/>
            <a:endCxn id="9" idx="1"/>
          </p:cNvCxnSpPr>
          <p:nvPr/>
        </p:nvCxnSpPr>
        <p:spPr>
          <a:xfrm>
            <a:off x="6746875" y="-745215"/>
            <a:ext cx="2622549" cy="21370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1"/>
          <p:cNvSpPr/>
          <p:nvPr/>
        </p:nvSpPr>
        <p:spPr>
          <a:xfrm>
            <a:off x="528638" y="1858296"/>
            <a:ext cx="4587876" cy="1281029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 anchor="t" anchorCtr="0">
            <a:spAutoFit/>
          </a:bodyPr>
          <a:lstStyle/>
          <a:p>
            <a:pPr latinLnBrk="0"/>
            <a:r>
              <a:rPr lang="en-US" altLang="ko-KR" b="1" dirty="0">
                <a:solidFill>
                  <a:srgbClr val="FF0000"/>
                </a:solidFill>
              </a:rPr>
              <a:t>IE</a:t>
            </a:r>
            <a:r>
              <a:rPr lang="ko-KR" altLang="en-US" b="1" dirty="0">
                <a:solidFill>
                  <a:srgbClr val="FF0000"/>
                </a:solidFill>
              </a:rPr>
              <a:t>에서 아이콘 이미지가 보이지 않습니다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5" name="직사각형 11"/>
          <p:cNvSpPr/>
          <p:nvPr/>
        </p:nvSpPr>
        <p:spPr>
          <a:xfrm>
            <a:off x="6527799" y="311632"/>
            <a:ext cx="2101851" cy="43971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>
            <a:stCxn id="15" idx="1"/>
            <a:endCxn id="14" idx="3"/>
          </p:cNvCxnSpPr>
          <p:nvPr/>
        </p:nvCxnSpPr>
        <p:spPr>
          <a:xfrm flipH="1">
            <a:off x="5116514" y="531490"/>
            <a:ext cx="1411285" cy="19673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0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-1490663"/>
            <a:ext cx="5543550" cy="9839325"/>
          </a:xfrm>
          <a:prstGeom prst="rect">
            <a:avLst/>
          </a:prstGeom>
        </p:spPr>
      </p:pic>
      <p:sp>
        <p:nvSpPr>
          <p:cNvPr id="3" name="직사각형 11"/>
          <p:cNvSpPr/>
          <p:nvPr/>
        </p:nvSpPr>
        <p:spPr>
          <a:xfrm>
            <a:off x="6527799" y="-1062349"/>
            <a:ext cx="438151" cy="3171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4" name="직사각형 11"/>
          <p:cNvSpPr/>
          <p:nvPr/>
        </p:nvSpPr>
        <p:spPr>
          <a:xfrm>
            <a:off x="9369424" y="751348"/>
            <a:ext cx="4587876" cy="1281029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 anchor="t" anchorCtr="0">
            <a:spAutoFit/>
          </a:bodyPr>
          <a:lstStyle/>
          <a:p>
            <a:pPr latinLnBrk="0"/>
            <a:r>
              <a:rPr lang="en-US" altLang="ko-KR" b="1" dirty="0">
                <a:solidFill>
                  <a:srgbClr val="FF0000"/>
                </a:solidFill>
              </a:rPr>
              <a:t>IE</a:t>
            </a:r>
            <a:r>
              <a:rPr lang="ko-KR" altLang="en-US" b="1" dirty="0">
                <a:solidFill>
                  <a:srgbClr val="FF0000"/>
                </a:solidFill>
              </a:rPr>
              <a:t>에서 아이콘 이미지가 보이지 않습니다</a:t>
            </a:r>
            <a:r>
              <a:rPr lang="en-US" altLang="ko-KR" b="1" dirty="0">
                <a:solidFill>
                  <a:srgbClr val="FF0000"/>
                </a:solidFill>
              </a:rPr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클릭은 됨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5" name="Straight Connector 4"/>
          <p:cNvCxnSpPr>
            <a:stCxn id="3" idx="2"/>
            <a:endCxn id="4" idx="1"/>
          </p:cNvCxnSpPr>
          <p:nvPr/>
        </p:nvCxnSpPr>
        <p:spPr>
          <a:xfrm>
            <a:off x="6746875" y="-745215"/>
            <a:ext cx="2622549" cy="21370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11"/>
          <p:cNvSpPr/>
          <p:nvPr/>
        </p:nvSpPr>
        <p:spPr>
          <a:xfrm>
            <a:off x="9369424" y="-796015"/>
            <a:ext cx="4587876" cy="1281029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 anchor="t" anchorCtr="0">
            <a:spAutoFit/>
          </a:bodyPr>
          <a:lstStyle/>
          <a:p>
            <a:pPr latinLnBrk="0"/>
            <a:r>
              <a:rPr lang="en-US" altLang="ko-KR" b="1" dirty="0">
                <a:solidFill>
                  <a:srgbClr val="FF0000"/>
                </a:solidFill>
              </a:rPr>
              <a:t>IE</a:t>
            </a:r>
            <a:r>
              <a:rPr lang="ko-KR" altLang="en-US" b="1" dirty="0">
                <a:solidFill>
                  <a:srgbClr val="FF0000"/>
                </a:solidFill>
              </a:rPr>
              <a:t>에서 아이콘 이미지가 보이지 않습니다</a:t>
            </a:r>
            <a:r>
              <a:rPr lang="en-US" altLang="ko-KR" b="1" dirty="0">
                <a:solidFill>
                  <a:srgbClr val="FF0000"/>
                </a:solidFill>
              </a:rPr>
              <a:t>. (</a:t>
            </a:r>
            <a:r>
              <a:rPr lang="ko-KR" altLang="en-US" b="1" dirty="0">
                <a:solidFill>
                  <a:srgbClr val="FF0000"/>
                </a:solidFill>
              </a:rPr>
              <a:t>클릭은 됨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직사각형 11"/>
          <p:cNvSpPr/>
          <p:nvPr/>
        </p:nvSpPr>
        <p:spPr>
          <a:xfrm>
            <a:off x="8191499" y="-1062349"/>
            <a:ext cx="438151" cy="31713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/>
          <p:cNvCxnSpPr>
            <a:stCxn id="7" idx="3"/>
            <a:endCxn id="6" idx="1"/>
          </p:cNvCxnSpPr>
          <p:nvPr/>
        </p:nvCxnSpPr>
        <p:spPr>
          <a:xfrm>
            <a:off x="8629650" y="-903782"/>
            <a:ext cx="739774" cy="7482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11"/>
          <p:cNvSpPr/>
          <p:nvPr/>
        </p:nvSpPr>
        <p:spPr>
          <a:xfrm>
            <a:off x="528638" y="1858296"/>
            <a:ext cx="4587876" cy="1281029"/>
          </a:xfrm>
          <a:prstGeom prst="rect">
            <a:avLst/>
          </a:prstGeom>
          <a:solidFill>
            <a:srgbClr val="FFFF00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 anchor="t" anchorCtr="0">
            <a:spAutoFit/>
          </a:bodyPr>
          <a:lstStyle/>
          <a:p>
            <a:pPr latinLnBrk="0"/>
            <a:r>
              <a:rPr lang="en-US" altLang="ko-KR" b="1" dirty="0">
                <a:solidFill>
                  <a:srgbClr val="FF0000"/>
                </a:solidFill>
              </a:rPr>
              <a:t>IE</a:t>
            </a:r>
            <a:r>
              <a:rPr lang="ko-KR" altLang="en-US" b="1" dirty="0">
                <a:solidFill>
                  <a:srgbClr val="FF0000"/>
                </a:solidFill>
              </a:rPr>
              <a:t>에서 아이콘 이미지가 보이지 않습니다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직사각형 11"/>
          <p:cNvSpPr/>
          <p:nvPr/>
        </p:nvSpPr>
        <p:spPr>
          <a:xfrm>
            <a:off x="6527799" y="311632"/>
            <a:ext cx="2101851" cy="43971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>
            <a:stCxn id="10" idx="1"/>
            <a:endCxn id="9" idx="3"/>
          </p:cNvCxnSpPr>
          <p:nvPr/>
        </p:nvCxnSpPr>
        <p:spPr>
          <a:xfrm flipH="1">
            <a:off x="5116514" y="531490"/>
            <a:ext cx="1411285" cy="19673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0" y="-1524000"/>
            <a:ext cx="18288000" cy="9906000"/>
          </a:xfrm>
          <a:prstGeom prst="rect">
            <a:avLst/>
          </a:prstGeom>
        </p:spPr>
      </p:pic>
      <p:sp>
        <p:nvSpPr>
          <p:cNvPr id="5" name="직사각형 11"/>
          <p:cNvSpPr/>
          <p:nvPr/>
        </p:nvSpPr>
        <p:spPr>
          <a:xfrm>
            <a:off x="-614391" y="2260218"/>
            <a:ext cx="5805487" cy="28814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 anchor="t" anchorCtr="0">
            <a:spAutoFit/>
          </a:bodyPr>
          <a:lstStyle/>
          <a:p>
            <a:pPr latinLnBrk="0"/>
            <a:r>
              <a:rPr lang="ko-KR" altLang="en-US" sz="2800" b="1" dirty="0">
                <a:solidFill>
                  <a:srgbClr val="FF0000"/>
                </a:solidFill>
              </a:rPr>
              <a:t>현재는 꼭 돋보기나</a:t>
            </a:r>
            <a:r>
              <a:rPr lang="en-US" altLang="ko-KR" sz="2800" b="1" dirty="0">
                <a:solidFill>
                  <a:srgbClr val="FF0000"/>
                </a:solidFill>
              </a:rPr>
              <a:t>, Buy </a:t>
            </a:r>
            <a:r>
              <a:rPr lang="ko-KR" altLang="en-US" sz="2800" b="1" dirty="0">
                <a:solidFill>
                  <a:srgbClr val="FF0000"/>
                </a:solidFill>
              </a:rPr>
              <a:t>버튼</a:t>
            </a:r>
            <a:r>
              <a:rPr lang="en-US" altLang="ko-KR" sz="2800" b="1" dirty="0">
                <a:solidFill>
                  <a:srgbClr val="FF0000"/>
                </a:solidFill>
              </a:rPr>
              <a:t>/</a:t>
            </a:r>
            <a:r>
              <a:rPr lang="ko-KR" altLang="en-US" sz="2800" b="1" dirty="0">
                <a:solidFill>
                  <a:srgbClr val="FF0000"/>
                </a:solidFill>
              </a:rPr>
              <a:t>다운로드 아이콘만 눌러야 작동하는데</a:t>
            </a:r>
            <a:r>
              <a:rPr lang="en-US" altLang="ko-KR" sz="2800" b="1" dirty="0">
                <a:solidFill>
                  <a:srgbClr val="FF0000"/>
                </a:solidFill>
              </a:rPr>
              <a:t>, </a:t>
            </a:r>
            <a:r>
              <a:rPr lang="en-US" altLang="ko-KR" sz="2800" b="1" dirty="0" err="1">
                <a:solidFill>
                  <a:srgbClr val="FF0000"/>
                </a:solidFill>
              </a:rPr>
              <a:t>onClick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속성을 빨간색 테두리로 표시한 영역 전체에 걸어주세요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-1788886" y="493487"/>
            <a:ext cx="2616200" cy="1407884"/>
            <a:chOff x="-2430875" y="-858678"/>
            <a:chExt cx="2693010" cy="1478281"/>
          </a:xfrm>
        </p:grpSpPr>
        <p:sp>
          <p:nvSpPr>
            <p:cNvPr id="12" name="직사각형 11"/>
            <p:cNvSpPr/>
            <p:nvPr/>
          </p:nvSpPr>
          <p:spPr>
            <a:xfrm>
              <a:off x="-2430875" y="-858678"/>
              <a:ext cx="2693010" cy="478156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noAutofit/>
            </a:bodyPr>
            <a:lstStyle/>
            <a:p>
              <a:pPr latinLnBrk="0"/>
              <a:endParaRPr lang="en-US" altLang="ko-KR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1"/>
            <p:cNvSpPr/>
            <p:nvPr/>
          </p:nvSpPr>
          <p:spPr>
            <a:xfrm>
              <a:off x="-2430875" y="-344328"/>
              <a:ext cx="2693010" cy="478156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noAutofit/>
            </a:bodyPr>
            <a:lstStyle/>
            <a:p>
              <a:pPr latinLnBrk="0"/>
              <a:endParaRPr lang="en-US" altLang="ko-KR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1"/>
            <p:cNvSpPr/>
            <p:nvPr/>
          </p:nvSpPr>
          <p:spPr>
            <a:xfrm>
              <a:off x="-2430875" y="141447"/>
              <a:ext cx="2693010" cy="478156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0" tIns="360000" rIns="360000" bIns="360000" rtlCol="0" anchor="t" anchorCtr="0">
              <a:noAutofit/>
            </a:bodyPr>
            <a:lstStyle/>
            <a:p>
              <a:pPr latinLnBrk="0"/>
              <a:endParaRPr lang="en-US" altLang="ko-KR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34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1103" y="2967335"/>
            <a:ext cx="7689798" cy="92333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ko-KR" sz="5400" b="1" dirty="0"/>
              <a:t>pages/</a:t>
            </a:r>
            <a:r>
              <a:rPr lang="en-US" altLang="ko-KR" sz="5400" b="1" dirty="0" err="1"/>
              <a:t>index.tsx</a:t>
            </a:r>
            <a:r>
              <a:rPr lang="en-US" altLang="ko-KR" sz="5400" b="1" dirty="0"/>
              <a:t> </a:t>
            </a:r>
            <a:r>
              <a:rPr lang="ko-KR" altLang="en-US" sz="5400" b="1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62664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-2195513"/>
            <a:ext cx="5543550" cy="9839325"/>
          </a:xfrm>
          <a:prstGeom prst="rect">
            <a:avLst/>
          </a:prstGeom>
        </p:spPr>
      </p:pic>
      <p:sp>
        <p:nvSpPr>
          <p:cNvPr id="3" name="직사각형 11"/>
          <p:cNvSpPr/>
          <p:nvPr/>
        </p:nvSpPr>
        <p:spPr>
          <a:xfrm>
            <a:off x="9064624" y="1394735"/>
            <a:ext cx="4587876" cy="10040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0" tIns="360000" rIns="360000" bIns="360000" rtlCol="0" anchor="t" anchorCtr="0">
            <a:spAutoFit/>
          </a:bodyPr>
          <a:lstStyle/>
          <a:p>
            <a:pPr latinLnBrk="0"/>
            <a:r>
              <a:rPr lang="en-US" altLang="ko-KR" b="1" dirty="0">
                <a:solidFill>
                  <a:srgbClr val="FF0000"/>
                </a:solidFill>
              </a:rPr>
              <a:t>IE</a:t>
            </a:r>
            <a:r>
              <a:rPr lang="ko-KR" altLang="en-US" b="1" dirty="0">
                <a:solidFill>
                  <a:srgbClr val="FF0000"/>
                </a:solidFill>
              </a:rPr>
              <a:t>에서는 여전히 깨집니다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직사각형 11"/>
          <p:cNvSpPr/>
          <p:nvPr/>
        </p:nvSpPr>
        <p:spPr>
          <a:xfrm>
            <a:off x="3600449" y="1934851"/>
            <a:ext cx="4845051" cy="3765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7" name="직사각형 11"/>
          <p:cNvSpPr/>
          <p:nvPr/>
        </p:nvSpPr>
        <p:spPr>
          <a:xfrm>
            <a:off x="3600449" y="3649351"/>
            <a:ext cx="4845051" cy="3765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8" name="직사각형 11"/>
          <p:cNvSpPr/>
          <p:nvPr/>
        </p:nvSpPr>
        <p:spPr>
          <a:xfrm>
            <a:off x="3600449" y="5389251"/>
            <a:ext cx="4845051" cy="37655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0" tIns="360000" rIns="360000" bIns="360000" rtlCol="0" anchor="t" anchorCtr="0">
            <a:noAutofit/>
          </a:bodyPr>
          <a:lstStyle/>
          <a:p>
            <a:pPr latinLnBrk="0"/>
            <a:endParaRPr lang="en-US" altLang="ko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94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497</Words>
  <Application>Microsoft Office PowerPoint</Application>
  <PresentationFormat>와이드스크린</PresentationFormat>
  <Paragraphs>80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안대근/삼성마케팅아카데미(GMC)/Senior Professional/삼성전자</dc:creator>
  <cp:lastModifiedBy>Jongdo Kim</cp:lastModifiedBy>
  <cp:revision>570</cp:revision>
  <dcterms:created xsi:type="dcterms:W3CDTF">2021-11-24T07:44:33Z</dcterms:created>
  <dcterms:modified xsi:type="dcterms:W3CDTF">2022-01-04T05:50:56Z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