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3977" r:id="rId2"/>
    <p:sldId id="4043" r:id="rId3"/>
    <p:sldId id="4044" r:id="rId4"/>
    <p:sldId id="4016" r:id="rId5"/>
    <p:sldId id="4039" r:id="rId6"/>
    <p:sldId id="4040" r:id="rId7"/>
    <p:sldId id="4041" r:id="rId8"/>
    <p:sldId id="4045" r:id="rId9"/>
    <p:sldId id="4047" r:id="rId10"/>
    <p:sldId id="4046" r:id="rId11"/>
    <p:sldId id="4038" r:id="rId12"/>
  </p:sldIdLst>
  <p:sldSz cx="12192000" cy="6858000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369A20-A5A2-48A5-9D41-ECD5F5A22A55}">
          <p14:sldIdLst>
            <p14:sldId id="3977"/>
            <p14:sldId id="4043"/>
            <p14:sldId id="4044"/>
            <p14:sldId id="4016"/>
            <p14:sldId id="4039"/>
            <p14:sldId id="4040"/>
            <p14:sldId id="4041"/>
            <p14:sldId id="4045"/>
            <p14:sldId id="4047"/>
            <p14:sldId id="4046"/>
            <p14:sldId id="4038"/>
          </p14:sldIdLst>
        </p14:section>
      </p14:sectionLst>
    </p:ext>
    <p:ext uri="{EFAFB233-063F-42B5-8137-9DF3F51BA10A}">
      <p15:sldGuideLst xmlns:p15="http://schemas.microsoft.com/office/powerpoint/2012/main">
        <p15:guide id="21" pos="7497" userDrawn="1">
          <p15:clr>
            <a:srgbClr val="A4A3A4"/>
          </p15:clr>
        </p15:guide>
        <p15:guide id="23" pos="183" userDrawn="1">
          <p15:clr>
            <a:srgbClr val="A4A3A4"/>
          </p15:clr>
        </p15:guide>
        <p15:guide id="24" pos="3840" userDrawn="1">
          <p15:clr>
            <a:srgbClr val="A4A3A4"/>
          </p15:clr>
        </p15:guide>
        <p15:guide id="25" orient="horz" pos="4042" userDrawn="1">
          <p15:clr>
            <a:srgbClr val="F26B43"/>
          </p15:clr>
        </p15:guide>
        <p15:guide id="26" orient="horz" pos="2160" userDrawn="1">
          <p15:clr>
            <a:srgbClr val="A4A3A4"/>
          </p15:clr>
        </p15:guide>
        <p15:guide id="31" orient="horz" pos="459" userDrawn="1">
          <p15:clr>
            <a:srgbClr val="F26B43"/>
          </p15:clr>
        </p15:guide>
        <p15:guide id="32" orient="horz" pos="4020" userDrawn="1">
          <p15:clr>
            <a:srgbClr val="A4A3A4"/>
          </p15:clr>
        </p15:guide>
        <p15:guide id="34" orient="horz" pos="4178" userDrawn="1">
          <p15:clr>
            <a:srgbClr val="F26B43"/>
          </p15:clr>
        </p15:guide>
        <p15:guide id="35" orient="horz" pos="4201" userDrawn="1">
          <p15:clr>
            <a:srgbClr val="A4A3A4"/>
          </p15:clr>
        </p15:guide>
        <p15:guide id="36" pos="239" userDrawn="1">
          <p15:clr>
            <a:srgbClr val="F26B43"/>
          </p15:clr>
        </p15:guide>
        <p15:guide id="37" pos="7441" userDrawn="1">
          <p15:clr>
            <a:srgbClr val="F26B43"/>
          </p15:clr>
        </p15:guide>
        <p15:guide id="38" orient="horz" pos="436" userDrawn="1">
          <p15:clr>
            <a:srgbClr val="A4A3A4"/>
          </p15:clr>
        </p15:guide>
        <p15:guide id="39" orient="horz" pos="595" userDrawn="1">
          <p15:clr>
            <a:srgbClr val="F26B43"/>
          </p15:clr>
        </p15:guide>
        <p15:guide id="40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nda" initials="P" lastIdx="1" clrIdx="0"/>
  <p:cmAuthor id="1" name="Hahn Mibbeum" initials="HM" lastIdx="2" clrIdx="1">
    <p:extLst>
      <p:ext uri="{19B8F6BF-5375-455C-9EA6-DF929625EA0E}">
        <p15:presenceInfo xmlns:p15="http://schemas.microsoft.com/office/powerpoint/2012/main" userId="S::mbb4628@hanyang.ac.kr::99f65eb2-dcb3-4068-9e08-bd4d5f2737b9" providerId="AD"/>
      </p:ext>
    </p:extLst>
  </p:cmAuthor>
  <p:cmAuthor id="2" name="ParkSungHo" initials="P" lastIdx="4" clrIdx="2">
    <p:extLst>
      <p:ext uri="{19B8F6BF-5375-455C-9EA6-DF929625EA0E}">
        <p15:presenceInfo xmlns:p15="http://schemas.microsoft.com/office/powerpoint/2012/main" userId="ParkSungHo" providerId="None"/>
      </p:ext>
    </p:extLst>
  </p:cmAuthor>
  <p:cmAuthor id="3" name="psh25468@naver.com" initials="p" lastIdx="3" clrIdx="3">
    <p:extLst>
      <p:ext uri="{19B8F6BF-5375-455C-9EA6-DF929625EA0E}">
        <p15:presenceInfo xmlns:p15="http://schemas.microsoft.com/office/powerpoint/2012/main" userId="4021c3bf81642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9FF"/>
    <a:srgbClr val="FF3300"/>
    <a:srgbClr val="0066FF"/>
    <a:srgbClr val="FFFFFF"/>
    <a:srgbClr val="99FF99"/>
    <a:srgbClr val="0099FF"/>
    <a:srgbClr val="FF9933"/>
    <a:srgbClr val="008000"/>
    <a:srgbClr val="FF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6513" autoAdjust="0"/>
  </p:normalViewPr>
  <p:slideViewPr>
    <p:cSldViewPr snapToGrid="0" showGuides="1">
      <p:cViewPr varScale="1">
        <p:scale>
          <a:sx n="110" d="100"/>
          <a:sy n="110" d="100"/>
        </p:scale>
        <p:origin x="918" y="78"/>
      </p:cViewPr>
      <p:guideLst>
        <p:guide pos="7497"/>
        <p:guide pos="183"/>
        <p:guide pos="3840"/>
        <p:guide orient="horz" pos="4042"/>
        <p:guide orient="horz" pos="2160"/>
        <p:guide orient="horz" pos="459"/>
        <p:guide orient="horz" pos="4020"/>
        <p:guide orient="horz" pos="4178"/>
        <p:guide orient="horz" pos="4201"/>
        <p:guide pos="239"/>
        <p:guide pos="7441"/>
        <p:guide orient="horz" pos="436"/>
        <p:guide orient="horz" pos="595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50" d="100"/>
          <a:sy n="150" d="100"/>
        </p:scale>
        <p:origin x="2310" y="-2046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4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9" y="9428244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굴림" pitchFamily="50" charset="-127"/>
              </a:defRPr>
            </a:lvl1pPr>
          </a:lstStyle>
          <a:p>
            <a:pPr>
              <a:defRPr/>
            </a:pPr>
            <a:fld id="{83601559-5D9A-4A84-935E-E8A2374FB4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37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125"/>
            <a:ext cx="4984750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528BC1DD-ED80-4B35-BD46-BB4061D69E93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045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69075" cy="36957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8BC1DD-ED80-4B35-BD46-BB4061D69E93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32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CCFBF3-A068-4331-9E0E-9F265B75F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0F7FFD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소제목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5444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457212" indent="0" algn="ctr">
              <a:buNone/>
              <a:defRPr/>
            </a:lvl2pPr>
            <a:lvl3pPr marL="914423" indent="0" algn="ctr">
              <a:buNone/>
              <a:defRPr/>
            </a:lvl3pPr>
            <a:lvl4pPr marL="1371634" indent="0" algn="ctr">
              <a:buNone/>
              <a:defRPr/>
            </a:lvl4pPr>
            <a:lvl5pPr marL="1828846" indent="0" algn="ctr">
              <a:buNone/>
              <a:defRPr/>
            </a:lvl5pPr>
            <a:lvl6pPr marL="2286057" indent="0" algn="ctr">
              <a:buNone/>
              <a:defRPr/>
            </a:lvl6pPr>
            <a:lvl7pPr marL="2743269" indent="0" algn="ctr">
              <a:buNone/>
              <a:defRPr/>
            </a:lvl7pPr>
            <a:lvl8pPr marL="3200480" indent="0" algn="ctr">
              <a:buNone/>
              <a:defRPr/>
            </a:lvl8pPr>
            <a:lvl9pPr marL="3657691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C4313A28-9BF2-41C2-AA4C-006B861FDE75}"/>
              </a:ext>
            </a:extLst>
          </p:cNvPr>
          <p:cNvSpPr txBox="1">
            <a:spLocks/>
          </p:cNvSpPr>
          <p:nvPr userDrawn="1"/>
        </p:nvSpPr>
        <p:spPr>
          <a:xfrm>
            <a:off x="9709269" y="6226233"/>
            <a:ext cx="1810043" cy="54448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2800" kern="0" dirty="0"/>
              <a:t>PREM</a:t>
            </a:r>
            <a:endParaRPr lang="ko-KR" altLang="en-US" sz="2800" kern="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17B26FA-7AB8-460B-8C13-7570807ED0B8}"/>
              </a:ext>
            </a:extLst>
          </p:cNvPr>
          <p:cNvSpPr txBox="1">
            <a:spLocks/>
          </p:cNvSpPr>
          <p:nvPr userDrawn="1"/>
        </p:nvSpPr>
        <p:spPr>
          <a:xfrm>
            <a:off x="9877229" y="6643946"/>
            <a:ext cx="2512575" cy="370956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pPr algn="l"/>
            <a:r>
              <a:rPr lang="en-US" altLang="ko-KR" sz="600" kern="0" dirty="0"/>
              <a:t>Precision Rotating Electromechanical Machine Lab.</a:t>
            </a:r>
            <a:endParaRPr lang="ko-KR" altLang="en-US" sz="600" kern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538877-0AA2-4B20-A986-51EFC864A1F1}"/>
              </a:ext>
            </a:extLst>
          </p:cNvPr>
          <p:cNvSpPr/>
          <p:nvPr userDrawn="1"/>
        </p:nvSpPr>
        <p:spPr bwMode="auto">
          <a:xfrm>
            <a:off x="0" y="2326177"/>
            <a:ext cx="12192000" cy="22559"/>
          </a:xfrm>
          <a:prstGeom prst="rect">
            <a:avLst/>
          </a:prstGeom>
          <a:solidFill>
            <a:srgbClr val="9FC2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0520" marR="0" indent="-290520" algn="ctr" defTabSz="91442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q"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8DD24-7BF6-4059-88F1-CA5219480C3D}"/>
              </a:ext>
            </a:extLst>
          </p:cNvPr>
          <p:cNvSpPr/>
          <p:nvPr userDrawn="1"/>
        </p:nvSpPr>
        <p:spPr bwMode="auto">
          <a:xfrm>
            <a:off x="0" y="2364395"/>
            <a:ext cx="12192000" cy="22559"/>
          </a:xfrm>
          <a:prstGeom prst="rect">
            <a:avLst/>
          </a:prstGeom>
          <a:solidFill>
            <a:srgbClr val="9FC2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0520" marR="0" indent="-290520" algn="ctr" defTabSz="91442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q"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5" name="Picture 4" descr="http://www.hanyang.ac.kr/documents/20182/73809/HYU_logo_singlecolor_png.png/b8aabfbe-a488-437d-b4a5-bd616d1577da?t=1474070795276">
            <a:extLst>
              <a:ext uri="{FF2B5EF4-FFF2-40B4-BE49-F238E27FC236}">
                <a16:creationId xmlns:a16="http://schemas.microsoft.com/office/drawing/2014/main" id="{314F99DD-1C0D-483D-81A1-FB1A81462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322" y="45622"/>
            <a:ext cx="585300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0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구 진행 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5C012EB-5870-BC15-3EC3-79FD474C4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444" y="6593671"/>
            <a:ext cx="1117600" cy="457200"/>
          </a:xfrm>
          <a:prstGeom prst="rect">
            <a:avLst/>
          </a:prstGeom>
          <a:ln/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153379" y="733120"/>
            <a:ext cx="11885244" cy="24376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187FC3"/>
              </a:buClr>
              <a:defRPr sz="1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buClr>
                <a:srgbClr val="187FC3"/>
              </a:buClr>
              <a:defRPr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8025">
              <a:spcBef>
                <a:spcPts val="600"/>
              </a:spcBef>
              <a:buClr>
                <a:srgbClr val="187FC3"/>
              </a:buClr>
              <a:defRPr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6030" indent="-171455">
              <a:spcBef>
                <a:spcPts val="600"/>
              </a:spcBef>
              <a:buClr>
                <a:srgbClr val="187FC3"/>
              </a:buClr>
              <a:buFont typeface="Wingdings" panose="05000000000000000000" pitchFamily="2" charset="2"/>
              <a:buChar char="Ø"/>
              <a:defRPr sz="1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87FC3"/>
              </a:buClr>
              <a:defRPr sz="9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0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구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2B352AD-1A3F-9A3C-D5C4-3DF5138735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444" y="6593671"/>
            <a:ext cx="1117600" cy="457200"/>
          </a:xfrm>
          <a:prstGeom prst="rect">
            <a:avLst/>
          </a:prstGeom>
          <a:ln/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1550498-C610-49E1-91A4-E46E4C47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4008"/>
            <a:ext cx="11885246" cy="455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13D349-CEB9-4CA9-A1B8-8B6E8816D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617" y="674930"/>
            <a:ext cx="11885244" cy="24376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187FC3"/>
              </a:buClr>
              <a:defRPr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buClr>
                <a:srgbClr val="187FC3"/>
              </a:buClr>
              <a:defRPr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8025">
              <a:spcBef>
                <a:spcPts val="600"/>
              </a:spcBef>
              <a:buClr>
                <a:srgbClr val="187FC3"/>
              </a:buClr>
              <a:defRPr sz="1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6030" indent="-171455">
              <a:spcBef>
                <a:spcPts val="600"/>
              </a:spcBef>
              <a:buClr>
                <a:srgbClr val="187FC3"/>
              </a:buClr>
              <a:buFont typeface="Wingdings" panose="05000000000000000000" pitchFamily="2" charset="2"/>
              <a:buChar char="Ø"/>
              <a:defRPr sz="1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87FC3"/>
              </a:buClr>
              <a:defRPr sz="9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향후 계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81A8B78-9917-B966-A0F8-94EEC6947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4CAA769B-472D-4E0E-AE07-3F8DD4C1A0BE}"/>
              </a:ext>
            </a:extLst>
          </p:cNvPr>
          <p:cNvSpPr txBox="1">
            <a:spLocks/>
          </p:cNvSpPr>
          <p:nvPr userDrawn="1"/>
        </p:nvSpPr>
        <p:spPr>
          <a:xfrm>
            <a:off x="9709269" y="6226233"/>
            <a:ext cx="1810043" cy="54448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2800" kern="0" dirty="0"/>
              <a:t>PREM</a:t>
            </a:r>
            <a:endParaRPr lang="ko-KR" altLang="en-US" sz="2800" kern="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1F350C0-5252-45E4-A88A-F0FBE676DAAA}"/>
              </a:ext>
            </a:extLst>
          </p:cNvPr>
          <p:cNvSpPr txBox="1">
            <a:spLocks/>
          </p:cNvSpPr>
          <p:nvPr userDrawn="1"/>
        </p:nvSpPr>
        <p:spPr>
          <a:xfrm>
            <a:off x="9877229" y="6643946"/>
            <a:ext cx="2512575" cy="370956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pPr algn="l"/>
            <a:r>
              <a:rPr lang="en-US" altLang="ko-KR" sz="600" kern="0" dirty="0"/>
              <a:t>Precision Rotating Electromechanical Machine Lab.</a:t>
            </a:r>
            <a:endParaRPr lang="ko-KR" altLang="en-US" sz="6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93F94F-C3EC-4806-8FB6-DFF570C4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4008"/>
            <a:ext cx="11885246" cy="455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7EAADF-2657-4EB3-8D71-1F34677E48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617" y="674930"/>
            <a:ext cx="11885244" cy="24376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187FC3"/>
              </a:buClr>
              <a:defRPr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buClr>
                <a:srgbClr val="187FC3"/>
              </a:buClr>
              <a:defRPr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8025">
              <a:spcBef>
                <a:spcPts val="600"/>
              </a:spcBef>
              <a:buClr>
                <a:srgbClr val="187FC3"/>
              </a:buClr>
              <a:defRPr sz="1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6030" indent="-171455">
              <a:spcBef>
                <a:spcPts val="600"/>
              </a:spcBef>
              <a:buClr>
                <a:srgbClr val="187FC3"/>
              </a:buClr>
              <a:buFont typeface="Wingdings" panose="05000000000000000000" pitchFamily="2" charset="2"/>
              <a:buChar char="Ø"/>
              <a:defRPr sz="1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87FC3"/>
              </a:buClr>
              <a:defRPr sz="9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44" name="Rectangle 28"/>
          <p:cNvSpPr>
            <a:spLocks noChangeArrowheads="1"/>
          </p:cNvSpPr>
          <p:nvPr/>
        </p:nvSpPr>
        <p:spPr bwMode="auto">
          <a:xfrm>
            <a:off x="386862" y="3"/>
            <a:ext cx="118051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HY견고딕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04C05B-9385-4653-9F93-AC5663A2E2B7}"/>
              </a:ext>
            </a:extLst>
          </p:cNvPr>
          <p:cNvSpPr/>
          <p:nvPr userDrawn="1"/>
        </p:nvSpPr>
        <p:spPr bwMode="auto">
          <a:xfrm>
            <a:off x="554184" y="51266"/>
            <a:ext cx="11637818" cy="6927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0520" marR="0" indent="-290520" algn="ctr" defTabSz="91442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q"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0" r:id="rId3"/>
    <p:sldLayoutId id="214748368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/>
          <a:latin typeface="맑은 고딕" panose="020B0503020000020004" pitchFamily="50" charset="-127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5pPr>
      <a:lvl6pPr marL="457212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6pPr>
      <a:lvl7pPr marL="914423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7pPr>
      <a:lvl8pPr marL="1371634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8pPr>
      <a:lvl9pPr marL="1828846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q"/>
        <a:defRPr kumimoji="1" sz="2000" b="1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5pPr>
      <a:lvl6pPr marL="2514663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6pPr>
      <a:lvl7pPr marL="2971874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7pPr>
      <a:lvl8pPr marL="3429086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8pPr>
      <a:lvl9pPr marL="3886297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226F0-6F9B-1E14-10E7-368E0A960FA0}"/>
              </a:ext>
            </a:extLst>
          </p:cNvPr>
          <p:cNvSpPr txBox="1"/>
          <p:nvPr/>
        </p:nvSpPr>
        <p:spPr>
          <a:xfrm>
            <a:off x="1708266" y="1139837"/>
            <a:ext cx="87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en-US" altLang="ko-KR" sz="2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times" panose="02020603050405020304" pitchFamily="18" charset="0"/>
                <a:ea typeface="맑은 고딕" panose="020B0503020000020004" pitchFamily="50" charset="-127"/>
                <a:cs typeface="times" panose="02020603050405020304" pitchFamily="18" charset="0"/>
              </a:rPr>
              <a:t>Handwritten mathematical symbols OCR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37A78-3ED0-7A95-E72A-31C741A2EF52}"/>
              </a:ext>
            </a:extLst>
          </p:cNvPr>
          <p:cNvSpPr txBox="1"/>
          <p:nvPr/>
        </p:nvSpPr>
        <p:spPr>
          <a:xfrm>
            <a:off x="1708266" y="2959641"/>
            <a:ext cx="87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en-US" altLang="ko-KR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2023-1 </a:t>
            </a:r>
            <a:r>
              <a:rPr kumimoji="0" lang="ko-KR" altLang="en-US" sz="1800" b="1" spc="-1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인공지능과딥러닝</a:t>
            </a:r>
            <a:r>
              <a:rPr kumimoji="0" lang="ko-KR" altLang="en-US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 </a:t>
            </a:r>
            <a:r>
              <a:rPr kumimoji="0" lang="en-US" altLang="ko-KR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 6</a:t>
            </a:r>
            <a:r>
              <a:rPr kumimoji="0" lang="ko-KR" altLang="en-US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조</a:t>
            </a:r>
            <a:endParaRPr kumimoji="0" lang="en-US" altLang="ko-KR" sz="1800" b="1" spc="-1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+mn-ea"/>
              <a:ea typeface="+mn-ea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4E633-344F-C811-618A-A866AF9BD638}"/>
              </a:ext>
            </a:extLst>
          </p:cNvPr>
          <p:cNvSpPr txBox="1"/>
          <p:nvPr/>
        </p:nvSpPr>
        <p:spPr>
          <a:xfrm>
            <a:off x="1708266" y="3748801"/>
            <a:ext cx="87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en-US" altLang="ko-KR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Term-project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7F32D-F343-DBF9-521A-792022D70B06}"/>
              </a:ext>
            </a:extLst>
          </p:cNvPr>
          <p:cNvSpPr txBox="1"/>
          <p:nvPr/>
        </p:nvSpPr>
        <p:spPr>
          <a:xfrm>
            <a:off x="4327703" y="4537962"/>
            <a:ext cx="3536594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ko-KR" altLang="en-US" sz="16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융합기계공학과</a:t>
            </a:r>
            <a:r>
              <a:rPr kumimoji="0" lang="en-US" altLang="ko-KR" sz="16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	</a:t>
            </a:r>
            <a:r>
              <a:rPr kumimoji="0" lang="ko-KR" altLang="en-US" sz="1600" b="1" spc="-1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지민우</a:t>
            </a:r>
            <a:r>
              <a:rPr kumimoji="0" lang="ko-KR" altLang="en-US" sz="16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  </a:t>
            </a:r>
            <a:r>
              <a:rPr kumimoji="0" lang="ko-KR" altLang="en-US" sz="1600" b="1" spc="-1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권준형</a:t>
            </a:r>
            <a:endParaRPr kumimoji="0" lang="en-US" altLang="ko-KR" sz="1600" b="1" spc="-1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+mn-ea"/>
              <a:ea typeface="+mn-ea"/>
              <a:cs typeface="times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ko-KR" altLang="en-US" sz="16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기계공학부</a:t>
            </a:r>
            <a:r>
              <a:rPr kumimoji="0" lang="en-US" altLang="ko-KR" sz="16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	</a:t>
            </a:r>
            <a:r>
              <a:rPr kumimoji="0" lang="ko-KR" altLang="en-US" sz="16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박준우</a:t>
            </a:r>
            <a:endParaRPr kumimoji="0" lang="en-US" altLang="ko-KR" sz="1600" b="1" spc="-1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+mn-ea"/>
              <a:ea typeface="+mn-ea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4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10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10588611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 preprocessing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최대한 제거함으로써 수식 인식 정확도를 향상시킬 수 있었음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일렬로 정렬된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1-D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수식 인식 과정에서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일부 기호가 분리된 객체로 인식되는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가 발생하였으며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‘Erosion’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통한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통하여 이를 해결할 수 있었음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본 모델은 수식을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차원적으로 처리하기 때문에 분수 등과 같이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차원적으로 작성된 수식에 적용할 수 없다는 한계를 지님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차원적으로 작성된 수식의 경우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수식 내 각 개체의 좌표를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차원적으로 인식하는 이미지 처리 방식이 필요하다고 판단됨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더불어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필체 차이에 따른 인식 정확도 감소 문제를 해결하기 위하여 추가적인 </a:t>
            </a:r>
            <a:r>
              <a:rPr lang="ko-KR" alt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 모델 개선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ko-KR" alt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</a:t>
            </a:r>
            <a:r>
              <a:rPr lang="ko-KR" altLang="en-US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전처리</a:t>
            </a:r>
            <a:r>
              <a:rPr lang="ko-KR" alt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과정 보완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 필요하다고 판단됨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향후 지수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미적분 등이 포함된 다양한 수식을 인식하여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로 출력이 가능하도록 모델을 보완할 예정임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V. 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58787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11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E4C2687-EE7E-F2C7-CA0D-2B17747C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19" y="2885922"/>
            <a:ext cx="9656762" cy="10861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000" dirty="0"/>
              <a:t>Q&amp;A</a:t>
            </a:r>
          </a:p>
          <a:p>
            <a:pPr marL="0" indent="0" algn="ctr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3271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701877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character recognition (OCR)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Handwritten text, Printed text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Machine-encoded format (digital form)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 of text conversion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Text conversion into </a:t>
            </a:r>
            <a:r>
              <a:rPr lang="en-US" altLang="ko-KR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searchable information</a:t>
            </a: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 technology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활용 사례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Papago -</a:t>
            </a: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 이미지 번역 서비스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주민등록증</a:t>
            </a: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사업자등록증 등 행정문서 처리 자동화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물류 시스템 자동화</a:t>
            </a: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I. Background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BAB731-1B4F-2338-B206-6B7960E87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/>
          <a:stretch/>
        </p:blipFill>
        <p:spPr bwMode="auto">
          <a:xfrm>
            <a:off x="7640768" y="1121262"/>
            <a:ext cx="3595868" cy="285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AD7E92-01EA-45AD-43DC-5D3E79EFEC7D}"/>
              </a:ext>
            </a:extLst>
          </p:cNvPr>
          <p:cNvGrpSpPr/>
          <p:nvPr/>
        </p:nvGrpSpPr>
        <p:grpSpPr>
          <a:xfrm>
            <a:off x="1695845" y="3835414"/>
            <a:ext cx="8800309" cy="2852769"/>
            <a:chOff x="1695845" y="3835414"/>
            <a:chExt cx="8800309" cy="28527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B1E961-00A8-CFE9-AC1F-A1CC21C1FF4F}"/>
                </a:ext>
              </a:extLst>
            </p:cNvPr>
            <p:cNvGrpSpPr/>
            <p:nvPr/>
          </p:nvGrpSpPr>
          <p:grpSpPr>
            <a:xfrm>
              <a:off x="1695845" y="3835414"/>
              <a:ext cx="8800309" cy="2579244"/>
              <a:chOff x="6386001" y="3651452"/>
              <a:chExt cx="8800309" cy="2579244"/>
            </a:xfrm>
          </p:grpSpPr>
          <p:pic>
            <p:nvPicPr>
              <p:cNvPr id="1026" name="Picture 2" descr="00] OCR? 딥러닝을 이용해 문자 인식하기 - 개념 정리">
                <a:extLst>
                  <a:ext uri="{FF2B5EF4-FFF2-40B4-BE49-F238E27FC236}">
                    <a16:creationId xmlns:a16="http://schemas.microsoft.com/office/drawing/2014/main" id="{C8589377-1E13-1D0F-CA2F-37F8216E1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1" t="9274" r="3146" b="8331"/>
              <a:stretch/>
            </p:blipFill>
            <p:spPr bwMode="auto">
              <a:xfrm>
                <a:off x="10699070" y="3808984"/>
                <a:ext cx="4487240" cy="2345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n Introduction to Optical Character Recognition for Beginners | by Renu  Khandelwal | Towards Data Science">
                <a:extLst>
                  <a:ext uri="{FF2B5EF4-FFF2-40B4-BE49-F238E27FC236}">
                    <a16:creationId xmlns:a16="http://schemas.microsoft.com/office/drawing/2014/main" id="{80D9AB51-082D-2CB6-BB45-A381CD255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001" y="3651452"/>
                <a:ext cx="4313069" cy="2579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AA6935-8C55-0F9B-44C9-BA56AF0C8476}"/>
                </a:ext>
              </a:extLst>
            </p:cNvPr>
            <p:cNvSpPr txBox="1"/>
            <p:nvPr/>
          </p:nvSpPr>
          <p:spPr bwMode="auto">
            <a:xfrm>
              <a:off x="4613867" y="6411184"/>
              <a:ext cx="2964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 of OCR technology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5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701877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 system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Extraction of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Classification of features (based on patterns)</a:t>
            </a: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symbols OCR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일렬로 정렬된 문자가 아닌 수식을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+mj-lt"/>
                <a:cs typeface="Arial" panose="020B0604020202020204" pitchFamily="34" charset="0"/>
              </a:rPr>
              <a:t>Printed 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된</a:t>
            </a:r>
            <a:r>
              <a:rPr lang="en-US" altLang="ko-KR" sz="12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수식을 지원하는 상업용 </a:t>
            </a:r>
            <a:r>
              <a:rPr lang="en-US" altLang="ko-KR" sz="1200" kern="0" dirty="0">
                <a:latin typeface="+mj-lt"/>
                <a:cs typeface="Arial" panose="020B0604020202020204" pitchFamily="34" charset="0"/>
              </a:rPr>
              <a:t>OCR 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프로그램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교육 현장 등 넓은 분야에 활용 가능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200" b="0" kern="0" dirty="0">
              <a:latin typeface="+mj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Handwritten</a:t>
            </a:r>
            <a:r>
              <a:rPr lang="ko-KR" altLang="en-US" sz="14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mathematical</a:t>
            </a:r>
            <a:r>
              <a:rPr lang="ko-KR" altLang="en-US" sz="14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symbols</a:t>
            </a:r>
            <a:r>
              <a:rPr lang="ko-KR" altLang="en-US" sz="14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OCR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인식 정확도가 높지 않아 상업적 활용이 부진함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회전</a:t>
            </a:r>
            <a:r>
              <a:rPr lang="en-US" altLang="ko-KR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필체 등 내</a:t>
            </a:r>
            <a:r>
              <a:rPr lang="en-US" altLang="ko-KR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-</a:t>
            </a: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외부적 </a:t>
            </a:r>
            <a:r>
              <a:rPr lang="en-US" altLang="ko-KR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Noise</a:t>
            </a: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가 존재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하여 보다 정교한 이미지 전처리가 요구됨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9FFAAA-CF47-F094-3A10-5932DE9F92FA}"/>
              </a:ext>
            </a:extLst>
          </p:cNvPr>
          <p:cNvGrpSpPr/>
          <p:nvPr/>
        </p:nvGrpSpPr>
        <p:grpSpPr>
          <a:xfrm>
            <a:off x="7367451" y="671272"/>
            <a:ext cx="4388785" cy="6006050"/>
            <a:chOff x="7367451" y="671272"/>
            <a:chExt cx="4388785" cy="60060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7292BB2-67B3-AE32-D7FB-31892D1D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7451" y="3796339"/>
              <a:ext cx="4388785" cy="239038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DEFCCBA-DF63-6C99-2657-B188258D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8619" y="671272"/>
              <a:ext cx="2238193" cy="255713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CC9394-3106-2021-D757-1ADACA2B6B74}"/>
                </a:ext>
              </a:extLst>
            </p:cNvPr>
            <p:cNvSpPr txBox="1"/>
            <p:nvPr/>
          </p:nvSpPr>
          <p:spPr bwMode="auto">
            <a:xfrm>
              <a:off x="7868513" y="3305745"/>
              <a:ext cx="3386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chart of mathematical symbols OCR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6AAF0A-AA59-40CA-7FF3-E0172C47FFEB}"/>
                </a:ext>
              </a:extLst>
            </p:cNvPr>
            <p:cNvSpPr txBox="1"/>
            <p:nvPr/>
          </p:nvSpPr>
          <p:spPr bwMode="auto">
            <a:xfrm>
              <a:off x="7525663" y="6400323"/>
              <a:ext cx="40723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Commercial mathematical symbols OCR program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505F85-A33D-8CEA-7486-C3D349825A9E}"/>
              </a:ext>
            </a:extLst>
          </p:cNvPr>
          <p:cNvGrpSpPr/>
          <p:nvPr/>
        </p:nvGrpSpPr>
        <p:grpSpPr>
          <a:xfrm>
            <a:off x="1738335" y="4293911"/>
            <a:ext cx="4072361" cy="2383410"/>
            <a:chOff x="1738335" y="4293911"/>
            <a:chExt cx="4072361" cy="238341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BEAB241-D5D1-56FF-8594-88EA5BF86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25" y="4293911"/>
              <a:ext cx="2990984" cy="57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CCFD2B0-1E27-2A2E-15BC-E9F0614A0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25" y="5605549"/>
              <a:ext cx="2990985" cy="57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C5319FB-5758-9243-6F5C-91F28028F092}"/>
                </a:ext>
              </a:extLst>
            </p:cNvPr>
            <p:cNvSpPr/>
            <p:nvPr/>
          </p:nvSpPr>
          <p:spPr bwMode="auto">
            <a:xfrm>
              <a:off x="2154722" y="5478361"/>
              <a:ext cx="3239589" cy="82731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0513" marR="0" indent="-290513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q"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굴림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E407339-10F4-9A71-8AE1-76BA68C8F3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4517" y="4965465"/>
              <a:ext cx="0" cy="41744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9173DD-CFD8-8FC4-B5F2-7F882B3D42F7}"/>
                </a:ext>
              </a:extLst>
            </p:cNvPr>
            <p:cNvSpPr txBox="1"/>
            <p:nvPr/>
          </p:nvSpPr>
          <p:spPr bwMode="auto">
            <a:xfrm>
              <a:off x="1738335" y="6400322"/>
              <a:ext cx="40723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of preprocessing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6337E8C-6F99-5C39-32A2-44E4779E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I. Background</a:t>
            </a:r>
          </a:p>
        </p:txBody>
      </p:sp>
    </p:spTree>
    <p:extLst>
      <p:ext uri="{BB962C8B-B14F-4D97-AF65-F5344CB8AC3E}">
        <p14:creationId xmlns:p14="http://schemas.microsoft.com/office/powerpoint/2010/main" val="205502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594885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Handwritten mathematical symbol OCR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수식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로 변환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숫자만으로 구성된 수식에 한하여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수행한 선행 연구가 존재함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본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Term project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에서는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문자를 포함한 수식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인식하여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수행할 수 있도록 하였음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893700" lvl="2" indent="-171450"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Arial" panose="020B0604020202020204" pitchFamily="34" charset="0"/>
                <a:cs typeface="Arial" panose="020B0604020202020204" pitchFamily="34" charset="0"/>
              </a:rPr>
              <a:t>Image preprocessing (w/ OpenCV) + Recognition</a:t>
            </a:r>
          </a:p>
          <a:p>
            <a:pPr marL="893700" lvl="2" indent="-171450"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  <a:p>
            <a:pPr marL="893700" lvl="2" indent="-171450">
              <a:buFont typeface="Arial" panose="020B0604020202020204" pitchFamily="34" charset="0"/>
              <a:buChar char="•"/>
            </a:pPr>
            <a:r>
              <a:rPr lang="en-US" altLang="ko-KR" kern="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  <a:p>
            <a:pPr marL="893700" lvl="2" indent="-171450">
              <a:buFont typeface="Arial" panose="020B0604020202020204" pitchFamily="34" charset="0"/>
              <a:buChar char="•"/>
            </a:pPr>
            <a:endParaRPr lang="en-US" altLang="ko-KR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3700" lvl="2" indent="-171450">
              <a:buFont typeface="Arial" panose="020B0604020202020204" pitchFamily="34" charset="0"/>
              <a:buChar char="•"/>
            </a:pPr>
            <a:endParaRPr lang="en-US" altLang="ko-K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II. Research objectives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70C38B-3358-5AF0-6368-C5468EB5F71F}"/>
              </a:ext>
            </a:extLst>
          </p:cNvPr>
          <p:cNvGrpSpPr/>
          <p:nvPr/>
        </p:nvGrpSpPr>
        <p:grpSpPr>
          <a:xfrm>
            <a:off x="6693641" y="779072"/>
            <a:ext cx="5344982" cy="3656315"/>
            <a:chOff x="1655893" y="2449013"/>
            <a:chExt cx="5344982" cy="365631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21F43C6-7F5A-357C-EAB9-9078D9629FDC}"/>
                </a:ext>
              </a:extLst>
            </p:cNvPr>
            <p:cNvGrpSpPr/>
            <p:nvPr/>
          </p:nvGrpSpPr>
          <p:grpSpPr>
            <a:xfrm>
              <a:off x="1655893" y="2449013"/>
              <a:ext cx="5344982" cy="3147228"/>
              <a:chOff x="1665418" y="2468137"/>
              <a:chExt cx="5344982" cy="314722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EAD5C5E2-5142-B41E-00E1-41374225F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3848" y="2468139"/>
                <a:ext cx="2746552" cy="3147226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37EA101-6FBA-2948-F376-F3184FDD9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418" y="2468137"/>
                <a:ext cx="1940070" cy="314722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4064C7-83A5-8E47-B217-46C3EF4C4A19}"/>
                </a:ext>
              </a:extLst>
            </p:cNvPr>
            <p:cNvSpPr txBox="1"/>
            <p:nvPr/>
          </p:nvSpPr>
          <p:spPr bwMode="auto">
            <a:xfrm>
              <a:off x="2107527" y="5643663"/>
              <a:ext cx="42935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Prior</a:t>
              </a:r>
              <a:r>
                <a:rPr lang="ko-KR" altLang="en-US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research related to handwritten mathematical symbol OCR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04313DA-3687-E150-DA14-20A08369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58" y="4403458"/>
            <a:ext cx="5141335" cy="21351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FCD392-F23D-831F-3E2A-8BA0D1A39F87}"/>
              </a:ext>
            </a:extLst>
          </p:cNvPr>
          <p:cNvSpPr txBox="1"/>
          <p:nvPr/>
        </p:nvSpPr>
        <p:spPr bwMode="auto">
          <a:xfrm>
            <a:off x="7271404" y="6498298"/>
            <a:ext cx="42935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research objectives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4A20D-A66E-085E-ED5E-6F90A1EAA7A6}"/>
              </a:ext>
            </a:extLst>
          </p:cNvPr>
          <p:cNvSpPr txBox="1"/>
          <p:nvPr/>
        </p:nvSpPr>
        <p:spPr bwMode="auto">
          <a:xfrm>
            <a:off x="348678" y="5980297"/>
            <a:ext cx="54653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Referenece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Lee, </a:t>
            </a:r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Jhonson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Bobbi </a:t>
            </a:r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Winema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Yogatama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Hans Christian. "Optical character recognition for handwritten mathematical expressions in educational humanoid robots." </a:t>
            </a:r>
            <a:r>
              <a:rPr lang="en-US" altLang="ko-KR" sz="1000" b="1" i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2018 IEEE 8th International Conference on System Engineering and Technology (ICSET). 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IEEE, 2018.</a:t>
            </a:r>
          </a:p>
        </p:txBody>
      </p:sp>
    </p:spTree>
    <p:extLst>
      <p:ext uri="{BB962C8B-B14F-4D97-AF65-F5344CB8AC3E}">
        <p14:creationId xmlns:p14="http://schemas.microsoft.com/office/powerpoint/2010/main" val="314932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8159596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 앞서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Dataset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줄이기 위한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 Preprocessing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 요구됨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수식 영역을 정의하기 위하여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수식 주변의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이용함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기준으로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Truncated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Grayscale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로 변경하고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 blur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적용 후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찾기 위한 이미지 연산을 진행함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기준으로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Denoised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얻을 수 있었음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3700" lvl="2" indent="-171450">
              <a:buFont typeface="Arial" panose="020B0604020202020204" pitchFamily="34" charset="0"/>
              <a:buChar char="•"/>
            </a:pPr>
            <a:endParaRPr lang="en-US" altLang="ko-K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III. Methodology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064C7-83A5-8E47-B217-46C3EF4C4A19}"/>
              </a:ext>
            </a:extLst>
          </p:cNvPr>
          <p:cNvSpPr txBox="1"/>
          <p:nvPr/>
        </p:nvSpPr>
        <p:spPr bwMode="auto">
          <a:xfrm>
            <a:off x="8585405" y="3860929"/>
            <a:ext cx="3178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diagram of postprocessing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27D86D7-D1FA-696C-E040-70C16874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06" y="4176118"/>
            <a:ext cx="1581546" cy="210872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1B53E82-A30D-44E1-424B-E2CE704B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899" y="4495674"/>
            <a:ext cx="4353505" cy="1469615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0683AB8-C10A-93B7-6678-394004BEDECC}"/>
              </a:ext>
            </a:extLst>
          </p:cNvPr>
          <p:cNvCxnSpPr>
            <a:cxnSpLocks/>
          </p:cNvCxnSpPr>
          <p:nvPr/>
        </p:nvCxnSpPr>
        <p:spPr>
          <a:xfrm>
            <a:off x="2285612" y="5224097"/>
            <a:ext cx="527927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D4048804-0B06-51E5-7130-E96B044D6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185" y="4609943"/>
            <a:ext cx="3799892" cy="1215542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8AA348A-728B-E6B2-4A69-1DE0CC3BC8F7}"/>
              </a:ext>
            </a:extLst>
          </p:cNvPr>
          <p:cNvCxnSpPr>
            <a:cxnSpLocks/>
          </p:cNvCxnSpPr>
          <p:nvPr/>
        </p:nvCxnSpPr>
        <p:spPr>
          <a:xfrm>
            <a:off x="7616681" y="5224097"/>
            <a:ext cx="527927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8411264-55B0-AD08-A46A-CDF09B755CCE}"/>
              </a:ext>
            </a:extLst>
          </p:cNvPr>
          <p:cNvSpPr txBox="1"/>
          <p:nvPr/>
        </p:nvSpPr>
        <p:spPr bwMode="auto">
          <a:xfrm>
            <a:off x="8664536" y="5973015"/>
            <a:ext cx="3178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Preprocessed image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7F78928C-8D89-BA4B-42FF-8A99CEF47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381" y="769475"/>
            <a:ext cx="2602834" cy="30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6764299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- erosion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앞선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통하여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줄일 수 있었으나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등호 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( = )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와 같이 세로 폭이 존재하는 </a:t>
            </a:r>
            <a:r>
              <a:rPr lang="ko-KR" alt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개체가 분리되어 인식되는 문제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가 발생함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세로 폭을 갖는 개체가 하나의 개체로 인식될 수 있도록 폭을 조정함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중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‘Dilation’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‘Erosion’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 해당 기능을 수행할 수 있으며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개체의 색이 검정색임을 고려하여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Erosion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이용하였음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통일된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처리하기 위하여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‘Padding’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이용하여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Resizing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진행하였음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3700" lvl="2" indent="-171450">
              <a:buFont typeface="Arial" panose="020B0604020202020204" pitchFamily="34" charset="0"/>
              <a:buChar char="•"/>
            </a:pPr>
            <a:endParaRPr lang="en-US" altLang="ko-K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III. Methodology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AE5B1DCC-1871-730C-25A4-D902108D8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1"/>
          <a:stretch/>
        </p:blipFill>
        <p:spPr>
          <a:xfrm>
            <a:off x="7527485" y="866001"/>
            <a:ext cx="4511138" cy="381862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0F17C83-09FF-BF1F-5497-A482D12C8BEE}"/>
              </a:ext>
            </a:extLst>
          </p:cNvPr>
          <p:cNvSpPr txBox="1"/>
          <p:nvPr/>
        </p:nvSpPr>
        <p:spPr bwMode="auto">
          <a:xfrm>
            <a:off x="8193661" y="4898385"/>
            <a:ext cx="3178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Preprocessed image with erosion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8008D36-91E8-3322-6CB9-AC4C7E9D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86" y="4095333"/>
            <a:ext cx="5804192" cy="18831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4DD638C-04A0-A18A-EBB5-868697359935}"/>
              </a:ext>
            </a:extLst>
          </p:cNvPr>
          <p:cNvSpPr txBox="1"/>
          <p:nvPr/>
        </p:nvSpPr>
        <p:spPr bwMode="auto">
          <a:xfrm>
            <a:off x="2278589" y="6203204"/>
            <a:ext cx="3178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result of recognition</a:t>
            </a:r>
          </a:p>
        </p:txBody>
      </p:sp>
    </p:spTree>
    <p:extLst>
      <p:ext uri="{BB962C8B-B14F-4D97-AF65-F5344CB8AC3E}">
        <p14:creationId xmlns:p14="http://schemas.microsoft.com/office/powerpoint/2010/main" val="6128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11512145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‘Handwritten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dataset’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활용하여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Training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및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진행하였음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(Train size = 338,376, Test size = 37,598, Training epoch = 25, Batch size = 256)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에서 추출한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Mathematical symbol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model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사용하여 학습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Adam optimizer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사용하여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수행하였으며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그 결과는 아래와 같음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III. 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09959-CBC3-854B-0EC6-8A7287BFCB6D}"/>
              </a:ext>
            </a:extLst>
          </p:cNvPr>
          <p:cNvSpPr txBox="1"/>
          <p:nvPr/>
        </p:nvSpPr>
        <p:spPr bwMode="auto">
          <a:xfrm>
            <a:off x="4719821" y="6316672"/>
            <a:ext cx="2752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of optimization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4175383-6580-E0C9-77D9-65BEC8AA75E1}"/>
              </a:ext>
            </a:extLst>
          </p:cNvPr>
          <p:cNvGrpSpPr/>
          <p:nvPr/>
        </p:nvGrpSpPr>
        <p:grpSpPr>
          <a:xfrm>
            <a:off x="2146333" y="2990609"/>
            <a:ext cx="7899334" cy="3060749"/>
            <a:chOff x="597877" y="3500779"/>
            <a:chExt cx="7899334" cy="30607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895E61-E99A-B7DC-C763-B432DA0D03F0}"/>
                </a:ext>
              </a:extLst>
            </p:cNvPr>
            <p:cNvGrpSpPr/>
            <p:nvPr/>
          </p:nvGrpSpPr>
          <p:grpSpPr>
            <a:xfrm>
              <a:off x="597877" y="3500779"/>
              <a:ext cx="7899334" cy="3060749"/>
              <a:chOff x="597877" y="3500779"/>
              <a:chExt cx="7899334" cy="3060749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F6FB1AE-C050-55D1-9386-47300453A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7877" y="3508399"/>
                <a:ext cx="4070838" cy="3053129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02153D5-A90F-9288-4D63-2D350F91D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6373" y="3500779"/>
                <a:ext cx="4070838" cy="3053129"/>
              </a:xfrm>
              <a:prstGeom prst="rect">
                <a:avLst/>
              </a:prstGeom>
            </p:spPr>
          </p:pic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31A4888-DCDE-0519-7A5C-D595DCA23290}"/>
                </a:ext>
              </a:extLst>
            </p:cNvPr>
            <p:cNvSpPr/>
            <p:nvPr/>
          </p:nvSpPr>
          <p:spPr bwMode="auto">
            <a:xfrm>
              <a:off x="7854887" y="3873700"/>
              <a:ext cx="231839" cy="269675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0513" marR="0" indent="-290513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q"/>
                <a:tabLst/>
              </a:pPr>
              <a:endParaRPr kumimoji="1" lang="ko-KR" altLang="en-US" sz="1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굴림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32A4CCF-F185-E3CA-A4C8-DC9B2B927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9902" y="4143375"/>
              <a:ext cx="304985" cy="31357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636603-0E95-E2A0-C9FF-E469587C6919}"/>
                </a:ext>
              </a:extLst>
            </p:cNvPr>
            <p:cNvSpPr txBox="1"/>
            <p:nvPr/>
          </p:nvSpPr>
          <p:spPr bwMode="auto">
            <a:xfrm>
              <a:off x="6216003" y="4508972"/>
              <a:ext cx="17548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Accuracy : 98.44%</a:t>
              </a:r>
              <a:endParaRPr lang="ko-KR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7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8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9463537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우측 표의 환경에서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학습 소요 시간은 약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분이었음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본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모델에서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 대한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수행한 결과는 아래와 같음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IV. Experiment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B9E51F-B31D-6F79-06EE-C96E39997374}"/>
              </a:ext>
            </a:extLst>
          </p:cNvPr>
          <p:cNvGrpSpPr/>
          <p:nvPr/>
        </p:nvGrpSpPr>
        <p:grpSpPr>
          <a:xfrm>
            <a:off x="8574087" y="1001550"/>
            <a:ext cx="2752357" cy="1789104"/>
            <a:chOff x="8082649" y="1010349"/>
            <a:chExt cx="2752357" cy="1789104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DAD2B12A-2A3A-DAB2-5441-CD7895E5B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0702" y="1010349"/>
              <a:ext cx="2676252" cy="135457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A35E17-27BE-CB01-FCD9-0D5FD5D9B1FE}"/>
                </a:ext>
              </a:extLst>
            </p:cNvPr>
            <p:cNvSpPr txBox="1"/>
            <p:nvPr/>
          </p:nvSpPr>
          <p:spPr bwMode="auto">
            <a:xfrm>
              <a:off x="8082649" y="2522454"/>
              <a:ext cx="27523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Experimental setup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4A033E-FA14-84CD-5666-5BDF205EF77E}"/>
              </a:ext>
            </a:extLst>
          </p:cNvPr>
          <p:cNvGrpSpPr/>
          <p:nvPr/>
        </p:nvGrpSpPr>
        <p:grpSpPr>
          <a:xfrm>
            <a:off x="348678" y="2290169"/>
            <a:ext cx="6959072" cy="4146114"/>
            <a:chOff x="-108522" y="2225247"/>
            <a:chExt cx="6959072" cy="414611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67E35FE-D0F9-D303-27E4-195BA288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08522" y="2393808"/>
              <a:ext cx="2575733" cy="3434311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7166DBB-FA37-69DF-DEA8-30020D481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9377" y="2225247"/>
              <a:ext cx="3798285" cy="1290096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21E0DF1-B4DC-9C26-D172-D00C3432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62933" y="3682508"/>
              <a:ext cx="3639490" cy="119983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3397CEC-3ACA-7401-A3AB-0E97BE654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4807" y="5134240"/>
              <a:ext cx="3935743" cy="1237121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D00E3094-A951-1E53-1B64-3FA76D28F8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785"/>
          <a:stretch/>
        </p:blipFill>
        <p:spPr>
          <a:xfrm>
            <a:off x="8697566" y="3177685"/>
            <a:ext cx="2575733" cy="29444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A3352DE-D117-015C-67CB-20064EBFEFB3}"/>
              </a:ext>
            </a:extLst>
          </p:cNvPr>
          <p:cNvSpPr txBox="1"/>
          <p:nvPr/>
        </p:nvSpPr>
        <p:spPr bwMode="auto">
          <a:xfrm>
            <a:off x="8607937" y="6455171"/>
            <a:ext cx="2752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1ED908-539D-0C7B-3148-3D8C63AC714E}"/>
              </a:ext>
            </a:extLst>
          </p:cNvPr>
          <p:cNvSpPr txBox="1"/>
          <p:nvPr/>
        </p:nvSpPr>
        <p:spPr bwMode="auto">
          <a:xfrm>
            <a:off x="260365" y="6455171"/>
            <a:ext cx="2752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 (test case)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5E7F1A-F7B0-3A95-2591-0FA2169AECF8}"/>
              </a:ext>
            </a:extLst>
          </p:cNvPr>
          <p:cNvSpPr txBox="1"/>
          <p:nvPr/>
        </p:nvSpPr>
        <p:spPr bwMode="auto">
          <a:xfrm>
            <a:off x="3963699" y="6455171"/>
            <a:ext cx="27523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 eaLnBrk="1" latinLnBrk="1" hangingPunct="1"/>
            <a:r>
              <a:rPr lang="en-US" altLang="ko-KR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recognition</a:t>
            </a:r>
            <a:endParaRPr lang="ko-KR" altLang="en-US" b="1" i="1" dirty="0">
              <a:solidFill>
                <a:srgbClr val="2C0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6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9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9" y="671272"/>
            <a:ext cx="7252271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Quantitative evaluation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수기로 작성한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개의 수식을 인식하는 </a:t>
            </a:r>
            <a:r>
              <a:rPr lang="en-US" altLang="ko-KR" sz="1400" kern="0">
                <a:latin typeface="Arial" panose="020B0604020202020204" pitchFamily="34" charset="0"/>
                <a:cs typeface="Arial" panose="020B0604020202020204" pitchFamily="34" charset="0"/>
              </a:rPr>
              <a:t>Quantitative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진행하였음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개의 수식 중 인식에 성공한 수식은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개로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평균 인식 정확도는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이었음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Rotation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 대해서는 비교적 강건한 인식 성능을 보였으나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Shear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및 필체 차이에 따른 인식 정확도 감소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가 존재하였음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더불어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차원적으로 작성된 수식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kern="0" dirty="0" err="1">
                <a:latin typeface="Arial" panose="020B0604020202020204" pitchFamily="34" charset="0"/>
                <a:cs typeface="Arial" panose="020B0604020202020204" pitchFamily="34" charset="0"/>
              </a:rPr>
              <a:t>분수식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가로 방향으로 그대로 읽는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가 존재하였음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IV. Experiment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CD9ACB-1FDE-4C9B-EC24-1A01E735F2E6}"/>
              </a:ext>
            </a:extLst>
          </p:cNvPr>
          <p:cNvGrpSpPr/>
          <p:nvPr/>
        </p:nvGrpSpPr>
        <p:grpSpPr>
          <a:xfrm>
            <a:off x="602384" y="1649632"/>
            <a:ext cx="11044974" cy="5042724"/>
            <a:chOff x="566872" y="1507585"/>
            <a:chExt cx="11044974" cy="504272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26DD933-082C-5BAD-1940-175FECB62786}"/>
                </a:ext>
              </a:extLst>
            </p:cNvPr>
            <p:cNvGrpSpPr/>
            <p:nvPr/>
          </p:nvGrpSpPr>
          <p:grpSpPr>
            <a:xfrm>
              <a:off x="566872" y="3008048"/>
              <a:ext cx="2871653" cy="3449928"/>
              <a:chOff x="566872" y="3008048"/>
              <a:chExt cx="2871653" cy="344992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F1F020-E983-9C61-6D4F-15C81380897B}"/>
                  </a:ext>
                </a:extLst>
              </p:cNvPr>
              <p:cNvSpPr txBox="1"/>
              <p:nvPr/>
            </p:nvSpPr>
            <p:spPr bwMode="auto">
              <a:xfrm>
                <a:off x="626520" y="6180977"/>
                <a:ext cx="275235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 eaLnBrk="1" latinLnBrk="1" hangingPunct="1"/>
                <a:r>
                  <a:rPr lang="en-US" altLang="ko-KR" b="1" i="1" dirty="0">
                    <a:solidFill>
                      <a:srgbClr val="2C09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Correct prediction</a:t>
                </a:r>
                <a:endParaRPr lang="ko-KR" altLang="en-US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4F0F07E9-E5FE-CEF8-E537-9B105B70243C}"/>
                  </a:ext>
                </a:extLst>
              </p:cNvPr>
              <p:cNvGrpSpPr/>
              <p:nvPr/>
            </p:nvGrpSpPr>
            <p:grpSpPr>
              <a:xfrm>
                <a:off x="566872" y="3008048"/>
                <a:ext cx="2871653" cy="2793957"/>
                <a:chOff x="566872" y="3008048"/>
                <a:chExt cx="2871653" cy="2793957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E311D036-5253-52E2-500A-940AA5862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96436" y="5140840"/>
                  <a:ext cx="1476783" cy="661165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8BFC76E0-05F0-A211-12F7-90A314A63F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6872" y="3008048"/>
                  <a:ext cx="1468471" cy="2069657"/>
                </a:xfrm>
                <a:prstGeom prst="rect">
                  <a:avLst/>
                </a:prstGeom>
              </p:spPr>
            </p:pic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76CF4E23-20B6-B715-2A64-802AF6512E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39464"/>
                <a:stretch/>
              </p:blipFill>
              <p:spPr>
                <a:xfrm>
                  <a:off x="2100669" y="3156691"/>
                  <a:ext cx="1337856" cy="19066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3C6C3DA-EBDA-CA3F-5E39-21F1D3606060}"/>
                </a:ext>
              </a:extLst>
            </p:cNvPr>
            <p:cNvGrpSpPr/>
            <p:nvPr/>
          </p:nvGrpSpPr>
          <p:grpSpPr>
            <a:xfrm>
              <a:off x="4120009" y="3000237"/>
              <a:ext cx="2752357" cy="3550072"/>
              <a:chOff x="4120009" y="3000237"/>
              <a:chExt cx="2752357" cy="355007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F3DBD72-5C7D-5A18-BE48-BD5E880AA4A7}"/>
                  </a:ext>
                </a:extLst>
              </p:cNvPr>
              <p:cNvGrpSpPr/>
              <p:nvPr/>
            </p:nvGrpSpPr>
            <p:grpSpPr>
              <a:xfrm>
                <a:off x="4120789" y="3000237"/>
                <a:ext cx="2750796" cy="2683590"/>
                <a:chOff x="4073863" y="3000237"/>
                <a:chExt cx="2750796" cy="2683590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9A9A9E03-DE09-5D38-100E-876860FD68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3863" y="3000237"/>
                  <a:ext cx="1468471" cy="2077469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5ACFA77-07C9-A56A-2210-E7A228B4E0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36253"/>
                <a:stretch/>
              </p:blipFill>
              <p:spPr>
                <a:xfrm>
                  <a:off x="5634034" y="3140515"/>
                  <a:ext cx="1190625" cy="1898186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1E4EFBFF-A517-F49B-64B9-5DDE3766D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t="4004"/>
                <a:stretch/>
              </p:blipFill>
              <p:spPr>
                <a:xfrm>
                  <a:off x="4082175" y="5140840"/>
                  <a:ext cx="1468471" cy="542987"/>
                </a:xfrm>
                <a:prstGeom prst="rect">
                  <a:avLst/>
                </a:prstGeom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E6FE85-D7C2-9484-9A92-7A1A9FD58775}"/>
                  </a:ext>
                </a:extLst>
              </p:cNvPr>
              <p:cNvSpPr txBox="1"/>
              <p:nvPr/>
            </p:nvSpPr>
            <p:spPr bwMode="auto">
              <a:xfrm>
                <a:off x="4120009" y="6088644"/>
                <a:ext cx="275235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 eaLnBrk="1" latinLnBrk="1" hangingPunct="1"/>
                <a:r>
                  <a:rPr lang="en-US" altLang="ko-KR" b="1" i="1" dirty="0">
                    <a:solidFill>
                      <a:srgbClr val="2C09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Incorrect prediction </a:t>
                </a:r>
              </a:p>
              <a:p>
                <a:pPr algn="ctr" eaLnBrk="1" latinLnBrk="1" hangingPunct="1"/>
                <a:r>
                  <a:rPr lang="en-US" altLang="ko-KR" b="1" i="1" dirty="0">
                    <a:solidFill>
                      <a:srgbClr val="2C09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(handwriting difference)</a:t>
                </a:r>
                <a:endParaRPr lang="ko-KR" altLang="en-US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9BF9A33-81A5-0BA2-1382-7884BA719871}"/>
                </a:ext>
              </a:extLst>
            </p:cNvPr>
            <p:cNvGrpSpPr/>
            <p:nvPr/>
          </p:nvGrpSpPr>
          <p:grpSpPr>
            <a:xfrm>
              <a:off x="7832350" y="1507585"/>
              <a:ext cx="3779496" cy="5042724"/>
              <a:chOff x="7832350" y="1507585"/>
              <a:chExt cx="3779496" cy="504272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5DB0F4F-58BA-2D90-C7A3-286583976DE4}"/>
                  </a:ext>
                </a:extLst>
              </p:cNvPr>
              <p:cNvGrpSpPr/>
              <p:nvPr/>
            </p:nvGrpSpPr>
            <p:grpSpPr>
              <a:xfrm>
                <a:off x="7832350" y="1507585"/>
                <a:ext cx="3779496" cy="3856847"/>
                <a:chOff x="7692650" y="2231485"/>
                <a:chExt cx="3779496" cy="3856847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DC2B621-04BC-55D3-1396-1B9FE43682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2122"/>
                <a:stretch/>
              </p:blipFill>
              <p:spPr>
                <a:xfrm>
                  <a:off x="7692650" y="2231485"/>
                  <a:ext cx="2015061" cy="2807216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E74B4E80-4401-6C23-002D-999EDD0294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r="39085"/>
                <a:stretch/>
              </p:blipFill>
              <p:spPr>
                <a:xfrm>
                  <a:off x="9799411" y="2382756"/>
                  <a:ext cx="1659164" cy="2605287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B9EC5DA8-81F3-C599-1BFF-8119C44D1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33969" y="5024106"/>
                  <a:ext cx="1847851" cy="1064226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4CB961DB-526A-0471-83FE-F898F9371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26770" y="5077705"/>
                  <a:ext cx="1845376" cy="1005951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60F1C1-35FB-40B3-9A93-06FFAF6FFA24}"/>
                  </a:ext>
                </a:extLst>
              </p:cNvPr>
              <p:cNvSpPr txBox="1"/>
              <p:nvPr/>
            </p:nvSpPr>
            <p:spPr bwMode="auto">
              <a:xfrm>
                <a:off x="8345920" y="6088644"/>
                <a:ext cx="275235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 eaLnBrk="1" latinLnBrk="1" hangingPunct="1"/>
                <a:r>
                  <a:rPr lang="en-US" altLang="ko-KR" b="1" i="1" dirty="0">
                    <a:solidFill>
                      <a:srgbClr val="2C09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Incorrect prediction </a:t>
                </a:r>
              </a:p>
              <a:p>
                <a:pPr algn="ctr" eaLnBrk="1" latinLnBrk="1" hangingPunct="1"/>
                <a:r>
                  <a:rPr lang="en-US" altLang="ko-KR" b="1" i="1" dirty="0">
                    <a:solidFill>
                      <a:srgbClr val="2C09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(2-D equation)</a:t>
                </a:r>
                <a:endParaRPr lang="ko-KR" altLang="en-US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6129453"/>
      </p:ext>
    </p:extLst>
  </p:cSld>
  <p:clrMapOvr>
    <a:masterClrMapping/>
  </p:clrMapOvr>
</p:sld>
</file>

<file path=ppt/theme/theme1.xml><?xml version="1.0" encoding="utf-8"?>
<a:theme xmlns:a="http://schemas.openxmlformats.org/drawingml/2006/main" name="PREM2019_bbeum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0513" marR="0" indent="-290513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3399"/>
          </a:buClr>
          <a:buSzPct val="80000"/>
          <a:buFont typeface="Wingdings" pitchFamily="2" charset="2"/>
          <a:buChar char="q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0513" marR="0" indent="-290513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3399"/>
          </a:buClr>
          <a:buSzPct val="80000"/>
          <a:buFont typeface="Wingdings" pitchFamily="2" charset="2"/>
          <a:buChar char="q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굴림" pitchFamily="50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algn="ctr" eaLnBrk="1" latinLnBrk="1" hangingPunct="1">
          <a:defRPr sz="1200" dirty="0">
            <a:solidFill>
              <a:schemeClr val="accent2"/>
            </a:solidFill>
            <a:latin typeface="+mn-lt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307415</TotalTime>
  <Words>790</Words>
  <Application>Microsoft Office PowerPoint</Application>
  <PresentationFormat>와이드스크린</PresentationFormat>
  <Paragraphs>141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맑은 고딕</vt:lpstr>
      <vt:lpstr>Arial</vt:lpstr>
      <vt:lpstr>times</vt:lpstr>
      <vt:lpstr>Times New Roman</vt:lpstr>
      <vt:lpstr>Verdana</vt:lpstr>
      <vt:lpstr>Wingdings</vt:lpstr>
      <vt:lpstr>PREM2019_bbeum</vt:lpstr>
      <vt:lpstr>PowerPoint 프레젠테이션</vt:lpstr>
      <vt:lpstr>I. Background</vt:lpstr>
      <vt:lpstr>I. Background</vt:lpstr>
      <vt:lpstr>II. Research objectives</vt:lpstr>
      <vt:lpstr>III. Methodology</vt:lpstr>
      <vt:lpstr>III. Methodology</vt:lpstr>
      <vt:lpstr>III. Methodology</vt:lpstr>
      <vt:lpstr>IV. Experiment</vt:lpstr>
      <vt:lpstr>IV. Experiment</vt:lpstr>
      <vt:lpstr>V. Conclusion &amp; Future 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EPB 소음 측정 실험</dc:title>
  <dc:creator>ParkSungHo</dc:creator>
  <cp:lastModifiedBy>지민우</cp:lastModifiedBy>
  <cp:revision>2880</cp:revision>
  <cp:lastPrinted>2023-04-11T05:26:57Z</cp:lastPrinted>
  <dcterms:created xsi:type="dcterms:W3CDTF">2020-11-24T10:14:21Z</dcterms:created>
  <dcterms:modified xsi:type="dcterms:W3CDTF">2023-06-08T04:34:04Z</dcterms:modified>
</cp:coreProperties>
</file>