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0" r:id="rId1"/>
  </p:sldMasterIdLst>
  <p:notesMasterIdLst>
    <p:notesMasterId r:id="rId9"/>
  </p:notesMasterIdLst>
  <p:handoutMasterIdLst>
    <p:handoutMasterId r:id="rId10"/>
  </p:handoutMasterIdLst>
  <p:sldIdLst>
    <p:sldId id="3977" r:id="rId2"/>
    <p:sldId id="4016" r:id="rId3"/>
    <p:sldId id="4032" r:id="rId4"/>
    <p:sldId id="4035" r:id="rId5"/>
    <p:sldId id="4034" r:id="rId6"/>
    <p:sldId id="4037" r:id="rId7"/>
    <p:sldId id="4038" r:id="rId8"/>
  </p:sldIdLst>
  <p:sldSz cx="12192000" cy="6858000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chemeClr val="accent2"/>
        </a:solidFill>
        <a:latin typeface="Verdana" pitchFamily="34" charset="0"/>
        <a:ea typeface="굴림" pitchFamily="50" charset="-127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F2369A20-A5A2-48A5-9D41-ECD5F5A22A55}">
          <p14:sldIdLst>
            <p14:sldId id="3977"/>
            <p14:sldId id="4016"/>
            <p14:sldId id="4032"/>
            <p14:sldId id="4035"/>
            <p14:sldId id="4034"/>
            <p14:sldId id="4037"/>
            <p14:sldId id="4038"/>
          </p14:sldIdLst>
        </p14:section>
      </p14:sectionLst>
    </p:ext>
    <p:ext uri="{EFAFB233-063F-42B5-8137-9DF3F51BA10A}">
      <p15:sldGuideLst xmlns:p15="http://schemas.microsoft.com/office/powerpoint/2012/main">
        <p15:guide id="21" pos="7497" userDrawn="1">
          <p15:clr>
            <a:srgbClr val="A4A3A4"/>
          </p15:clr>
        </p15:guide>
        <p15:guide id="23" pos="183" userDrawn="1">
          <p15:clr>
            <a:srgbClr val="A4A3A4"/>
          </p15:clr>
        </p15:guide>
        <p15:guide id="24" pos="3840" userDrawn="1">
          <p15:clr>
            <a:srgbClr val="A4A3A4"/>
          </p15:clr>
        </p15:guide>
        <p15:guide id="25" orient="horz" pos="4042" userDrawn="1">
          <p15:clr>
            <a:srgbClr val="F26B43"/>
          </p15:clr>
        </p15:guide>
        <p15:guide id="26" orient="horz" pos="2160" userDrawn="1">
          <p15:clr>
            <a:srgbClr val="A4A3A4"/>
          </p15:clr>
        </p15:guide>
        <p15:guide id="31" orient="horz" pos="459" userDrawn="1">
          <p15:clr>
            <a:srgbClr val="F26B43"/>
          </p15:clr>
        </p15:guide>
        <p15:guide id="32" orient="horz" pos="4020" userDrawn="1">
          <p15:clr>
            <a:srgbClr val="A4A3A4"/>
          </p15:clr>
        </p15:guide>
        <p15:guide id="34" orient="horz" pos="4178" userDrawn="1">
          <p15:clr>
            <a:srgbClr val="F26B43"/>
          </p15:clr>
        </p15:guide>
        <p15:guide id="35" orient="horz" pos="4201" userDrawn="1">
          <p15:clr>
            <a:srgbClr val="A4A3A4"/>
          </p15:clr>
        </p15:guide>
        <p15:guide id="36" pos="239" userDrawn="1">
          <p15:clr>
            <a:srgbClr val="F26B43"/>
          </p15:clr>
        </p15:guide>
        <p15:guide id="37" pos="7441" userDrawn="1">
          <p15:clr>
            <a:srgbClr val="F26B43"/>
          </p15:clr>
        </p15:guide>
        <p15:guide id="38" orient="horz" pos="436" userDrawn="1">
          <p15:clr>
            <a:srgbClr val="A4A3A4"/>
          </p15:clr>
        </p15:guide>
        <p15:guide id="39" orient="horz" pos="595" userDrawn="1">
          <p15:clr>
            <a:srgbClr val="F26B43"/>
          </p15:clr>
        </p15:guide>
        <p15:guide id="40" orient="horz" pos="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nda" initials="P" lastIdx="1" clrIdx="0"/>
  <p:cmAuthor id="1" name="Hahn Mibbeum" initials="HM" lastIdx="2" clrIdx="1">
    <p:extLst>
      <p:ext uri="{19B8F6BF-5375-455C-9EA6-DF929625EA0E}">
        <p15:presenceInfo xmlns:p15="http://schemas.microsoft.com/office/powerpoint/2012/main" userId="S::mbb4628@hanyang.ac.kr::99f65eb2-dcb3-4068-9e08-bd4d5f2737b9" providerId="AD"/>
      </p:ext>
    </p:extLst>
  </p:cmAuthor>
  <p:cmAuthor id="2" name="ParkSungHo" initials="P" lastIdx="4" clrIdx="2">
    <p:extLst>
      <p:ext uri="{19B8F6BF-5375-455C-9EA6-DF929625EA0E}">
        <p15:presenceInfo xmlns:p15="http://schemas.microsoft.com/office/powerpoint/2012/main" userId="ParkSungHo" providerId="None"/>
      </p:ext>
    </p:extLst>
  </p:cmAuthor>
  <p:cmAuthor id="3" name="psh25468@naver.com" initials="p" lastIdx="3" clrIdx="3">
    <p:extLst>
      <p:ext uri="{19B8F6BF-5375-455C-9EA6-DF929625EA0E}">
        <p15:presenceInfo xmlns:p15="http://schemas.microsoft.com/office/powerpoint/2012/main" userId="4021c3bf816423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09FF"/>
    <a:srgbClr val="FF3300"/>
    <a:srgbClr val="0066FF"/>
    <a:srgbClr val="FFFFFF"/>
    <a:srgbClr val="99FF99"/>
    <a:srgbClr val="0099FF"/>
    <a:srgbClr val="FF9933"/>
    <a:srgbClr val="008000"/>
    <a:srgbClr val="FF9900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어두운 스타일 1 - 강조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어두운 스타일 1 - 강조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보통 스타일 1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6" autoAdjust="0"/>
    <p:restoredTop sz="96513" autoAdjust="0"/>
  </p:normalViewPr>
  <p:slideViewPr>
    <p:cSldViewPr snapToGrid="0" showGuides="1">
      <p:cViewPr varScale="1">
        <p:scale>
          <a:sx n="110" d="100"/>
          <a:sy n="110" d="100"/>
        </p:scale>
        <p:origin x="834" y="6"/>
      </p:cViewPr>
      <p:guideLst>
        <p:guide pos="7497"/>
        <p:guide pos="183"/>
        <p:guide pos="3840"/>
        <p:guide orient="horz" pos="4042"/>
        <p:guide orient="horz" pos="2160"/>
        <p:guide orient="horz" pos="459"/>
        <p:guide orient="horz" pos="4020"/>
        <p:guide orient="horz" pos="4178"/>
        <p:guide orient="horz" pos="4201"/>
        <p:guide pos="239"/>
        <p:guide pos="7441"/>
        <p:guide orient="horz" pos="436"/>
        <p:guide orient="horz" pos="595"/>
        <p:guide orient="horz" pos="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>
        <p:scale>
          <a:sx n="150" d="100"/>
          <a:sy n="150" d="100"/>
        </p:scale>
        <p:origin x="2310" y="-2046"/>
      </p:cViewPr>
      <p:guideLst>
        <p:guide orient="horz" pos="3127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1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4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1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9" y="9428244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굴림" pitchFamily="50" charset="-127"/>
              </a:defRPr>
            </a:lvl1pPr>
          </a:lstStyle>
          <a:p>
            <a:pPr>
              <a:defRPr/>
            </a:pPr>
            <a:fld id="{83601559-5D9A-4A84-935E-E8A2374FB4E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837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2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37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8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125"/>
            <a:ext cx="4984750" cy="4468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831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831"/>
            <a:ext cx="2946400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5" rIns="91430" bIns="4571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>
                <a:solidFill>
                  <a:schemeClr val="tx1"/>
                </a:solidFill>
                <a:effectLst/>
                <a:latin typeface="맑은 고딕" panose="020B0503020000020004" pitchFamily="50" charset="-127"/>
              </a:defRPr>
            </a:lvl1pPr>
          </a:lstStyle>
          <a:p>
            <a:pPr>
              <a:defRPr/>
            </a:pPr>
            <a:fld id="{528BC1DD-ED80-4B35-BD46-BB4061D69E93}" type="slidenum">
              <a:rPr lang="ko-KR" altLang="en-US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50454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80963" y="739775"/>
            <a:ext cx="6569075" cy="36957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8BC1DD-ED80-4B35-BD46-BB4061D69E93}" type="slidenum">
              <a:rPr lang="ko-KR" altLang="en-US" smtClean="0"/>
              <a:pPr>
                <a:defRPr/>
              </a:pPr>
              <a:t>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8326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21CCFBF3-A068-4331-9E0E-9F265B75F8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0F7FFD"/>
                </a:solidFill>
                <a:latin typeface="+mn-lt"/>
              </a:defRPr>
            </a:lvl1pPr>
          </a:lstStyle>
          <a:p>
            <a:r>
              <a:rPr lang="ko-KR" altLang="en-US" dirty="0"/>
              <a:t>마스터 제목 스타일 편집</a:t>
            </a:r>
            <a:br>
              <a:rPr lang="en-US" altLang="ko-KR" dirty="0"/>
            </a:br>
            <a:r>
              <a:rPr lang="ko-KR" altLang="en-US" dirty="0"/>
              <a:t>소제목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54448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/>
            </a:lvl1pPr>
            <a:lvl2pPr marL="457212" indent="0" algn="ctr">
              <a:buNone/>
              <a:defRPr/>
            </a:lvl2pPr>
            <a:lvl3pPr marL="914423" indent="0" algn="ctr">
              <a:buNone/>
              <a:defRPr/>
            </a:lvl3pPr>
            <a:lvl4pPr marL="1371634" indent="0" algn="ctr">
              <a:buNone/>
              <a:defRPr/>
            </a:lvl4pPr>
            <a:lvl5pPr marL="1828846" indent="0" algn="ctr">
              <a:buNone/>
              <a:defRPr/>
            </a:lvl5pPr>
            <a:lvl6pPr marL="2286057" indent="0" algn="ctr">
              <a:buNone/>
              <a:defRPr/>
            </a:lvl6pPr>
            <a:lvl7pPr marL="2743269" indent="0" algn="ctr">
              <a:buNone/>
              <a:defRPr/>
            </a:lvl7pPr>
            <a:lvl8pPr marL="3200480" indent="0" algn="ctr">
              <a:buNone/>
              <a:defRPr/>
            </a:lvl8pPr>
            <a:lvl9pPr marL="3657691" indent="0" algn="ctr">
              <a:buNone/>
              <a:defRPr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C4313A28-9BF2-41C2-AA4C-006B861FDE75}"/>
              </a:ext>
            </a:extLst>
          </p:cNvPr>
          <p:cNvSpPr txBox="1">
            <a:spLocks/>
          </p:cNvSpPr>
          <p:nvPr userDrawn="1"/>
        </p:nvSpPr>
        <p:spPr>
          <a:xfrm>
            <a:off x="9709269" y="6226233"/>
            <a:ext cx="1810043" cy="54448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kumimoji="1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2800" kern="0" dirty="0"/>
              <a:t>PREM</a:t>
            </a:r>
            <a:endParaRPr lang="ko-KR" altLang="en-US" sz="2800" kern="0" dirty="0"/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117B26FA-7AB8-460B-8C13-7570807ED0B8}"/>
              </a:ext>
            </a:extLst>
          </p:cNvPr>
          <p:cNvSpPr txBox="1">
            <a:spLocks/>
          </p:cNvSpPr>
          <p:nvPr userDrawn="1"/>
        </p:nvSpPr>
        <p:spPr>
          <a:xfrm>
            <a:off x="9877229" y="6643946"/>
            <a:ext cx="2512575" cy="370956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kumimoji="1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pPr algn="l"/>
            <a:r>
              <a:rPr lang="en-US" altLang="ko-KR" sz="600" kern="0" dirty="0"/>
              <a:t>Precision Rotating Electromechanical Machine Lab.</a:t>
            </a:r>
            <a:endParaRPr lang="ko-KR" altLang="en-US" sz="600" kern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538877-0AA2-4B20-A986-51EFC864A1F1}"/>
              </a:ext>
            </a:extLst>
          </p:cNvPr>
          <p:cNvSpPr/>
          <p:nvPr userDrawn="1"/>
        </p:nvSpPr>
        <p:spPr bwMode="auto">
          <a:xfrm>
            <a:off x="0" y="2326177"/>
            <a:ext cx="12192000" cy="22559"/>
          </a:xfrm>
          <a:prstGeom prst="rect">
            <a:avLst/>
          </a:prstGeom>
          <a:solidFill>
            <a:srgbClr val="9FC2E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90520" marR="0" indent="-290520" algn="ctr" defTabSz="91442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q"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C18DD24-7BF6-4059-88F1-CA5219480C3D}"/>
              </a:ext>
            </a:extLst>
          </p:cNvPr>
          <p:cNvSpPr/>
          <p:nvPr userDrawn="1"/>
        </p:nvSpPr>
        <p:spPr bwMode="auto">
          <a:xfrm>
            <a:off x="0" y="2364395"/>
            <a:ext cx="12192000" cy="22559"/>
          </a:xfrm>
          <a:prstGeom prst="rect">
            <a:avLst/>
          </a:prstGeom>
          <a:solidFill>
            <a:srgbClr val="9FC2E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90520" marR="0" indent="-290520" algn="ctr" defTabSz="91442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q"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  <p:pic>
        <p:nvPicPr>
          <p:cNvPr id="15" name="Picture 4" descr="http://www.hanyang.ac.kr/documents/20182/73809/HYU_logo_singlecolor_png.png/b8aabfbe-a488-437d-b4a5-bd616d1577da?t=1474070795276">
            <a:extLst>
              <a:ext uri="{FF2B5EF4-FFF2-40B4-BE49-F238E27FC236}">
                <a16:creationId xmlns:a16="http://schemas.microsoft.com/office/drawing/2014/main" id="{314F99DD-1C0D-483D-81A1-FB1A81462F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1322" y="45622"/>
            <a:ext cx="585300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50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구 진행 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45C012EB-5870-BC15-3EC3-79FD474C4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444" y="6593671"/>
            <a:ext cx="1117600" cy="457200"/>
          </a:xfrm>
          <a:prstGeom prst="rect">
            <a:avLst/>
          </a:prstGeom>
          <a:ln/>
        </p:spPr>
        <p:txBody>
          <a:bodyPr/>
          <a:lstStyle>
            <a:lvl1pPr algn="ctr">
              <a:defRPr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 hasCustomPrompt="1"/>
          </p:nvPr>
        </p:nvSpPr>
        <p:spPr>
          <a:xfrm>
            <a:off x="153379" y="733120"/>
            <a:ext cx="11885244" cy="24376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187FC3"/>
              </a:buClr>
              <a:defRPr sz="18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buClr>
                <a:srgbClr val="187FC3"/>
              </a:buClr>
              <a:defRPr sz="16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8025">
              <a:spcBef>
                <a:spcPts val="600"/>
              </a:spcBef>
              <a:buClr>
                <a:srgbClr val="187FC3"/>
              </a:buClr>
              <a:defRPr sz="1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6030" indent="-171455">
              <a:spcBef>
                <a:spcPts val="600"/>
              </a:spcBef>
              <a:buClr>
                <a:srgbClr val="187FC3"/>
              </a:buClr>
              <a:buFont typeface="Wingdings" panose="05000000000000000000" pitchFamily="2" charset="2"/>
              <a:buChar char="Ø"/>
              <a:defRPr sz="1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187FC3"/>
              </a:buClr>
              <a:defRPr sz="9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204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연구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2B352AD-1A3F-9A3C-D5C4-3DF5138735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21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326444" y="6593671"/>
            <a:ext cx="1117600" cy="457200"/>
          </a:xfrm>
          <a:prstGeom prst="rect">
            <a:avLst/>
          </a:prstGeom>
          <a:ln/>
        </p:spPr>
        <p:txBody>
          <a:bodyPr/>
          <a:lstStyle>
            <a:lvl1pPr algn="ctr">
              <a:defRPr b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-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51550498-C610-49E1-91A4-E46E4C47E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4008"/>
            <a:ext cx="11885246" cy="455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413D349-CEB9-4CA9-A1B8-8B6E8816D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617" y="674930"/>
            <a:ext cx="11885244" cy="24376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187FC3"/>
              </a:buClr>
              <a:defRPr sz="16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buClr>
                <a:srgbClr val="187FC3"/>
              </a:buClr>
              <a:defRPr sz="1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8025">
              <a:spcBef>
                <a:spcPts val="600"/>
              </a:spcBef>
              <a:buClr>
                <a:srgbClr val="187FC3"/>
              </a:buClr>
              <a:defRPr sz="1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6030" indent="-171455">
              <a:spcBef>
                <a:spcPts val="600"/>
              </a:spcBef>
              <a:buClr>
                <a:srgbClr val="187FC3"/>
              </a:buClr>
              <a:buFont typeface="Wingdings" panose="05000000000000000000" pitchFamily="2" charset="2"/>
              <a:buChar char="Ø"/>
              <a:defRPr sz="1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187FC3"/>
              </a:buClr>
              <a:defRPr sz="9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9401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향후 계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81A8B78-9917-B966-A0F8-94EEC6947E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4CAA769B-472D-4E0E-AE07-3F8DD4C1A0BE}"/>
              </a:ext>
            </a:extLst>
          </p:cNvPr>
          <p:cNvSpPr txBox="1">
            <a:spLocks/>
          </p:cNvSpPr>
          <p:nvPr userDrawn="1"/>
        </p:nvSpPr>
        <p:spPr>
          <a:xfrm>
            <a:off x="9709269" y="6226233"/>
            <a:ext cx="1810043" cy="544484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kumimoji="1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2800" kern="0" dirty="0"/>
              <a:t>PREM</a:t>
            </a:r>
            <a:endParaRPr lang="ko-KR" altLang="en-US" sz="2800" kern="0" dirty="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41F350C0-5252-45E4-A88A-F0FBE676DAAA}"/>
              </a:ext>
            </a:extLst>
          </p:cNvPr>
          <p:cNvSpPr txBox="1">
            <a:spLocks/>
          </p:cNvSpPr>
          <p:nvPr userDrawn="1"/>
        </p:nvSpPr>
        <p:spPr>
          <a:xfrm>
            <a:off x="9877229" y="6643946"/>
            <a:ext cx="2512575" cy="370956"/>
          </a:xfrm>
          <a:prstGeom prst="rect">
            <a:avLst/>
          </a:prstGeom>
        </p:spPr>
        <p:txBody>
          <a:bodyPr/>
          <a:lstStyle>
            <a:lvl1pPr marL="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None/>
              <a:defRPr kumimoji="1" sz="3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4572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9144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3716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2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1828800" indent="0" algn="ctr" rtl="0" eaLnBrk="0" fontAlgn="base" latinLnBrk="1" hangingPunct="0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2860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7432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2004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657600" indent="0" algn="ctr" rtl="0" fontAlgn="base" latinLnBrk="1">
              <a:spcBef>
                <a:spcPct val="20000"/>
              </a:spcBef>
              <a:spcAft>
                <a:spcPct val="0"/>
              </a:spcAft>
              <a:buNone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pPr algn="l"/>
            <a:r>
              <a:rPr lang="en-US" altLang="ko-KR" sz="600" kern="0" dirty="0"/>
              <a:t>Precision Rotating Electromechanical Machine Lab.</a:t>
            </a:r>
            <a:endParaRPr lang="ko-KR" altLang="en-US" sz="600" kern="0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2693F94F-C3EC-4806-8FB6-DFF570C44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4008"/>
            <a:ext cx="11885246" cy="455600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57EAADF-2657-4EB3-8D71-1F34677E48A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617" y="674930"/>
            <a:ext cx="11885244" cy="243761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buClr>
                <a:srgbClr val="187FC3"/>
              </a:buClr>
              <a:defRPr sz="16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spcBef>
                <a:spcPts val="600"/>
              </a:spcBef>
              <a:buClr>
                <a:srgbClr val="187FC3"/>
              </a:buClr>
              <a:defRPr sz="14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08025">
              <a:spcBef>
                <a:spcPts val="600"/>
              </a:spcBef>
              <a:buClr>
                <a:srgbClr val="187FC3"/>
              </a:buClr>
              <a:defRPr sz="1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06030" indent="-171455">
              <a:spcBef>
                <a:spcPts val="600"/>
              </a:spcBef>
              <a:buClr>
                <a:srgbClr val="187FC3"/>
              </a:buClr>
              <a:buFont typeface="Wingdings" panose="05000000000000000000" pitchFamily="2" charset="2"/>
              <a:buChar char="Ø"/>
              <a:defRPr sz="1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buClr>
                <a:srgbClr val="187FC3"/>
              </a:buClr>
              <a:defRPr sz="900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/>
              <a:t>넷째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420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44" name="Rectangle 28"/>
          <p:cNvSpPr>
            <a:spLocks noChangeArrowheads="1"/>
          </p:cNvSpPr>
          <p:nvPr/>
        </p:nvSpPr>
        <p:spPr bwMode="auto">
          <a:xfrm>
            <a:off x="386862" y="3"/>
            <a:ext cx="11805138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defRPr/>
            </a:pPr>
            <a:endParaRPr lang="ko-KR" altLang="en-US" sz="2800" b="1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HY견고딕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04C05B-9385-4653-9F93-AC5663A2E2B7}"/>
              </a:ext>
            </a:extLst>
          </p:cNvPr>
          <p:cNvSpPr/>
          <p:nvPr userDrawn="1"/>
        </p:nvSpPr>
        <p:spPr bwMode="auto">
          <a:xfrm>
            <a:off x="554184" y="51266"/>
            <a:ext cx="11637818" cy="69272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290520" marR="0" indent="-290520" algn="ctr" defTabSz="914423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q"/>
              <a:tabLst/>
            </a:pPr>
            <a:endParaRPr kumimoji="1" lang="ko-KR" altLang="en-US" sz="1200" b="0" i="0" u="none" strike="noStrike" cap="none" normalizeH="0" baseline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굴림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3" r:id="rId2"/>
    <p:sldLayoutId id="2147483680" r:id="rId3"/>
    <p:sldLayoutId id="2147483682" r:id="rId4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/>
          <a:latin typeface="맑은 고딕" panose="020B0503020000020004" pitchFamily="50" charset="-127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5pPr>
      <a:lvl6pPr marL="457212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6pPr>
      <a:lvl7pPr marL="914423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7pPr>
      <a:lvl8pPr marL="1371634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8pPr>
      <a:lvl9pPr marL="1828846" algn="l" rtl="0" fontAlgn="base" latinLnBrk="1">
        <a:spcBef>
          <a:spcPct val="0"/>
        </a:spcBef>
        <a:spcAft>
          <a:spcPct val="0"/>
        </a:spcAft>
        <a:defRPr kumimoji="1"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Verdana" pitchFamily="34" charset="0"/>
          <a:ea typeface="HY견고딕" pitchFamily="18" charset="-127"/>
        </a:defRPr>
      </a:lvl9pPr>
    </p:titleStyle>
    <p:bodyStyle>
      <a:lvl1pPr marL="342908" indent="-342908" algn="l" rtl="0" eaLnBrk="0" fontAlgn="base" latinLnBrk="1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q"/>
        <a:defRPr kumimoji="1" sz="2000" b="1">
          <a:solidFill>
            <a:schemeClr val="tx1"/>
          </a:solidFill>
          <a:effectLst/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1pPr>
      <a:lvl2pPr marL="742969" indent="-28575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00" b="1">
          <a:solidFill>
            <a:schemeClr val="tx1"/>
          </a:solidFill>
          <a:effectLst/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2pPr>
      <a:lvl3pPr marL="1143028" indent="-22860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 b="1">
          <a:solidFill>
            <a:schemeClr val="tx1"/>
          </a:solidFill>
          <a:effectLst/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3pPr>
      <a:lvl4pPr marL="1600240" indent="-228606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effectLst/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4pPr>
      <a:lvl5pPr marL="2057452" indent="-228606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effectLst/>
          <a:latin typeface="Times New Roman" panose="02020603050405020304" pitchFamily="18" charset="0"/>
          <a:ea typeface="맑은 고딕" panose="020B0503020000020004" pitchFamily="50" charset="-127"/>
          <a:cs typeface="Times New Roman" panose="02020603050405020304" pitchFamily="18" charset="0"/>
        </a:defRPr>
      </a:lvl5pPr>
      <a:lvl6pPr marL="2514663" indent="-228606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</a:defRPr>
      </a:lvl6pPr>
      <a:lvl7pPr marL="2971874" indent="-228606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</a:defRPr>
      </a:lvl7pPr>
      <a:lvl8pPr marL="3429086" indent="-228606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</a:defRPr>
      </a:lvl8pPr>
      <a:lvl9pPr marL="3886297" indent="-228606" algn="l" rtl="0" fontAlgn="base" latinLnBrk="1">
        <a:spcBef>
          <a:spcPct val="20000"/>
        </a:spcBef>
        <a:spcAft>
          <a:spcPct val="0"/>
        </a:spcAft>
        <a:buChar char="»"/>
        <a:defRPr kumimoji="1" sz="1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n-ea"/>
        </a:defRPr>
      </a:lvl9pPr>
    </p:bodyStyle>
    <p:otherStyle>
      <a:defPPr>
        <a:defRPr lang="ko-KR"/>
      </a:defPPr>
      <a:lvl1pPr marL="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FC226F0-6F9B-1E14-10E7-368E0A960FA0}"/>
              </a:ext>
            </a:extLst>
          </p:cNvPr>
          <p:cNvSpPr txBox="1"/>
          <p:nvPr/>
        </p:nvSpPr>
        <p:spPr>
          <a:xfrm>
            <a:off x="1708266" y="1139837"/>
            <a:ext cx="8775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200"/>
              </a:spcAft>
              <a:buClr>
                <a:srgbClr val="00467F"/>
              </a:buClr>
            </a:pPr>
            <a:r>
              <a:rPr kumimoji="0" lang="en-US" altLang="ko-KR" sz="2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times" panose="02020603050405020304" pitchFamily="18" charset="0"/>
                <a:ea typeface="맑은 고딕" panose="020B0503020000020004" pitchFamily="50" charset="-127"/>
                <a:cs typeface="times" panose="02020603050405020304" pitchFamily="18" charset="0"/>
              </a:rPr>
              <a:t>Handwritten mathematical symbols OCR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F37A78-3ED0-7A95-E72A-31C741A2EF52}"/>
              </a:ext>
            </a:extLst>
          </p:cNvPr>
          <p:cNvSpPr txBox="1"/>
          <p:nvPr/>
        </p:nvSpPr>
        <p:spPr>
          <a:xfrm>
            <a:off x="1708266" y="2959641"/>
            <a:ext cx="877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200"/>
              </a:spcAft>
              <a:buClr>
                <a:srgbClr val="00467F"/>
              </a:buClr>
            </a:pPr>
            <a:r>
              <a:rPr kumimoji="0" lang="en-US" altLang="ko-KR" sz="1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2023-1 </a:t>
            </a:r>
            <a:r>
              <a:rPr kumimoji="0" lang="ko-KR" altLang="en-US" sz="1800" b="1" spc="-100" dirty="0" err="1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인공지능과딥러닝</a:t>
            </a:r>
            <a:r>
              <a:rPr kumimoji="0" lang="ko-KR" altLang="en-US" sz="1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 </a:t>
            </a:r>
            <a:r>
              <a:rPr kumimoji="0" lang="en-US" altLang="ko-KR" sz="1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– 6</a:t>
            </a:r>
            <a:r>
              <a:rPr kumimoji="0" lang="ko-KR" altLang="en-US" sz="1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조</a:t>
            </a:r>
            <a:endParaRPr kumimoji="0" lang="en-US" altLang="ko-KR" sz="1800" b="1" spc="-100" dirty="0"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+mn-ea"/>
              <a:ea typeface="+mn-ea"/>
              <a:cs typeface="times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4E633-344F-C811-618A-A866AF9BD638}"/>
              </a:ext>
            </a:extLst>
          </p:cNvPr>
          <p:cNvSpPr txBox="1"/>
          <p:nvPr/>
        </p:nvSpPr>
        <p:spPr>
          <a:xfrm>
            <a:off x="1708266" y="3895812"/>
            <a:ext cx="8775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200"/>
              </a:spcAft>
              <a:buClr>
                <a:srgbClr val="00467F"/>
              </a:buClr>
            </a:pPr>
            <a:r>
              <a:rPr kumimoji="0" lang="en-US" altLang="ko-KR" sz="1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Term-project </a:t>
            </a:r>
            <a:r>
              <a:rPr kumimoji="0" lang="ko-KR" altLang="en-US" sz="1800" b="1" spc="-100" dirty="0">
                <a:solidFill>
                  <a:prstClr val="black"/>
                </a:solidFill>
                <a:effectLst>
                  <a:glow>
                    <a:prstClr val="white"/>
                  </a:glow>
                </a:effectLst>
                <a:latin typeface="+mn-ea"/>
                <a:ea typeface="+mn-ea"/>
                <a:cs typeface="times" panose="02020603050405020304" pitchFamily="18" charset="0"/>
              </a:rPr>
              <a:t>주제 발표</a:t>
            </a:r>
            <a:endParaRPr kumimoji="0" lang="en-US" altLang="ko-KR" sz="1800" b="1" spc="-100" dirty="0">
              <a:solidFill>
                <a:prstClr val="black"/>
              </a:solidFill>
              <a:effectLst>
                <a:glow>
                  <a:prstClr val="white"/>
                </a:glow>
              </a:effectLst>
              <a:latin typeface="+mn-ea"/>
              <a:ea typeface="+mn-ea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047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2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7018773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Optical character recognition (OCR)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Handwritten text, Printed text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Machine-encoded format (digital form)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OCR technology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 of text conversion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Text conversion into </a:t>
            </a:r>
            <a:r>
              <a:rPr lang="en-US" altLang="ko-KR" sz="12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searchable information</a:t>
            </a: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9400" lvl="2" indent="0">
              <a:buNone/>
            </a:pP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OCR technology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활용 사례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Papago -</a:t>
            </a:r>
            <a:r>
              <a:rPr lang="ko-KR" altLang="en-US" sz="1200" kern="0" dirty="0">
                <a:latin typeface="Arial" panose="020B0604020202020204" pitchFamily="34" charset="0"/>
                <a:cs typeface="Arial" panose="020B0604020202020204" pitchFamily="34" charset="0"/>
              </a:rPr>
              <a:t> 이미지 번역 서비스</a:t>
            </a:r>
            <a:endParaRPr lang="en-US" altLang="ko-KR"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latin typeface="Arial" panose="020B0604020202020204" pitchFamily="34" charset="0"/>
                <a:cs typeface="Arial" panose="020B0604020202020204" pitchFamily="34" charset="0"/>
              </a:rPr>
              <a:t>주민등록증</a:t>
            </a: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200" kern="0" dirty="0">
                <a:latin typeface="Arial" panose="020B0604020202020204" pitchFamily="34" charset="0"/>
                <a:cs typeface="Arial" panose="020B0604020202020204" pitchFamily="34" charset="0"/>
              </a:rPr>
              <a:t>사업자등록증 등 행정문서 처리 자동화</a:t>
            </a:r>
            <a:endParaRPr lang="en-US" altLang="ko-KR"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latin typeface="Arial" panose="020B0604020202020204" pitchFamily="34" charset="0"/>
                <a:cs typeface="Arial" panose="020B0604020202020204" pitchFamily="34" charset="0"/>
              </a:rPr>
              <a:t>물류 시스템 자동화</a:t>
            </a: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9400" lvl="2" indent="0">
              <a:buNone/>
            </a:pP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1E299-B8EE-8A6A-BF6B-2DF6EF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I. Background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ABAB731-1B4F-2338-B206-6B7960E87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2"/>
          <a:stretch/>
        </p:blipFill>
        <p:spPr bwMode="auto">
          <a:xfrm>
            <a:off x="7640768" y="1121262"/>
            <a:ext cx="3595868" cy="2855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0AAD7E92-01EA-45AD-43DC-5D3E79EFEC7D}"/>
              </a:ext>
            </a:extLst>
          </p:cNvPr>
          <p:cNvGrpSpPr/>
          <p:nvPr/>
        </p:nvGrpSpPr>
        <p:grpSpPr>
          <a:xfrm>
            <a:off x="1695845" y="3835414"/>
            <a:ext cx="8800309" cy="2852769"/>
            <a:chOff x="1695845" y="3835414"/>
            <a:chExt cx="8800309" cy="285276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3B1E961-00A8-CFE9-AC1F-A1CC21C1FF4F}"/>
                </a:ext>
              </a:extLst>
            </p:cNvPr>
            <p:cNvGrpSpPr/>
            <p:nvPr/>
          </p:nvGrpSpPr>
          <p:grpSpPr>
            <a:xfrm>
              <a:off x="1695845" y="3835414"/>
              <a:ext cx="8800309" cy="2579244"/>
              <a:chOff x="6386001" y="3651452"/>
              <a:chExt cx="8800309" cy="2579244"/>
            </a:xfrm>
          </p:grpSpPr>
          <p:pic>
            <p:nvPicPr>
              <p:cNvPr id="1026" name="Picture 2" descr="00] OCR? 딥러닝을 이용해 문자 인식하기 - 개념 정리">
                <a:extLst>
                  <a:ext uri="{FF2B5EF4-FFF2-40B4-BE49-F238E27FC236}">
                    <a16:creationId xmlns:a16="http://schemas.microsoft.com/office/drawing/2014/main" id="{C8589377-1E13-1D0F-CA2F-37F8216E15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1" t="9274" r="3146" b="8331"/>
              <a:stretch/>
            </p:blipFill>
            <p:spPr bwMode="auto">
              <a:xfrm>
                <a:off x="10699070" y="3808984"/>
                <a:ext cx="4487240" cy="23451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28" name="Picture 4" descr="An Introduction to Optical Character Recognition for Beginners | by Renu  Khandelwal | Towards Data Science">
                <a:extLst>
                  <a:ext uri="{FF2B5EF4-FFF2-40B4-BE49-F238E27FC236}">
                    <a16:creationId xmlns:a16="http://schemas.microsoft.com/office/drawing/2014/main" id="{80D9AB51-082D-2CB6-BB45-A381CD255C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86001" y="3651452"/>
                <a:ext cx="4313069" cy="25792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3AA6935-8C55-0F9B-44C9-BA56AF0C8476}"/>
                </a:ext>
              </a:extLst>
            </p:cNvPr>
            <p:cNvSpPr txBox="1"/>
            <p:nvPr/>
          </p:nvSpPr>
          <p:spPr bwMode="auto">
            <a:xfrm>
              <a:off x="4613867" y="6411184"/>
              <a:ext cx="296426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Examples of OCR technology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9324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3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7018773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pPr marL="779400" lvl="2" indent="0">
              <a:buNone/>
            </a:pP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OCR system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Extraction of features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Arial" panose="020B0604020202020204" pitchFamily="34" charset="0"/>
                <a:cs typeface="Arial" panose="020B0604020202020204" pitchFamily="34" charset="0"/>
              </a:rPr>
              <a:t>Classification of features (based on patterns)</a:t>
            </a:r>
          </a:p>
          <a:p>
            <a:pPr marL="779400" lvl="2" indent="0">
              <a:buNone/>
            </a:pP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Mathematical symbols OCR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일렬로 정렬된 문자가 아닌 수식을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Recognition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altLang="ko-KR" sz="1200" kern="0" dirty="0">
                <a:latin typeface="+mj-lt"/>
                <a:cs typeface="Arial" panose="020B0604020202020204" pitchFamily="34" charset="0"/>
              </a:rPr>
              <a:t>Printed </a:t>
            </a:r>
            <a:r>
              <a:rPr lang="ko-KR" altLang="en-US" sz="1200" kern="0" dirty="0">
                <a:latin typeface="+mj-lt"/>
                <a:cs typeface="Arial" panose="020B0604020202020204" pitchFamily="34" charset="0"/>
              </a:rPr>
              <a:t>된</a:t>
            </a:r>
            <a:r>
              <a:rPr lang="en-US" altLang="ko-KR" sz="1200" kern="0" dirty="0">
                <a:latin typeface="+mj-lt"/>
                <a:cs typeface="Arial" panose="020B0604020202020204" pitchFamily="34" charset="0"/>
              </a:rPr>
              <a:t> </a:t>
            </a:r>
            <a:r>
              <a:rPr lang="ko-KR" altLang="en-US" sz="1200" kern="0" dirty="0">
                <a:latin typeface="+mj-lt"/>
                <a:cs typeface="Arial" panose="020B0604020202020204" pitchFamily="34" charset="0"/>
              </a:rPr>
              <a:t>수식을 지원하는 상업용 </a:t>
            </a:r>
            <a:r>
              <a:rPr lang="en-US" altLang="ko-KR" sz="1200" kern="0" dirty="0">
                <a:latin typeface="+mj-lt"/>
                <a:cs typeface="Arial" panose="020B0604020202020204" pitchFamily="34" charset="0"/>
              </a:rPr>
              <a:t>OCR </a:t>
            </a:r>
            <a:r>
              <a:rPr lang="ko-KR" altLang="en-US" sz="1200" kern="0" dirty="0">
                <a:latin typeface="+mj-lt"/>
                <a:cs typeface="Arial" panose="020B0604020202020204" pitchFamily="34" charset="0"/>
              </a:rPr>
              <a:t>프로그램</a:t>
            </a:r>
            <a:endParaRPr lang="en-US" altLang="ko-KR" sz="1200" kern="0" dirty="0">
              <a:latin typeface="+mj-lt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latin typeface="+mj-lt"/>
                <a:cs typeface="Arial" panose="020B0604020202020204" pitchFamily="34" charset="0"/>
              </a:rPr>
              <a:t>교육 현장 등 넓은 분야에 활용 가능</a:t>
            </a:r>
            <a:endParaRPr lang="en-US" altLang="ko-KR" sz="1200" kern="0" dirty="0">
              <a:latin typeface="+mj-lt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200" b="0" kern="0" dirty="0">
              <a:latin typeface="+mj-lt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+mj-lt"/>
                <a:cs typeface="Arial" panose="020B0604020202020204" pitchFamily="34" charset="0"/>
              </a:rPr>
              <a:t>Handwritten</a:t>
            </a:r>
            <a:r>
              <a:rPr lang="ko-KR" altLang="en-US" sz="1400" kern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+mj-lt"/>
                <a:cs typeface="Arial" panose="020B0604020202020204" pitchFamily="34" charset="0"/>
              </a:rPr>
              <a:t>mathematical</a:t>
            </a:r>
            <a:r>
              <a:rPr lang="ko-KR" altLang="en-US" sz="1400" kern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+mj-lt"/>
                <a:cs typeface="Arial" panose="020B0604020202020204" pitchFamily="34" charset="0"/>
              </a:rPr>
              <a:t>symbols</a:t>
            </a:r>
            <a:r>
              <a:rPr lang="ko-KR" altLang="en-US" sz="1400" kern="0" dirty="0">
                <a:latin typeface="+mj-lt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+mj-lt"/>
                <a:cs typeface="Arial" panose="020B0604020202020204" pitchFamily="34" charset="0"/>
              </a:rPr>
              <a:t>OCR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latin typeface="+mj-lt"/>
                <a:cs typeface="Arial" panose="020B0604020202020204" pitchFamily="34" charset="0"/>
              </a:rPr>
              <a:t>인식 정확도가 높지 않아 상업적 활용이 부진함</a:t>
            </a:r>
            <a:endParaRPr lang="en-US" altLang="ko-KR" sz="1200" kern="0" dirty="0">
              <a:latin typeface="+mj-lt"/>
              <a:cs typeface="Arial" panose="020B0604020202020204" pitchFamily="34" charset="0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ko-KR" altLang="en-US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회전</a:t>
            </a:r>
            <a:r>
              <a:rPr lang="en-US" altLang="ko-KR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, </a:t>
            </a:r>
            <a:r>
              <a:rPr lang="ko-KR" altLang="en-US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필체 등 내</a:t>
            </a:r>
            <a:r>
              <a:rPr lang="en-US" altLang="ko-KR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-</a:t>
            </a:r>
            <a:r>
              <a:rPr lang="ko-KR" altLang="en-US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외부적 </a:t>
            </a:r>
            <a:r>
              <a:rPr lang="en-US" altLang="ko-KR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Noise</a:t>
            </a:r>
            <a:r>
              <a:rPr lang="ko-KR" altLang="en-US" sz="1200" kern="0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가 존재</a:t>
            </a:r>
            <a:r>
              <a:rPr lang="ko-KR" altLang="en-US" sz="1200" kern="0" dirty="0">
                <a:latin typeface="+mj-lt"/>
                <a:cs typeface="Arial" panose="020B0604020202020204" pitchFamily="34" charset="0"/>
              </a:rPr>
              <a:t>하여 보다 정교한 이미지 전처리가 요구됨</a:t>
            </a:r>
            <a:endParaRPr lang="en-US" altLang="ko-KR" sz="1200" kern="0" dirty="0">
              <a:latin typeface="+mj-lt"/>
              <a:cs typeface="Arial" panose="020B0604020202020204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9FFAAA-CF47-F094-3A10-5932DE9F92FA}"/>
              </a:ext>
            </a:extLst>
          </p:cNvPr>
          <p:cNvGrpSpPr/>
          <p:nvPr/>
        </p:nvGrpSpPr>
        <p:grpSpPr>
          <a:xfrm>
            <a:off x="7367451" y="671272"/>
            <a:ext cx="4388785" cy="6006050"/>
            <a:chOff x="7367451" y="671272"/>
            <a:chExt cx="4388785" cy="6006050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7292BB2-67B3-AE32-D7FB-31892D1DC8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67451" y="3796339"/>
              <a:ext cx="4388785" cy="239038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1DEFCCBA-DF63-6C99-2657-B188258D8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68619" y="671272"/>
              <a:ext cx="2238193" cy="255713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CC9394-3106-2021-D757-1ADACA2B6B74}"/>
                </a:ext>
              </a:extLst>
            </p:cNvPr>
            <p:cNvSpPr txBox="1"/>
            <p:nvPr/>
          </p:nvSpPr>
          <p:spPr bwMode="auto">
            <a:xfrm>
              <a:off x="7868513" y="3305745"/>
              <a:ext cx="338665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Flow chart of mathematical symbols OCR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36AAF0A-AA59-40CA-7FF3-E0172C47FFEB}"/>
                </a:ext>
              </a:extLst>
            </p:cNvPr>
            <p:cNvSpPr txBox="1"/>
            <p:nvPr/>
          </p:nvSpPr>
          <p:spPr bwMode="auto">
            <a:xfrm>
              <a:off x="7525663" y="6400323"/>
              <a:ext cx="407236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Commercial mathematical symbols OCR program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F505F85-A33D-8CEA-7486-C3D349825A9E}"/>
              </a:ext>
            </a:extLst>
          </p:cNvPr>
          <p:cNvGrpSpPr/>
          <p:nvPr/>
        </p:nvGrpSpPr>
        <p:grpSpPr>
          <a:xfrm>
            <a:off x="1738335" y="4293911"/>
            <a:ext cx="4072361" cy="2383410"/>
            <a:chOff x="1738335" y="4293911"/>
            <a:chExt cx="4072361" cy="2383410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7BEAB241-D5D1-56FF-8594-88EA5BF86D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025" y="4293911"/>
              <a:ext cx="2990984" cy="57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CCCFD2B0-1E27-2A2E-15BC-E9F0614A0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025" y="5605549"/>
              <a:ext cx="2990985" cy="57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C5319FB-5758-9243-6F5C-91F28028F092}"/>
                </a:ext>
              </a:extLst>
            </p:cNvPr>
            <p:cNvSpPr/>
            <p:nvPr/>
          </p:nvSpPr>
          <p:spPr bwMode="auto">
            <a:xfrm>
              <a:off x="2154722" y="5478361"/>
              <a:ext cx="3239589" cy="82731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290513" marR="0" indent="-290513" algn="ctr" defTabSz="914400" rtl="0" eaLnBrk="1" fontAlgn="base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3399"/>
                </a:buClr>
                <a:buSzPct val="80000"/>
                <a:buFont typeface="Wingdings" pitchFamily="2" charset="2"/>
                <a:buChar char="q"/>
                <a:tabLst/>
              </a:pPr>
              <a:endParaRPr kumimoji="1" lang="ko-KR" altLang="en-US" sz="1200" b="0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굴림" pitchFamily="50" charset="-127"/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E407339-10F4-9A71-8AE1-76BA68C8F3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74517" y="4965465"/>
              <a:ext cx="0" cy="417445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9173DD-CFD8-8FC4-B5F2-7F882B3D42F7}"/>
                </a:ext>
              </a:extLst>
            </p:cNvPr>
            <p:cNvSpPr txBox="1"/>
            <p:nvPr/>
          </p:nvSpPr>
          <p:spPr bwMode="auto">
            <a:xfrm>
              <a:off x="1738335" y="6400322"/>
              <a:ext cx="4072361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Example of preprocessing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9935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4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7018773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Handwritten mathematical symbol OCR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Handwritten equation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인식하는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OCR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아동용 교육용 로봇에 적용한</a:t>
            </a:r>
            <a:b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선행 연구 존재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해당 연구에서는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0-9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까지의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Digits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및 사칙연산과 같은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Basic expression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에 국한하여 인식을 수행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이미지 전처리의 경우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MATLAB </a:t>
            </a:r>
            <a:r>
              <a:rPr lang="en-US" altLang="ko-KR" sz="1400" i="1" kern="0" dirty="0" err="1">
                <a:latin typeface="Arial" panose="020B0604020202020204" pitchFamily="34" charset="0"/>
                <a:cs typeface="Arial" panose="020B0604020202020204" pitchFamily="34" charset="0"/>
              </a:rPr>
              <a:t>graythreshold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활용함</a:t>
            </a: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79400" lvl="2" indent="0">
              <a:buNone/>
            </a:pPr>
            <a:endParaRPr lang="en-US" altLang="ko-KR" sz="1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1E299-B8EE-8A6A-BF6B-2DF6EF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II. Related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D40B1-3DD0-643B-3390-6A6ACA6B1AA2}"/>
              </a:ext>
            </a:extLst>
          </p:cNvPr>
          <p:cNvSpPr txBox="1"/>
          <p:nvPr/>
        </p:nvSpPr>
        <p:spPr bwMode="auto">
          <a:xfrm>
            <a:off x="517354" y="6238716"/>
            <a:ext cx="6681419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0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Referenece</a:t>
            </a:r>
            <a:r>
              <a:rPr lang="en-US" altLang="ko-KR" sz="1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: Lee, </a:t>
            </a:r>
            <a:r>
              <a:rPr lang="en-US" altLang="ko-KR" sz="10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Jhonson</a:t>
            </a:r>
            <a:r>
              <a:rPr lang="en-US" altLang="ko-KR" sz="1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Bobbi </a:t>
            </a:r>
            <a:r>
              <a:rPr lang="en-US" altLang="ko-KR" sz="10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Winema</a:t>
            </a:r>
            <a:r>
              <a:rPr lang="en-US" altLang="ko-KR" sz="1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en-US" altLang="ko-KR" sz="10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Yogatama</a:t>
            </a:r>
            <a:r>
              <a:rPr lang="en-US" altLang="ko-KR" sz="1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, and Hans Christian. "Optical character recognition for handwritten mathematical expressions in educational humanoid robots." </a:t>
            </a:r>
            <a:r>
              <a:rPr lang="en-US" altLang="ko-KR" sz="1000" b="1" i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2018 IEEE 8th International Conference on System Engineering and Technology (ICSET). </a:t>
            </a:r>
            <a:r>
              <a:rPr lang="en-US" altLang="ko-KR" sz="10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IEEE, 2018.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AD5C3D9-9514-EFC6-D84B-9A857F02B956}"/>
              </a:ext>
            </a:extLst>
          </p:cNvPr>
          <p:cNvGrpSpPr/>
          <p:nvPr/>
        </p:nvGrpSpPr>
        <p:grpSpPr>
          <a:xfrm>
            <a:off x="7935186" y="961475"/>
            <a:ext cx="3696544" cy="5726464"/>
            <a:chOff x="7935186" y="961475"/>
            <a:chExt cx="3696544" cy="5726464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EFF97C6-601B-3955-25C7-A8FD16ED6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35186" y="961475"/>
              <a:ext cx="3696544" cy="518446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9E376C-0EF8-4440-1438-688A7E3DA072}"/>
                </a:ext>
              </a:extLst>
            </p:cNvPr>
            <p:cNvSpPr txBox="1"/>
            <p:nvPr/>
          </p:nvSpPr>
          <p:spPr bwMode="auto">
            <a:xfrm>
              <a:off x="8194496" y="6410940"/>
              <a:ext cx="31779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Related paper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6FF2E8-6D5E-4E55-48DD-6B017A05E6C1}"/>
              </a:ext>
            </a:extLst>
          </p:cNvPr>
          <p:cNvGrpSpPr/>
          <p:nvPr/>
        </p:nvGrpSpPr>
        <p:grpSpPr>
          <a:xfrm>
            <a:off x="1655893" y="2449013"/>
            <a:ext cx="5344982" cy="3615491"/>
            <a:chOff x="1655893" y="2449013"/>
            <a:chExt cx="5344982" cy="361549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F0EC0481-746B-41E0-192B-8E98A7BE68BE}"/>
                </a:ext>
              </a:extLst>
            </p:cNvPr>
            <p:cNvGrpSpPr/>
            <p:nvPr/>
          </p:nvGrpSpPr>
          <p:grpSpPr>
            <a:xfrm>
              <a:off x="1655893" y="2449013"/>
              <a:ext cx="5344982" cy="3147228"/>
              <a:chOff x="1665418" y="2468137"/>
              <a:chExt cx="5344982" cy="3147228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6D320951-4AB4-F02B-9FD6-9EB47E025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63848" y="2468139"/>
                <a:ext cx="2746552" cy="3147226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9659EA3A-7C81-15E2-E8F6-675C7B630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5418" y="2468137"/>
                <a:ext cx="1940070" cy="3147225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A6B3B5-1055-2E83-02BF-DA140947E35A}"/>
                </a:ext>
              </a:extLst>
            </p:cNvPr>
            <p:cNvSpPr txBox="1"/>
            <p:nvPr/>
          </p:nvSpPr>
          <p:spPr bwMode="auto">
            <a:xfrm>
              <a:off x="2665361" y="5787505"/>
              <a:ext cx="31779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Flow chart and result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773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5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7018773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augmentation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줄이기 위하여 최대한 숫자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배경만을 남기는 </a:t>
            </a:r>
            <a:r>
              <a:rPr lang="en-US" altLang="ko-KR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Adaptive threshold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를 이용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</a:t>
            </a:r>
            <a:r>
              <a:rPr lang="ko-KR" altLang="en-US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에서 추출한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Mathematical symbol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</a:t>
            </a:r>
            <a:r>
              <a:rPr lang="en-US" altLang="ko-KR" sz="1400" kern="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ko-KR" sz="1400" kern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regression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을 사용하여 학습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 tuning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최적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Optimizer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선정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penalty function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개선 등을 함께 고려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altLang="ko-KR"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Kaggle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의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 ‘Handwritten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dataset’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 활용 예정</a:t>
            </a:r>
            <a:endParaRPr lang="en-US" altLang="ko-KR"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학습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가 부족하다고 판단될 경우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‘Aida calculus math hand-</a:t>
            </a:r>
            <a:b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writing recognition dataset’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등을 활용하여 보완 예정</a:t>
            </a:r>
            <a:endParaRPr lang="en-US" altLang="ko-KR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1E299-B8EE-8A6A-BF6B-2DF6EF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III. Methodology &amp; dataset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AE28CADF-2D51-0E7E-5FF9-378FFFB9A679}"/>
              </a:ext>
            </a:extLst>
          </p:cNvPr>
          <p:cNvGrpSpPr/>
          <p:nvPr/>
        </p:nvGrpSpPr>
        <p:grpSpPr>
          <a:xfrm>
            <a:off x="6481507" y="803149"/>
            <a:ext cx="5646867" cy="5946892"/>
            <a:chOff x="6481507" y="803149"/>
            <a:chExt cx="5646867" cy="5946892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7A207BF3-A5E0-D01D-1101-6AEC3CA1A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81507" y="4598560"/>
              <a:ext cx="5646867" cy="2151481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A6B3B5-1055-2E83-02BF-DA140947E35A}"/>
                </a:ext>
              </a:extLst>
            </p:cNvPr>
            <p:cNvSpPr txBox="1"/>
            <p:nvPr/>
          </p:nvSpPr>
          <p:spPr bwMode="auto">
            <a:xfrm>
              <a:off x="8276744" y="4120104"/>
              <a:ext cx="31779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 err="1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Softmax</a:t>
              </a:r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regressor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DE86CFAB-DF96-DF5C-2C79-576169E587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3550" y="803149"/>
              <a:ext cx="1024313" cy="1069577"/>
            </a:xfrm>
            <a:prstGeom prst="rect">
              <a:avLst/>
            </a:prstGeom>
          </p:spPr>
        </p:pic>
        <p:pic>
          <p:nvPicPr>
            <p:cNvPr id="32" name="Picture 2" descr="file">
              <a:extLst>
                <a:ext uri="{FF2B5EF4-FFF2-40B4-BE49-F238E27FC236}">
                  <a16:creationId xmlns:a16="http://schemas.microsoft.com/office/drawing/2014/main" id="{1D763DFE-D589-7A4C-AD6A-163D71C4CF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0933" y="2256284"/>
              <a:ext cx="4046906" cy="1618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A2BB2834-4DD5-EAD9-F35D-17537D27D4A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8245646" y="1696559"/>
              <a:ext cx="1107904" cy="544602"/>
            </a:xfrm>
            <a:prstGeom prst="straightConnector1">
              <a:avLst/>
            </a:prstGeom>
            <a:solidFill>
              <a:schemeClr val="accent1"/>
            </a:solidFill>
            <a:ln w="222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F8ADDD-057A-4556-A6C6-EC999EDFDE7D}"/>
                </a:ext>
              </a:extLst>
            </p:cNvPr>
            <p:cNvSpPr txBox="1"/>
            <p:nvPr/>
          </p:nvSpPr>
          <p:spPr bwMode="auto">
            <a:xfrm>
              <a:off x="7309981" y="1673093"/>
              <a:ext cx="1703817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Pixel</a:t>
              </a:r>
              <a:r>
                <a:rPr lang="ko-KR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</a:t>
              </a:r>
              <a:r>
                <a:rPr lang="ko-KR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</a:t>
              </a:r>
              <a:endParaRPr lang="ko-KR" alt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6DEB338-5B7C-5583-703A-5C1CD7874512}"/>
                </a:ext>
              </a:extLst>
            </p:cNvPr>
            <p:cNvSpPr txBox="1"/>
            <p:nvPr/>
          </p:nvSpPr>
          <p:spPr bwMode="auto">
            <a:xfrm>
              <a:off x="9698161" y="6345247"/>
              <a:ext cx="198653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Dataset description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7429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6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F8A46648-42AD-CEFC-3496-6C5CD259D7A7}"/>
              </a:ext>
            </a:extLst>
          </p:cNvPr>
          <p:cNvSpPr txBox="1">
            <a:spLocks/>
          </p:cNvSpPr>
          <p:nvPr/>
        </p:nvSpPr>
        <p:spPr>
          <a:xfrm>
            <a:off x="348678" y="671272"/>
            <a:ext cx="10424097" cy="60169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SzPct val="80000"/>
              <a:buFont typeface="Wingdings" pitchFamily="2" charset="2"/>
              <a:buChar char="q"/>
              <a:defRPr kumimoji="1" sz="18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–"/>
              <a:defRPr kumimoji="1" sz="16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 marL="1008000" indent="-22860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Char char="•"/>
              <a:defRPr kumimoji="1" sz="1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 marL="1206000" indent="-171450" algn="l" rtl="0" eaLnBrk="0" fontAlgn="base" latinLnBrk="1" hangingPunct="0">
              <a:spcBef>
                <a:spcPts val="600"/>
              </a:spcBef>
              <a:spcAft>
                <a:spcPct val="0"/>
              </a:spcAft>
              <a:buClr>
                <a:srgbClr val="187FC3"/>
              </a:buClr>
              <a:buFont typeface="Wingdings" panose="05000000000000000000" pitchFamily="2" charset="2"/>
              <a:buChar char="Ø"/>
              <a:defRPr kumimoji="1" sz="12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187FC3"/>
              </a:buClr>
              <a:buChar char="»"/>
              <a:defRPr kumimoji="1" sz="9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  <a:lvl6pPr marL="25146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6pPr>
            <a:lvl7pPr marL="29718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7pPr>
            <a:lvl8pPr marL="34290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8pPr>
            <a:lvl9pPr marL="3886200" indent="-228600" algn="l" rtl="0" fontAlgn="base" latinLnBrk="1">
              <a:spcBef>
                <a:spcPct val="20000"/>
              </a:spcBef>
              <a:spcAft>
                <a:spcPct val="0"/>
              </a:spcAft>
              <a:buChar char="»"/>
              <a:defRPr kumimoji="1" sz="10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+mn-ea"/>
              </a:defRPr>
            </a:lvl9pPr>
          </a:lstStyle>
          <a:p>
            <a:r>
              <a:rPr lang="en-US" altLang="ko-KR" sz="1600" kern="0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complex expression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지수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미적분 등이 포함된 다양한 수식을 인식하여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로 출력 가능</a:t>
            </a:r>
            <a:endParaRPr lang="en-US" altLang="ko-KR" sz="1400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수식이 다수 포함된 논문 등의 </a:t>
            </a:r>
            <a:r>
              <a:rPr lang="en-US" altLang="ko-KR" sz="1400" kern="0" dirty="0">
                <a:latin typeface="Arial" panose="020B0604020202020204" pitchFamily="34" charset="0"/>
                <a:cs typeface="Arial" panose="020B0604020202020204" pitchFamily="34" charset="0"/>
              </a:rPr>
              <a:t>Text </a:t>
            </a:r>
            <a:r>
              <a:rPr lang="ko-KR" altLang="en-US" sz="1400" kern="0" dirty="0">
                <a:latin typeface="Arial" panose="020B0604020202020204" pitchFamily="34" charset="0"/>
                <a:cs typeface="Arial" panose="020B0604020202020204" pitchFamily="34" charset="0"/>
              </a:rPr>
              <a:t>작성 자동화를 통하여 보다 효율적인 문서 작업이 가능할 것으로 예상됨</a:t>
            </a:r>
            <a:endParaRPr lang="en-US" altLang="ko-KR" sz="12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51E299-B8EE-8A6A-BF6B-2DF6EFFBB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377" y="58140"/>
            <a:ext cx="11885246" cy="455600"/>
          </a:xfrm>
        </p:spPr>
        <p:txBody>
          <a:bodyPr/>
          <a:lstStyle/>
          <a:p>
            <a:r>
              <a:rPr lang="en-US" altLang="ko-KR" dirty="0"/>
              <a:t>IV. Expected effectiveness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42DB166-946B-D735-1E28-F38F46EC9D16}"/>
              </a:ext>
            </a:extLst>
          </p:cNvPr>
          <p:cNvGrpSpPr/>
          <p:nvPr/>
        </p:nvGrpSpPr>
        <p:grpSpPr>
          <a:xfrm>
            <a:off x="2483215" y="2444757"/>
            <a:ext cx="7225570" cy="3531141"/>
            <a:chOff x="2483215" y="2444757"/>
            <a:chExt cx="7225570" cy="353114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A6B3B5-1055-2E83-02BF-DA140947E35A}"/>
                </a:ext>
              </a:extLst>
            </p:cNvPr>
            <p:cNvSpPr txBox="1"/>
            <p:nvPr/>
          </p:nvSpPr>
          <p:spPr bwMode="auto">
            <a:xfrm>
              <a:off x="4275912" y="5698899"/>
              <a:ext cx="317792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rtlCol="0">
              <a:spAutoFit/>
            </a:bodyPr>
            <a:lstStyle/>
            <a:p>
              <a:pPr algn="ctr" eaLnBrk="1" latinLnBrk="1" hangingPunct="1"/>
              <a:r>
                <a:rPr lang="en-US" altLang="ko-KR" b="1" i="1" dirty="0">
                  <a:solidFill>
                    <a:srgbClr val="2C09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Expected effectiveness</a:t>
              </a:r>
              <a:endParaRPr lang="ko-KR" altLang="en-US" b="1" i="1" dirty="0">
                <a:solidFill>
                  <a:srgbClr val="2C09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B70F6A9-FED0-8694-D5C4-D38A406442FF}"/>
                </a:ext>
              </a:extLst>
            </p:cNvPr>
            <p:cNvGrpSpPr/>
            <p:nvPr/>
          </p:nvGrpSpPr>
          <p:grpSpPr>
            <a:xfrm>
              <a:off x="2483215" y="2444757"/>
              <a:ext cx="7225570" cy="2469939"/>
              <a:chOff x="2822547" y="2628334"/>
              <a:chExt cx="7225570" cy="2469939"/>
            </a:xfrm>
          </p:grpSpPr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C144419E-C1AE-94DA-9427-FC4DE10CB8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22547" y="2628334"/>
                <a:ext cx="2008650" cy="1211134"/>
              </a:xfrm>
              <a:prstGeom prst="rect">
                <a:avLst/>
              </a:prstGeom>
            </p:spPr>
          </p:pic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F99455F4-DC23-1D0C-FF1C-14B50C66E0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2547" y="3997000"/>
                <a:ext cx="2008650" cy="482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887052D-9906-7A0A-B4AD-B50FF922E944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998213" y="3336067"/>
                    <a:ext cx="3049904" cy="40011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rtlCol="0">
                    <a:spAutoFit/>
                  </a:bodyPr>
                  <a:lstStyle/>
                  <a:p>
                    <a:pPr algn="ctr" eaLnBrk="1" latinLnBrk="1" hangingPunct="1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+12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+4=0</m:t>
                          </m:r>
                        </m:oMath>
                      </m:oMathPara>
                    </a14:m>
                    <a:endParaRPr lang="ko-KR" altLang="en-US" sz="2000" dirty="0">
                      <a:solidFill>
                        <a:schemeClr val="tx1"/>
                      </a:solidFill>
                      <a:latin typeface="+mn-lt"/>
                    </a:endParaRPr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887052D-9906-7A0A-B4AD-B50FF922E9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998213" y="3336067"/>
                    <a:ext cx="304990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1C1D7BC2-7C3F-AB50-75CA-F23EEDEAD95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651500" y="3536122"/>
                <a:ext cx="1105413" cy="0"/>
              </a:xfrm>
              <a:prstGeom prst="straightConnector1">
                <a:avLst/>
              </a:prstGeom>
              <a:solidFill>
                <a:schemeClr val="accent1"/>
              </a:solidFill>
              <a:ln w="222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921391-F514-3727-B276-E4823415725E}"/>
                  </a:ext>
                </a:extLst>
              </p:cNvPr>
              <p:cNvSpPr txBox="1"/>
              <p:nvPr/>
            </p:nvSpPr>
            <p:spPr bwMode="auto">
              <a:xfrm>
                <a:off x="5494353" y="3036357"/>
                <a:ext cx="14197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 eaLnBrk="1" latinLnBrk="1" hangingPunct="1"/>
                <a:r>
                  <a:rPr lang="en-US" altLang="ko-KR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Math symbol OCR</a:t>
                </a:r>
                <a:endParaRPr lang="ko-KR" altLang="en-US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817140-95BA-19D2-BCFA-799BEAE83DC6}"/>
                  </a:ext>
                </a:extLst>
              </p:cNvPr>
              <p:cNvSpPr txBox="1"/>
              <p:nvPr/>
            </p:nvSpPr>
            <p:spPr bwMode="auto">
              <a:xfrm>
                <a:off x="3117019" y="4636608"/>
                <a:ext cx="141970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 eaLnBrk="1" latinLnBrk="1" hangingPunct="1"/>
                <a:r>
                  <a:rPr lang="en-US" altLang="ko-KR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Input image data</a:t>
                </a:r>
              </a:p>
              <a:p>
                <a:pPr algn="ctr" eaLnBrk="1" latinLnBrk="1" hangingPunct="1"/>
                <a:r>
                  <a:rPr lang="en-US" altLang="ko-KR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(OpenCV)</a:t>
                </a:r>
                <a:endParaRPr lang="ko-KR" alt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76E553-D059-EA93-7F13-655D05E313FA}"/>
                  </a:ext>
                </a:extLst>
              </p:cNvPr>
              <p:cNvSpPr txBox="1"/>
              <p:nvPr/>
            </p:nvSpPr>
            <p:spPr bwMode="auto">
              <a:xfrm>
                <a:off x="7813312" y="4636607"/>
                <a:ext cx="1419706" cy="2769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rtlCol="0">
                <a:spAutoFit/>
              </a:bodyPr>
              <a:lstStyle/>
              <a:p>
                <a:pPr algn="ctr" eaLnBrk="1" latinLnBrk="1" hangingPunct="1"/>
                <a:r>
                  <a:rPr lang="en-US" altLang="ko-KR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Output text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351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08B256B-FC85-0C1D-5832-6B1D3D264A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- </a:t>
            </a:r>
            <a:fld id="{B6BB9381-7487-4AC2-ADA6-FCD4921467B8}" type="slidenum">
              <a:rPr lang="ko-KR" altLang="en-US" smtClean="0"/>
              <a:pPr>
                <a:defRPr/>
              </a:pPr>
              <a:t>7</a:t>
            </a:fld>
            <a:r>
              <a:rPr lang="ko-KR" altLang="en-US"/>
              <a:t> </a:t>
            </a:r>
            <a:r>
              <a:rPr lang="en-US" altLang="ko-KR"/>
              <a:t>-</a:t>
            </a:r>
            <a:endParaRPr lang="en-US" altLang="ko-KR" dirty="0"/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E4C2687-EE7E-F2C7-CA0D-2B17747CE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619" y="2885922"/>
            <a:ext cx="9656762" cy="1086155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sz="3000" dirty="0"/>
              <a:t>Q&amp;A</a:t>
            </a:r>
          </a:p>
          <a:p>
            <a:pPr marL="0" indent="0" algn="ctr">
              <a:buNone/>
            </a:pPr>
            <a:endParaRPr lang="en-US" altLang="ko-KR" sz="3000" dirty="0"/>
          </a:p>
        </p:txBody>
      </p:sp>
    </p:spTree>
    <p:extLst>
      <p:ext uri="{BB962C8B-B14F-4D97-AF65-F5344CB8AC3E}">
        <p14:creationId xmlns:p14="http://schemas.microsoft.com/office/powerpoint/2010/main" val="3327159272"/>
      </p:ext>
    </p:extLst>
  </p:cSld>
  <p:clrMapOvr>
    <a:masterClrMapping/>
  </p:clrMapOvr>
</p:sld>
</file>

<file path=ppt/theme/theme1.xml><?xml version="1.0" encoding="utf-8"?>
<a:theme xmlns:a="http://schemas.openxmlformats.org/drawingml/2006/main" name="PREM2019_bbeum">
  <a:themeElements>
    <a:clrScheme name="1_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맑은 고딕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90513" marR="0" indent="-290513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3399"/>
          </a:buClr>
          <a:buSzPct val="80000"/>
          <a:buFont typeface="Wingdings" pitchFamily="2" charset="2"/>
          <a:buChar char="q"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290513" marR="0" indent="-290513" algn="ctr" defTabSz="914400" rtl="0" eaLnBrk="1" fontAlgn="base" latinLnBrk="1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003399"/>
          </a:buClr>
          <a:buSzPct val="80000"/>
          <a:buFont typeface="Wingdings" pitchFamily="2" charset="2"/>
          <a:buChar char="q"/>
          <a:tabLst/>
          <a:defRPr kumimoji="1" lang="en-US" sz="1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Verdana" pitchFamily="34" charset="0"/>
            <a:ea typeface="굴림" pitchFamily="50" charset="-127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>
        <a:spAutoFit/>
      </a:bodyPr>
      <a:lstStyle>
        <a:defPPr algn="ctr" eaLnBrk="1" latinLnBrk="1" hangingPunct="1">
          <a:defRPr sz="1200" dirty="0">
            <a:solidFill>
              <a:schemeClr val="accent2"/>
            </a:solidFill>
            <a:latin typeface="+mn-lt"/>
          </a:defRPr>
        </a:defPPr>
      </a:lstStyle>
    </a:txDef>
  </a:objectDefaults>
  <a:extraClrSchemeLst>
    <a:extraClrScheme>
      <a:clrScheme name="1_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305949</TotalTime>
  <Words>400</Words>
  <Application>Microsoft Office PowerPoint</Application>
  <PresentationFormat>와이드스크린</PresentationFormat>
  <Paragraphs>74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6" baseType="lpstr">
      <vt:lpstr>굴림</vt:lpstr>
      <vt:lpstr>맑은 고딕</vt:lpstr>
      <vt:lpstr>Arial</vt:lpstr>
      <vt:lpstr>Cambria Math</vt:lpstr>
      <vt:lpstr>times</vt:lpstr>
      <vt:lpstr>Times New Roman</vt:lpstr>
      <vt:lpstr>Verdana</vt:lpstr>
      <vt:lpstr>Wingdings</vt:lpstr>
      <vt:lpstr>PREM2019_bbeum</vt:lpstr>
      <vt:lpstr>PowerPoint 프레젠테이션</vt:lpstr>
      <vt:lpstr>I. Background</vt:lpstr>
      <vt:lpstr>PowerPoint 프레젠테이션</vt:lpstr>
      <vt:lpstr>II. Related works</vt:lpstr>
      <vt:lpstr>III. Methodology &amp; dataset</vt:lpstr>
      <vt:lpstr>IV. Expected effectiveness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EPB 소음 측정 실험</dc:title>
  <dc:creator>ParkSungHo</dc:creator>
  <cp:lastModifiedBy>권 준형</cp:lastModifiedBy>
  <cp:revision>2874</cp:revision>
  <cp:lastPrinted>2023-04-11T05:26:57Z</cp:lastPrinted>
  <dcterms:created xsi:type="dcterms:W3CDTF">2020-11-24T10:14:21Z</dcterms:created>
  <dcterms:modified xsi:type="dcterms:W3CDTF">2023-05-02T07:22:14Z</dcterms:modified>
</cp:coreProperties>
</file>