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82" r:id="rId2"/>
    <p:sldId id="290" r:id="rId3"/>
    <p:sldId id="286" r:id="rId4"/>
    <p:sldId id="287" r:id="rId5"/>
    <p:sldId id="288" r:id="rId6"/>
    <p:sldId id="291" r:id="rId7"/>
    <p:sldId id="289" r:id="rId8"/>
    <p:sldId id="293" r:id="rId9"/>
    <p:sldId id="294" r:id="rId10"/>
    <p:sldId id="2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58"/>
    <p:restoredTop sz="94640"/>
  </p:normalViewPr>
  <p:slideViewPr>
    <p:cSldViewPr snapToGrid="0" snapToObjects="1">
      <p:cViewPr varScale="1">
        <p:scale>
          <a:sx n="113" d="100"/>
          <a:sy n="113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3" Type="http://schemas.microsoft.com/office/2015/10/relationships/revisionInfo" Target="revisionInfo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1182A-0804-0340-A52D-4DEEAB8FF194}" type="datetimeFigureOut">
              <a:rPr lang="en-US" smtClean="0"/>
              <a:t>8/10/17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0F6AD-0201-4148-A68E-D61AE6F3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8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0F6AD-0201-4148-A68E-D61AE6F318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03BB-7CB0-B541-AC7C-C8991F1BFB0E}" type="datetime1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A1E-AC0F-764C-99B4-55A398CBF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8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5CC4-5C0A-6641-8886-4CF00FA307A0}" type="datetime1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A1E-AC0F-764C-99B4-55A398CBF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B116-C066-3649-8C9B-DE233A37B64A}" type="datetime1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A1E-AC0F-764C-99B4-55A398CBF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F9882-4D9F-5D49-9705-D5D287025B1F}" type="datetime1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A1E-AC0F-764C-99B4-55A398CBF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4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AF71-F75F-474A-A87C-4170FDAF2B33}" type="datetime1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A1E-AC0F-764C-99B4-55A398CBF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9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E507-110D-2547-A83E-1DC15FE5E2AC}" type="datetime1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A1E-AC0F-764C-99B4-55A398CBF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9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964F-911A-1543-93C4-B7FA7A388AC2}" type="datetime1">
              <a:rPr lang="en-US" smtClean="0"/>
              <a:t>8/10/17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A1E-AC0F-764C-99B4-55A398CBF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2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F05A-3969-1141-B4D6-49E14BFB5BBE}" type="datetime1">
              <a:rPr lang="en-US" smtClean="0"/>
              <a:t>8/10/17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A1E-AC0F-764C-99B4-55A398CBF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3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A3F0-F7C3-7E4F-8237-D01758D132AE}" type="datetime1">
              <a:rPr lang="en-US" smtClean="0"/>
              <a:t>8/10/17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A1E-AC0F-764C-99B4-55A398CBF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1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EB33-8AD0-7747-92D6-18BBAAD2415C}" type="datetime1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A1E-AC0F-764C-99B4-55A398CBF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6BFF-5046-2647-8532-021D97A25B04}" type="datetime1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A1E-AC0F-764C-99B4-55A398CBF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9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B5CF8-1CAE-914C-8C5D-D4BCDCDF4C97}" type="datetime1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BA1E-AC0F-764C-99B4-55A398CBF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Prototype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Cities Update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A1E-AC0F-764C-99B4-55A398CBF0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1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Modification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Bayesian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Independence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domain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knowledge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constraints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structure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Eg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edge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/>
              <a:t> </a:t>
            </a:r>
            <a:r>
              <a:rPr lang="en-US" altLang="zh-CN" dirty="0" smtClean="0"/>
              <a:t>certain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direction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must</a:t>
            </a:r>
            <a:r>
              <a:rPr lang="zh-CN" altLang="en-US" dirty="0" smtClean="0"/>
              <a:t> </a:t>
            </a:r>
            <a:r>
              <a:rPr lang="en-US" altLang="zh-CN" dirty="0" smtClean="0"/>
              <a:t>exists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Start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/>
              <a:t> </a:t>
            </a:r>
            <a:r>
              <a:rPr lang="en-US" altLang="zh-CN" dirty="0" smtClean="0"/>
              <a:t>20-30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initial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structures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run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tabu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parallel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Implement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matching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individuals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households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Incorporate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land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zonal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A1E-AC0F-764C-99B4-55A398CBF0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Population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Synthesis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Since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doing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population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synthesis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virtual</a:t>
            </a:r>
            <a:r>
              <a:rPr lang="zh-CN" altLang="en-US" dirty="0" smtClean="0"/>
              <a:t> </a:t>
            </a:r>
            <a:r>
              <a:rPr lang="en-US" altLang="zh-CN" dirty="0" smtClean="0"/>
              <a:t>city,</a:t>
            </a:r>
            <a:r>
              <a:rPr lang="zh-CN" altLang="en-US" dirty="0" smtClean="0"/>
              <a:t> </a:t>
            </a:r>
            <a:r>
              <a:rPr lang="en-US" altLang="zh-CN" dirty="0" smtClean="0"/>
              <a:t>it’s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desirable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synthetic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population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characterize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people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cities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Step</a:t>
            </a:r>
            <a:r>
              <a:rPr lang="zh-CN" altLang="en-US" dirty="0" smtClean="0"/>
              <a:t> </a:t>
            </a:r>
            <a:r>
              <a:rPr lang="en-US" altLang="zh-CN" dirty="0" smtClean="0"/>
              <a:t>1: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collect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microdata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several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archetype</a:t>
            </a:r>
            <a:r>
              <a:rPr lang="zh-CN" altLang="en-US" dirty="0" smtClean="0"/>
              <a:t> </a:t>
            </a:r>
            <a:r>
              <a:rPr lang="en-US" altLang="zh-CN" dirty="0" smtClean="0"/>
              <a:t>cities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Step</a:t>
            </a:r>
            <a:r>
              <a:rPr lang="zh-CN" altLang="en-US" dirty="0" smtClean="0"/>
              <a:t> </a:t>
            </a:r>
            <a:r>
              <a:rPr lang="en-US" altLang="zh-CN" dirty="0" smtClean="0"/>
              <a:t>2: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structure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parameter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Step</a:t>
            </a:r>
            <a:r>
              <a:rPr lang="zh-CN" altLang="en-US" dirty="0" smtClean="0"/>
              <a:t> </a:t>
            </a:r>
            <a:r>
              <a:rPr lang="en-US" altLang="zh-CN" dirty="0" smtClean="0"/>
              <a:t>3:simulate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synthetic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population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Bayesian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learned,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pool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individuals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/>
              <a:t> </a:t>
            </a:r>
            <a:r>
              <a:rPr lang="en-US" altLang="zh-CN" dirty="0" smtClean="0"/>
              <a:t>another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pool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households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Step</a:t>
            </a:r>
            <a:r>
              <a:rPr lang="zh-CN" altLang="en-US" dirty="0" smtClean="0"/>
              <a:t> </a:t>
            </a:r>
            <a:r>
              <a:rPr lang="en-US" altLang="zh-CN" dirty="0" smtClean="0"/>
              <a:t>4:</a:t>
            </a:r>
            <a:r>
              <a:rPr lang="zh-CN" altLang="en-US" dirty="0" smtClean="0"/>
              <a:t> 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/>
              <a:t> </a:t>
            </a:r>
            <a:r>
              <a:rPr lang="en-US" altLang="zh-CN" dirty="0" smtClean="0"/>
              <a:t>sample-free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A1E-AC0F-764C-99B4-55A398CBF0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Sample</a:t>
            </a:r>
            <a:r>
              <a:rPr lang="en-US" altLang="zh-CN" dirty="0"/>
              <a:t>-</a:t>
            </a:r>
            <a:r>
              <a:rPr lang="en-US" altLang="zh-CN" dirty="0" smtClean="0"/>
              <a:t>Free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Population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Related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Paper: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sz="2000" dirty="0"/>
              <a:t>F. </a:t>
            </a:r>
            <a:r>
              <a:rPr lang="en-US" sz="2000" dirty="0" err="1"/>
              <a:t>Gargiulo</a:t>
            </a:r>
            <a:r>
              <a:rPr lang="en-US" sz="2000" dirty="0"/>
              <a:t>, S. </a:t>
            </a:r>
            <a:r>
              <a:rPr lang="en-US" sz="2000" dirty="0" err="1"/>
              <a:t>Ternes</a:t>
            </a:r>
            <a:r>
              <a:rPr lang="en-US" sz="2000" dirty="0"/>
              <a:t>, S. </a:t>
            </a:r>
            <a:r>
              <a:rPr lang="en-US" sz="2000" dirty="0" err="1"/>
              <a:t>Huet</a:t>
            </a:r>
            <a:r>
              <a:rPr lang="en-US" sz="2000" dirty="0"/>
              <a:t>, and G. </a:t>
            </a:r>
            <a:r>
              <a:rPr lang="en-US" sz="2000" dirty="0" err="1"/>
              <a:t>Deffuant</a:t>
            </a:r>
            <a:r>
              <a:rPr lang="en-US" sz="2000" dirty="0"/>
              <a:t>. An iterative approach for generating statistically realistic populations of households. </a:t>
            </a:r>
            <a:r>
              <a:rPr lang="en-US" sz="2000" dirty="0" err="1"/>
              <a:t>PLoS</a:t>
            </a:r>
            <a:r>
              <a:rPr lang="en-US" sz="2000" dirty="0"/>
              <a:t> ONE, 5, 2010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/>
              <a:t>P. </a:t>
            </a:r>
            <a:r>
              <a:rPr lang="en-US" sz="2000" dirty="0" err="1"/>
              <a:t>Barthelemy</a:t>
            </a:r>
            <a:r>
              <a:rPr lang="en-US" sz="2000" dirty="0"/>
              <a:t>, </a:t>
            </a:r>
            <a:r>
              <a:rPr lang="en-US" sz="2000" dirty="0" err="1"/>
              <a:t>J.and</a:t>
            </a:r>
            <a:r>
              <a:rPr lang="en-US" sz="2000" dirty="0"/>
              <a:t> </a:t>
            </a:r>
            <a:r>
              <a:rPr lang="en-US" sz="2000" dirty="0" err="1"/>
              <a:t>Toint</a:t>
            </a:r>
            <a:r>
              <a:rPr lang="en-US" sz="2000" dirty="0"/>
              <a:t>. Synthetic population gen- </a:t>
            </a:r>
            <a:r>
              <a:rPr lang="en-US" sz="2000" dirty="0" err="1"/>
              <a:t>eration</a:t>
            </a:r>
            <a:r>
              <a:rPr lang="en-US" sz="2000" dirty="0"/>
              <a:t> without a sample. Transportation Science, 47:266–279, 2013. </a:t>
            </a:r>
          </a:p>
          <a:p>
            <a:pPr lvl="1"/>
            <a:r>
              <a:rPr lang="en-US" dirty="0" smtClean="0"/>
              <a:t> </a:t>
            </a:r>
          </a:p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 smtClean="0"/>
              <a:t>individuals</a:t>
            </a:r>
            <a:endParaRPr lang="en-US" altLang="zh-CN" dirty="0"/>
          </a:p>
          <a:p>
            <a:r>
              <a:rPr lang="en-US" altLang="zh-CN" dirty="0" smtClean="0"/>
              <a:t>Step</a:t>
            </a:r>
            <a:r>
              <a:rPr lang="zh-CN" altLang="en-US" dirty="0" smtClean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 smtClean="0"/>
              <a:t>households</a:t>
            </a:r>
          </a:p>
          <a:p>
            <a:r>
              <a:rPr lang="en-US" altLang="zh-CN" dirty="0" smtClean="0"/>
              <a:t>Step</a:t>
            </a:r>
            <a:r>
              <a:rPr lang="zh-CN" altLang="en-US" dirty="0" smtClean="0"/>
              <a:t> </a:t>
            </a:r>
            <a:r>
              <a:rPr lang="en-US" altLang="zh-CN" dirty="0"/>
              <a:t>3:</a:t>
            </a:r>
            <a:r>
              <a:rPr lang="zh-CN" altLang="en-US" dirty="0"/>
              <a:t> </a:t>
            </a:r>
            <a:r>
              <a:rPr lang="en-US" altLang="zh-CN" dirty="0"/>
              <a:t>match</a:t>
            </a:r>
            <a:r>
              <a:rPr lang="zh-CN" altLang="en-US" dirty="0"/>
              <a:t> </a:t>
            </a:r>
            <a:r>
              <a:rPr lang="en-US" altLang="zh-CN" dirty="0"/>
              <a:t>individuals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households</a:t>
            </a:r>
          </a:p>
          <a:p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A1E-AC0F-764C-99B4-55A398CBF09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6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Sample-Free</a:t>
            </a:r>
            <a:r>
              <a:rPr lang="zh-CN" altLang="en-US" dirty="0"/>
              <a:t> </a:t>
            </a:r>
            <a:r>
              <a:rPr lang="en-US" altLang="zh-CN" dirty="0"/>
              <a:t>Population</a:t>
            </a:r>
            <a:r>
              <a:rPr lang="zh-CN" altLang="en-US" dirty="0"/>
              <a:t> </a:t>
            </a:r>
            <a:r>
              <a:rPr lang="en-US" altLang="zh-CN" dirty="0"/>
              <a:t>Synthesis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set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individuals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/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households</a:t>
                </a:r>
              </a:p>
              <a:p>
                <a:pPr lvl="1"/>
                <a:r>
                  <a:rPr lang="en-US" altLang="zh-CN" dirty="0" smtClean="0"/>
                  <a:t>Agents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set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can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generated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from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probabilistic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graph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model</a:t>
                </a:r>
              </a:p>
              <a:p>
                <a:pPr lvl="1"/>
                <a:r>
                  <a:rPr lang="en-US" altLang="zh-CN" dirty="0" smtClean="0"/>
                  <a:t>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just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use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joint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distribution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attributes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different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disaggregation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level</a:t>
                </a:r>
              </a:p>
              <a:p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algorithm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competing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with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IPU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how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match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individuals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with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households</a:t>
                </a:r>
              </a:p>
              <a:p>
                <a:r>
                  <a:rPr lang="en-US" altLang="zh-CN" dirty="0" smtClean="0"/>
                  <a:t>Specification:</a:t>
                </a:r>
              </a:p>
              <a:p>
                <a:pPr lvl="1"/>
                <a:r>
                  <a:rPr lang="en-US" altLang="zh-CN" dirty="0" smtClean="0"/>
                  <a:t>X: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set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individual;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Y: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set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households;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P: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set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filled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households</a:t>
                </a:r>
              </a:p>
              <a:p>
                <a:pPr lvl="1"/>
                <a:r>
                  <a:rPr lang="en-US" altLang="zh-CN" dirty="0" smtClean="0"/>
                  <a:t>Each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individual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characterized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type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from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set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different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types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</a:t>
                </a:r>
              </a:p>
              <a:p>
                <a:pPr lvl="1"/>
                <a:r>
                  <a:rPr lang="en-US" altLang="zh-CN" dirty="0" smtClean="0"/>
                  <a:t>Each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household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characterized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type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from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set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different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types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U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1≤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number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individuals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each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type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𝑈</m:t>
                        </m:r>
                      </m:sub>
                    </m:sSub>
                    <m:r>
                      <a:rPr lang="en-US" altLang="zh-CN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1≤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number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households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each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type</a:t>
                </a:r>
              </a:p>
              <a:p>
                <a:pPr lvl="1"/>
                <a:r>
                  <a:rPr lang="en-US" altLang="zh-CN" dirty="0" smtClean="0"/>
                  <a:t>Each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household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given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type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has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probability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filled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subset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individuals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denoted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as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r>
                      <a:rPr lang="en-US" altLang="zh-CN" b="0" i="1" smtClean="0">
                        <a:latin typeface="Cambria Math" charset="0"/>
                      </a:rPr>
                      <m:t>𝐿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2661" r="-174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A1E-AC0F-764C-99B4-55A398CBF0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Sample-Free</a:t>
            </a:r>
            <a:r>
              <a:rPr lang="zh-CN" altLang="en-US" dirty="0"/>
              <a:t> </a:t>
            </a:r>
            <a:r>
              <a:rPr lang="en-US" altLang="zh-CN" dirty="0"/>
              <a:t>Population</a:t>
            </a:r>
            <a:r>
              <a:rPr lang="zh-CN" altLang="en-US" dirty="0"/>
              <a:t> </a:t>
            </a:r>
            <a:r>
              <a:rPr lang="en-US" altLang="zh-CN" dirty="0"/>
              <a:t>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6711" y="1757538"/>
            <a:ext cx="5777089" cy="4351338"/>
          </a:xfrm>
        </p:spPr>
        <p:txBody>
          <a:bodyPr/>
          <a:lstStyle/>
          <a:p>
            <a:r>
              <a:rPr lang="en-US" altLang="zh-CN" smtClean="0"/>
              <a:t>Conditional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marginal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A1E-AC0F-764C-99B4-55A398CBF091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96" y="1654526"/>
            <a:ext cx="49149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2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doing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experiments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Beijing</a:t>
            </a:r>
          </a:p>
          <a:p>
            <a:r>
              <a:rPr lang="en-US" altLang="zh-CN" dirty="0" smtClean="0"/>
              <a:t>Microdata:</a:t>
            </a:r>
          </a:p>
          <a:p>
            <a:pPr lvl="1"/>
            <a:r>
              <a:rPr lang="en-US" altLang="zh-CN" dirty="0" smtClean="0"/>
              <a:t>Chinese</a:t>
            </a:r>
            <a:r>
              <a:rPr lang="zh-CN" altLang="en-US" dirty="0" smtClean="0"/>
              <a:t> </a:t>
            </a:r>
            <a:r>
              <a:rPr lang="en-US" altLang="zh-CN" dirty="0" smtClean="0"/>
              <a:t>Household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</a:t>
            </a:r>
            <a:r>
              <a:rPr lang="zh-CN" altLang="en-US" dirty="0" smtClean="0"/>
              <a:t> </a:t>
            </a:r>
            <a:r>
              <a:rPr lang="en-US" altLang="zh-CN" dirty="0" smtClean="0"/>
              <a:t>(CHIP)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2013</a:t>
            </a:r>
          </a:p>
          <a:p>
            <a:pPr lvl="2"/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China:</a:t>
            </a:r>
            <a:r>
              <a:rPr lang="zh-CN" altLang="en-US" dirty="0" smtClean="0"/>
              <a:t> </a:t>
            </a:r>
            <a:r>
              <a:rPr lang="en-US" altLang="zh-CN" dirty="0" smtClean="0"/>
              <a:t>19,887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individuals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6,674</a:t>
            </a:r>
            <a:r>
              <a:rPr lang="zh-CN" altLang="en-US" dirty="0" smtClean="0"/>
              <a:t> </a:t>
            </a:r>
            <a:r>
              <a:rPr lang="en-US" altLang="zh-CN" dirty="0" smtClean="0"/>
              <a:t>households</a:t>
            </a:r>
          </a:p>
          <a:p>
            <a:pPr lvl="1"/>
            <a:r>
              <a:rPr lang="en-US" altLang="zh-CN" dirty="0" smtClean="0"/>
              <a:t>IPUM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data,</a:t>
            </a:r>
            <a:r>
              <a:rPr lang="zh-CN" altLang="en-US" dirty="0" smtClean="0"/>
              <a:t> </a:t>
            </a:r>
            <a:r>
              <a:rPr lang="en-US" altLang="zh-CN" dirty="0" smtClean="0"/>
              <a:t>China</a:t>
            </a:r>
            <a:r>
              <a:rPr lang="zh-CN" altLang="en-US" dirty="0" smtClean="0"/>
              <a:t> </a:t>
            </a:r>
            <a:r>
              <a:rPr lang="en-US" altLang="zh-CN" dirty="0" smtClean="0"/>
              <a:t>2000</a:t>
            </a:r>
          </a:p>
          <a:p>
            <a:pPr lvl="2"/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Beijing:</a:t>
            </a:r>
            <a:r>
              <a:rPr lang="zh-CN" altLang="en-US" dirty="0" smtClean="0"/>
              <a:t> </a:t>
            </a:r>
            <a:r>
              <a:rPr lang="is-IS" altLang="zh-CN" dirty="0" smtClean="0"/>
              <a:t>131</a:t>
            </a:r>
            <a:r>
              <a:rPr lang="en-US" altLang="zh-CN" dirty="0" smtClean="0"/>
              <a:t>,</a:t>
            </a:r>
            <a:r>
              <a:rPr lang="is-IS" altLang="zh-CN" dirty="0" smtClean="0"/>
              <a:t>576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individuals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cs-CZ" altLang="zh-CN" dirty="0" smtClean="0"/>
              <a:t>49</a:t>
            </a:r>
            <a:r>
              <a:rPr lang="en-US" altLang="zh-CN" dirty="0" smtClean="0"/>
              <a:t>,</a:t>
            </a:r>
            <a:r>
              <a:rPr lang="cs-CZ" altLang="zh-CN" dirty="0" smtClean="0"/>
              <a:t>135</a:t>
            </a:r>
            <a:r>
              <a:rPr lang="zh-CN" altLang="en-US" dirty="0" smtClean="0"/>
              <a:t> </a:t>
            </a:r>
            <a:r>
              <a:rPr lang="en-US" altLang="zh-CN" dirty="0" smtClean="0"/>
              <a:t>households</a:t>
            </a:r>
          </a:p>
          <a:p>
            <a:pPr lvl="2"/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China:</a:t>
            </a:r>
            <a:r>
              <a:rPr lang="zh-CN" altLang="en-US" dirty="0" smtClean="0"/>
              <a:t> </a:t>
            </a:r>
            <a:r>
              <a:rPr lang="is-IS" altLang="zh-CN" dirty="0" smtClean="0"/>
              <a:t>11</a:t>
            </a:r>
            <a:r>
              <a:rPr lang="en-US" altLang="zh-CN" dirty="0" smtClean="0"/>
              <a:t>,</a:t>
            </a:r>
            <a:r>
              <a:rPr lang="is-IS" altLang="zh-CN" dirty="0" smtClean="0"/>
              <a:t>804</a:t>
            </a:r>
            <a:r>
              <a:rPr lang="en-US" altLang="zh-CN" dirty="0" smtClean="0"/>
              <a:t>,</a:t>
            </a:r>
            <a:r>
              <a:rPr lang="is-IS" altLang="zh-CN" dirty="0" smtClean="0"/>
              <a:t>344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individuals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is-IS" altLang="zh-CN" dirty="0" smtClean="0"/>
              <a:t>3</a:t>
            </a:r>
            <a:r>
              <a:rPr lang="en-US" altLang="zh-CN" dirty="0" smtClean="0"/>
              <a:t>,</a:t>
            </a:r>
            <a:r>
              <a:rPr lang="is-IS" altLang="zh-CN" dirty="0" smtClean="0"/>
              <a:t>600</a:t>
            </a:r>
            <a:r>
              <a:rPr lang="en-US" altLang="zh-CN" dirty="0" smtClean="0"/>
              <a:t>,</a:t>
            </a:r>
            <a:r>
              <a:rPr lang="is-IS" altLang="zh-CN" dirty="0" smtClean="0"/>
              <a:t>005</a:t>
            </a:r>
            <a:r>
              <a:rPr lang="zh-CN" altLang="en-US" dirty="0" smtClean="0"/>
              <a:t> </a:t>
            </a:r>
            <a:r>
              <a:rPr lang="en-US" altLang="zh-CN" dirty="0" smtClean="0"/>
              <a:t>households</a:t>
            </a:r>
            <a:r>
              <a:rPr lang="zh-CN" altLang="en-US" dirty="0" smtClean="0"/>
              <a:t> 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Problem</a:t>
            </a:r>
          </a:p>
          <a:p>
            <a:pPr lvl="1"/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outdated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large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size</a:t>
            </a:r>
          </a:p>
          <a:p>
            <a:pPr lvl="1"/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</a:t>
            </a:r>
            <a:r>
              <a:rPr lang="zh-CN" altLang="en-US" dirty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less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A1E-AC0F-764C-99B4-55A398CBF0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Bayesian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CHIP2013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data,</a:t>
            </a:r>
            <a:r>
              <a:rPr lang="zh-CN" altLang="en-US" dirty="0" smtClean="0"/>
              <a:t> </a:t>
            </a:r>
            <a:r>
              <a:rPr lang="en-US" altLang="zh-CN" dirty="0" smtClean="0"/>
              <a:t>build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toy</a:t>
            </a:r>
          </a:p>
          <a:p>
            <a:r>
              <a:rPr lang="en-US" altLang="zh-CN" dirty="0" smtClean="0"/>
              <a:t>According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Sun2015Bayesian,</a:t>
            </a:r>
            <a:r>
              <a:rPr lang="zh-CN" altLang="en-US" dirty="0" smtClean="0"/>
              <a:t> </a:t>
            </a:r>
            <a:r>
              <a:rPr lang="en-US" altLang="zh-CN" dirty="0" smtClean="0"/>
              <a:t>BN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outperform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MCMC,</a:t>
            </a:r>
            <a:r>
              <a:rPr lang="zh-CN" altLang="en-US" dirty="0" smtClean="0"/>
              <a:t> </a:t>
            </a:r>
            <a:r>
              <a:rPr lang="en-US" altLang="zh-CN" dirty="0" smtClean="0"/>
              <a:t>IPF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smaller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</a:t>
            </a:r>
            <a:r>
              <a:rPr lang="en-US" altLang="zh-CN" dirty="0" smtClean="0"/>
              <a:t>40%</a:t>
            </a:r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Attributes</a:t>
            </a:r>
          </a:p>
          <a:p>
            <a:pPr lvl="1"/>
            <a:r>
              <a:rPr lang="en-US" altLang="zh-CN" dirty="0" smtClean="0"/>
              <a:t>Combinations:</a:t>
            </a:r>
            <a:r>
              <a:rPr lang="zh-CN" altLang="en-US" dirty="0" smtClean="0"/>
              <a:t> </a:t>
            </a:r>
            <a:r>
              <a:rPr lang="en-US" altLang="zh-CN" dirty="0" smtClean="0"/>
              <a:t>5</a:t>
            </a:r>
            <a:r>
              <a:rPr lang="zh-CN" altLang="en-US" dirty="0" smtClean="0"/>
              <a:t>*</a:t>
            </a:r>
            <a:r>
              <a:rPr lang="en-US" altLang="zh-CN" dirty="0" smtClean="0"/>
              <a:t>6</a:t>
            </a:r>
            <a:r>
              <a:rPr lang="zh-CN" altLang="en-US" dirty="0" smtClean="0"/>
              <a:t>*</a:t>
            </a:r>
            <a:r>
              <a:rPr lang="en-US" altLang="zh-CN" dirty="0" smtClean="0"/>
              <a:t>2</a:t>
            </a:r>
            <a:r>
              <a:rPr lang="zh-CN" altLang="en-US" dirty="0" smtClean="0"/>
              <a:t>*</a:t>
            </a:r>
            <a:r>
              <a:rPr lang="en-US" altLang="zh-CN" dirty="0" smtClean="0"/>
              <a:t>7</a:t>
            </a:r>
            <a:r>
              <a:rPr lang="zh-CN" altLang="en-US" dirty="0" smtClean="0"/>
              <a:t>*</a:t>
            </a:r>
            <a:r>
              <a:rPr lang="en-US" altLang="zh-CN" dirty="0" smtClean="0"/>
              <a:t>5</a:t>
            </a:r>
            <a:r>
              <a:rPr lang="zh-CN" altLang="en-US" dirty="0" smtClean="0"/>
              <a:t>*</a:t>
            </a:r>
            <a:r>
              <a:rPr lang="en-US" altLang="zh-CN" dirty="0" smtClean="0"/>
              <a:t>2</a:t>
            </a:r>
            <a:r>
              <a:rPr lang="zh-CN" altLang="en-US" dirty="0" smtClean="0"/>
              <a:t>*</a:t>
            </a:r>
            <a:r>
              <a:rPr lang="en-US" altLang="zh-CN" dirty="0" smtClean="0"/>
              <a:t>6</a:t>
            </a:r>
            <a:r>
              <a:rPr lang="zh-CN" altLang="en-US" dirty="0" smtClean="0"/>
              <a:t>*</a:t>
            </a:r>
            <a:r>
              <a:rPr lang="en-US" altLang="zh-CN" dirty="0" smtClean="0"/>
              <a:t>6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151200</a:t>
            </a:r>
          </a:p>
          <a:p>
            <a:pPr lvl="1"/>
            <a:r>
              <a:rPr lang="en-US" altLang="zh-CN" dirty="0" smtClean="0"/>
              <a:t>Individuals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SimMobility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attributes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categories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A1E-AC0F-764C-99B4-55A398CBF091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888409"/>
              </p:ext>
            </p:extLst>
          </p:nvPr>
        </p:nvGraphicFramePr>
        <p:xfrm>
          <a:off x="650522" y="4523147"/>
          <a:ext cx="10890956" cy="17986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360"/>
                <a:gridCol w="825360"/>
                <a:gridCol w="2684791"/>
                <a:gridCol w="6555445"/>
              </a:tblGrid>
              <a:tr h="19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Level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227" marR="12227" marT="122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Variable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227" marR="12227" marT="122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227" marR="12227" marT="122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Categories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227" marR="12227" marT="12227" marB="0" anchor="b"/>
                </a:tc>
              </a:tr>
              <a:tr h="19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household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227" marR="12227" marT="122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Hh</a:t>
                      </a:r>
                      <a:r>
                        <a:rPr lang="en-US" altLang="zh-CN" sz="1100" u="none" strike="noStrike" dirty="0" err="1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_</a:t>
                      </a:r>
                      <a:r>
                        <a:rPr lang="en-US" sz="1100" u="none" strike="noStrike" dirty="0" err="1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227" marR="12227" marT="122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number of people in household (5)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227" marR="12227" marT="122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1.one,  2. two, 3.three, 4.four, 5. &gt;=5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227" marR="12227" marT="12227" marB="0" anchor="b"/>
                </a:tc>
              </a:tr>
              <a:tr h="195639">
                <a:tc rowSpan="7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Individual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227" marR="12227" marT="1222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227" marR="12227" marT="122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relationship with the head of the </a:t>
                      </a:r>
                      <a:r>
                        <a:rPr lang="en-US" sz="1100" u="none" strike="noStrike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hh</a:t>
                      </a:r>
                      <a:r>
                        <a:rPr lang="en-US" sz="1100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(6)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227" marR="12227" marT="122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1.self, 2.spouse, 3.child, 4.grandchild, 5.parent, 6. others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227" marR="12227" marT="12227" marB="0" anchor="b"/>
                </a:tc>
              </a:tr>
              <a:tr h="1956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227" marR="12227" marT="122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gender (2)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227" marR="12227" marT="122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1. male, 2.female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227" marR="12227" marT="12227" marB="0" anchor="b"/>
                </a:tc>
              </a:tr>
              <a:tr h="1956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227" marR="12227" marT="122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age group (7)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227" marR="12227" marT="122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1.[0,9], 2.[10,19], 3.[20,29], 4.[30,39], 5.[40,49], 6.[50,59], 7.&gt;=60</a:t>
                      </a:r>
                      <a:endParaRPr lang="mr-I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227" marR="12227" marT="12227" marB="0" anchor="b"/>
                </a:tc>
              </a:tr>
              <a:tr h="1956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emp_status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227" marR="12227" marT="122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employment status (5)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227" marR="12227" marT="122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1.working  2.student 3.retired 4.unemployed 5.others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227" marR="12227" marT="12227" marB="0" anchor="b"/>
                </a:tc>
              </a:tr>
              <a:tr h="1956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marriage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227" marR="12227" marT="122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married or not (2)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227" marR="12227" marT="122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1.not married, 2.married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227" marR="12227" marT="12227" marB="0" anchor="b"/>
                </a:tc>
              </a:tr>
              <a:tr h="1956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edu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227" marR="12227" marT="122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education level (6)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227" marR="12227" marT="122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1.Never schooled, 2.Elementary school, 3.Middle school, 4.Junior school, 5. University or higher, 6. Other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227" marR="12227" marT="12227" marB="0" anchor="b"/>
                </a:tc>
              </a:tr>
              <a:tr h="2335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227" marR="12227" marT="122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income range (6)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227" marR="12227" marT="122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1. [0,5000), 2.[5000,10000), 3.[10000, 15000), 4.[15000, 20000), 5.[20000, 30000), 6.&gt;=30000</a:t>
                      </a:r>
                      <a:endParaRPr lang="mr-I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227" marR="12227" marT="12227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63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Bayesian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11044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1800" dirty="0" smtClean="0"/>
                  <a:t>Score</a:t>
                </a:r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function:</a:t>
                </a:r>
                <a:r>
                  <a:rPr lang="zh-CN" altLang="en-US" sz="1800" dirty="0" smtClean="0"/>
                  <a:t> </a:t>
                </a:r>
                <a:endParaRPr lang="en-US" altLang="zh-CN" sz="1800" dirty="0" smtClean="0"/>
              </a:p>
              <a:p>
                <a:pPr lvl="1"/>
                <a:r>
                  <a:rPr lang="en-US" altLang="zh-CN" sz="1600" dirty="0" smtClean="0"/>
                  <a:t>We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choose</a:t>
                </a:r>
                <a:r>
                  <a:rPr lang="zh-CN" alt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</a:rPr>
                      <m:t>𝐴𝐼𝐶</m:t>
                    </m:r>
                    <m:d>
                      <m:dPr>
                        <m:endChr m:val="|"/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charset="0"/>
                              </a:rPr>
                              <m:t>h</m:t>
                            </m:r>
                          </m:sup>
                        </m:sSup>
                      </m:e>
                    </m:d>
                    <m:r>
                      <a:rPr lang="en-US" altLang="zh-CN" sz="1600" b="0" i="1" smtClean="0">
                        <a:latin typeface="Cambria Math" charset="0"/>
                      </a:rPr>
                      <m:t>𝐷</m:t>
                    </m:r>
                    <m:r>
                      <a:rPr lang="en-US" altLang="zh-CN" sz="1600" b="0" i="1" smtClean="0">
                        <a:latin typeface="Cambria Math" charset="0"/>
                      </a:rPr>
                      <m:t>)=</m:t>
                    </m:r>
                    <m:func>
                      <m:funcPr>
                        <m:ctrlPr>
                          <a:rPr lang="zh-CN" altLang="en-US" sz="1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altLang="zh-CN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charset="0"/>
                              </a:rPr>
                              <m:t>𝐷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16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charset="0"/>
                              </a:rPr>
                              <m:t>h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zh-CN" sz="16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zh-CN" sz="1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Θ</m:t>
                            </m:r>
                          </m:e>
                        </m:acc>
                        <m:r>
                          <a:rPr lang="en-US" altLang="zh-CN" sz="1600" b="0" i="1" smtClean="0">
                            <a:latin typeface="Cambria Math" charset="0"/>
                          </a:rPr>
                          <m:t>)</m:t>
                        </m:r>
                      </m:e>
                    </m:func>
                    <m:r>
                      <a:rPr lang="en-US" altLang="zh-CN" sz="1600" b="0" i="1" smtClean="0">
                        <a:latin typeface="Cambria Math" charset="0"/>
                      </a:rPr>
                      <m:t>−</m:t>
                    </m:r>
                    <m:r>
                      <a:rPr lang="en-US" altLang="zh-CN" sz="1600" b="0" i="1" smtClean="0">
                        <a:latin typeface="Cambria Math" charset="0"/>
                      </a:rPr>
                      <m:t>𝑑</m:t>
                    </m:r>
                  </m:oMath>
                </a14:m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over</a:t>
                </a:r>
                <a:r>
                  <a:rPr lang="zh-CN" alt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</a:rPr>
                      <m:t>𝐵</m:t>
                    </m:r>
                    <m:r>
                      <a:rPr lang="en-US" altLang="zh-CN" sz="1600" i="1">
                        <a:latin typeface="Cambria Math" charset="0"/>
                      </a:rPr>
                      <m:t>𝐼𝐶</m:t>
                    </m:r>
                    <m:d>
                      <m:dPr>
                        <m:endChr m:val="|"/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charset="0"/>
                              </a:rPr>
                              <m:t>h</m:t>
                            </m:r>
                          </m:sup>
                        </m:sSup>
                      </m:e>
                    </m:d>
                    <m:r>
                      <a:rPr lang="en-US" altLang="zh-CN" sz="1600" i="1">
                        <a:latin typeface="Cambria Math" charset="0"/>
                      </a:rPr>
                      <m:t>𝐷</m:t>
                    </m:r>
                    <m:r>
                      <a:rPr lang="en-US" altLang="zh-CN" sz="1600" i="1">
                        <a:latin typeface="Cambria Math" charset="0"/>
                      </a:rPr>
                      <m:t>)=</m:t>
                    </m:r>
                    <m:func>
                      <m:funcPr>
                        <m:ctrlPr>
                          <a:rPr lang="zh-CN" altLang="en-US" sz="160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altLang="zh-CN" sz="1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charset="0"/>
                              </a:rPr>
                              <m:t>𝐷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16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charset="0"/>
                              </a:rPr>
                              <m:t>h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zh-CN" sz="16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zh-CN" sz="1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Θ</m:t>
                            </m:r>
                          </m:e>
                        </m:acc>
                        <m:r>
                          <a:rPr lang="en-US" altLang="zh-CN" sz="1600" i="1">
                            <a:latin typeface="Cambria Math" charset="0"/>
                          </a:rPr>
                          <m:t>)</m:t>
                        </m:r>
                      </m:e>
                    </m:func>
                    <m:r>
                      <a:rPr lang="en-US" altLang="zh-CN" sz="1600" i="1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mr-IN" altLang="zh-CN" sz="16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zh-CN" altLang="en-US" sz="1600" b="0" i="1" smtClean="0">
                        <a:latin typeface="Cambria Math" charset="0"/>
                      </a:rPr>
                      <m:t>∗</m:t>
                    </m:r>
                    <m:func>
                      <m:funcPr>
                        <m:ctrlPr>
                          <a:rPr lang="zh-CN" altLang="en-US" sz="1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altLang="zh-CN" sz="1600" dirty="0" smtClean="0"/>
                  <a:t>,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since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BIC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will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make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the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structure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change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with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sample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size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charset="0"/>
                      </a:rPr>
                      <m:t>𝐷</m:t>
                    </m:r>
                    <m:r>
                      <a:rPr lang="en-US" altLang="zh-CN" sz="18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sz="1800" dirty="0" smtClean="0"/>
                  <a:t>:</a:t>
                </a:r>
                <a:r>
                  <a:rPr lang="zh-CN" altLang="en-US" sz="1800" dirty="0" smtClean="0"/>
                  <a:t> </a:t>
                </a:r>
                <a:r>
                  <a:rPr lang="en-US" altLang="zh-CN" sz="1800" dirty="0"/>
                  <a:t>sample</a:t>
                </a:r>
                <a:r>
                  <a:rPr lang="zh-CN" altLang="en-US" sz="1800" dirty="0"/>
                  <a:t> </a:t>
                </a:r>
                <a:r>
                  <a:rPr lang="en-US" altLang="zh-CN" sz="1800" dirty="0" smtClean="0"/>
                  <a:t>data;</a:t>
                </a:r>
                <a:r>
                  <a:rPr lang="zh-CN" altLang="en-US" sz="1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charset="0"/>
                          </a:rPr>
                          <m:t>𝐺</m:t>
                        </m:r>
                      </m:e>
                      <m:sup>
                        <m:r>
                          <a:rPr lang="en-US" altLang="zh-CN" sz="1800" i="1">
                            <a:latin typeface="Cambria Math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altLang="zh-CN" sz="1800" dirty="0"/>
                  <a:t>: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a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hypothetical</a:t>
                </a:r>
                <a:r>
                  <a:rPr lang="zh-CN" altLang="en-US" sz="1800" dirty="0"/>
                  <a:t> </a:t>
                </a:r>
                <a:r>
                  <a:rPr lang="en-US" altLang="zh-CN" sz="1800" dirty="0" smtClean="0"/>
                  <a:t>structure;</a:t>
                </a:r>
                <a:r>
                  <a:rPr lang="zh-CN" altLang="en-US" sz="18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800" i="1">
                            <a:latin typeface="Cambria Math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zh-CN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Θ</m:t>
                        </m:r>
                      </m:e>
                    </m:acc>
                  </m:oMath>
                </a14:m>
                <a:r>
                  <a:rPr lang="en-US" altLang="zh-CN" sz="1800" dirty="0"/>
                  <a:t>: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ML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estimates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of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parameter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given</a:t>
                </a:r>
                <a:r>
                  <a:rPr lang="zh-CN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charset="0"/>
                          </a:rPr>
                          <m:t>𝐺</m:t>
                        </m:r>
                      </m:e>
                      <m:sup>
                        <m:r>
                          <a:rPr lang="en-US" altLang="zh-CN" sz="1800" i="1">
                            <a:latin typeface="Cambria Math" charset="0"/>
                          </a:rPr>
                          <m:t>h</m:t>
                        </m:r>
                      </m:sup>
                    </m:sSup>
                  </m:oMath>
                </a14:m>
                <a:endParaRPr lang="en-US" sz="1800" dirty="0" smtClean="0"/>
              </a:p>
              <a:p>
                <a:r>
                  <a:rPr lang="en-US" altLang="zh-CN" sz="1800" dirty="0" err="1" smtClean="0"/>
                  <a:t>Tabu</a:t>
                </a:r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list:</a:t>
                </a:r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100</a:t>
                </a:r>
              </a:p>
              <a:p>
                <a:r>
                  <a:rPr lang="en-US" altLang="zh-CN" sz="1800" dirty="0" smtClean="0"/>
                  <a:t>Learning</a:t>
                </a:r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time</a:t>
                </a:r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for</a:t>
                </a:r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one</a:t>
                </a:r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structure:</a:t>
                </a:r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0.65s</a:t>
                </a:r>
              </a:p>
              <a:p>
                <a:r>
                  <a:rPr lang="en-US" altLang="zh-CN" sz="1800" dirty="0" smtClean="0"/>
                  <a:t>Simulation</a:t>
                </a:r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time</a:t>
                </a:r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for</a:t>
                </a:r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19</a:t>
                </a:r>
                <a:r>
                  <a:rPr lang="zh-CN" altLang="en-US" sz="1800" dirty="0"/>
                  <a:t> </a:t>
                </a:r>
                <a:r>
                  <a:rPr lang="en-US" altLang="zh-CN" sz="1800" dirty="0" smtClean="0"/>
                  <a:t>million</a:t>
                </a:r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people:</a:t>
                </a:r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3.425s</a:t>
                </a:r>
              </a:p>
              <a:p>
                <a:r>
                  <a:rPr lang="en-US" altLang="zh-CN" sz="1800" dirty="0" smtClean="0"/>
                  <a:t>Result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11044" cy="4351338"/>
              </a:xfrm>
              <a:blipFill rotWithShape="0">
                <a:blip r:embed="rId2"/>
                <a:stretch>
                  <a:fillRect l="-835" t="-1261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A1E-AC0F-764C-99B4-55A398CBF091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633" y="2784475"/>
            <a:ext cx="5041900" cy="3937000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183052"/>
              </p:ext>
            </p:extLst>
          </p:nvPr>
        </p:nvGraphicFramePr>
        <p:xfrm>
          <a:off x="9982200" y="3617119"/>
          <a:ext cx="1937454" cy="40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8727"/>
                <a:gridCol w="968727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1.</a:t>
                      </a:r>
                      <a:r>
                        <a:rPr lang="en-US" altLang="zh-CN" sz="1200" u="none" strike="noStrike" baseline="0" dirty="0" smtClean="0">
                          <a:effectLst/>
                        </a:rPr>
                        <a:t>married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2.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Not</a:t>
                      </a:r>
                      <a:r>
                        <a:rPr lang="zh-CN" altLang="en-US" sz="12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altLang="zh-CN" sz="1200" u="none" strike="noStrike" baseline="0" dirty="0" smtClean="0">
                          <a:effectLst/>
                        </a:rPr>
                        <a:t>married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 dirty="0" smtClean="0">
                          <a:effectLst/>
                        </a:rPr>
                        <a:t>0.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3239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 dirty="0" smtClean="0">
                          <a:effectLst/>
                        </a:rPr>
                        <a:t>0.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6761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620373"/>
              </p:ext>
            </p:extLst>
          </p:nvPr>
        </p:nvGraphicFramePr>
        <p:xfrm>
          <a:off x="6870348" y="1085502"/>
          <a:ext cx="4272139" cy="1588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9955"/>
                <a:gridCol w="772364"/>
                <a:gridCol w="699955"/>
                <a:gridCol w="699955"/>
                <a:gridCol w="699955"/>
                <a:gridCol w="699955"/>
              </a:tblGrid>
              <a:tr h="198613">
                <a:tc>
                  <a:txBody>
                    <a:bodyPr/>
                    <a:lstStyle/>
                    <a:p>
                      <a:pPr algn="l" fontAlgn="b"/>
                      <a:r>
                        <a:rPr lang="sk-SK" sz="1050" u="none" strike="noStrike">
                          <a:effectLst/>
                        </a:rPr>
                        <a:t> </a:t>
                      </a:r>
                      <a:endParaRPr lang="sk-SK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050" u="none" strike="noStrike">
                          <a:effectLst/>
                        </a:rPr>
                        <a:t> </a:t>
                      </a:r>
                      <a:endParaRPr lang="sk-SK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1. Not married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2. married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8613">
                <a:tc>
                  <a:txBody>
                    <a:bodyPr/>
                    <a:lstStyle/>
                    <a:p>
                      <a:pPr algn="l" fontAlgn="b"/>
                      <a:r>
                        <a:rPr lang="sk-SK" sz="1050" u="none" strike="noStrike">
                          <a:effectLst/>
                        </a:rPr>
                        <a:t> </a:t>
                      </a:r>
                      <a:endParaRPr lang="sk-SK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050" u="none" strike="noStrike">
                          <a:effectLst/>
                        </a:rPr>
                        <a:t> </a:t>
                      </a:r>
                      <a:endParaRPr lang="sk-SK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050" u="none" strike="noStrike">
                          <a:effectLst/>
                        </a:rPr>
                        <a:t>1. male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2. 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050" u="none" strike="noStrike">
                          <a:effectLst/>
                        </a:rPr>
                        <a:t>1. male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2. 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198613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Relationship with the head of household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1.Self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50" u="none" strike="noStrike">
                          <a:effectLst/>
                        </a:rPr>
                        <a:t>0.03783</a:t>
                      </a:r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50" u="none" strike="noStrike">
                          <a:effectLst/>
                        </a:rPr>
                        <a:t>0.08639</a:t>
                      </a:r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50" u="none" strike="noStrike">
                          <a:effectLst/>
                        </a:rPr>
                        <a:t>0.65337</a:t>
                      </a:r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050" u="none" strike="noStrike">
                          <a:effectLst/>
                        </a:rPr>
                        <a:t>0.28705</a:t>
                      </a:r>
                      <a:endParaRPr lang="fi-FI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1986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2. spous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50" u="none" strike="noStrike">
                          <a:effectLst/>
                        </a:rPr>
                        <a:t>0.00284</a:t>
                      </a:r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50" u="none" strike="noStrike">
                          <a:effectLst/>
                        </a:rPr>
                        <a:t>0.00606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50" u="none" strike="noStrike">
                          <a:effectLst/>
                        </a:rPr>
                        <a:t>0.27843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50" u="none" strike="noStrike">
                          <a:effectLst/>
                        </a:rPr>
                        <a:t>0.64034</a:t>
                      </a:r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1986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3. Child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50" u="none" strike="noStrike">
                          <a:effectLst/>
                        </a:rPr>
                        <a:t>0.86034</a:t>
                      </a:r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50" u="none" strike="noStrike">
                          <a:effectLst/>
                        </a:rPr>
                        <a:t>0.76356</a:t>
                      </a:r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50" u="none" strike="noStrike">
                          <a:effectLst/>
                        </a:rPr>
                        <a:t>0.05426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50" u="none" strike="noStrike">
                          <a:effectLst/>
                        </a:rPr>
                        <a:t>0.05768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1986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4. Grandchild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50" u="none" strike="noStrike">
                          <a:effectLst/>
                        </a:rPr>
                        <a:t>0.07472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50" u="none" strike="noStrike">
                          <a:effectLst/>
                        </a:rPr>
                        <a:t>0.06244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50" u="none" strike="noStrike">
                          <a:effectLst/>
                        </a:rPr>
                        <a:t>0.00089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50" u="none" strike="noStrike">
                          <a:effectLst/>
                        </a:rPr>
                        <a:t>0.00118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1986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5. Parent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50" u="none" strike="noStrike">
                          <a:effectLst/>
                        </a:rPr>
                        <a:t>0.01765</a:t>
                      </a:r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50" u="none" strike="noStrike">
                          <a:effectLst/>
                        </a:rPr>
                        <a:t>0.07366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50" u="none" strike="noStrike">
                          <a:effectLst/>
                        </a:rPr>
                        <a:t>0.01275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50" u="none" strike="noStrike">
                          <a:effectLst/>
                        </a:rPr>
                        <a:t>0.01331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1986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6. Others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50" u="none" strike="noStrike" dirty="0">
                          <a:effectLst/>
                        </a:rPr>
                        <a:t>0.00662</a:t>
                      </a:r>
                      <a:endParaRPr lang="is-I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50" u="none" strike="noStrike">
                          <a:effectLst/>
                        </a:rPr>
                        <a:t>0.00788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50" u="none" strike="noStrike">
                          <a:effectLst/>
                        </a:rPr>
                        <a:t>0.00030</a:t>
                      </a:r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50" u="none" strike="noStrike" dirty="0">
                          <a:effectLst/>
                        </a:rPr>
                        <a:t>0.00044</a:t>
                      </a:r>
                      <a:endParaRPr lang="is-I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565219"/>
              </p:ext>
            </p:extLst>
          </p:nvPr>
        </p:nvGraphicFramePr>
        <p:xfrm>
          <a:off x="6044848" y="3542897"/>
          <a:ext cx="1651000" cy="398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/>
                <a:gridCol w="825500"/>
              </a:tblGrid>
              <a:tr h="160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1.male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2.female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 dirty="0" smtClean="0">
                          <a:effectLst/>
                        </a:rPr>
                        <a:t>0.496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4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 dirty="0" smtClean="0">
                          <a:effectLst/>
                        </a:rPr>
                        <a:t>0.503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6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7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Bayesian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547" y="1193719"/>
            <a:ext cx="3278861" cy="256032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A1E-AC0F-764C-99B4-55A398CBF091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14" y="3696934"/>
            <a:ext cx="3639565" cy="28419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547" y="3876005"/>
            <a:ext cx="3278861" cy="25603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068" y="1193719"/>
            <a:ext cx="3283333" cy="25638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068" y="3876005"/>
            <a:ext cx="3283333" cy="25638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5" y="1332625"/>
            <a:ext cx="2927555" cy="2286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38684" y="3513161"/>
            <a:ext cx="2145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P(</a:t>
            </a:r>
            <a:r>
              <a:rPr lang="en-US" altLang="zh-CN" dirty="0" err="1" smtClean="0"/>
              <a:t>Rel</a:t>
            </a:r>
            <a:r>
              <a:rPr lang="zh-CN" altLang="en-US" dirty="0" smtClean="0"/>
              <a:t> </a:t>
            </a:r>
            <a:r>
              <a:rPr lang="en-US" altLang="zh-CN" dirty="0" smtClean="0"/>
              <a:t>|marriage,</a:t>
            </a:r>
            <a:r>
              <a:rPr lang="zh-CN" altLang="en-US" dirty="0" smtClean="0"/>
              <a:t> </a:t>
            </a:r>
            <a:r>
              <a:rPr lang="en-US" altLang="zh-CN" dirty="0" smtClean="0"/>
              <a:t>sex)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80390" y="594756"/>
            <a:ext cx="2862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P(</a:t>
            </a:r>
            <a:r>
              <a:rPr lang="en-US" altLang="zh-CN" dirty="0" err="1" smtClean="0"/>
              <a:t>hh_size|marriage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sex,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rel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701001" y="583347"/>
            <a:ext cx="249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P(</a:t>
            </a:r>
            <a:r>
              <a:rPr lang="en-US" altLang="zh-CN" dirty="0" err="1" smtClean="0"/>
              <a:t>age|marriage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sex,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rel</a:t>
            </a:r>
            <a:r>
              <a:rPr lang="en-US" altLang="zh-CN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30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5123</TotalTime>
  <Words>754</Words>
  <Application>Microsoft Macintosh PowerPoint</Application>
  <PresentationFormat>Widescreen</PresentationFormat>
  <Paragraphs>157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Calibri</vt:lpstr>
      <vt:lpstr>Calibri Light</vt:lpstr>
      <vt:lpstr>Cambria Math</vt:lpstr>
      <vt:lpstr>DengXian</vt:lpstr>
      <vt:lpstr>DengXian Light</vt:lpstr>
      <vt:lpstr>Mangal</vt:lpstr>
      <vt:lpstr>Times New Roman</vt:lpstr>
      <vt:lpstr>Arial</vt:lpstr>
      <vt:lpstr>Office Theme</vt:lpstr>
      <vt:lpstr>Prototype Cities Update</vt:lpstr>
      <vt:lpstr>Population Synthesis Pipeline</vt:lpstr>
      <vt:lpstr>Sample-Free Population Synthesis</vt:lpstr>
      <vt:lpstr>Sample-Free Population Synthesis</vt:lpstr>
      <vt:lpstr>Sample-Free Population Synthesis</vt:lpstr>
      <vt:lpstr>Data</vt:lpstr>
      <vt:lpstr>Bayesian Network</vt:lpstr>
      <vt:lpstr>Bayesian Network</vt:lpstr>
      <vt:lpstr>Bayesian Network</vt:lpstr>
      <vt:lpstr>To do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City</dc:title>
  <dc:creator>jin zhou</dc:creator>
  <cp:lastModifiedBy>jin zhou</cp:lastModifiedBy>
  <cp:revision>155</cp:revision>
  <dcterms:created xsi:type="dcterms:W3CDTF">2017-07-14T12:34:21Z</dcterms:created>
  <dcterms:modified xsi:type="dcterms:W3CDTF">2017-08-10T06:11:57Z</dcterms:modified>
</cp:coreProperties>
</file>