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83" r:id="rId4"/>
    <p:sldId id="285" r:id="rId5"/>
    <p:sldId id="282" r:id="rId6"/>
    <p:sldId id="258" r:id="rId7"/>
    <p:sldId id="262" r:id="rId8"/>
    <p:sldId id="261" r:id="rId9"/>
    <p:sldId id="259" r:id="rId10"/>
    <p:sldId id="260" r:id="rId11"/>
    <p:sldId id="264" r:id="rId12"/>
    <p:sldId id="263" r:id="rId13"/>
    <p:sldId id="265" r:id="rId14"/>
    <p:sldId id="279" r:id="rId15"/>
    <p:sldId id="281" r:id="rId16"/>
    <p:sldId id="286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58"/>
    <p:restoredTop sz="94640"/>
  </p:normalViewPr>
  <p:slideViewPr>
    <p:cSldViewPr snapToGrid="0" snapToObjects="1">
      <p:cViewPr varScale="1">
        <p:scale>
          <a:sx n="113" d="100"/>
          <a:sy n="113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3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1182A-0804-0340-A52D-4DEEAB8FF194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0F6AD-0201-4148-A68E-D61AE6F3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8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0F6AD-0201-4148-A68E-D61AE6F318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4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0F6AD-0201-4148-A68E-D61AE6F318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6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03BB-7CB0-B541-AC7C-C8991F1BFB0E}" type="datetime1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8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5CC4-5C0A-6641-8886-4CF00FA307A0}" type="datetime1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B116-C066-3649-8C9B-DE233A37B64A}" type="datetime1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9882-4D9F-5D49-9705-D5D287025B1F}" type="datetime1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4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AF71-F75F-474A-A87C-4170FDAF2B33}" type="datetime1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9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507-110D-2547-A83E-1DC15FE5E2AC}" type="datetime1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9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964F-911A-1543-93C4-B7FA7A388AC2}" type="datetime1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F05A-3969-1141-B4D6-49E14BFB5BBE}" type="datetime1">
              <a:rPr lang="en-US" smtClean="0"/>
              <a:t>8/7/17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3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A3F0-F7C3-7E4F-8237-D01758D132AE}" type="datetime1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1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EB33-8AD0-7747-92D6-18BBAAD2415C}" type="datetime1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6BFF-5046-2647-8532-021D97A25B04}" type="datetime1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9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B5CF8-1CAE-914C-8C5D-D4BCDCDF4C97}" type="datetime1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BA1E-AC0F-764C-99B4-55A398CBF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MITei</a:t>
            </a:r>
            <a:r>
              <a:rPr lang="en-US" altLang="zh-CN" dirty="0">
                <a:solidFill>
                  <a:srgbClr val="C00000"/>
                </a:solidFill>
              </a:rPr>
              <a:t> Internal Meeting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07/27/2017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8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Synthesis</a:t>
            </a:r>
            <a:r>
              <a:rPr lang="zh-CN" altLang="en-US" dirty="0"/>
              <a:t> </a:t>
            </a:r>
            <a:r>
              <a:rPr lang="en-US" altLang="zh-CN" dirty="0"/>
              <a:t>(IPF)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Disaggregate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Census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zone</a:t>
            </a:r>
          </a:p>
          <a:p>
            <a:r>
              <a:rPr lang="en-US" altLang="zh-CN" dirty="0"/>
              <a:t>Iterative</a:t>
            </a:r>
            <a:r>
              <a:rPr lang="zh-CN" altLang="en-US" dirty="0"/>
              <a:t> </a:t>
            </a:r>
            <a:r>
              <a:rPr lang="en-US" altLang="zh-CN" dirty="0"/>
              <a:t>Proportional</a:t>
            </a:r>
            <a:r>
              <a:rPr lang="zh-CN" altLang="en-US" dirty="0"/>
              <a:t> </a:t>
            </a:r>
            <a:r>
              <a:rPr lang="en-US" altLang="zh-CN" dirty="0"/>
              <a:t>Fitting</a:t>
            </a:r>
            <a:r>
              <a:rPr lang="zh-CN" altLang="en-US" dirty="0"/>
              <a:t> </a:t>
            </a:r>
            <a:r>
              <a:rPr lang="en-US" altLang="zh-CN" dirty="0"/>
              <a:t>(IPF)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Step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Iteratively</a:t>
            </a:r>
            <a:r>
              <a:rPr lang="zh-CN" altLang="en-US" dirty="0"/>
              <a:t> </a:t>
            </a:r>
            <a:r>
              <a:rPr lang="en-US" altLang="zh-CN" dirty="0"/>
              <a:t>fitting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multi-way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expanded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demographics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census,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that:</a:t>
            </a:r>
          </a:p>
          <a:p>
            <a:pPr lvl="2"/>
            <a:r>
              <a:rPr lang="en-US" altLang="zh-CN" dirty="0"/>
              <a:t>Marginal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demographics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satisfied</a:t>
            </a:r>
          </a:p>
          <a:p>
            <a:pPr lvl="2"/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preserved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Step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2: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probabilities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9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Synthesis</a:t>
            </a:r>
            <a:r>
              <a:rPr lang="zh-CN" altLang="en-US" dirty="0"/>
              <a:t> </a:t>
            </a:r>
            <a:r>
              <a:rPr lang="en-US" altLang="zh-CN" dirty="0"/>
              <a:t>(IPF)</a:t>
            </a:r>
            <a:r>
              <a:rPr lang="zh-CN" altLang="en-US" dirty="0"/>
              <a:t> </a:t>
            </a:r>
            <a:r>
              <a:rPr lang="en-US" altLang="zh-CN" dirty="0"/>
              <a:t>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b="0" dirty="0"/>
                  <a:t>A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cell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represents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person/household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type,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demographics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attribute,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which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categories</a:t>
                </a:r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zh-CN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proportion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type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observation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type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total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observations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marginal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total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category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attribute</a:t>
                </a:r>
              </a:p>
              <a:p>
                <a:r>
                  <a:rPr lang="en-US" altLang="zh-CN" dirty="0"/>
                  <a:t>Iteration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(0)</m:t>
                        </m:r>
                      </m:sup>
                    </m:sSubSup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,…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sub>
                      <m:sup>
                        <m:r>
                          <a:rPr lang="en-US" altLang="zh-CN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𝑛𝑒𝑤</m:t>
                        </m:r>
                        <m:r>
                          <a:rPr lang="en-US" altLang="zh-CN" i="1" smtClean="0">
                            <a:latin typeface="Cambria Math" charset="0"/>
                          </a:rPr>
                          <m:t>)</m:t>
                        </m:r>
                      </m:sup>
                    </m:sSubSup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𝑜𝑙𝑑</m:t>
                        </m:r>
                        <m:r>
                          <a:rPr lang="en-US" altLang="zh-CN" i="1">
                            <a:latin typeface="Cambria Math" charset="0"/>
                          </a:rPr>
                          <m:t>)</m:t>
                        </m:r>
                      </m:sup>
                    </m:sSubSup>
                    <m:r>
                      <a:rPr lang="zh-CN" altLang="en-US" b="0" i="1" smtClean="0">
                        <a:latin typeface="Cambria Math" charset="0"/>
                      </a:rPr>
                      <m:t>∗</m:t>
                    </m:r>
                    <m:f>
                      <m:fPr>
                        <m:ctrlPr>
                          <a:rPr lang="mr-IN" altLang="zh-CN" i="1">
                            <a:latin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𝑗</m:t>
                            </m:r>
                          </m:sup>
                        </m:sSubSup>
                        <m:r>
                          <a:rPr lang="zh-CN" altLang="en-US" b="0" i="1" smtClean="0">
                            <a:latin typeface="Cambria Math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,…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𝑛𝑒𝑤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43845"/>
              </p:ext>
            </p:extLst>
          </p:nvPr>
        </p:nvGraphicFramePr>
        <p:xfrm>
          <a:off x="8194557" y="4374598"/>
          <a:ext cx="3398660" cy="1521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3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3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33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90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3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61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42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i1 = 1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i1 = 2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 i1 = 3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i1 = 4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236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</a:rPr>
                        <a:t>i2 = 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1290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236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i2 = 2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236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i2 = 3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1126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694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1102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4597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94557" y="5992297"/>
            <a:ext cx="365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illustration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Synthesis</a:t>
            </a:r>
            <a:r>
              <a:rPr lang="zh-CN" altLang="en-US" dirty="0"/>
              <a:t> </a:t>
            </a:r>
            <a:r>
              <a:rPr lang="en-US" altLang="zh-CN" dirty="0"/>
              <a:t>(Bayesian</a:t>
            </a:r>
            <a:r>
              <a:rPr lang="zh-CN" altLang="en-US" dirty="0"/>
              <a:t> </a:t>
            </a:r>
            <a:r>
              <a:rPr lang="en-US" altLang="zh-CN" dirty="0"/>
              <a:t>Network)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616207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Probabilistic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Graph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Model</a:t>
                </a:r>
              </a:p>
              <a:p>
                <a:r>
                  <a:rPr lang="en-US" altLang="zh-CN" sz="2000" dirty="0"/>
                  <a:t>Learn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structure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parameter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Bayesian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Network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from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observed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data</a:t>
                </a:r>
              </a:p>
              <a:p>
                <a:r>
                  <a:rPr lang="en-US" altLang="zh-CN" sz="2000" dirty="0"/>
                  <a:t>Given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graph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structure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parameters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joint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distribution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demographics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household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={</m:t>
                    </m:r>
                    <m:r>
                      <a:rPr lang="en-US" altLang="zh-CN" sz="2000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…</m:t>
                    </m:r>
                    <m:r>
                      <a:rPr lang="en-US" altLang="zh-CN" sz="2000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000" b="0" dirty="0"/>
                  <a:t>The</a:t>
                </a:r>
                <a:r>
                  <a:rPr lang="zh-CN" altLang="en-US" sz="2000" b="0" dirty="0"/>
                  <a:t> </a:t>
                </a:r>
                <a:r>
                  <a:rPr lang="en-US" altLang="zh-CN" sz="2000" b="0" dirty="0"/>
                  <a:t>joint</a:t>
                </a:r>
                <a:r>
                  <a:rPr lang="zh-CN" altLang="en-US" sz="2000" b="0" dirty="0"/>
                  <a:t> </a:t>
                </a:r>
                <a:r>
                  <a:rPr lang="en-US" altLang="zh-CN" sz="2000" b="0" dirty="0"/>
                  <a:t>distribution</a:t>
                </a:r>
                <a:r>
                  <a:rPr lang="en-US" altLang="zh-CN" sz="2000" dirty="0"/>
                  <a:t>: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charset="0"/>
                      </a:rPr>
                      <m:t>=</m:t>
                    </m:r>
                    <m:r>
                      <a:rPr lang="zh-CN" altLang="en-US" sz="2000" b="0" i="1" smtClean="0">
                        <a:latin typeface="Cambria Math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is-IS" altLang="zh-CN" sz="20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charset="0"/>
                          </a:rPr>
                          <m:t>𝑑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altLang="zh-CN" sz="2000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endParaRPr lang="en-US" altLang="zh-CN" sz="2000" i="1" dirty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is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parent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nodes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of</a:t>
                </a:r>
                <a:r>
                  <a:rPr lang="zh-CN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r>
                  <a:rPr lang="en-US" altLang="zh-CN" sz="2000" dirty="0"/>
                  <a:t>Log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likelihood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observed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data: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lvl="1"/>
                <a:r>
                  <a:rPr lang="en-US" altLang="zh-CN" sz="1800" b="0" dirty="0"/>
                  <a:t>Data</a:t>
                </a:r>
                <a:r>
                  <a:rPr lang="en-US" altLang="zh-CN" sz="1800" dirty="0"/>
                  <a:t>:</a:t>
                </a:r>
                <a:r>
                  <a:rPr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charset="0"/>
                      </a:rPr>
                      <m:t>𝐷</m:t>
                    </m:r>
                    <m:r>
                      <a:rPr lang="en-US" altLang="zh-CN" sz="1800" b="0" i="1" smtClean="0">
                        <a:latin typeface="Cambria Math" charset="0"/>
                      </a:rPr>
                      <m:t>={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800" b="0" i="1" smtClean="0"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8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800" b="0" i="1" smtClean="0">
                            <a:latin typeface="Cambria Math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18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altLang="zh-CN" sz="1800" b="0" i="1" smtClean="0">
                        <a:latin typeface="Cambria Math" charset="0"/>
                      </a:rPr>
                      <m:t>,</m:t>
                    </m:r>
                    <m:r>
                      <a:rPr lang="zh-CN" altLang="en-US" sz="1800" b="0" i="1" smtClean="0">
                        <a:latin typeface="Cambria Math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charset="0"/>
                      </a:rPr>
                      <m:t>𝑡</m:t>
                    </m:r>
                    <m:r>
                      <a:rPr lang="en-US" altLang="zh-CN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∈[1,</m:t>
                    </m:r>
                    <m:r>
                      <a:rPr lang="en-US" altLang="zh-CN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]}</m:t>
                    </m:r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616207" cy="4351338"/>
              </a:xfrm>
              <a:blipFill rotWithShape="0">
                <a:blip r:embed="rId2"/>
                <a:stretch>
                  <a:fillRect l="-6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53" y="5207706"/>
            <a:ext cx="4420559" cy="143086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12</a:t>
            </a:fld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526990" y="2318632"/>
            <a:ext cx="651008" cy="643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Age</a:t>
            </a:r>
          </a:p>
        </p:txBody>
      </p:sp>
      <p:sp>
        <p:nvSpPr>
          <p:cNvPr id="18" name="Oval 17"/>
          <p:cNvSpPr/>
          <p:nvPr/>
        </p:nvSpPr>
        <p:spPr>
          <a:xfrm>
            <a:off x="10433818" y="2017766"/>
            <a:ext cx="651008" cy="643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Sex</a:t>
            </a:r>
          </a:p>
        </p:txBody>
      </p:sp>
      <p:sp>
        <p:nvSpPr>
          <p:cNvPr id="19" name="Oval 18"/>
          <p:cNvSpPr/>
          <p:nvPr/>
        </p:nvSpPr>
        <p:spPr>
          <a:xfrm>
            <a:off x="10155243" y="3267693"/>
            <a:ext cx="651008" cy="643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Emp</a:t>
            </a:r>
            <a:endParaRPr lang="en-US" altLang="zh-CN" sz="1200" dirty="0"/>
          </a:p>
        </p:txBody>
      </p:sp>
      <p:sp>
        <p:nvSpPr>
          <p:cNvPr id="20" name="Oval 19"/>
          <p:cNvSpPr/>
          <p:nvPr/>
        </p:nvSpPr>
        <p:spPr>
          <a:xfrm>
            <a:off x="10279143" y="5080696"/>
            <a:ext cx="651008" cy="6145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Car</a:t>
            </a:r>
          </a:p>
        </p:txBody>
      </p:sp>
      <p:sp>
        <p:nvSpPr>
          <p:cNvPr id="21" name="Oval 20"/>
          <p:cNvSpPr/>
          <p:nvPr/>
        </p:nvSpPr>
        <p:spPr>
          <a:xfrm>
            <a:off x="9454407" y="4215475"/>
            <a:ext cx="651008" cy="643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Inc</a:t>
            </a:r>
            <a:endParaRPr lang="en-US" altLang="zh-CN" sz="1400" dirty="0"/>
          </a:p>
        </p:txBody>
      </p:sp>
      <p:sp>
        <p:nvSpPr>
          <p:cNvPr id="22" name="Oval 21"/>
          <p:cNvSpPr/>
          <p:nvPr/>
        </p:nvSpPr>
        <p:spPr>
          <a:xfrm>
            <a:off x="11338113" y="2318631"/>
            <a:ext cx="651008" cy="643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Edu</a:t>
            </a:r>
            <a:endParaRPr lang="en-US" altLang="zh-CN" sz="1400" dirty="0"/>
          </a:p>
        </p:txBody>
      </p:sp>
      <p:cxnSp>
        <p:nvCxnSpPr>
          <p:cNvPr id="23" name="Straight Arrow Connector 22"/>
          <p:cNvCxnSpPr>
            <a:stCxn id="19" idx="5"/>
            <a:endCxn id="21" idx="1"/>
          </p:cNvCxnSpPr>
          <p:nvPr/>
        </p:nvCxnSpPr>
        <p:spPr>
          <a:xfrm>
            <a:off x="10082660" y="2868046"/>
            <a:ext cx="167921" cy="49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4"/>
            <a:endCxn id="21" idx="0"/>
          </p:cNvCxnSpPr>
          <p:nvPr/>
        </p:nvCxnSpPr>
        <p:spPr>
          <a:xfrm flipH="1">
            <a:off x="10480747" y="2661444"/>
            <a:ext cx="278575" cy="60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5" idx="3"/>
            <a:endCxn id="21" idx="7"/>
          </p:cNvCxnSpPr>
          <p:nvPr/>
        </p:nvCxnSpPr>
        <p:spPr>
          <a:xfrm flipH="1">
            <a:off x="10710913" y="2868045"/>
            <a:ext cx="722538" cy="49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24" idx="0"/>
          </p:cNvCxnSpPr>
          <p:nvPr/>
        </p:nvCxnSpPr>
        <p:spPr>
          <a:xfrm flipH="1">
            <a:off x="9779911" y="3817107"/>
            <a:ext cx="470670" cy="39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5"/>
            <a:endCxn id="22" idx="1"/>
          </p:cNvCxnSpPr>
          <p:nvPr/>
        </p:nvCxnSpPr>
        <p:spPr>
          <a:xfrm>
            <a:off x="10010077" y="4764889"/>
            <a:ext cx="364404" cy="40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4"/>
            <a:endCxn id="22" idx="0"/>
          </p:cNvCxnSpPr>
          <p:nvPr/>
        </p:nvCxnSpPr>
        <p:spPr>
          <a:xfrm>
            <a:off x="10480747" y="3911371"/>
            <a:ext cx="123900" cy="11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03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Synthesis</a:t>
            </a:r>
            <a:r>
              <a:rPr lang="zh-CN" altLang="en-US" dirty="0"/>
              <a:t> </a:t>
            </a:r>
            <a:r>
              <a:rPr lang="en-US" altLang="zh-CN" dirty="0"/>
              <a:t>(Bayesian</a:t>
            </a:r>
            <a:r>
              <a:rPr lang="zh-CN" altLang="en-US" dirty="0"/>
              <a:t> </a:t>
            </a:r>
            <a:r>
              <a:rPr lang="en-US" altLang="zh-CN" dirty="0"/>
              <a:t>Network)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</a:p>
              <a:p>
                <a:pPr lvl="1"/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maximum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likelihood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estimation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Get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which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maximizes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𝑙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𝐷</m:t>
                    </m:r>
                    <m:r>
                      <a:rPr lang="en-US" altLang="zh-CN" b="0" i="1" smtClean="0">
                        <a:latin typeface="Cambria Math" charset="0"/>
                      </a:rPr>
                      <m:t>;</m:t>
                    </m:r>
                    <m:acc>
                      <m:accPr>
                        <m:chr m:val="̂"/>
                        <m:ctrlPr>
                          <a:rPr lang="zh-CN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acc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𝐺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Structure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</a:p>
              <a:p>
                <a:pPr lvl="1"/>
                <a:r>
                  <a:rPr lang="en-US" altLang="zh-CN" dirty="0" err="1"/>
                  <a:t>Tabu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search</a:t>
                </a:r>
              </a:p>
              <a:p>
                <a:pPr lvl="1"/>
                <a:r>
                  <a:rPr lang="en-US" altLang="zh-CN" dirty="0">
                    <a:ea typeface="Cambria Math" charset="0"/>
                    <a:cs typeface="Cambria Math" charset="0"/>
                  </a:rPr>
                  <a:t>Choose</a:t>
                </a:r>
                <a:r>
                  <a:rPr lang="zh-CN" altLang="en-US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the</a:t>
                </a:r>
                <a:r>
                  <a:rPr lang="zh-CN" altLang="en-US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structure</a:t>
                </a:r>
                <a:r>
                  <a:rPr lang="zh-CN" altLang="en-US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G</a:t>
                </a:r>
                <a:r>
                  <a:rPr lang="zh-CN" altLang="en-US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based</a:t>
                </a:r>
                <a:r>
                  <a:rPr lang="zh-CN" altLang="en-US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on</a:t>
                </a:r>
                <a:r>
                  <a:rPr lang="zh-CN" altLang="en-US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score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Bayesian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Information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criteria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Akaike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Information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Criteria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𝐵𝐼𝐶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𝑙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𝐷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</m:acc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b="0" i="1" smtClean="0">
                        <a:latin typeface="Cambria Math" charset="0"/>
                      </a:rPr>
                      <m:t>𝑑</m:t>
                    </m:r>
                    <m:r>
                      <a:rPr lang="zh-CN" altLang="en-US" b="0" i="1" smtClean="0">
                        <a:latin typeface="Cambria Math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𝐴</m:t>
                    </m:r>
                    <m:r>
                      <a:rPr lang="en-US" altLang="zh-CN" i="1">
                        <a:latin typeface="Cambria Math" charset="0"/>
                      </a:rPr>
                      <m:t>𝐼𝐶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𝐺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𝑙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𝐷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</m:acc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𝐺</m:t>
                        </m:r>
                      </m:e>
                    </m:d>
                    <m:r>
                      <a:rPr lang="zh-CN" alt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</m:oMath>
                </a14:m>
                <a:endParaRPr lang="en-US" altLang="zh-CN" b="0" i="1" dirty="0">
                  <a:ea typeface="Cambria Math" charset="0"/>
                  <a:cs typeface="Cambria Math" charset="0"/>
                </a:endParaRPr>
              </a:p>
              <a:p>
                <a:r>
                  <a:rPr lang="en-US" altLang="zh-CN" dirty="0">
                    <a:ea typeface="Cambria Math" charset="0"/>
                    <a:cs typeface="Cambria Math" charset="0"/>
                  </a:rPr>
                  <a:t>A</a:t>
                </a:r>
                <a:r>
                  <a:rPr lang="zh-CN" altLang="en-US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graph</a:t>
                </a:r>
                <a:r>
                  <a:rPr lang="zh-CN" altLang="en-US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structure</a:t>
                </a:r>
                <a:r>
                  <a:rPr lang="zh-CN" altLang="en-US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will</a:t>
                </a:r>
                <a:r>
                  <a:rPr lang="zh-CN" altLang="en-US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be</a:t>
                </a:r>
                <a:r>
                  <a:rPr lang="zh-CN" altLang="en-US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developed</a:t>
                </a:r>
                <a:r>
                  <a:rPr lang="zh-CN" altLang="en-US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for</a:t>
                </a:r>
                <a:r>
                  <a:rPr lang="zh-CN" altLang="en-US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each</a:t>
                </a:r>
                <a:r>
                  <a:rPr lang="zh-CN" altLang="en-US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kind</a:t>
                </a:r>
                <a:r>
                  <a:rPr lang="zh-CN" altLang="en-US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of</a:t>
                </a:r>
                <a:r>
                  <a:rPr lang="zh-CN" altLang="en-US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household</a:t>
                </a:r>
                <a:r>
                  <a:rPr lang="zh-CN" altLang="en-US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type</a:t>
                </a:r>
                <a:endParaRPr lang="en-US" altLang="zh-CN" b="0" dirty="0">
                  <a:ea typeface="Cambria Math" charset="0"/>
                  <a:cs typeface="Cambria Math" charset="0"/>
                </a:endParaRP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13</a:t>
            </a:fld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526990" y="2318632"/>
            <a:ext cx="651008" cy="643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Age</a:t>
            </a:r>
          </a:p>
        </p:txBody>
      </p:sp>
      <p:sp>
        <p:nvSpPr>
          <p:cNvPr id="18" name="Oval 17"/>
          <p:cNvSpPr/>
          <p:nvPr/>
        </p:nvSpPr>
        <p:spPr>
          <a:xfrm>
            <a:off x="10433818" y="2017766"/>
            <a:ext cx="651008" cy="643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Sex</a:t>
            </a:r>
          </a:p>
        </p:txBody>
      </p:sp>
      <p:sp>
        <p:nvSpPr>
          <p:cNvPr id="19" name="Oval 18"/>
          <p:cNvSpPr/>
          <p:nvPr/>
        </p:nvSpPr>
        <p:spPr>
          <a:xfrm>
            <a:off x="10155243" y="3267693"/>
            <a:ext cx="651008" cy="643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Emp</a:t>
            </a:r>
            <a:endParaRPr lang="en-US" altLang="zh-CN" sz="1200" dirty="0"/>
          </a:p>
        </p:txBody>
      </p:sp>
      <p:sp>
        <p:nvSpPr>
          <p:cNvPr id="20" name="Oval 19"/>
          <p:cNvSpPr/>
          <p:nvPr/>
        </p:nvSpPr>
        <p:spPr>
          <a:xfrm>
            <a:off x="10279143" y="5080696"/>
            <a:ext cx="651008" cy="6145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Car</a:t>
            </a:r>
          </a:p>
        </p:txBody>
      </p:sp>
      <p:sp>
        <p:nvSpPr>
          <p:cNvPr id="21" name="Oval 20"/>
          <p:cNvSpPr/>
          <p:nvPr/>
        </p:nvSpPr>
        <p:spPr>
          <a:xfrm>
            <a:off x="9454407" y="4215475"/>
            <a:ext cx="651008" cy="643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Inc</a:t>
            </a:r>
            <a:endParaRPr lang="en-US" altLang="zh-CN" sz="1400" dirty="0"/>
          </a:p>
        </p:txBody>
      </p:sp>
      <p:sp>
        <p:nvSpPr>
          <p:cNvPr id="22" name="Oval 21"/>
          <p:cNvSpPr/>
          <p:nvPr/>
        </p:nvSpPr>
        <p:spPr>
          <a:xfrm>
            <a:off x="11338113" y="2318631"/>
            <a:ext cx="651008" cy="643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Edu</a:t>
            </a:r>
            <a:endParaRPr lang="en-US" altLang="zh-CN" sz="1400" dirty="0"/>
          </a:p>
        </p:txBody>
      </p:sp>
      <p:cxnSp>
        <p:nvCxnSpPr>
          <p:cNvPr id="23" name="Straight Arrow Connector 22"/>
          <p:cNvCxnSpPr>
            <a:stCxn id="19" idx="5"/>
            <a:endCxn id="21" idx="1"/>
          </p:cNvCxnSpPr>
          <p:nvPr/>
        </p:nvCxnSpPr>
        <p:spPr>
          <a:xfrm>
            <a:off x="10082660" y="2868046"/>
            <a:ext cx="167921" cy="49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4"/>
            <a:endCxn id="21" idx="0"/>
          </p:cNvCxnSpPr>
          <p:nvPr/>
        </p:nvCxnSpPr>
        <p:spPr>
          <a:xfrm flipH="1">
            <a:off x="10480747" y="2661444"/>
            <a:ext cx="278575" cy="60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5" idx="3"/>
            <a:endCxn id="21" idx="7"/>
          </p:cNvCxnSpPr>
          <p:nvPr/>
        </p:nvCxnSpPr>
        <p:spPr>
          <a:xfrm flipH="1">
            <a:off x="10710913" y="2868045"/>
            <a:ext cx="722538" cy="49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24" idx="0"/>
          </p:cNvCxnSpPr>
          <p:nvPr/>
        </p:nvCxnSpPr>
        <p:spPr>
          <a:xfrm flipH="1">
            <a:off x="9779911" y="3817107"/>
            <a:ext cx="470670" cy="39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5"/>
            <a:endCxn id="22" idx="1"/>
          </p:cNvCxnSpPr>
          <p:nvPr/>
        </p:nvCxnSpPr>
        <p:spPr>
          <a:xfrm>
            <a:off x="10010077" y="4764889"/>
            <a:ext cx="364404" cy="40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4"/>
            <a:endCxn id="22" idx="0"/>
          </p:cNvCxnSpPr>
          <p:nvPr/>
        </p:nvCxnSpPr>
        <p:spPr>
          <a:xfrm>
            <a:off x="10480747" y="3911371"/>
            <a:ext cx="123900" cy="11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1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city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sampled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Bayesian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pPr lvl="1"/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household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individuals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synthetic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hypothesis: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households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live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area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city</a:t>
            </a:r>
          </a:p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household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households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geographical</a:t>
            </a:r>
            <a:r>
              <a:rPr lang="zh-CN" altLang="en-US" dirty="0"/>
              <a:t> </a:t>
            </a:r>
            <a:r>
              <a:rPr lang="en-US" altLang="zh-CN" dirty="0"/>
              <a:t>zone</a:t>
            </a:r>
          </a:p>
          <a:p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location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zones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63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Mapping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zones – proposal 1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4"/>
            <a:ext cx="6917975" cy="447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 can generate zones from clusters using </a:t>
            </a:r>
            <a:r>
              <a:rPr lang="en-US" altLang="zh-CN" dirty="0" err="1"/>
              <a:t>Voronoi</a:t>
            </a:r>
            <a:r>
              <a:rPr lang="en-US" altLang="zh-CN" dirty="0"/>
              <a:t> tessellation</a:t>
            </a:r>
          </a:p>
          <a:p>
            <a:pPr lvl="1"/>
            <a:r>
              <a:rPr lang="en-US" altLang="zh-CN" sz="2400" dirty="0"/>
              <a:t>Add</a:t>
            </a:r>
            <a:r>
              <a:rPr lang="zh-CN" altLang="en-US" sz="2400" dirty="0"/>
              <a:t> </a:t>
            </a:r>
            <a:r>
              <a:rPr lang="en-US" altLang="zh-CN" sz="2400" dirty="0"/>
              <a:t>constraints</a:t>
            </a:r>
            <a:r>
              <a:rPr lang="zh-CN" altLang="en-US" sz="2400" dirty="0"/>
              <a:t> </a:t>
            </a:r>
            <a:r>
              <a:rPr lang="en-US" altLang="zh-CN" sz="2400" dirty="0"/>
              <a:t>like</a:t>
            </a:r>
            <a:r>
              <a:rPr lang="zh-CN" altLang="en-US" sz="2400" dirty="0"/>
              <a:t> </a:t>
            </a:r>
            <a:r>
              <a:rPr lang="en-US" altLang="zh-CN" dirty="0"/>
              <a:t>u</a:t>
            </a:r>
            <a:r>
              <a:rPr lang="en-US" altLang="zh-CN" sz="2400" dirty="0"/>
              <a:t>sing</a:t>
            </a:r>
            <a:r>
              <a:rPr lang="zh-CN" altLang="en-US" sz="2400" dirty="0"/>
              <a:t> </a:t>
            </a:r>
            <a:r>
              <a:rPr lang="en-US" altLang="zh-CN" sz="2400" dirty="0"/>
              <a:t>highways,</a:t>
            </a:r>
            <a:r>
              <a:rPr lang="zh-CN" altLang="en-US" sz="2400" dirty="0"/>
              <a:t> </a:t>
            </a:r>
            <a:r>
              <a:rPr lang="en-US" altLang="zh-CN" sz="2400" dirty="0"/>
              <a:t>roads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rivers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boundaries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zones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zonal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prototype</a:t>
            </a:r>
            <a:r>
              <a:rPr lang="zh-CN" altLang="en-US" dirty="0"/>
              <a:t> </a:t>
            </a:r>
            <a:r>
              <a:rPr lang="en-US" altLang="zh-CN" dirty="0"/>
              <a:t>city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borrow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/>
              <a:t>[Fielbaum2016]</a:t>
            </a:r>
            <a:r>
              <a:rPr lang="zh-CN" altLang="en-US"/>
              <a:t> </a:t>
            </a:r>
            <a:endParaRPr lang="en-US" altLang="zh-CN" dirty="0"/>
          </a:p>
          <a:p>
            <a:pPr lvl="1"/>
            <a:r>
              <a:rPr lang="en-US" altLang="zh-CN" dirty="0"/>
              <a:t>SC:</a:t>
            </a:r>
            <a:r>
              <a:rPr lang="zh-CN" altLang="en-US" dirty="0"/>
              <a:t> </a:t>
            </a:r>
            <a:r>
              <a:rPr lang="en-US" altLang="zh-CN" dirty="0"/>
              <a:t>sub-center</a:t>
            </a:r>
          </a:p>
          <a:p>
            <a:pPr lvl="1"/>
            <a:r>
              <a:rPr lang="en-US" altLang="zh-CN" dirty="0"/>
              <a:t>P:</a:t>
            </a:r>
            <a:r>
              <a:rPr lang="zh-CN" altLang="en-US" dirty="0"/>
              <a:t> </a:t>
            </a:r>
            <a:r>
              <a:rPr lang="en-US" altLang="zh-CN" dirty="0"/>
              <a:t>periphery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175" y="2647155"/>
            <a:ext cx="3136900" cy="283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6444" y="5614191"/>
            <a:ext cx="32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Zones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city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Feilbaum2016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59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</a:t>
            </a:r>
            <a:r>
              <a:rPr lang="en-US" altLang="zh-CN" dirty="0"/>
              <a:t>-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Population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Related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sz="2000" dirty="0"/>
              <a:t>F. </a:t>
            </a:r>
            <a:r>
              <a:rPr lang="en-US" sz="2000" dirty="0" err="1"/>
              <a:t>Gargiulo</a:t>
            </a:r>
            <a:r>
              <a:rPr lang="en-US" sz="2000" dirty="0"/>
              <a:t>, S. </a:t>
            </a:r>
            <a:r>
              <a:rPr lang="en-US" sz="2000" dirty="0" err="1"/>
              <a:t>Ternes</a:t>
            </a:r>
            <a:r>
              <a:rPr lang="en-US" sz="2000" dirty="0"/>
              <a:t>, S. </a:t>
            </a:r>
            <a:r>
              <a:rPr lang="en-US" sz="2000" dirty="0" err="1"/>
              <a:t>Huet</a:t>
            </a:r>
            <a:r>
              <a:rPr lang="en-US" sz="2000" dirty="0"/>
              <a:t>, and G. </a:t>
            </a:r>
            <a:r>
              <a:rPr lang="en-US" sz="2000" dirty="0" err="1"/>
              <a:t>Deffuant</a:t>
            </a:r>
            <a:r>
              <a:rPr lang="en-US" sz="2000" dirty="0"/>
              <a:t>. An iterative approach for generating statistically realistic populations of households. </a:t>
            </a:r>
            <a:r>
              <a:rPr lang="en-US" sz="2000" dirty="0" err="1"/>
              <a:t>PLoS</a:t>
            </a:r>
            <a:r>
              <a:rPr lang="en-US" sz="2000" dirty="0"/>
              <a:t> ONE, 5, 2010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P. </a:t>
            </a:r>
            <a:r>
              <a:rPr lang="en-US" sz="2000" dirty="0" err="1"/>
              <a:t>Barthelemy</a:t>
            </a:r>
            <a:r>
              <a:rPr lang="en-US" sz="2000" dirty="0"/>
              <a:t>, </a:t>
            </a:r>
            <a:r>
              <a:rPr lang="en-US" sz="2000" dirty="0" err="1"/>
              <a:t>J.and</a:t>
            </a:r>
            <a:r>
              <a:rPr lang="en-US" sz="2000" dirty="0"/>
              <a:t> </a:t>
            </a:r>
            <a:r>
              <a:rPr lang="en-US" sz="2000" dirty="0" err="1"/>
              <a:t>Toint</a:t>
            </a:r>
            <a:r>
              <a:rPr lang="en-US" sz="2000" dirty="0"/>
              <a:t>. Synthetic population gen- </a:t>
            </a:r>
            <a:r>
              <a:rPr lang="en-US" sz="2000" dirty="0" err="1"/>
              <a:t>eration</a:t>
            </a:r>
            <a:r>
              <a:rPr lang="en-US" sz="2000" dirty="0"/>
              <a:t> without a sample. Transportation Science, 47:266–279, 2013. </a:t>
            </a:r>
            <a:endParaRPr lang="en-US" sz="2000" dirty="0"/>
          </a:p>
          <a:p>
            <a:pPr lvl="1"/>
            <a:r>
              <a:rPr lang="en-US" dirty="0" smtClean="0"/>
              <a:t> </a:t>
            </a:r>
          </a:p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 smtClean="0"/>
              <a:t>individuals</a:t>
            </a:r>
            <a:endParaRPr lang="en-US" altLang="zh-CN" dirty="0"/>
          </a:p>
          <a:p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 smtClean="0"/>
              <a:t>households</a:t>
            </a:r>
          </a:p>
          <a:p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individuals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households</a:t>
            </a:r>
          </a:p>
          <a:p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6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Sample-Free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Synthesis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individuals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/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households</a:t>
                </a:r>
              </a:p>
              <a:p>
                <a:pPr lvl="1"/>
                <a:r>
                  <a:rPr lang="en-US" altLang="zh-CN" dirty="0" smtClean="0"/>
                  <a:t>Agents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generated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probabilistic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graph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model</a:t>
                </a:r>
              </a:p>
              <a:p>
                <a:pPr lvl="1"/>
                <a:r>
                  <a:rPr lang="en-US" altLang="zh-CN" dirty="0" smtClean="0"/>
                  <a:t>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Combinatorial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Optimization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approach</a:t>
                </a:r>
              </a:p>
              <a:p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algorithm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competing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with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IPU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match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individuals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with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households</a:t>
                </a:r>
              </a:p>
              <a:p>
                <a:r>
                  <a:rPr lang="en-US" altLang="zh-CN" dirty="0" smtClean="0"/>
                  <a:t>Specification:</a:t>
                </a:r>
              </a:p>
              <a:p>
                <a:pPr lvl="1"/>
                <a:r>
                  <a:rPr lang="en-US" altLang="zh-CN" dirty="0" smtClean="0"/>
                  <a:t>X: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individual;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Y: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households;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filled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households</a:t>
                </a:r>
              </a:p>
              <a:p>
                <a:pPr lvl="1"/>
                <a:r>
                  <a:rPr lang="en-US" altLang="zh-CN" dirty="0" smtClean="0"/>
                  <a:t>Each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individual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characterized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type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different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types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</a:t>
                </a:r>
              </a:p>
              <a:p>
                <a:pPr lvl="1"/>
                <a:r>
                  <a:rPr lang="en-US" altLang="zh-CN" dirty="0" smtClean="0"/>
                  <a:t>Each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household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characterized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type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different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types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1≤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number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individuals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each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type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𝑈</m:t>
                        </m:r>
                      </m:sub>
                    </m:sSub>
                    <m:r>
                      <a:rPr lang="en-US" altLang="zh-CN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1≤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number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households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each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type</a:t>
                </a:r>
              </a:p>
              <a:p>
                <a:pPr lvl="1"/>
                <a:r>
                  <a:rPr lang="en-US" altLang="zh-CN" dirty="0" smtClean="0"/>
                  <a:t>Each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household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given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type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probability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filled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subset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individuals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denoted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as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𝐿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/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661" r="-174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5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Sample-Free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6711" y="1757538"/>
            <a:ext cx="5777089" cy="4351338"/>
          </a:xfrm>
        </p:spPr>
        <p:txBody>
          <a:bodyPr/>
          <a:lstStyle/>
          <a:p>
            <a:r>
              <a:rPr lang="en-US" altLang="zh-CN" smtClean="0"/>
              <a:t>Conditional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marginal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96" y="1654526"/>
            <a:ext cx="49149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2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Personnel Update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6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Eytan</a:t>
            </a:r>
            <a:r>
              <a:rPr lang="en-US" altLang="zh-CN" dirty="0"/>
              <a:t>: </a:t>
            </a:r>
            <a:r>
              <a:rPr lang="en-US" altLang="zh-CN" dirty="0" err="1"/>
              <a:t>Simmobility</a:t>
            </a:r>
            <a:r>
              <a:rPr lang="en-US" altLang="zh-CN" dirty="0"/>
              <a:t>, scenario discovery</a:t>
            </a:r>
          </a:p>
          <a:p>
            <a:r>
              <a:rPr lang="en-US" altLang="zh-CN" b="1" dirty="0"/>
              <a:t>Jimi</a:t>
            </a:r>
            <a:r>
              <a:rPr lang="en-US" altLang="zh-CN" dirty="0"/>
              <a:t>: typologies, scenario discovery, prototype city (network)</a:t>
            </a:r>
          </a:p>
          <a:p>
            <a:r>
              <a:rPr lang="en-US" altLang="zh-CN" b="1" dirty="0" err="1"/>
              <a:t>Jin</a:t>
            </a:r>
            <a:r>
              <a:rPr lang="en-US" altLang="zh-CN" dirty="0"/>
              <a:t>: prototype city modeling (population synthesis) [leaving </a:t>
            </a:r>
            <a:r>
              <a:rPr lang="en-US" altLang="zh-CN" dirty="0" err="1"/>
              <a:t>Setp</a:t>
            </a:r>
            <a:r>
              <a:rPr lang="en-US" altLang="zh-CN" dirty="0"/>
              <a:t> 1]</a:t>
            </a:r>
          </a:p>
          <a:p>
            <a:r>
              <a:rPr lang="en-US" altLang="zh-CN" b="1" dirty="0"/>
              <a:t>Sean</a:t>
            </a:r>
            <a:r>
              <a:rPr lang="en-US" altLang="zh-CN" dirty="0"/>
              <a:t>: dashboard update, thesis [leaving mid-August]</a:t>
            </a:r>
          </a:p>
          <a:p>
            <a:r>
              <a:rPr lang="en-US" altLang="zh-CN" b="1" dirty="0" err="1"/>
              <a:t>Yafei</a:t>
            </a:r>
            <a:r>
              <a:rPr lang="en-US" altLang="zh-CN" dirty="0"/>
              <a:t>: typologies, and then prototype city</a:t>
            </a:r>
          </a:p>
          <a:p>
            <a:endParaRPr lang="en-US" altLang="zh-CN" dirty="0"/>
          </a:p>
          <a:p>
            <a:r>
              <a:rPr lang="en-US" altLang="zh-CN" dirty="0"/>
              <a:t>TRB draft being worked on by </a:t>
            </a:r>
            <a:r>
              <a:rPr lang="en-US" altLang="zh-CN" dirty="0" err="1"/>
              <a:t>Yafei</a:t>
            </a:r>
            <a:r>
              <a:rPr lang="en-US" altLang="zh-CN" dirty="0"/>
              <a:t>/Jimi/</a:t>
            </a:r>
            <a:r>
              <a:rPr lang="en-US" altLang="zh-CN" dirty="0" err="1"/>
              <a:t>Jin</a:t>
            </a:r>
            <a:r>
              <a:rPr lang="en-US" altLang="zh-CN" dirty="0"/>
              <a:t> – to be ready for review by tomorrow.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8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Prototype city update/proposal framework</a:t>
            </a:r>
          </a:p>
          <a:p>
            <a:r>
              <a:rPr lang="en-US" altLang="zh-CN" dirty="0" err="1"/>
              <a:t>Simmobility</a:t>
            </a:r>
            <a:r>
              <a:rPr lang="en-US" altLang="zh-CN" dirty="0"/>
              <a:t> update</a:t>
            </a:r>
          </a:p>
          <a:p>
            <a:pPr lvl="1"/>
            <a:r>
              <a:rPr lang="en-US" altLang="zh-CN" dirty="0"/>
              <a:t>Rebalancing</a:t>
            </a:r>
          </a:p>
          <a:p>
            <a:pPr lvl="1"/>
            <a:r>
              <a:rPr lang="en-US" altLang="zh-CN" dirty="0"/>
              <a:t>Scenario discovery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Prototype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Cities Update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1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Framework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Road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pPr lvl="1"/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OSM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SimMobility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Handling</a:t>
            </a:r>
            <a:r>
              <a:rPr lang="zh-CN" altLang="en-US" dirty="0"/>
              <a:t> </a:t>
            </a:r>
            <a:r>
              <a:rPr lang="en-US" altLang="zh-CN" dirty="0"/>
              <a:t>turning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</a:p>
          <a:p>
            <a:pPr lvl="1"/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public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 err="1"/>
              <a:t>SimMobility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GTFS</a:t>
            </a:r>
          </a:p>
          <a:p>
            <a:r>
              <a:rPr lang="en-US" altLang="zh-CN" dirty="0"/>
              <a:t>Population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Synthesis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</a:p>
          <a:p>
            <a:pPr lvl="2"/>
            <a:r>
              <a:rPr lang="en-US" altLang="zh-CN" dirty="0"/>
              <a:t>Synthesize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city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</a:p>
          <a:p>
            <a:pPr lvl="2"/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</a:p>
          <a:p>
            <a:pPr lvl="2"/>
            <a:r>
              <a:rPr lang="en-US" altLang="zh-CN" dirty="0"/>
              <a:t>Spatial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</a:p>
          <a:p>
            <a:r>
              <a:rPr lang="en-US" altLang="zh-CN" dirty="0"/>
              <a:t>Demand</a:t>
            </a:r>
          </a:p>
          <a:p>
            <a:pPr lvl="1"/>
            <a:r>
              <a:rPr lang="en-US" altLang="zh-CN" dirty="0"/>
              <a:t>Trip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</a:p>
          <a:p>
            <a:pPr lvl="1"/>
            <a:r>
              <a:rPr lang="en-US" altLang="zh-CN" dirty="0"/>
              <a:t>Trip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</a:p>
          <a:p>
            <a:pPr lvl="1"/>
            <a:r>
              <a:rPr lang="en-US" altLang="zh-CN" dirty="0"/>
              <a:t>Mode</a:t>
            </a:r>
            <a:r>
              <a:rPr lang="zh-CN" altLang="en-US" dirty="0"/>
              <a:t> </a:t>
            </a:r>
            <a:r>
              <a:rPr lang="en-US" altLang="zh-CN" dirty="0"/>
              <a:t>choice</a:t>
            </a:r>
          </a:p>
          <a:p>
            <a:pPr lvl="1"/>
            <a:r>
              <a:rPr lang="en-US" altLang="zh-CN" dirty="0"/>
              <a:t>Route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2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SimMobility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109" y="1655583"/>
            <a:ext cx="7676230" cy="46768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6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</a:t>
            </a:r>
            <a:r>
              <a:rPr lang="zh-CN" altLang="en-US" dirty="0"/>
              <a:t> </a:t>
            </a:r>
            <a:r>
              <a:rPr lang="en-US" altLang="zh-CN" dirty="0"/>
              <a:t>OSM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r>
              <a:rPr lang="en-US" altLang="zh-CN" dirty="0"/>
              <a:t>Manage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organize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links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dirty="0"/>
              <a:t>ShortenPolyline102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toolbox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ArcGIS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shorten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links</a:t>
            </a:r>
          </a:p>
          <a:p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turnings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SUMO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498" y="3589866"/>
            <a:ext cx="4465901" cy="27791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4498" y="6369049"/>
            <a:ext cx="253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Road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Brussels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1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2"/>
            <a:r>
              <a:rPr lang="en-US" altLang="zh-CN" dirty="0"/>
              <a:t>PUMS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cities</a:t>
            </a:r>
          </a:p>
          <a:p>
            <a:pPr lvl="2"/>
            <a:r>
              <a:rPr lang="en-US" altLang="zh-CN" dirty="0"/>
              <a:t>IPUMS-International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Aggregate</a:t>
            </a:r>
            <a:r>
              <a:rPr lang="zh-CN" altLang="en-US" dirty="0"/>
              <a:t> </a:t>
            </a:r>
            <a:r>
              <a:rPr lang="en-US" altLang="zh-CN" dirty="0"/>
              <a:t>census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(Age,</a:t>
            </a:r>
            <a:r>
              <a:rPr lang="zh-CN" altLang="en-US" dirty="0"/>
              <a:t> </a:t>
            </a:r>
            <a:r>
              <a:rPr lang="en-US" altLang="zh-CN" dirty="0"/>
              <a:t>Sex,</a:t>
            </a:r>
            <a:r>
              <a:rPr lang="zh-CN" altLang="en-US" dirty="0"/>
              <a:t> </a:t>
            </a:r>
            <a:r>
              <a:rPr lang="en-US" altLang="zh-CN" dirty="0"/>
              <a:t>Income,</a:t>
            </a:r>
            <a:r>
              <a:rPr lang="zh-CN" altLang="en-US" dirty="0"/>
              <a:t> </a:t>
            </a:r>
            <a:r>
              <a:rPr lang="en-US" altLang="zh-CN" dirty="0"/>
              <a:t>Education)</a:t>
            </a:r>
          </a:p>
          <a:p>
            <a:pPr lvl="2"/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cities</a:t>
            </a:r>
          </a:p>
          <a:p>
            <a:pPr lvl="2"/>
            <a:r>
              <a:rPr lang="en-US" altLang="zh-CN" dirty="0"/>
              <a:t>Beijing</a:t>
            </a:r>
            <a:r>
              <a:rPr lang="zh-CN" altLang="en-US" dirty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61421"/>
              </p:ext>
            </p:extLst>
          </p:nvPr>
        </p:nvGraphicFramePr>
        <p:xfrm>
          <a:off x="6312123" y="373436"/>
          <a:ext cx="453390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SerialNo.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Household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Person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Incom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2599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Family:  married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80,500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2797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Family:  married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13525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Nonfamily: female living alone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59,800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4325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Nonfamily: male living alone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4562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Family: female householder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...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55865" y="59736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NewRomanPSMT" charset="0"/>
              </a:rPr>
              <a:t>PUMS Housing Unit Record </a:t>
            </a: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37130"/>
              </p:ext>
            </p:extLst>
          </p:nvPr>
        </p:nvGraphicFramePr>
        <p:xfrm>
          <a:off x="6377435" y="1971772"/>
          <a:ext cx="5383688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6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5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96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5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56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913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SerialNo.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Edu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 attributes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2366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Female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High School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32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54,200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5237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Female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Bachelor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96,000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12343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Primary School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3426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Female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Junior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6826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High School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47,800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...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354857" y="1663995"/>
            <a:ext cx="18614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NewRomanPSMT" charset="0"/>
              </a:rPr>
              <a:t>PUMS </a:t>
            </a:r>
            <a:r>
              <a:rPr lang="en-US" altLang="zh-CN" sz="1400" dirty="0">
                <a:latin typeface="TimesNewRomanPSMT" charset="0"/>
              </a:rPr>
              <a:t>Person</a:t>
            </a:r>
            <a:r>
              <a:rPr lang="en-US" sz="1400" dirty="0">
                <a:latin typeface="TimesNewRomanPSMT" charset="0"/>
              </a:rPr>
              <a:t> Record 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25516"/>
              </p:ext>
            </p:extLst>
          </p:nvPr>
        </p:nvGraphicFramePr>
        <p:xfrm>
          <a:off x="6349236" y="4359844"/>
          <a:ext cx="3886202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56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46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46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4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46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32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Table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Under 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20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>
                          <a:effectLst/>
                          <a:latin typeface="+mn-lt"/>
                        </a:rPr>
                        <a:t>35-55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u="none" strike="noStrike">
                          <a:effectLst/>
                          <a:latin typeface="+mn-lt"/>
                        </a:rPr>
                        <a:t>Over 55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Male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 ? 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 ? 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 ? 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 ? 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  <a:latin typeface="+mn-lt"/>
                        </a:rPr>
                        <a:t> 444,730 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Female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  <a:latin typeface="+mn-lt"/>
                        </a:rPr>
                        <a:t> ? 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 ? 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 ? 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  <a:latin typeface="+mn-lt"/>
                        </a:rPr>
                        <a:t> ? 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  <a:latin typeface="+mn-lt"/>
                        </a:rPr>
                        <a:t> 523,064 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  <a:latin typeface="+mn-lt"/>
                        </a:rPr>
                        <a:t> 99,125 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  <a:latin typeface="+mn-lt"/>
                        </a:rPr>
                        <a:t> 132,216 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u="none" strike="noStrike" dirty="0">
                          <a:effectLst/>
                          <a:latin typeface="+mn-lt"/>
                        </a:rPr>
                        <a:t> 453,141 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n-lt"/>
                        </a:rPr>
                        <a:t> 283,312 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 dirty="0">
                          <a:effectLst/>
                          <a:latin typeface="+mn-lt"/>
                        </a:rPr>
                        <a:t> 967,794 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016969"/>
              </p:ext>
            </p:extLst>
          </p:nvPr>
        </p:nvGraphicFramePr>
        <p:xfrm>
          <a:off x="3569700" y="4359844"/>
          <a:ext cx="2564697" cy="162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27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76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83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Female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District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31816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42167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73983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District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19190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25959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45149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District 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12626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16208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28834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District 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43795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56794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100589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District 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23615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31088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54703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District 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20180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25706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45886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151222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197922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</a:rPr>
                        <a:t>349144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A1E-AC0F-764C-99B4-55A398CBF0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894</Words>
  <Application>Microsoft Macintosh PowerPoint</Application>
  <PresentationFormat>Widescreen</PresentationFormat>
  <Paragraphs>298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Calibri Light</vt:lpstr>
      <vt:lpstr>Cambria Math</vt:lpstr>
      <vt:lpstr>DengXian</vt:lpstr>
      <vt:lpstr>DengXian Light</vt:lpstr>
      <vt:lpstr>Mangal</vt:lpstr>
      <vt:lpstr>TimesNewRomanPSMT</vt:lpstr>
      <vt:lpstr>Arial</vt:lpstr>
      <vt:lpstr>Office Theme</vt:lpstr>
      <vt:lpstr>MITei Internal Meeting</vt:lpstr>
      <vt:lpstr>Personnel Update</vt:lpstr>
      <vt:lpstr>Team</vt:lpstr>
      <vt:lpstr>Agenda</vt:lpstr>
      <vt:lpstr>Prototype Cities Update</vt:lpstr>
      <vt:lpstr>Framework</vt:lpstr>
      <vt:lpstr>SimMobility Network</vt:lpstr>
      <vt:lpstr>Network transformation</vt:lpstr>
      <vt:lpstr>Population Synthesis</vt:lpstr>
      <vt:lpstr>Population Synthesis (IPF)</vt:lpstr>
      <vt:lpstr>Population Synthesis (IPF) Cont.</vt:lpstr>
      <vt:lpstr>Population Synthesis (Bayesian Network)</vt:lpstr>
      <vt:lpstr>Population Synthesis (Bayesian Network)</vt:lpstr>
      <vt:lpstr>Clustering Population</vt:lpstr>
      <vt:lpstr>Mapping population to zones – proposal 1</vt:lpstr>
      <vt:lpstr>Sample-Free Population Synthesis</vt:lpstr>
      <vt:lpstr>Sample-Free Population Synthesis</vt:lpstr>
      <vt:lpstr>Sample-Free Population Synthesis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City</dc:title>
  <dc:creator>jin zhou</dc:creator>
  <cp:lastModifiedBy>jin zhou</cp:lastModifiedBy>
  <cp:revision>133</cp:revision>
  <dcterms:created xsi:type="dcterms:W3CDTF">2017-07-14T12:34:21Z</dcterms:created>
  <dcterms:modified xsi:type="dcterms:W3CDTF">2017-08-07T20:48:08Z</dcterms:modified>
</cp:coreProperties>
</file>