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2" r:id="rId1"/>
  </p:sldMasterIdLst>
  <p:notesMasterIdLst>
    <p:notesMasterId r:id="rId11"/>
  </p:notesMasterIdLst>
  <p:sldIdLst>
    <p:sldId id="285" r:id="rId2"/>
    <p:sldId id="287" r:id="rId3"/>
    <p:sldId id="288" r:id="rId4"/>
    <p:sldId id="289" r:id="rId5"/>
    <p:sldId id="290" r:id="rId6"/>
    <p:sldId id="294" r:id="rId7"/>
    <p:sldId id="295" r:id="rId8"/>
    <p:sldId id="293" r:id="rId9"/>
    <p:sldId id="29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94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2"/>
  </p:normalViewPr>
  <p:slideViewPr>
    <p:cSldViewPr snapToGrid="0" snapToObjects="1">
      <p:cViewPr varScale="1">
        <p:scale>
          <a:sx n="84" d="100"/>
          <a:sy n="84" d="100"/>
        </p:scale>
        <p:origin x="1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02CA1-2FE3-C949-A4C2-1047F639C385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46F7B-56FE-3B4E-9D68-697E686EE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97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46F7B-56FE-3B4E-9D68-697E686EEF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19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46F7B-56FE-3B4E-9D68-697E686EEF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98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46F7B-56FE-3B4E-9D68-697E686EEF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11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46F7B-56FE-3B4E-9D68-697E686EEF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48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2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77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5180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189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225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02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668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01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37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58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03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3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1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45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3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78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50000">
              <a:srgbClr val="0070C0"/>
            </a:gs>
            <a:gs pos="100000">
              <a:srgbClr val="002060"/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6705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  <p:sldLayoutId id="214748390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98232" y="4400841"/>
            <a:ext cx="3563824" cy="548638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 Zan                  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a1673755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Yuzhu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            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a1690773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83742" y="2573718"/>
            <a:ext cx="10018713" cy="123125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Pathway</a:t>
            </a:r>
            <a:r>
              <a:rPr lang="en-US" sz="6600" b="1" dirty="0"/>
              <a:t> </a:t>
            </a: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Creator</a:t>
            </a:r>
            <a:br>
              <a:rPr lang="en-US" sz="6600" b="1" dirty="0"/>
            </a:br>
            <a:endParaRPr lang="en-US" sz="4400" b="1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5124001" y="3364356"/>
            <a:ext cx="1512286" cy="5486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4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34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660771" y="2205989"/>
            <a:ext cx="3962738" cy="4433607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46052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&amp; Motivation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2324774" y="918001"/>
            <a:ext cx="4375051" cy="60559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Daily work needs assistant guide </a:t>
            </a:r>
          </a:p>
          <a:p>
            <a:pPr>
              <a:lnSpc>
                <a:spcPct val="110000"/>
              </a:lnSpc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Care pathways standardize patient’s care by documenting the hospital’s best practice for each medical condition.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Why care pathway?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Save doctors and patients time.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Immediate decision making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Prevent and reduce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流程图: 多文档 6"/>
          <p:cNvSpPr/>
          <p:nvPr/>
        </p:nvSpPr>
        <p:spPr>
          <a:xfrm>
            <a:off x="8076447" y="2585163"/>
            <a:ext cx="1040302" cy="1232146"/>
          </a:xfrm>
          <a:prstGeom prst="flowChartMultidocumen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55" name="组合 54"/>
          <p:cNvGrpSpPr/>
          <p:nvPr/>
        </p:nvGrpSpPr>
        <p:grpSpPr>
          <a:xfrm>
            <a:off x="10450627" y="2520845"/>
            <a:ext cx="586091" cy="1303642"/>
            <a:chOff x="10096263" y="2529895"/>
            <a:chExt cx="586091" cy="1303642"/>
          </a:xfrm>
        </p:grpSpPr>
        <p:sp>
          <p:nvSpPr>
            <p:cNvPr id="8" name="椭圆 7"/>
            <p:cNvSpPr/>
            <p:nvPr/>
          </p:nvSpPr>
          <p:spPr>
            <a:xfrm>
              <a:off x="10096263" y="2529895"/>
              <a:ext cx="582930" cy="58293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10096263" y="3244105"/>
              <a:ext cx="58293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8" idx="4"/>
            </p:cNvCxnSpPr>
            <p:nvPr/>
          </p:nvCxnSpPr>
          <p:spPr>
            <a:xfrm>
              <a:off x="10387728" y="3112825"/>
              <a:ext cx="0" cy="3827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0096263" y="3495565"/>
              <a:ext cx="291465" cy="33147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0387728" y="3502067"/>
              <a:ext cx="294626" cy="33147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右箭头 22"/>
          <p:cNvSpPr/>
          <p:nvPr/>
        </p:nvSpPr>
        <p:spPr>
          <a:xfrm>
            <a:off x="9323405" y="3043042"/>
            <a:ext cx="637469" cy="25146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4" name="右箭头 23"/>
          <p:cNvSpPr/>
          <p:nvPr/>
        </p:nvSpPr>
        <p:spPr>
          <a:xfrm rot="5400000">
            <a:off x="9276149" y="3818242"/>
            <a:ext cx="637469" cy="25146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矩形 29"/>
          <p:cNvSpPr/>
          <p:nvPr/>
        </p:nvSpPr>
        <p:spPr>
          <a:xfrm>
            <a:off x="8048774" y="4466324"/>
            <a:ext cx="3269115" cy="1957314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矩形 24"/>
          <p:cNvSpPr/>
          <p:nvPr/>
        </p:nvSpPr>
        <p:spPr>
          <a:xfrm>
            <a:off x="8545249" y="4791858"/>
            <a:ext cx="514350" cy="3273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矩形 25"/>
          <p:cNvSpPr/>
          <p:nvPr/>
        </p:nvSpPr>
        <p:spPr>
          <a:xfrm>
            <a:off x="8545249" y="5327933"/>
            <a:ext cx="514350" cy="3273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矩形 26"/>
          <p:cNvSpPr/>
          <p:nvPr/>
        </p:nvSpPr>
        <p:spPr>
          <a:xfrm>
            <a:off x="8545249" y="5881748"/>
            <a:ext cx="514350" cy="3273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矩形 27"/>
          <p:cNvSpPr/>
          <p:nvPr/>
        </p:nvSpPr>
        <p:spPr>
          <a:xfrm>
            <a:off x="9537734" y="5853596"/>
            <a:ext cx="514350" cy="3273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矩形 28"/>
          <p:cNvSpPr/>
          <p:nvPr/>
        </p:nvSpPr>
        <p:spPr>
          <a:xfrm>
            <a:off x="10517696" y="5881748"/>
            <a:ext cx="514350" cy="3273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矩形 36"/>
          <p:cNvSpPr/>
          <p:nvPr/>
        </p:nvSpPr>
        <p:spPr>
          <a:xfrm>
            <a:off x="9936277" y="5327932"/>
            <a:ext cx="514350" cy="3273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矩形 52"/>
          <p:cNvSpPr/>
          <p:nvPr/>
        </p:nvSpPr>
        <p:spPr>
          <a:xfrm>
            <a:off x="10242534" y="3954341"/>
            <a:ext cx="1063996" cy="32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Clinicians</a:t>
            </a:r>
            <a:endParaRPr lang="en-AU" sz="1200" dirty="0"/>
          </a:p>
        </p:txBody>
      </p:sp>
      <p:sp>
        <p:nvSpPr>
          <p:cNvPr id="54" name="矩形 53"/>
          <p:cNvSpPr/>
          <p:nvPr/>
        </p:nvSpPr>
        <p:spPr>
          <a:xfrm>
            <a:off x="8105612" y="3926334"/>
            <a:ext cx="1062247" cy="32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Documents</a:t>
            </a:r>
            <a:endParaRPr lang="en-AU" sz="1200" dirty="0"/>
          </a:p>
        </p:txBody>
      </p:sp>
      <p:sp>
        <p:nvSpPr>
          <p:cNvPr id="56" name="矩形 55"/>
          <p:cNvSpPr/>
          <p:nvPr/>
        </p:nvSpPr>
        <p:spPr>
          <a:xfrm>
            <a:off x="9759410" y="4650480"/>
            <a:ext cx="1489970" cy="32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Clinical pathway</a:t>
            </a:r>
            <a:endParaRPr lang="en-AU" sz="1200" dirty="0"/>
          </a:p>
        </p:txBody>
      </p:sp>
      <p:cxnSp>
        <p:nvCxnSpPr>
          <p:cNvPr id="33" name="直接箭头连接符 32"/>
          <p:cNvCxnSpPr>
            <a:endCxn id="26" idx="0"/>
          </p:cNvCxnSpPr>
          <p:nvPr/>
        </p:nvCxnSpPr>
        <p:spPr>
          <a:xfrm>
            <a:off x="8796338" y="5119237"/>
            <a:ext cx="6086" cy="20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endCxn id="37" idx="0"/>
          </p:cNvCxnSpPr>
          <p:nvPr/>
        </p:nvCxnSpPr>
        <p:spPr>
          <a:xfrm>
            <a:off x="8802424" y="5212080"/>
            <a:ext cx="1391028" cy="1158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26" idx="2"/>
            <a:endCxn id="29" idx="0"/>
          </p:cNvCxnSpPr>
          <p:nvPr/>
        </p:nvCxnSpPr>
        <p:spPr>
          <a:xfrm rot="16200000" flipH="1">
            <a:off x="9675429" y="4782306"/>
            <a:ext cx="226436" cy="19724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37" idx="2"/>
            <a:endCxn id="29" idx="0"/>
          </p:cNvCxnSpPr>
          <p:nvPr/>
        </p:nvCxnSpPr>
        <p:spPr>
          <a:xfrm rot="16200000" flipH="1">
            <a:off x="10370943" y="5477819"/>
            <a:ext cx="226437" cy="581419"/>
          </a:xfrm>
          <a:prstGeom prst="bentConnector3">
            <a:avLst>
              <a:gd name="adj1" fmla="val 269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26" idx="3"/>
            <a:endCxn id="28" idx="0"/>
          </p:cNvCxnSpPr>
          <p:nvPr/>
        </p:nvCxnSpPr>
        <p:spPr>
          <a:xfrm>
            <a:off x="9059599" y="5491623"/>
            <a:ext cx="735310" cy="3619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26" idx="1"/>
            <a:endCxn id="27" idx="1"/>
          </p:cNvCxnSpPr>
          <p:nvPr/>
        </p:nvCxnSpPr>
        <p:spPr>
          <a:xfrm rot="10800000" flipV="1">
            <a:off x="8545249" y="5491622"/>
            <a:ext cx="12700" cy="55381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206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46052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2479516" y="791394"/>
            <a:ext cx="4375053" cy="63654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Searching returns a large list of results, some of which may not be pathways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static PDF or document files with no interactivity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Care pathways keep change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510" y="2280894"/>
            <a:ext cx="2887020" cy="32918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419510" y="5683738"/>
            <a:ext cx="2650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https://</a:t>
            </a:r>
            <a:r>
              <a:rPr lang="en-US" sz="1200" dirty="0" err="1"/>
              <a:t>www.tipsandtricks-hq.com</a:t>
            </a:r>
            <a:r>
              <a:rPr lang="en-US" sz="1200" dirty="0"/>
              <a:t>/stress-management-tips-for-online-shop-admins-2820</a:t>
            </a:r>
          </a:p>
        </p:txBody>
      </p:sp>
    </p:spTree>
    <p:extLst>
      <p:ext uri="{BB962C8B-B14F-4D97-AF65-F5344CB8AC3E}">
        <p14:creationId xmlns:p14="http://schemas.microsoft.com/office/powerpoint/2010/main" val="43320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46052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2113758" y="1269698"/>
            <a:ext cx="3938954" cy="51978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Create a care pathway creator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User friendly &amp; easy to understand and use (elder users &amp; less computer experiences)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Can be used in different devices and different size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806" y="2358876"/>
            <a:ext cx="50038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18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46052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6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2324772" y="1003555"/>
            <a:ext cx="4375051" cy="60559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NPL  assistant input</a:t>
            </a:r>
          </a:p>
          <a:p>
            <a:pPr lvl="1"/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Faster, easier, more accurate input </a:t>
            </a:r>
          </a:p>
          <a:p>
            <a:pPr marL="457200" lvl="1" indent="0">
              <a:buNone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  for elder users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Left Part ( Form logic 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Conditions and Exit conditions </a:t>
            </a:r>
          </a:p>
          <a:p>
            <a:pPr lvl="1"/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Optimized process to create pathway</a:t>
            </a:r>
          </a:p>
          <a:p>
            <a:pPr lvl="1"/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Easy and Clear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Right Part ( Graph logic )</a:t>
            </a:r>
          </a:p>
          <a:p>
            <a:pPr lvl="1"/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PML-like data</a:t>
            </a:r>
          </a:p>
          <a:p>
            <a:pPr lvl="1"/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Optimized pattern to display pathway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123" y="2124758"/>
            <a:ext cx="4985494" cy="45494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909627" y="2550449"/>
            <a:ext cx="2280093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矩形 9"/>
          <p:cNvSpPr/>
          <p:nvPr/>
        </p:nvSpPr>
        <p:spPr>
          <a:xfrm>
            <a:off x="6652647" y="2137409"/>
            <a:ext cx="2685663" cy="4513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矩形 10"/>
          <p:cNvSpPr/>
          <p:nvPr/>
        </p:nvSpPr>
        <p:spPr>
          <a:xfrm>
            <a:off x="9348834" y="2137409"/>
            <a:ext cx="2278783" cy="4513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矩形 11"/>
          <p:cNvSpPr/>
          <p:nvPr/>
        </p:nvSpPr>
        <p:spPr>
          <a:xfrm>
            <a:off x="6729507" y="6193979"/>
            <a:ext cx="654273" cy="3129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Left</a:t>
            </a:r>
          </a:p>
        </p:txBody>
      </p:sp>
      <p:sp>
        <p:nvSpPr>
          <p:cNvPr id="8" name="线形标注 1 7"/>
          <p:cNvSpPr/>
          <p:nvPr/>
        </p:nvSpPr>
        <p:spPr>
          <a:xfrm>
            <a:off x="8859669" y="3513205"/>
            <a:ext cx="724281" cy="270125"/>
          </a:xfrm>
          <a:prstGeom prst="borderCallout1">
            <a:avLst>
              <a:gd name="adj1" fmla="val 42304"/>
              <a:gd name="adj2" fmla="val -443"/>
              <a:gd name="adj3" fmla="val -230264"/>
              <a:gd name="adj4" fmla="val -156692"/>
            </a:avLst>
          </a:prstGeom>
          <a:solidFill>
            <a:srgbClr val="F09415"/>
          </a:solidFill>
          <a:ln>
            <a:solidFill>
              <a:srgbClr val="F094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NPL</a:t>
            </a:r>
          </a:p>
        </p:txBody>
      </p:sp>
      <p:sp>
        <p:nvSpPr>
          <p:cNvPr id="14" name="矩形 13"/>
          <p:cNvSpPr/>
          <p:nvPr/>
        </p:nvSpPr>
        <p:spPr>
          <a:xfrm>
            <a:off x="10868554" y="6189911"/>
            <a:ext cx="657330" cy="3129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Right</a:t>
            </a:r>
            <a:endParaRPr lang="en-AU" sz="1400" dirty="0"/>
          </a:p>
        </p:txBody>
      </p:sp>
      <p:sp>
        <p:nvSpPr>
          <p:cNvPr id="13" name="矩形 12"/>
          <p:cNvSpPr/>
          <p:nvPr/>
        </p:nvSpPr>
        <p:spPr>
          <a:xfrm>
            <a:off x="6075234" y="4394375"/>
            <a:ext cx="654273" cy="3129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Logic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6432750" y="2550450"/>
            <a:ext cx="383252" cy="176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503688" y="4818183"/>
            <a:ext cx="322838" cy="516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1098345" y="3718606"/>
            <a:ext cx="654273" cy="3129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Logic</a:t>
            </a:r>
          </a:p>
        </p:txBody>
      </p:sp>
      <p:cxnSp>
        <p:nvCxnSpPr>
          <p:cNvPr id="28" name="直接箭头连接符 27"/>
          <p:cNvCxnSpPr/>
          <p:nvPr/>
        </p:nvCxnSpPr>
        <p:spPr>
          <a:xfrm flipH="1" flipV="1">
            <a:off x="10488226" y="3116438"/>
            <a:ext cx="717908" cy="531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10584182" y="4101880"/>
            <a:ext cx="613037" cy="21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97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46052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Solution-Form logic</a:t>
            </a:r>
          </a:p>
        </p:txBody>
      </p:sp>
      <p:sp>
        <p:nvSpPr>
          <p:cNvPr id="6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2324772" y="1003555"/>
            <a:ext cx="4375051" cy="60559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Risk management process(RMP).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Exit conditions depends on scores.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Conditions and Exit conditions 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are separated. </a:t>
            </a: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Improve version of RMP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 very suitable for pathway.</a:t>
            </a:r>
          </a:p>
          <a:p>
            <a:pPr marL="457200" lvl="1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Form-logic based process.</a:t>
            </a:r>
          </a:p>
          <a:p>
            <a:pPr lvl="1"/>
            <a:r>
              <a:rPr lang="en-AU" b="1" dirty="0">
                <a:solidFill>
                  <a:srgbClr val="FFC000"/>
                </a:solidFill>
              </a:rPr>
              <a:t>Conditions-first.</a:t>
            </a:r>
          </a:p>
          <a:p>
            <a:pPr lvl="2"/>
            <a:r>
              <a:rPr lang="en-AU" b="1" dirty="0">
                <a:solidFill>
                  <a:srgbClr val="FFC000"/>
                </a:solidFill>
              </a:rPr>
              <a:t>Fast, Flexible, but may cause logic chaos  </a:t>
            </a:r>
          </a:p>
          <a:p>
            <a:pPr lvl="1"/>
            <a:r>
              <a:rPr lang="en-AU" b="1" dirty="0">
                <a:solidFill>
                  <a:srgbClr val="FFC000"/>
                </a:solidFill>
              </a:rPr>
              <a:t>Logic-first.</a:t>
            </a:r>
          </a:p>
          <a:p>
            <a:pPr lvl="2"/>
            <a:r>
              <a:rPr lang="en-AU" b="1" dirty="0">
                <a:solidFill>
                  <a:srgbClr val="FFC000"/>
                </a:solidFill>
              </a:rPr>
              <a:t>Logic clear, standardized, but slow</a:t>
            </a:r>
          </a:p>
          <a:p>
            <a:pPr lvl="1"/>
            <a:endParaRPr lang="en-AU" dirty="0">
              <a:solidFill>
                <a:srgbClr val="FFC000"/>
              </a:solidFill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5148016" y="3244334"/>
            <a:ext cx="1847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1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min\AppData\Local\Temp\ksohtml\wpsAB84.tm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861" y="2447607"/>
            <a:ext cx="2615729" cy="429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6805860" y="2044444"/>
            <a:ext cx="2615729" cy="359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Condition-first</a:t>
            </a:r>
          </a:p>
        </p:txBody>
      </p:sp>
      <p:sp>
        <p:nvSpPr>
          <p:cNvPr id="15" name="线形标注 2 14"/>
          <p:cNvSpPr/>
          <p:nvPr/>
        </p:nvSpPr>
        <p:spPr>
          <a:xfrm>
            <a:off x="9675983" y="2808515"/>
            <a:ext cx="2207623" cy="370505"/>
          </a:xfrm>
          <a:prstGeom prst="borderCallout2">
            <a:avLst>
              <a:gd name="adj1" fmla="val 43430"/>
              <a:gd name="adj2" fmla="val -5374"/>
              <a:gd name="adj3" fmla="val 75161"/>
              <a:gd name="adj4" fmla="val -37969"/>
              <a:gd name="adj5" fmla="val 250002"/>
              <a:gd name="adj6" fmla="val -703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1. Illustrate all conditions</a:t>
            </a:r>
          </a:p>
        </p:txBody>
      </p:sp>
      <p:sp>
        <p:nvSpPr>
          <p:cNvPr id="17" name="矩形 16"/>
          <p:cNvSpPr/>
          <p:nvPr/>
        </p:nvSpPr>
        <p:spPr>
          <a:xfrm>
            <a:off x="8621485" y="3486922"/>
            <a:ext cx="239889" cy="1729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线形标注 2 23"/>
          <p:cNvSpPr/>
          <p:nvPr/>
        </p:nvSpPr>
        <p:spPr>
          <a:xfrm>
            <a:off x="9675983" y="3517157"/>
            <a:ext cx="2207623" cy="370505"/>
          </a:xfrm>
          <a:prstGeom prst="borderCallout2">
            <a:avLst>
              <a:gd name="adj1" fmla="val 43430"/>
              <a:gd name="adj2" fmla="val -5374"/>
              <a:gd name="adj3" fmla="val 75161"/>
              <a:gd name="adj4" fmla="val -26727"/>
              <a:gd name="adj5" fmla="val 172436"/>
              <a:gd name="adj6" fmla="val -4252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2. Use selector choose </a:t>
            </a:r>
            <a:r>
              <a:rPr lang="en-AU" sz="1200" dirty="0" err="1"/>
              <a:t>conditons</a:t>
            </a:r>
            <a:endParaRPr lang="en-AU" sz="1200" dirty="0"/>
          </a:p>
        </p:txBody>
      </p:sp>
      <p:sp>
        <p:nvSpPr>
          <p:cNvPr id="25" name="线形标注 2 24"/>
          <p:cNvSpPr/>
          <p:nvPr/>
        </p:nvSpPr>
        <p:spPr>
          <a:xfrm>
            <a:off x="9675983" y="5216858"/>
            <a:ext cx="2207623" cy="370505"/>
          </a:xfrm>
          <a:prstGeom prst="borderCallout2">
            <a:avLst>
              <a:gd name="adj1" fmla="val 43430"/>
              <a:gd name="adj2" fmla="val -5374"/>
              <a:gd name="adj3" fmla="val 68109"/>
              <a:gd name="adj4" fmla="val -36785"/>
              <a:gd name="adj5" fmla="val 211218"/>
              <a:gd name="adj6" fmla="val -7092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3. Define the logic </a:t>
            </a:r>
          </a:p>
        </p:txBody>
      </p:sp>
      <p:sp>
        <p:nvSpPr>
          <p:cNvPr id="26" name="矩形 25"/>
          <p:cNvSpPr/>
          <p:nvPr/>
        </p:nvSpPr>
        <p:spPr>
          <a:xfrm>
            <a:off x="6805860" y="2044444"/>
            <a:ext cx="2615729" cy="359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Logic-first</a:t>
            </a:r>
          </a:p>
        </p:txBody>
      </p:sp>
      <p:pic>
        <p:nvPicPr>
          <p:cNvPr id="1028" name="Picture 4" descr="C:\Users\min\AppData\Local\Temp\ksohtml\wpsE91B.tm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861" y="2447607"/>
            <a:ext cx="2615730" cy="429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线形标注 2 26"/>
          <p:cNvSpPr/>
          <p:nvPr/>
        </p:nvSpPr>
        <p:spPr>
          <a:xfrm>
            <a:off x="9675983" y="2808515"/>
            <a:ext cx="2207623" cy="370505"/>
          </a:xfrm>
          <a:prstGeom prst="borderCallout2">
            <a:avLst>
              <a:gd name="adj1" fmla="val 43430"/>
              <a:gd name="adj2" fmla="val -5374"/>
              <a:gd name="adj3" fmla="val 139945"/>
              <a:gd name="adj4" fmla="val -37969"/>
              <a:gd name="adj5" fmla="val 311702"/>
              <a:gd name="adj6" fmla="val -5117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1. Build form as real </a:t>
            </a:r>
          </a:p>
        </p:txBody>
      </p:sp>
      <p:sp>
        <p:nvSpPr>
          <p:cNvPr id="28" name="线形标注 2 27"/>
          <p:cNvSpPr/>
          <p:nvPr/>
        </p:nvSpPr>
        <p:spPr>
          <a:xfrm>
            <a:off x="9675983" y="3521333"/>
            <a:ext cx="2207623" cy="370505"/>
          </a:xfrm>
          <a:prstGeom prst="borderCallout2">
            <a:avLst>
              <a:gd name="adj1" fmla="val 43430"/>
              <a:gd name="adj2" fmla="val -5374"/>
              <a:gd name="adj3" fmla="val 112181"/>
              <a:gd name="adj4" fmla="val -42260"/>
              <a:gd name="adj5" fmla="val 271155"/>
              <a:gd name="adj6" fmla="val -5857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2. </a:t>
            </a:r>
            <a:r>
              <a:rPr lang="en-AU" sz="1200" dirty="0" err="1"/>
              <a:t>Fulfill</a:t>
            </a:r>
            <a:r>
              <a:rPr lang="en-AU" sz="1200" dirty="0"/>
              <a:t> the form</a:t>
            </a:r>
          </a:p>
        </p:txBody>
      </p:sp>
      <p:sp>
        <p:nvSpPr>
          <p:cNvPr id="29" name="线形标注 2 28"/>
          <p:cNvSpPr/>
          <p:nvPr/>
        </p:nvSpPr>
        <p:spPr>
          <a:xfrm>
            <a:off x="9675982" y="5216858"/>
            <a:ext cx="2207623" cy="370505"/>
          </a:xfrm>
          <a:prstGeom prst="borderCallout2">
            <a:avLst>
              <a:gd name="adj1" fmla="val 43430"/>
              <a:gd name="adj2" fmla="val -5374"/>
              <a:gd name="adj3" fmla="val 112181"/>
              <a:gd name="adj4" fmla="val -42260"/>
              <a:gd name="adj5" fmla="val 271155"/>
              <a:gd name="adj6" fmla="val -5857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3. Generate 1 exit </a:t>
            </a:r>
            <a:r>
              <a:rPr lang="en-AU" sz="1200" dirty="0" err="1"/>
              <a:t>conditons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14489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5" grpId="0" animBg="1"/>
      <p:bldP spid="15" grpId="1" animBg="1"/>
      <p:bldP spid="17" grpId="0" animBg="1"/>
      <p:bldP spid="17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7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6" name="Picture 58" descr="C:\Users\min\AppData\Local\Temp\ksohtml\wpsB1B7.t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931" y="5041643"/>
            <a:ext cx="20669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6" name="Picture 48" descr="C:\Users\min\AppData\Local\Temp\ksohtml\wpsBF48.tm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931" y="4730855"/>
            <a:ext cx="20669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0" descr="C:\Users\min\AppData\Local\Temp\ksohtml\wpsE4C5.tm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251" y="2760626"/>
            <a:ext cx="71437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46052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Solution-Graph logic</a:t>
            </a:r>
          </a:p>
        </p:txBody>
      </p:sp>
      <p:sp>
        <p:nvSpPr>
          <p:cNvPr id="6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2324772" y="1003555"/>
            <a:ext cx="4375051" cy="60559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Library choose</a:t>
            </a:r>
          </a:p>
          <a:p>
            <a:pPr lvl="1"/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GoJS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914400" lvl="2" indent="0">
              <a:buNone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The best one.</a:t>
            </a:r>
          </a:p>
          <a:p>
            <a:pPr lvl="1"/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JsPlumb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2" indent="0">
              <a:buNone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Good at drawing, </a:t>
            </a:r>
          </a:p>
          <a:p>
            <a:pPr marL="914400" lvl="2" indent="0">
              <a:buNone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but we only need displaying.</a:t>
            </a: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D3JS</a:t>
            </a:r>
          </a:p>
          <a:p>
            <a:pPr marL="914400" lvl="2" indent="0">
              <a:buNone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highest rating </a:t>
            </a:r>
          </a:p>
          <a:p>
            <a:pPr marL="914400" lvl="2" indent="0">
              <a:buNone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but suitable for chart rather than work-flow.</a:t>
            </a:r>
          </a:p>
          <a:p>
            <a:pPr marL="457200" lvl="1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Group-based element</a:t>
            </a: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A group generally contains 3 parts</a:t>
            </a: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Horizontal layout</a:t>
            </a:r>
          </a:p>
          <a:p>
            <a:pPr lvl="1"/>
            <a:endParaRPr lang="en-AU" dirty="0"/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6" name="Picture 8" descr="C:\Users\min\AppData\Local\Temp\ksohtml\wps36B1.tm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485" y="2249424"/>
            <a:ext cx="21145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min\AppData\Local\Temp\ksohtml\wps36A1.tmp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122" y="2425636"/>
            <a:ext cx="18002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min\AppData\Local\Temp\ksohtml\wps9C43.tmp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655" y="2425636"/>
            <a:ext cx="12287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min\AppData\Local\Temp\ksohtml\wpsC170.tmp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856" y="2691167"/>
            <a:ext cx="12287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C:\Users\min\AppData\Local\Temp\ksohtml\wpsFDCE.tmp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907" y="3291296"/>
            <a:ext cx="135255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C:\Users\min\AppData\Local\Temp\ksohtml\wps5487.tmp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158" y="2250186"/>
            <a:ext cx="242887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1" name="Picture 23" descr="C:\Users\min\AppData\Local\Temp\ksohtml\wps549B.tmp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569" y="3207968"/>
            <a:ext cx="185737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C:\Users\min\AppData\Local\Temp\ksohtml\wps54A0.tmp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144" y="3951541"/>
            <a:ext cx="52387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C:\Users\min\AppData\Local\Temp\ksohtml\wps5486.tmp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451" y="2355673"/>
            <a:ext cx="52387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1" descr="C:\Users\min\AppData\Local\Temp\ksohtml\wpsE4C6.tmp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904" y="2774773"/>
            <a:ext cx="12001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C:\Users\min\AppData\Local\Temp\ksohtml\wpsE4D6.tmp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9788" y="2759223"/>
            <a:ext cx="2095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1" name="Picture 33" descr="C:\Users\min\AppData\Local\Temp\ksohtml\wpsE4D7.tmp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308" y="3250732"/>
            <a:ext cx="67627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C:\Users\min\AppData\Local\Temp\ksohtml\wpsE4D8.tmp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494" y="3627828"/>
            <a:ext cx="714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C:\Users\min\AppData\Local\Temp\ksohtml\wps548B.tmp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515" y="2710408"/>
            <a:ext cx="457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C:\Users\min\AppData\Local\Temp\ksohtml\wps5489.tmp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7081" y="2908071"/>
            <a:ext cx="457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C:\Users\min\AppData\Local\Temp\ksohtml\wps549E.tmp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916" y="3652078"/>
            <a:ext cx="457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5" name="Picture 27" descr="C:\Users\min\AppData\Local\Temp\ksohtml\wps549F.tmp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958" y="3727985"/>
            <a:ext cx="457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矩形 42"/>
          <p:cNvSpPr/>
          <p:nvPr/>
        </p:nvSpPr>
        <p:spPr>
          <a:xfrm>
            <a:off x="6598922" y="4129681"/>
            <a:ext cx="1796416" cy="314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Element</a:t>
            </a:r>
          </a:p>
        </p:txBody>
      </p:sp>
      <p:pic>
        <p:nvPicPr>
          <p:cNvPr id="2089" name="Picture 41" descr="C:\Users\min\AppData\Local\Temp\ksohtml\wps6C01.tmp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931" y="5952551"/>
            <a:ext cx="20669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C:\Users\min\AppData\Local\Temp\ksohtml\wps6BFC.tmp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497" y="5542776"/>
            <a:ext cx="175260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8" name="Picture 50" descr="C:\Users\min\AppData\Local\Temp\ksohtml\wpsBF5A.tmp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931" y="5648137"/>
            <a:ext cx="20669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9" name="Picture 51" descr="C:\Users\min\AppData\Local\Temp\ksohtml\wpsBF5B.tmp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931" y="5346081"/>
            <a:ext cx="20669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2" name="Picture 44" descr="C:\Users\min\AppData\Local\Temp\ksohtml\wps6C14.tmp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708" y="5952510"/>
            <a:ext cx="139065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4" name="Picture 46" descr="C:\Users\min\AppData\Local\Temp\ksohtml\wps6C16.tmp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237" y="5096639"/>
            <a:ext cx="1905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3" descr="C:\Users\min\AppData\Local\Temp\ksohtml\wps6C13.tmp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937" y="5707983"/>
            <a:ext cx="1905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43" descr="C:\Users\min\AppData\Local\Temp\ksohtml\wps6C13.tmp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659" y="5427212"/>
            <a:ext cx="1905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43" descr="C:\Users\min\AppData\Local\Temp\ksohtml\wps6C13.tmp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012" y="6044412"/>
            <a:ext cx="1905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7" name="Picture 39" descr="C:\Users\min\AppData\Local\Temp\ksohtml\wps6BFF.tmp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232" y="5343591"/>
            <a:ext cx="1571625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0" name="Picture 42" descr="C:\Users\min\AppData\Local\Temp\ksohtml\wps6C12.tmp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449" y="5654698"/>
            <a:ext cx="123825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7" name="Picture 49" descr="C:\Users\min\AppData\Local\Temp\ksohtml\wpsBF49.tmp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689" y="5027649"/>
            <a:ext cx="19812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1" descr="C:\Users\min\AppData\Local\Temp\ksohtml\wps9C43.tmp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948" y="4757605"/>
            <a:ext cx="12287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2" name="Picture 64" descr="C:\Users\min\AppData\Local\Temp\ksohtml\wpsA494.tmp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132" y="5053233"/>
            <a:ext cx="20669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3" name="Picture 65" descr="C:\Users\min\AppData\Local\Temp\ksohtml\wpsA495.tmp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035" y="5151870"/>
            <a:ext cx="1905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4" name="Picture 66" descr="C:\Users\min\AppData\Local\Temp\ksohtml\wpsA496.tmp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904" y="5843013"/>
            <a:ext cx="1571625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8" name="Picture 60" descr="C:\Users\min\AppData\Local\Temp\ksohtml\wpsA481.tm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132" y="4748079"/>
            <a:ext cx="20669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6" name="Picture 68" descr="C:\Users\min\AppData\Local\Temp\ksohtml\wps353E.tmp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132" y="5363173"/>
            <a:ext cx="20669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1" name="Picture 63" descr="C:\Users\min\AppData\Local\Temp\ksohtml\wpsA484.tmp.pn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175" y="5610291"/>
            <a:ext cx="19812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0" name="Picture 62" descr="C:\Users\min\AppData\Local\Temp\ksohtml\wpsA483.tmp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369" y="5378944"/>
            <a:ext cx="1905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4" name="Picture 76" descr="C:\Users\min\AppData\Local\Temp\ksohtml\wps6753.tmp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683" y="5542776"/>
            <a:ext cx="157162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11" descr="C:\Users\min\AppData\Local\Temp\ksohtml\wps9C43.tmp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132" y="4753399"/>
            <a:ext cx="12287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矩形 44"/>
          <p:cNvSpPr/>
          <p:nvPr/>
        </p:nvSpPr>
        <p:spPr>
          <a:xfrm>
            <a:off x="6473485" y="4640580"/>
            <a:ext cx="4835548" cy="2055740"/>
          </a:xfrm>
          <a:prstGeom prst="rect">
            <a:avLst/>
          </a:pr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816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46052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471481"/>
              </p:ext>
            </p:extLst>
          </p:nvPr>
        </p:nvGraphicFramePr>
        <p:xfrm>
          <a:off x="1913207" y="2082018"/>
          <a:ext cx="8342142" cy="4620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4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8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3236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543" marR="75543" marT="37772" marB="3777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Min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Zan</a:t>
                      </a:r>
                      <a:r>
                        <a:rPr lang="en-US" sz="1500" baseline="0" dirty="0"/>
                        <a:t> </a:t>
                      </a:r>
                    </a:p>
                    <a:p>
                      <a:r>
                        <a:rPr lang="en-US" sz="1500" baseline="0" dirty="0"/>
                        <a:t>Graph Logic part</a:t>
                      </a:r>
                      <a:endParaRPr lang="en-US" sz="1500" dirty="0"/>
                    </a:p>
                  </a:txBody>
                  <a:tcPr marL="75543" marR="75543" marT="37772" marB="37772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Yuzhu Wang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aseline="0" dirty="0"/>
                        <a:t>Form Logic part</a:t>
                      </a:r>
                      <a:endParaRPr lang="en-US" sz="1500" dirty="0"/>
                    </a:p>
                  </a:txBody>
                  <a:tcPr marL="75543" marR="75543" marT="37772" marB="3777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6117">
                <a:tc>
                  <a:txBody>
                    <a:bodyPr/>
                    <a:lstStyle/>
                    <a:p>
                      <a:r>
                        <a:rPr lang="en-US" sz="1500" dirty="0"/>
                        <a:t>Week 7</a:t>
                      </a:r>
                    </a:p>
                  </a:txBody>
                  <a:tcPr marL="75543" marR="75543" marT="37772" marB="37772"/>
                </a:tc>
                <a:tc>
                  <a:txBody>
                    <a:bodyPr/>
                    <a:lstStyle/>
                    <a:p>
                      <a:r>
                        <a:rPr lang="en-US" altLang="zh-CN" sz="1500" dirty="0"/>
                        <a:t>Interface &amp;</a:t>
                      </a:r>
                      <a:r>
                        <a:rPr lang="en-US" altLang="zh-CN" sz="1500" baseline="0" dirty="0"/>
                        <a:t> User requirement </a:t>
                      </a:r>
                      <a:r>
                        <a:rPr lang="en-US" altLang="zh-CN" sz="1500" dirty="0"/>
                        <a:t>freeze.</a:t>
                      </a:r>
                      <a:r>
                        <a:rPr lang="en-US" altLang="zh-CN" sz="1500" baseline="0" dirty="0"/>
                        <a:t> </a:t>
                      </a:r>
                      <a:r>
                        <a:rPr lang="en-US" altLang="zh-CN" sz="1500" dirty="0"/>
                        <a:t>Finish </a:t>
                      </a:r>
                      <a:r>
                        <a:rPr lang="en-US" altLang="zh-CN" sz="1500" baseline="0" dirty="0"/>
                        <a:t>g</a:t>
                      </a:r>
                      <a:r>
                        <a:rPr lang="en-US" sz="1500" baseline="0" dirty="0"/>
                        <a:t>raphic logic part </a:t>
                      </a:r>
                      <a:r>
                        <a:rPr lang="en-US" altLang="zh-CN" sz="1500" baseline="0" dirty="0"/>
                        <a:t>requirements specification.</a:t>
                      </a:r>
                      <a:endParaRPr lang="en-US" sz="1500" dirty="0"/>
                    </a:p>
                  </a:txBody>
                  <a:tcPr marL="75543" marR="75543" marT="37772" marB="37772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/>
                        <a:t>Interface &amp;</a:t>
                      </a:r>
                      <a:r>
                        <a:rPr lang="en-US" altLang="zh-CN" sz="1500" baseline="0" dirty="0"/>
                        <a:t> User requirement </a:t>
                      </a:r>
                      <a:r>
                        <a:rPr lang="en-US" altLang="zh-CN" sz="1500" dirty="0"/>
                        <a:t>freeze</a:t>
                      </a:r>
                      <a:endParaRPr lang="en-US" sz="1500" dirty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/>
                        <a:t>Finish </a:t>
                      </a:r>
                      <a:r>
                        <a:rPr lang="en-US" altLang="zh-CN" sz="1500" baseline="0" dirty="0"/>
                        <a:t>form l</a:t>
                      </a:r>
                      <a:r>
                        <a:rPr lang="en-US" sz="1500" baseline="0" dirty="0"/>
                        <a:t>ogic part </a:t>
                      </a:r>
                      <a:r>
                        <a:rPr lang="en-US" altLang="zh-CN" sz="1500" baseline="0" dirty="0"/>
                        <a:t>requirements specification.</a:t>
                      </a:r>
                      <a:endParaRPr lang="en-US" sz="1500" dirty="0"/>
                    </a:p>
                  </a:txBody>
                  <a:tcPr marL="75543" marR="75543" marT="37772" marB="3777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6117">
                <a:tc>
                  <a:txBody>
                    <a:bodyPr/>
                    <a:lstStyle/>
                    <a:p>
                      <a:r>
                        <a:rPr lang="en-US" sz="1500" dirty="0"/>
                        <a:t>Week 8</a:t>
                      </a:r>
                    </a:p>
                  </a:txBody>
                  <a:tcPr marL="75543" marR="75543" marT="37772" marB="37772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</a:rPr>
                        <a:t>Finish software design of </a:t>
                      </a:r>
                      <a:r>
                        <a:rPr lang="en-US" altLang="zh-CN" sz="1500" baseline="0" dirty="0"/>
                        <a:t>g</a:t>
                      </a:r>
                      <a:r>
                        <a:rPr lang="en-US" sz="1500" baseline="0" dirty="0"/>
                        <a:t>raphic logic</a:t>
                      </a:r>
                      <a:r>
                        <a:rPr lang="en-US" sz="1500" dirty="0">
                          <a:effectLst/>
                        </a:rPr>
                        <a:t>,</a:t>
                      </a:r>
                      <a:r>
                        <a:rPr lang="en-US" sz="1500" baseline="0" dirty="0">
                          <a:effectLst/>
                        </a:rPr>
                        <a:t> including architecture design, components design and class design. </a:t>
                      </a:r>
                      <a:endParaRPr lang="en-US" sz="1500" dirty="0">
                        <a:effectLst/>
                      </a:endParaRPr>
                    </a:p>
                  </a:txBody>
                  <a:tcPr marL="75543" marR="75543" marT="37772" marB="37772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</a:rPr>
                        <a:t>Finish software design of </a:t>
                      </a:r>
                      <a:r>
                        <a:rPr lang="en-US" sz="1500" baseline="0" dirty="0">
                          <a:effectLst/>
                        </a:rPr>
                        <a:t>f</a:t>
                      </a:r>
                      <a:r>
                        <a:rPr lang="en-US" altLang="zh-CN" sz="1500" baseline="0" dirty="0"/>
                        <a:t>orm l</a:t>
                      </a:r>
                      <a:r>
                        <a:rPr lang="en-US" sz="1500" baseline="0" dirty="0"/>
                        <a:t>ogic part</a:t>
                      </a:r>
                      <a:r>
                        <a:rPr lang="en-US" sz="1500" dirty="0">
                          <a:effectLst/>
                        </a:rPr>
                        <a:t>,</a:t>
                      </a:r>
                      <a:r>
                        <a:rPr lang="en-US" sz="1500" baseline="0" dirty="0">
                          <a:effectLst/>
                        </a:rPr>
                        <a:t> including architecture design, components design and class design. </a:t>
                      </a:r>
                      <a:endParaRPr lang="en-US" sz="1500" dirty="0">
                        <a:effectLst/>
                      </a:endParaRPr>
                    </a:p>
                  </a:txBody>
                  <a:tcPr marL="75543" marR="75543" marT="37772" marB="3777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244">
                <a:tc>
                  <a:txBody>
                    <a:bodyPr/>
                    <a:lstStyle/>
                    <a:p>
                      <a:r>
                        <a:rPr lang="en-US" sz="1500" dirty="0"/>
                        <a:t>Week 9</a:t>
                      </a:r>
                    </a:p>
                  </a:txBody>
                  <a:tcPr marL="75543" marR="75543" marT="37772" marB="37772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 with “basic” map structure, try to implement “nice” map structure.</a:t>
                      </a:r>
                      <a:endParaRPr lang="en-US" sz="1500" dirty="0">
                        <a:effectLst/>
                      </a:endParaRPr>
                    </a:p>
                  </a:txBody>
                  <a:tcPr marL="75543" marR="75543" marT="37772" marB="37772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 with “basic” appearance, try to implement “nice” appearance.</a:t>
                      </a:r>
                      <a:endParaRPr lang="en-US" sz="1500" dirty="0">
                        <a:effectLst/>
                      </a:endParaRPr>
                    </a:p>
                  </a:txBody>
                  <a:tcPr marL="75543" marR="75543" marT="37772" marB="3777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244">
                <a:tc>
                  <a:txBody>
                    <a:bodyPr/>
                    <a:lstStyle/>
                    <a:p>
                      <a:r>
                        <a:rPr lang="en-US" sz="1500" dirty="0"/>
                        <a:t>Week 10</a:t>
                      </a:r>
                    </a:p>
                  </a:txBody>
                  <a:tcPr marL="75543" marR="75543" marT="37772" marB="37772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  proposal Implementing. </a:t>
                      </a:r>
                      <a:endParaRPr lang="en-US" sz="1500" dirty="0">
                        <a:effectLst/>
                      </a:endParaRPr>
                    </a:p>
                    <a:p>
                      <a:endParaRPr lang="en-US" sz="1500" dirty="0"/>
                    </a:p>
                  </a:txBody>
                  <a:tcPr marL="75543" marR="75543" marT="37772" marB="37772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 proposal implementing. </a:t>
                      </a:r>
                      <a:endParaRPr lang="en-US" sz="1500" dirty="0">
                        <a:effectLst/>
                      </a:endParaRPr>
                    </a:p>
                    <a:p>
                      <a:endParaRPr lang="en-US" sz="1500" dirty="0"/>
                    </a:p>
                  </a:txBody>
                  <a:tcPr marL="75543" marR="75543" marT="37772" marB="3777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801">
                <a:tc>
                  <a:txBody>
                    <a:bodyPr/>
                    <a:lstStyle/>
                    <a:p>
                      <a:r>
                        <a:rPr lang="en-US" sz="1500" dirty="0"/>
                        <a:t>Week 11</a:t>
                      </a:r>
                    </a:p>
                  </a:txBody>
                  <a:tcPr marL="75543" marR="75543" marT="37772" marB="37772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Combine</a:t>
                      </a:r>
                      <a:r>
                        <a:rPr lang="zh-CN" altLang="en-US" sz="1500" dirty="0"/>
                        <a:t> </a:t>
                      </a:r>
                      <a:r>
                        <a:rPr lang="en-US" altLang="zh-CN" sz="1500" dirty="0"/>
                        <a:t>the 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proposal with </a:t>
                      </a:r>
                      <a:r>
                        <a:rPr lang="en-US" sz="15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altLang="zh-CN" sz="1500" baseline="0" dirty="0"/>
                        <a:t>orm logic part.</a:t>
                      </a:r>
                      <a:endParaRPr lang="en-US" sz="1500" dirty="0"/>
                    </a:p>
                  </a:txBody>
                  <a:tcPr marL="75543" marR="75543" marT="37772" marB="37772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Combine</a:t>
                      </a:r>
                      <a:r>
                        <a:rPr lang="zh-CN" altLang="en-US" sz="1500" dirty="0"/>
                        <a:t> </a:t>
                      </a:r>
                      <a:r>
                        <a:rPr lang="en-US" altLang="zh-CN" sz="1500" dirty="0"/>
                        <a:t>the 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proposal with </a:t>
                      </a:r>
                      <a:r>
                        <a:rPr lang="en-US" sz="15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sz="1500" baseline="0" dirty="0"/>
                        <a:t>raphic </a:t>
                      </a:r>
                      <a:r>
                        <a:rPr lang="en-US" altLang="zh-CN" sz="1500" baseline="0" dirty="0"/>
                        <a:t>logic part.</a:t>
                      </a:r>
                      <a:endParaRPr lang="en-US" sz="1500" dirty="0"/>
                    </a:p>
                  </a:txBody>
                  <a:tcPr marL="75543" marR="75543" marT="37772" marB="3777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801">
                <a:tc>
                  <a:txBody>
                    <a:bodyPr/>
                    <a:lstStyle/>
                    <a:p>
                      <a:r>
                        <a:rPr lang="en-US" sz="1500" dirty="0"/>
                        <a:t>Week</a:t>
                      </a:r>
                      <a:r>
                        <a:rPr lang="en-US" sz="1500" baseline="0" dirty="0"/>
                        <a:t> 12</a:t>
                      </a:r>
                      <a:endParaRPr lang="en-US" sz="1500" dirty="0"/>
                    </a:p>
                  </a:txBody>
                  <a:tcPr marL="75543" marR="75543" marT="37772" marB="37772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Demonstrate</a:t>
                      </a:r>
                      <a:r>
                        <a:rPr lang="en-US" sz="15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pathway editor proposal. </a:t>
                      </a:r>
                      <a:endParaRPr lang="en-US" sz="1500" dirty="0">
                        <a:effectLst/>
                      </a:endParaRPr>
                    </a:p>
                  </a:txBody>
                  <a:tcPr marL="75543" marR="75543" marT="37772" marB="37772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Demonstrate</a:t>
                      </a:r>
                      <a:r>
                        <a:rPr lang="en-US" sz="15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pathway editor proposal. </a:t>
                      </a:r>
                      <a:endParaRPr lang="en-US" sz="1500" dirty="0">
                        <a:effectLst/>
                      </a:endParaRPr>
                    </a:p>
                  </a:txBody>
                  <a:tcPr marL="75543" marR="75543" marT="37772" marB="3777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228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69" y="2489983"/>
            <a:ext cx="10018713" cy="2874498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time</a:t>
            </a:r>
          </a:p>
        </p:txBody>
      </p:sp>
    </p:spTree>
    <p:extLst>
      <p:ext uri="{BB962C8B-B14F-4D97-AF65-F5344CB8AC3E}">
        <p14:creationId xmlns:p14="http://schemas.microsoft.com/office/powerpoint/2010/main" val="1874008955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3301</TotalTime>
  <Words>465</Words>
  <Application>Microsoft Office PowerPoint</Application>
  <PresentationFormat>宽屏</PresentationFormat>
  <Paragraphs>132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Arial</vt:lpstr>
      <vt:lpstr>Calibri</vt:lpstr>
      <vt:lpstr>Times New Roman</vt:lpstr>
      <vt:lpstr>Trebuchet MS</vt:lpstr>
      <vt:lpstr>柏林</vt:lpstr>
      <vt:lpstr>Min  Zan                  a1673755 Yuzhu Wang            a1690773</vt:lpstr>
      <vt:lpstr>Background &amp; Motivation</vt:lpstr>
      <vt:lpstr>Problem</vt:lpstr>
      <vt:lpstr>Goal</vt:lpstr>
      <vt:lpstr>Solution</vt:lpstr>
      <vt:lpstr>Solution-Form logic</vt:lpstr>
      <vt:lpstr>Solution-Graph logic</vt:lpstr>
      <vt:lpstr>Plan</vt:lpstr>
      <vt:lpstr>Thank you  Question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2 Research</dc:title>
  <dc:creator>Yuzhu Wang</dc:creator>
  <cp:lastModifiedBy>min zan</cp:lastModifiedBy>
  <cp:revision>287</cp:revision>
  <dcterms:created xsi:type="dcterms:W3CDTF">2015-11-03T05:33:01Z</dcterms:created>
  <dcterms:modified xsi:type="dcterms:W3CDTF">2016-04-26T14:22:07Z</dcterms:modified>
</cp:coreProperties>
</file>