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447E00-1E5E-4C03-BA65-6559DAD746D5}">
  <a:tblStyle styleId="{89447E00-1E5E-4C03-BA65-6559DAD746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5fff3b5dc_1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5fff3b5d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fff3b5dc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5fff3b5d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fff3b5dc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5fff3b5d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5fff3b5dc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5fff3b5d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5fff3b5dc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5fff3b5d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5fff3b5dc_1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5fff3b5d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5fff3b5dc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5fff3b5d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5fff3b5dc_5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5fff3b5dc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5fff3b5dc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5fff3b5d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2902ab9c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62902ab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5fff3b5d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5fff3b5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5fff3b5dc_1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5fff3b5d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5fff3b5dc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5fff3b5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5fff3b5dc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5fff3b5d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fff3b5dc_1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fff3b5d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fff3b5dc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5fff3b5d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213625"/>
            <a:ext cx="9144000" cy="472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213625"/>
            <a:ext cx="8222100" cy="3415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i.org/10.14722/ndss.2018.23105" TargetMode="External"/><Relationship Id="rId4" Type="http://schemas.openxmlformats.org/officeDocument/2006/relationships/hyperlink" Target="https://doi.org/10.14722/ndss.2018.23105" TargetMode="External"/><Relationship Id="rId5" Type="http://schemas.openxmlformats.org/officeDocument/2006/relationships/hyperlink" Target="https://doi.org/10.14722/ndss.2018.2310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Automated Website Fingerprinting using Deep Learning</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CSE 534 - Fundamentals of Computer Networks</a:t>
            </a:r>
            <a:endParaRPr sz="2400"/>
          </a:p>
        </p:txBody>
      </p:sp>
      <p:sp>
        <p:nvSpPr>
          <p:cNvPr id="69" name="Google Shape;69;p13"/>
          <p:cNvSpPr txBox="1"/>
          <p:nvPr/>
        </p:nvSpPr>
        <p:spPr>
          <a:xfrm>
            <a:off x="390525" y="3557600"/>
            <a:ext cx="289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Jimit Dholakia - 114342469</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Yasharth Sharma - 114362612</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Sai Manikanta Avula – 114701486</a:t>
            </a:r>
            <a:endParaRPr>
              <a:solidFill>
                <a:schemeClr val="lt1"/>
              </a:solidFill>
              <a:latin typeface="Roboto"/>
              <a:ea typeface="Roboto"/>
              <a:cs typeface="Roboto"/>
              <a:sym typeface="Roboto"/>
            </a:endParaRPr>
          </a:p>
        </p:txBody>
      </p:sp>
      <p:sp>
        <p:nvSpPr>
          <p:cNvPr id="70" name="Google Shape;70;p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Collection</a:t>
            </a:r>
            <a:endParaRPr/>
          </a:p>
        </p:txBody>
      </p:sp>
      <p:sp>
        <p:nvSpPr>
          <p:cNvPr id="135" name="Google Shape;135;p22"/>
          <p:cNvSpPr txBox="1"/>
          <p:nvPr>
            <p:ph idx="1" type="body"/>
          </p:nvPr>
        </p:nvSpPr>
        <p:spPr>
          <a:xfrm>
            <a:off x="471900" y="1213625"/>
            <a:ext cx="8222100" cy="3875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sz="1400"/>
              <a:t>In general, deep learning models require a lot of training data as the number of parameters to be tuned are high, partly due to the higher number of hidden layers and also with lesser data the model tends to overfit the data. </a:t>
            </a:r>
            <a:endParaRPr sz="1400"/>
          </a:p>
          <a:p>
            <a:pPr indent="-317500" lvl="0" marL="457200" rtl="0" algn="just">
              <a:spcBef>
                <a:spcPts val="0"/>
              </a:spcBef>
              <a:spcAft>
                <a:spcPts val="0"/>
              </a:spcAft>
              <a:buSzPts val="1400"/>
              <a:buChar char="●"/>
            </a:pPr>
            <a:r>
              <a:rPr lang="en" sz="1400"/>
              <a:t>The authors built a </a:t>
            </a:r>
            <a:r>
              <a:rPr b="1" lang="en" sz="1400"/>
              <a:t>distributed crawler</a:t>
            </a:r>
            <a:r>
              <a:rPr lang="en" sz="1400"/>
              <a:t> (with 15 virtual machines and 16 worker threads on each VM) to leverage on the data from hundreds of entry nodes in the Tor network. </a:t>
            </a:r>
            <a:endParaRPr sz="1400"/>
          </a:p>
          <a:p>
            <a:pPr indent="-317500" lvl="0" marL="457200" rtl="0" algn="just">
              <a:spcBef>
                <a:spcPts val="0"/>
              </a:spcBef>
              <a:spcAft>
                <a:spcPts val="0"/>
              </a:spcAft>
              <a:buSzPts val="1400"/>
              <a:buChar char="●"/>
            </a:pPr>
            <a:r>
              <a:rPr lang="en" sz="1400"/>
              <a:t>Furthermore, since the model does not need any data from the payload itself, the authors leverage network namespaces and</a:t>
            </a:r>
            <a:r>
              <a:rPr b="1" lang="en" sz="1400"/>
              <a:t> tcpdump</a:t>
            </a:r>
            <a:r>
              <a:rPr lang="en" sz="1400"/>
              <a:t> to isolate and capture the traffic of each Tor process and discard the encrypted payload and just retain the meta-data from the traffic traces. </a:t>
            </a:r>
            <a:endParaRPr sz="1400"/>
          </a:p>
          <a:p>
            <a:pPr indent="-317500" lvl="0" marL="457200" rtl="0" algn="just">
              <a:spcBef>
                <a:spcPts val="0"/>
              </a:spcBef>
              <a:spcAft>
                <a:spcPts val="0"/>
              </a:spcAft>
              <a:buSzPts val="1400"/>
              <a:buChar char="●"/>
            </a:pPr>
            <a:r>
              <a:rPr lang="en" sz="1400"/>
              <a:t>Some of the useful aspects from this metadata are the </a:t>
            </a:r>
            <a:r>
              <a:rPr b="1" lang="en" sz="1400"/>
              <a:t>timing</a:t>
            </a:r>
            <a:r>
              <a:rPr lang="en" sz="1400"/>
              <a:t>, </a:t>
            </a:r>
            <a:r>
              <a:rPr b="1" lang="en" sz="1400"/>
              <a:t>size </a:t>
            </a:r>
            <a:r>
              <a:rPr lang="en" sz="1400"/>
              <a:t>and </a:t>
            </a:r>
            <a:r>
              <a:rPr b="1" lang="en" sz="1400"/>
              <a:t>direction </a:t>
            </a:r>
            <a:r>
              <a:rPr lang="en" sz="1400"/>
              <a:t>of the packet. The choice of the deep learning model also was dependent on the nature of input data and in this paper these are 1-D sequences of </a:t>
            </a:r>
            <a:r>
              <a:rPr b="1" lang="en" sz="1400"/>
              <a:t>incoming </a:t>
            </a:r>
            <a:r>
              <a:rPr lang="en" sz="1400"/>
              <a:t>(website to client) and </a:t>
            </a:r>
            <a:r>
              <a:rPr b="1" lang="en" sz="1400"/>
              <a:t>outgoing </a:t>
            </a:r>
            <a:r>
              <a:rPr lang="en" sz="1400"/>
              <a:t>(client to website) Tor </a:t>
            </a:r>
            <a:r>
              <a:rPr b="1" lang="en" sz="1400"/>
              <a:t>cells encoded as -1 and 1.</a:t>
            </a:r>
            <a:endParaRPr b="1" sz="1400"/>
          </a:p>
          <a:p>
            <a:pPr indent="0" lvl="0" marL="0" rtl="0" algn="just">
              <a:spcBef>
                <a:spcPts val="1600"/>
              </a:spcBef>
              <a:spcAft>
                <a:spcPts val="1600"/>
              </a:spcAft>
              <a:buNone/>
            </a:pPr>
            <a:r>
              <a:t/>
            </a:r>
            <a:endParaRPr sz="1400"/>
          </a:p>
        </p:txBody>
      </p:sp>
      <p:sp>
        <p:nvSpPr>
          <p:cNvPr id="136" name="Google Shape;136;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Collection (contd.)</a:t>
            </a:r>
            <a:endParaRPr/>
          </a:p>
        </p:txBody>
      </p:sp>
      <p:sp>
        <p:nvSpPr>
          <p:cNvPr id="142" name="Google Shape;142;p23"/>
          <p:cNvSpPr txBox="1"/>
          <p:nvPr>
            <p:ph idx="1" type="body"/>
          </p:nvPr>
        </p:nvSpPr>
        <p:spPr>
          <a:xfrm>
            <a:off x="471900" y="1530800"/>
            <a:ext cx="8222100" cy="34698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b="1" i="1" lang="en" sz="1500"/>
              <a:t>Closed world set:</a:t>
            </a:r>
            <a:r>
              <a:rPr lang="en" sz="1500"/>
              <a:t> In this group, the adversary assumes that there is a limited set of monitored websites (a tiny fraction of web) that he/she is interested in identifying.</a:t>
            </a:r>
            <a:endParaRPr sz="1500"/>
          </a:p>
          <a:p>
            <a:pPr indent="-323850" lvl="1" marL="914400" rtl="0" algn="just">
              <a:spcBef>
                <a:spcPts val="0"/>
              </a:spcBef>
              <a:spcAft>
                <a:spcPts val="0"/>
              </a:spcAft>
              <a:buSzPts val="1500"/>
              <a:buChar char="○"/>
            </a:pPr>
            <a:r>
              <a:rPr lang="en" sz="1500"/>
              <a:t>Extract fingerprints/traces of traffic for this closed set of websites and store them.</a:t>
            </a:r>
            <a:endParaRPr sz="1500"/>
          </a:p>
          <a:p>
            <a:pPr indent="-323850" lvl="1" marL="914400" rtl="0" algn="just">
              <a:spcBef>
                <a:spcPts val="0"/>
              </a:spcBef>
              <a:spcAft>
                <a:spcPts val="0"/>
              </a:spcAft>
              <a:buSzPts val="1500"/>
              <a:buChar char="○"/>
            </a:pPr>
            <a:r>
              <a:rPr lang="en" sz="1500"/>
              <a:t>Capture the actual Tor user traffic between user and Tor network and then match the communication pattern with already stored fingerprints.</a:t>
            </a:r>
            <a:endParaRPr sz="1500"/>
          </a:p>
          <a:p>
            <a:pPr indent="-323850" lvl="0" marL="457200" rtl="0" algn="just">
              <a:spcBef>
                <a:spcPts val="0"/>
              </a:spcBef>
              <a:spcAft>
                <a:spcPts val="0"/>
              </a:spcAft>
              <a:buSzPts val="1500"/>
              <a:buChar char="●"/>
            </a:pPr>
            <a:r>
              <a:rPr b="1" i="1" lang="en" sz="1500"/>
              <a:t>Open world set:</a:t>
            </a:r>
            <a:r>
              <a:rPr lang="en" sz="1500"/>
              <a:t> Here, the attacker assumes that a Tor user can visit any web page(&gt; billions) on the internet and not just on the web pages that the adversary has trained the model on. Here the attacker differentiates between monitored and unmonitored websites. However, as realistic as this setup sounds, it is difficult to gain higher precision on classifying websites in this scenario.</a:t>
            </a:r>
            <a:endParaRPr sz="1500"/>
          </a:p>
        </p:txBody>
      </p:sp>
      <p:sp>
        <p:nvSpPr>
          <p:cNvPr id="143" name="Google Shape;143;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Learning Model</a:t>
            </a:r>
            <a:endParaRPr/>
          </a:p>
        </p:txBody>
      </p:sp>
      <p:sp>
        <p:nvSpPr>
          <p:cNvPr id="149" name="Google Shape;149;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4"/>
          <p:cNvPicPr preferRelativeResize="0"/>
          <p:nvPr/>
        </p:nvPicPr>
        <p:blipFill>
          <a:blip r:embed="rId3">
            <a:alphaModFix/>
          </a:blip>
          <a:stretch>
            <a:fillRect/>
          </a:stretch>
        </p:blipFill>
        <p:spPr>
          <a:xfrm>
            <a:off x="1387889" y="1460925"/>
            <a:ext cx="6368225" cy="3044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Learning Model</a:t>
            </a:r>
            <a:endParaRPr/>
          </a:p>
        </p:txBody>
      </p:sp>
      <p:sp>
        <p:nvSpPr>
          <p:cNvPr id="156" name="Google Shape;156;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a:blip r:embed="rId3">
            <a:alphaModFix/>
          </a:blip>
          <a:stretch>
            <a:fillRect/>
          </a:stretch>
        </p:blipFill>
        <p:spPr>
          <a:xfrm>
            <a:off x="405088" y="1546600"/>
            <a:ext cx="4095750" cy="2971800"/>
          </a:xfrm>
          <a:prstGeom prst="rect">
            <a:avLst/>
          </a:prstGeom>
          <a:noFill/>
          <a:ln>
            <a:noFill/>
          </a:ln>
        </p:spPr>
      </p:pic>
      <p:pic>
        <p:nvPicPr>
          <p:cNvPr id="158" name="Google Shape;158;p25"/>
          <p:cNvPicPr preferRelativeResize="0"/>
          <p:nvPr/>
        </p:nvPicPr>
        <p:blipFill>
          <a:blip r:embed="rId4">
            <a:alphaModFix/>
          </a:blip>
          <a:stretch>
            <a:fillRect/>
          </a:stretch>
        </p:blipFill>
        <p:spPr>
          <a:xfrm>
            <a:off x="4643150" y="1546600"/>
            <a:ext cx="4095750" cy="297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sp>
        <p:nvSpPr>
          <p:cNvPr id="164" name="Google Shape;164;p26"/>
          <p:cNvSpPr txBox="1"/>
          <p:nvPr>
            <p:ph idx="1" type="body"/>
          </p:nvPr>
        </p:nvSpPr>
        <p:spPr>
          <a:xfrm>
            <a:off x="471900" y="1213625"/>
            <a:ext cx="8222100" cy="341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tried various Machine Learning algorithms on the dataset and the results are shown below</a:t>
            </a:r>
            <a:endParaRPr/>
          </a:p>
        </p:txBody>
      </p:sp>
      <p:graphicFrame>
        <p:nvGraphicFramePr>
          <p:cNvPr id="165" name="Google Shape;165;p26"/>
          <p:cNvGraphicFramePr/>
          <p:nvPr/>
        </p:nvGraphicFramePr>
        <p:xfrm>
          <a:off x="952500" y="2143125"/>
          <a:ext cx="3000000" cy="3000000"/>
        </p:xfrm>
        <a:graphic>
          <a:graphicData uri="http://schemas.openxmlformats.org/drawingml/2006/table">
            <a:tbl>
              <a:tblPr>
                <a:noFill/>
                <a:tableStyleId>{89447E00-1E5E-4C03-BA65-6559DAD746D5}</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c>
                  <a:txBody>
                    <a:bodyPr/>
                    <a:lstStyle/>
                    <a:p>
                      <a:pPr indent="0" lvl="0" marL="0" rtl="0" algn="l">
                        <a:spcBef>
                          <a:spcPts val="0"/>
                        </a:spcBef>
                        <a:spcAft>
                          <a:spcPts val="0"/>
                        </a:spcAft>
                        <a:buNone/>
                      </a:pPr>
                      <a:r>
                        <a:rPr b="1" lang="en"/>
                        <a:t>Training Time</a:t>
                      </a:r>
                      <a:endParaRPr b="1"/>
                    </a:p>
                  </a:txBody>
                  <a:tcPr marT="91425" marB="91425" marR="91425" marL="91425"/>
                </a:tc>
                <a:tc>
                  <a:txBody>
                    <a:bodyPr/>
                    <a:lstStyle/>
                    <a:p>
                      <a:pPr indent="0" lvl="0" marL="0" rtl="0" algn="l">
                        <a:spcBef>
                          <a:spcPts val="0"/>
                        </a:spcBef>
                        <a:spcAft>
                          <a:spcPts val="0"/>
                        </a:spcAft>
                        <a:buNone/>
                      </a:pPr>
                      <a:r>
                        <a:rPr b="1" lang="en"/>
                        <a:t>Inference Time</a:t>
                      </a:r>
                      <a:endParaRPr b="1"/>
                    </a:p>
                  </a:txBody>
                  <a:tcPr marT="91425" marB="91425" marR="91425" marL="91425"/>
                </a:tc>
              </a:tr>
              <a:tr h="381000">
                <a:tc>
                  <a:txBody>
                    <a:bodyPr/>
                    <a:lstStyle/>
                    <a:p>
                      <a:pPr indent="0" lvl="0" marL="0" rtl="0" algn="l">
                        <a:spcBef>
                          <a:spcPts val="0"/>
                        </a:spcBef>
                        <a:spcAft>
                          <a:spcPts val="0"/>
                        </a:spcAft>
                        <a:buNone/>
                      </a:pPr>
                      <a:r>
                        <a:rPr lang="en"/>
                        <a:t>K-Nearest Neighbors</a:t>
                      </a:r>
                      <a:endParaRPr/>
                    </a:p>
                  </a:txBody>
                  <a:tcPr marT="91425" marB="91425" marR="91425" marL="91425"/>
                </a:tc>
                <a:tc>
                  <a:txBody>
                    <a:bodyPr/>
                    <a:lstStyle/>
                    <a:p>
                      <a:pPr indent="0" lvl="0" marL="0" rtl="0" algn="l">
                        <a:spcBef>
                          <a:spcPts val="0"/>
                        </a:spcBef>
                        <a:spcAft>
                          <a:spcPts val="0"/>
                        </a:spcAft>
                        <a:buNone/>
                      </a:pPr>
                      <a:r>
                        <a:rPr lang="en"/>
                        <a:t>0.28052</a:t>
                      </a:r>
                      <a:endParaRPr/>
                    </a:p>
                  </a:txBody>
                  <a:tcPr marT="91425" marB="91425" marR="91425" marL="91425"/>
                </a:tc>
                <a:tc>
                  <a:txBody>
                    <a:bodyPr/>
                    <a:lstStyle/>
                    <a:p>
                      <a:pPr indent="0" lvl="0" marL="0" rtl="0" algn="l">
                        <a:spcBef>
                          <a:spcPts val="0"/>
                        </a:spcBef>
                        <a:spcAft>
                          <a:spcPts val="0"/>
                        </a:spcAft>
                        <a:buNone/>
                      </a:pPr>
                      <a:r>
                        <a:rPr lang="en"/>
                        <a:t>0.031 seconds</a:t>
                      </a:r>
                      <a:endParaRPr/>
                    </a:p>
                  </a:txBody>
                  <a:tcPr marT="91425" marB="91425" marR="91425" marL="91425"/>
                </a:tc>
                <a:tc>
                  <a:txBody>
                    <a:bodyPr/>
                    <a:lstStyle/>
                    <a:p>
                      <a:pPr indent="0" lvl="0" marL="0" rtl="0" algn="l">
                        <a:spcBef>
                          <a:spcPts val="0"/>
                        </a:spcBef>
                        <a:spcAft>
                          <a:spcPts val="0"/>
                        </a:spcAft>
                        <a:buNone/>
                      </a:pPr>
                      <a:r>
                        <a:rPr lang="en"/>
                        <a:t>2112.32 seconds</a:t>
                      </a:r>
                      <a:endParaRPr/>
                    </a:p>
                  </a:txBody>
                  <a:tcPr marT="91425" marB="91425" marR="91425" marL="91425"/>
                </a:tc>
              </a:tr>
              <a:tr h="381000">
                <a:tc>
                  <a:txBody>
                    <a:bodyPr/>
                    <a:lstStyle/>
                    <a:p>
                      <a:pPr indent="0" lvl="0" marL="0" rtl="0" algn="l">
                        <a:spcBef>
                          <a:spcPts val="0"/>
                        </a:spcBef>
                        <a:spcAft>
                          <a:spcPts val="0"/>
                        </a:spcAft>
                        <a:buNone/>
                      </a:pPr>
                      <a:r>
                        <a:rPr lang="en"/>
                        <a:t>Adaboost Classifier</a:t>
                      </a:r>
                      <a:endParaRPr/>
                    </a:p>
                  </a:txBody>
                  <a:tcPr marT="91425" marB="91425" marR="91425" marL="91425"/>
                </a:tc>
                <a:tc>
                  <a:txBody>
                    <a:bodyPr/>
                    <a:lstStyle/>
                    <a:p>
                      <a:pPr indent="0" lvl="0" marL="0" rtl="0" algn="l">
                        <a:spcBef>
                          <a:spcPts val="0"/>
                        </a:spcBef>
                        <a:spcAft>
                          <a:spcPts val="0"/>
                        </a:spcAft>
                        <a:buNone/>
                      </a:pPr>
                      <a:r>
                        <a:rPr lang="en"/>
                        <a:t>0.01990</a:t>
                      </a:r>
                      <a:endParaRPr/>
                    </a:p>
                  </a:txBody>
                  <a:tcPr marT="91425" marB="91425" marR="91425" marL="91425"/>
                </a:tc>
                <a:tc>
                  <a:txBody>
                    <a:bodyPr/>
                    <a:lstStyle/>
                    <a:p>
                      <a:pPr indent="0" lvl="0" marL="0" rtl="0" algn="l">
                        <a:spcBef>
                          <a:spcPts val="0"/>
                        </a:spcBef>
                        <a:spcAft>
                          <a:spcPts val="0"/>
                        </a:spcAft>
                        <a:buNone/>
                      </a:pPr>
                      <a:r>
                        <a:rPr lang="en"/>
                        <a:t>1280.58 seconds</a:t>
                      </a:r>
                      <a:endParaRPr/>
                    </a:p>
                  </a:txBody>
                  <a:tcPr marT="91425" marB="91425" marR="91425" marL="91425"/>
                </a:tc>
                <a:tc>
                  <a:txBody>
                    <a:bodyPr/>
                    <a:lstStyle/>
                    <a:p>
                      <a:pPr indent="0" lvl="0" marL="0" rtl="0" algn="l">
                        <a:spcBef>
                          <a:spcPts val="0"/>
                        </a:spcBef>
                        <a:spcAft>
                          <a:spcPts val="0"/>
                        </a:spcAft>
                        <a:buNone/>
                      </a:pPr>
                      <a:r>
                        <a:rPr lang="en"/>
                        <a:t>31.18 seconds</a:t>
                      </a:r>
                      <a:endParaRPr/>
                    </a:p>
                  </a:txBody>
                  <a:tcPr marT="91425" marB="91425" marR="91425" marL="91425"/>
                </a:tc>
              </a:tr>
              <a:tr h="381000">
                <a:tc>
                  <a:txBody>
                    <a:bodyPr/>
                    <a:lstStyle/>
                    <a:p>
                      <a:pPr indent="0" lvl="0" marL="0" rtl="0" algn="l">
                        <a:spcBef>
                          <a:spcPts val="0"/>
                        </a:spcBef>
                        <a:spcAft>
                          <a:spcPts val="0"/>
                        </a:spcAft>
                        <a:buNone/>
                      </a:pPr>
                      <a:r>
                        <a:rPr lang="en"/>
                        <a:t>GaussianNB classifier</a:t>
                      </a:r>
                      <a:endParaRPr/>
                    </a:p>
                  </a:txBody>
                  <a:tcPr marT="91425" marB="91425" marR="91425" marL="91425"/>
                </a:tc>
                <a:tc>
                  <a:txBody>
                    <a:bodyPr/>
                    <a:lstStyle/>
                    <a:p>
                      <a:pPr indent="0" lvl="0" marL="0" rtl="0" algn="l">
                        <a:spcBef>
                          <a:spcPts val="0"/>
                        </a:spcBef>
                        <a:spcAft>
                          <a:spcPts val="0"/>
                        </a:spcAft>
                        <a:buNone/>
                      </a:pPr>
                      <a:r>
                        <a:rPr lang="en"/>
                        <a:t>0.31328</a:t>
                      </a:r>
                      <a:endParaRPr/>
                    </a:p>
                  </a:txBody>
                  <a:tcPr marT="91425" marB="91425" marR="91425" marL="91425"/>
                </a:tc>
                <a:tc>
                  <a:txBody>
                    <a:bodyPr/>
                    <a:lstStyle/>
                    <a:p>
                      <a:pPr indent="0" lvl="0" marL="0" rtl="0" algn="l">
                        <a:spcBef>
                          <a:spcPts val="0"/>
                        </a:spcBef>
                        <a:spcAft>
                          <a:spcPts val="0"/>
                        </a:spcAft>
                        <a:buNone/>
                      </a:pPr>
                      <a:r>
                        <a:rPr lang="en"/>
                        <a:t>14.24 seconds</a:t>
                      </a:r>
                      <a:endParaRPr/>
                    </a:p>
                  </a:txBody>
                  <a:tcPr marT="91425" marB="91425" marR="91425" marL="91425"/>
                </a:tc>
                <a:tc>
                  <a:txBody>
                    <a:bodyPr/>
                    <a:lstStyle/>
                    <a:p>
                      <a:pPr indent="0" lvl="0" marL="0" rtl="0" algn="l">
                        <a:spcBef>
                          <a:spcPts val="0"/>
                        </a:spcBef>
                        <a:spcAft>
                          <a:spcPts val="0"/>
                        </a:spcAft>
                        <a:buNone/>
                      </a:pPr>
                      <a:r>
                        <a:rPr lang="en"/>
                        <a:t>150.69 seconds</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0.79958</a:t>
                      </a:r>
                      <a:endParaRPr/>
                    </a:p>
                  </a:txBody>
                  <a:tcPr marT="91425" marB="91425" marR="91425" marL="91425"/>
                </a:tc>
                <a:tc>
                  <a:txBody>
                    <a:bodyPr/>
                    <a:lstStyle/>
                    <a:p>
                      <a:pPr indent="0" lvl="0" marL="0" rtl="0" algn="l">
                        <a:spcBef>
                          <a:spcPts val="0"/>
                        </a:spcBef>
                        <a:spcAft>
                          <a:spcPts val="0"/>
                        </a:spcAft>
                        <a:buNone/>
                      </a:pPr>
                      <a:r>
                        <a:rPr lang="en"/>
                        <a:t>163.79 seconds</a:t>
                      </a:r>
                      <a:endParaRPr/>
                    </a:p>
                  </a:txBody>
                  <a:tcPr marT="91425" marB="91425" marR="91425" marL="91425"/>
                </a:tc>
                <a:tc>
                  <a:txBody>
                    <a:bodyPr/>
                    <a:lstStyle/>
                    <a:p>
                      <a:pPr indent="0" lvl="0" marL="0" rtl="0" algn="l">
                        <a:spcBef>
                          <a:spcPts val="0"/>
                        </a:spcBef>
                        <a:spcAft>
                          <a:spcPts val="0"/>
                        </a:spcAft>
                        <a:buNone/>
                      </a:pPr>
                      <a:r>
                        <a:rPr lang="en"/>
                        <a:t>3.19 seconds</a:t>
                      </a:r>
                      <a:endParaRPr/>
                    </a:p>
                  </a:txBody>
                  <a:tcPr marT="91425" marB="91425" marR="91425" marL="91425"/>
                </a:tc>
              </a:tr>
            </a:tbl>
          </a:graphicData>
        </a:graphic>
      </p:graphicFrame>
      <p:sp>
        <p:nvSpPr>
          <p:cNvPr id="166" name="Google Shape;166;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Model (contd.)</a:t>
            </a:r>
            <a:endParaRPr/>
          </a:p>
        </p:txBody>
      </p:sp>
      <p:sp>
        <p:nvSpPr>
          <p:cNvPr id="172" name="Google Shape;172;p27"/>
          <p:cNvSpPr txBox="1"/>
          <p:nvPr>
            <p:ph idx="1" type="body"/>
          </p:nvPr>
        </p:nvSpPr>
        <p:spPr>
          <a:xfrm>
            <a:off x="471900" y="1213625"/>
            <a:ext cx="8222100" cy="341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Random Forest gave the best results among ML algorithms, so w</a:t>
            </a:r>
            <a:r>
              <a:rPr lang="en"/>
              <a:t>e</a:t>
            </a:r>
            <a:r>
              <a:rPr lang="en"/>
              <a:t> used hyperparameter tuning to further tune the model.</a:t>
            </a:r>
            <a:endParaRPr/>
          </a:p>
        </p:txBody>
      </p:sp>
      <p:graphicFrame>
        <p:nvGraphicFramePr>
          <p:cNvPr id="173" name="Google Shape;173;p27"/>
          <p:cNvGraphicFramePr/>
          <p:nvPr/>
        </p:nvGraphicFramePr>
        <p:xfrm>
          <a:off x="963450" y="2228850"/>
          <a:ext cx="3000000" cy="3000000"/>
        </p:xfrm>
        <a:graphic>
          <a:graphicData uri="http://schemas.openxmlformats.org/drawingml/2006/table">
            <a:tbl>
              <a:tblPr>
                <a:noFill/>
                <a:tableStyleId>{89447E00-1E5E-4C03-BA65-6559DAD746D5}</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No. of trees in Random Forest</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c>
                  <a:txBody>
                    <a:bodyPr/>
                    <a:lstStyle/>
                    <a:p>
                      <a:pPr indent="0" lvl="0" marL="0" rtl="0" algn="l">
                        <a:spcBef>
                          <a:spcPts val="0"/>
                        </a:spcBef>
                        <a:spcAft>
                          <a:spcPts val="0"/>
                        </a:spcAft>
                        <a:buNone/>
                      </a:pPr>
                      <a:r>
                        <a:rPr b="1" lang="en"/>
                        <a:t>Training Time</a:t>
                      </a:r>
                      <a:endParaRPr b="1"/>
                    </a:p>
                  </a:txBody>
                  <a:tcPr marT="91425" marB="91425" marR="91425" marL="91425"/>
                </a:tc>
                <a:tc>
                  <a:txBody>
                    <a:bodyPr/>
                    <a:lstStyle/>
                    <a:p>
                      <a:pPr indent="0" lvl="0" marL="0" rtl="0" algn="l">
                        <a:spcBef>
                          <a:spcPts val="0"/>
                        </a:spcBef>
                        <a:spcAft>
                          <a:spcPts val="0"/>
                        </a:spcAft>
                        <a:buNone/>
                      </a:pPr>
                      <a:r>
                        <a:rPr b="1" lang="en"/>
                        <a:t>Inference Time</a:t>
                      </a:r>
                      <a:endParaRPr b="1"/>
                    </a:p>
                  </a:txBody>
                  <a:tcPr marT="91425" marB="91425" marR="91425" marL="91425"/>
                </a:tc>
              </a:tr>
              <a:tr h="381000">
                <a:tc>
                  <a:txBody>
                    <a:bodyPr/>
                    <a:lstStyle/>
                    <a:p>
                      <a:pPr indent="0" lvl="0" marL="0" rtl="0" algn="l">
                        <a:spcBef>
                          <a:spcPts val="0"/>
                        </a:spcBef>
                        <a:spcAft>
                          <a:spcPts val="0"/>
                        </a:spcAft>
                        <a:buNone/>
                      </a:pPr>
                      <a:r>
                        <a:rPr lang="en"/>
                        <a:t>50</a:t>
                      </a:r>
                      <a:endParaRPr/>
                    </a:p>
                  </a:txBody>
                  <a:tcPr marT="91425" marB="91425" marR="91425" marL="91425"/>
                </a:tc>
                <a:tc>
                  <a:txBody>
                    <a:bodyPr/>
                    <a:lstStyle/>
                    <a:p>
                      <a:pPr indent="0" lvl="0" marL="0" rtl="0" algn="l">
                        <a:spcBef>
                          <a:spcPts val="0"/>
                        </a:spcBef>
                        <a:spcAft>
                          <a:spcPts val="0"/>
                        </a:spcAft>
                        <a:buNone/>
                      </a:pPr>
                      <a:r>
                        <a:rPr lang="en"/>
                        <a:t>0.78078</a:t>
                      </a:r>
                      <a:endParaRPr/>
                    </a:p>
                  </a:txBody>
                  <a:tcPr marT="91425" marB="91425" marR="91425" marL="91425"/>
                </a:tc>
                <a:tc>
                  <a:txBody>
                    <a:bodyPr/>
                    <a:lstStyle/>
                    <a:p>
                      <a:pPr indent="0" lvl="0" marL="0" rtl="0" algn="l">
                        <a:spcBef>
                          <a:spcPts val="0"/>
                        </a:spcBef>
                        <a:spcAft>
                          <a:spcPts val="0"/>
                        </a:spcAft>
                        <a:buNone/>
                      </a:pPr>
                      <a:r>
                        <a:rPr lang="en"/>
                        <a:t>71.89 seconds</a:t>
                      </a:r>
                      <a:endParaRPr/>
                    </a:p>
                  </a:txBody>
                  <a:tcPr marT="91425" marB="91425" marR="91425" marL="91425"/>
                </a:tc>
                <a:tc>
                  <a:txBody>
                    <a:bodyPr/>
                    <a:lstStyle/>
                    <a:p>
                      <a:pPr indent="0" lvl="0" marL="0" rtl="0" algn="l">
                        <a:spcBef>
                          <a:spcPts val="0"/>
                        </a:spcBef>
                        <a:spcAft>
                          <a:spcPts val="0"/>
                        </a:spcAft>
                        <a:buNone/>
                      </a:pPr>
                      <a:r>
                        <a:rPr lang="en"/>
                        <a:t>1.67 seconds</a:t>
                      </a:r>
                      <a:endParaRPr/>
                    </a:p>
                  </a:txBody>
                  <a:tcPr marT="91425" marB="91425" marR="91425" marL="91425"/>
                </a:tc>
              </a:tr>
              <a:tr h="381000">
                <a:tc>
                  <a:txBody>
                    <a:bodyPr/>
                    <a:lstStyle/>
                    <a:p>
                      <a:pPr indent="0" lvl="0" marL="0" rtl="0" algn="l">
                        <a:spcBef>
                          <a:spcPts val="0"/>
                        </a:spcBef>
                        <a:spcAft>
                          <a:spcPts val="0"/>
                        </a:spcAft>
                        <a:buNone/>
                      </a:pPr>
                      <a:r>
                        <a:rPr lang="en"/>
                        <a:t>75</a:t>
                      </a:r>
                      <a:endParaRPr/>
                    </a:p>
                  </a:txBody>
                  <a:tcPr marT="91425" marB="91425" marR="91425" marL="91425"/>
                </a:tc>
                <a:tc>
                  <a:txBody>
                    <a:bodyPr/>
                    <a:lstStyle/>
                    <a:p>
                      <a:pPr indent="0" lvl="0" marL="0" rtl="0" algn="l">
                        <a:spcBef>
                          <a:spcPts val="0"/>
                        </a:spcBef>
                        <a:spcAft>
                          <a:spcPts val="0"/>
                        </a:spcAft>
                        <a:buNone/>
                      </a:pPr>
                      <a:r>
                        <a:rPr lang="en"/>
                        <a:t>0.79278</a:t>
                      </a:r>
                      <a:endParaRPr/>
                    </a:p>
                  </a:txBody>
                  <a:tcPr marT="91425" marB="91425" marR="91425" marL="91425"/>
                </a:tc>
                <a:tc>
                  <a:txBody>
                    <a:bodyPr/>
                    <a:lstStyle/>
                    <a:p>
                      <a:pPr indent="0" lvl="0" marL="0" rtl="0" algn="l">
                        <a:spcBef>
                          <a:spcPts val="0"/>
                        </a:spcBef>
                        <a:spcAft>
                          <a:spcPts val="0"/>
                        </a:spcAft>
                        <a:buNone/>
                      </a:pPr>
                      <a:r>
                        <a:rPr lang="en"/>
                        <a:t>103.74 seconds</a:t>
                      </a:r>
                      <a:endParaRPr/>
                    </a:p>
                  </a:txBody>
                  <a:tcPr marT="91425" marB="91425" marR="91425" marL="91425"/>
                </a:tc>
                <a:tc>
                  <a:txBody>
                    <a:bodyPr/>
                    <a:lstStyle/>
                    <a:p>
                      <a:pPr indent="0" lvl="0" marL="0" rtl="0" algn="l">
                        <a:spcBef>
                          <a:spcPts val="0"/>
                        </a:spcBef>
                        <a:spcAft>
                          <a:spcPts val="0"/>
                        </a:spcAft>
                        <a:buNone/>
                      </a:pPr>
                      <a:r>
                        <a:rPr lang="en"/>
                        <a:t>2.27 seconds</a:t>
                      </a:r>
                      <a:endParaRPr/>
                    </a:p>
                  </a:txBody>
                  <a:tcPr marT="91425" marB="91425" marR="91425" marL="91425"/>
                </a:tc>
              </a:tr>
              <a:tr h="381000">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0.79958</a:t>
                      </a:r>
                      <a:endParaRPr/>
                    </a:p>
                  </a:txBody>
                  <a:tcPr marT="91425" marB="91425" marR="91425" marL="91425"/>
                </a:tc>
                <a:tc>
                  <a:txBody>
                    <a:bodyPr/>
                    <a:lstStyle/>
                    <a:p>
                      <a:pPr indent="0" lvl="0" marL="0" rtl="0" algn="l">
                        <a:spcBef>
                          <a:spcPts val="0"/>
                        </a:spcBef>
                        <a:spcAft>
                          <a:spcPts val="0"/>
                        </a:spcAft>
                        <a:buNone/>
                      </a:pPr>
                      <a:r>
                        <a:rPr lang="en"/>
                        <a:t>138.25 seconds</a:t>
                      </a:r>
                      <a:endParaRPr/>
                    </a:p>
                  </a:txBody>
                  <a:tcPr marT="91425" marB="91425" marR="91425" marL="91425"/>
                </a:tc>
                <a:tc>
                  <a:txBody>
                    <a:bodyPr/>
                    <a:lstStyle/>
                    <a:p>
                      <a:pPr indent="0" lvl="0" marL="0" rtl="0" algn="l">
                        <a:spcBef>
                          <a:spcPts val="0"/>
                        </a:spcBef>
                        <a:spcAft>
                          <a:spcPts val="0"/>
                        </a:spcAft>
                        <a:buNone/>
                      </a:pPr>
                      <a:r>
                        <a:rPr lang="en"/>
                        <a:t>2.99 seconds</a:t>
                      </a:r>
                      <a:endParaRPr/>
                    </a:p>
                  </a:txBody>
                  <a:tcPr marT="91425" marB="91425" marR="91425" marL="91425"/>
                </a:tc>
              </a:tr>
              <a:tr h="381000">
                <a:tc>
                  <a:txBody>
                    <a:bodyPr/>
                    <a:lstStyle/>
                    <a:p>
                      <a:pPr indent="0" lvl="0" marL="0" rtl="0" algn="l">
                        <a:spcBef>
                          <a:spcPts val="0"/>
                        </a:spcBef>
                        <a:spcAft>
                          <a:spcPts val="0"/>
                        </a:spcAft>
                        <a:buNone/>
                      </a:pPr>
                      <a:r>
                        <a:rPr lang="en"/>
                        <a:t>125</a:t>
                      </a:r>
                      <a:endParaRPr/>
                    </a:p>
                  </a:txBody>
                  <a:tcPr marT="91425" marB="91425" marR="91425" marL="91425"/>
                </a:tc>
                <a:tc>
                  <a:txBody>
                    <a:bodyPr/>
                    <a:lstStyle/>
                    <a:p>
                      <a:pPr indent="0" lvl="0" marL="0" rtl="0" algn="l">
                        <a:spcBef>
                          <a:spcPts val="0"/>
                        </a:spcBef>
                        <a:spcAft>
                          <a:spcPts val="0"/>
                        </a:spcAft>
                        <a:buNone/>
                      </a:pPr>
                      <a:r>
                        <a:rPr lang="en"/>
                        <a:t>0.80378</a:t>
                      </a:r>
                      <a:endParaRPr/>
                    </a:p>
                  </a:txBody>
                  <a:tcPr marT="91425" marB="91425" marR="91425" marL="91425"/>
                </a:tc>
                <a:tc>
                  <a:txBody>
                    <a:bodyPr/>
                    <a:lstStyle/>
                    <a:p>
                      <a:pPr indent="0" lvl="0" marL="0" rtl="0" algn="l">
                        <a:spcBef>
                          <a:spcPts val="0"/>
                        </a:spcBef>
                        <a:spcAft>
                          <a:spcPts val="0"/>
                        </a:spcAft>
                        <a:buNone/>
                      </a:pPr>
                      <a:r>
                        <a:rPr lang="en"/>
                        <a:t>174.92 seconds</a:t>
                      </a:r>
                      <a:endParaRPr/>
                    </a:p>
                  </a:txBody>
                  <a:tcPr marT="91425" marB="91425" marR="91425" marL="91425"/>
                </a:tc>
                <a:tc>
                  <a:txBody>
                    <a:bodyPr/>
                    <a:lstStyle/>
                    <a:p>
                      <a:pPr indent="0" lvl="0" marL="0" rtl="0" algn="l">
                        <a:spcBef>
                          <a:spcPts val="0"/>
                        </a:spcBef>
                        <a:spcAft>
                          <a:spcPts val="0"/>
                        </a:spcAft>
                        <a:buNone/>
                      </a:pPr>
                      <a:r>
                        <a:rPr lang="en"/>
                        <a:t>3.68 seconds</a:t>
                      </a:r>
                      <a:endParaRPr/>
                    </a:p>
                  </a:txBody>
                  <a:tcPr marT="91425" marB="91425" marR="91425" marL="91425"/>
                </a:tc>
              </a:tr>
            </a:tbl>
          </a:graphicData>
        </a:graphic>
      </p:graphicFrame>
      <p:sp>
        <p:nvSpPr>
          <p:cNvPr id="174" name="Google Shape;174;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80" name="Google Shape;180;p28"/>
          <p:cNvSpPr txBox="1"/>
          <p:nvPr>
            <p:ph idx="1" type="body"/>
          </p:nvPr>
        </p:nvSpPr>
        <p:spPr>
          <a:xfrm>
            <a:off x="471900" y="1595600"/>
            <a:ext cx="2142600" cy="294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br>
              <a:rPr lang="en" sz="3200"/>
            </a:br>
            <a:r>
              <a:rPr lang="en" sz="3200"/>
              <a:t>96.26%</a:t>
            </a:r>
            <a:endParaRPr sz="3200"/>
          </a:p>
          <a:p>
            <a:pPr indent="0" lvl="0" marL="0" rtl="0" algn="l">
              <a:spcBef>
                <a:spcPts val="1600"/>
              </a:spcBef>
              <a:spcAft>
                <a:spcPts val="1600"/>
              </a:spcAft>
              <a:buNone/>
            </a:pPr>
            <a:r>
              <a:rPr lang="en"/>
              <a:t>Accuracy achieved by the authors of the paper (CNN)</a:t>
            </a:r>
            <a:endParaRPr/>
          </a:p>
        </p:txBody>
      </p:sp>
      <p:sp>
        <p:nvSpPr>
          <p:cNvPr id="181" name="Google Shape;181;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8"/>
          <p:cNvSpPr txBox="1"/>
          <p:nvPr>
            <p:ph idx="1" type="body"/>
          </p:nvPr>
        </p:nvSpPr>
        <p:spPr>
          <a:xfrm>
            <a:off x="3511650" y="1595600"/>
            <a:ext cx="2142600" cy="294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br>
              <a:rPr lang="en" sz="3200"/>
            </a:br>
            <a:r>
              <a:rPr lang="en" sz="3200"/>
              <a:t>94.02%</a:t>
            </a:r>
            <a:endParaRPr sz="3200"/>
          </a:p>
          <a:p>
            <a:pPr indent="0" lvl="0" marL="0" rtl="0" algn="l">
              <a:spcBef>
                <a:spcPts val="1600"/>
              </a:spcBef>
              <a:spcAft>
                <a:spcPts val="0"/>
              </a:spcAft>
              <a:buNone/>
            </a:pPr>
            <a:r>
              <a:rPr lang="en"/>
              <a:t>Accuracy achieved by our Deep Learning Model</a:t>
            </a:r>
            <a:endParaRPr/>
          </a:p>
          <a:p>
            <a:pPr indent="0" lvl="0" marL="0" rtl="0" algn="l">
              <a:spcBef>
                <a:spcPts val="1600"/>
              </a:spcBef>
              <a:spcAft>
                <a:spcPts val="1600"/>
              </a:spcAft>
              <a:buNone/>
            </a:pPr>
            <a:r>
              <a:t/>
            </a:r>
            <a:endParaRPr/>
          </a:p>
        </p:txBody>
      </p:sp>
      <p:sp>
        <p:nvSpPr>
          <p:cNvPr id="183" name="Google Shape;183;p28"/>
          <p:cNvSpPr txBox="1"/>
          <p:nvPr>
            <p:ph idx="1" type="body"/>
          </p:nvPr>
        </p:nvSpPr>
        <p:spPr>
          <a:xfrm>
            <a:off x="6551400" y="1595600"/>
            <a:ext cx="2142600" cy="294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br>
              <a:rPr lang="en" sz="3200"/>
            </a:br>
            <a:r>
              <a:rPr lang="en" sz="3200"/>
              <a:t>80.37</a:t>
            </a:r>
            <a:r>
              <a:rPr lang="en" sz="3200"/>
              <a:t>%</a:t>
            </a:r>
            <a:endParaRPr sz="3200"/>
          </a:p>
          <a:p>
            <a:pPr indent="0" lvl="0" marL="0" rtl="0" algn="l">
              <a:spcBef>
                <a:spcPts val="1600"/>
              </a:spcBef>
              <a:spcAft>
                <a:spcPts val="0"/>
              </a:spcAft>
              <a:buNone/>
            </a:pPr>
            <a:r>
              <a:rPr lang="en"/>
              <a:t>Accuracy achieved by Random Forest Model</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Learnings</a:t>
            </a:r>
            <a:endParaRPr/>
          </a:p>
        </p:txBody>
      </p:sp>
      <p:sp>
        <p:nvSpPr>
          <p:cNvPr id="189" name="Google Shape;189;p29"/>
          <p:cNvSpPr txBox="1"/>
          <p:nvPr>
            <p:ph idx="1" type="body"/>
          </p:nvPr>
        </p:nvSpPr>
        <p:spPr>
          <a:xfrm>
            <a:off x="460950" y="1673725"/>
            <a:ext cx="8222100" cy="341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Learned about network security </a:t>
            </a:r>
            <a:r>
              <a:rPr lang="en"/>
              <a:t>approach</a:t>
            </a:r>
            <a:r>
              <a:rPr lang="en"/>
              <a:t> towards the onion routing and website </a:t>
            </a:r>
            <a:r>
              <a:rPr lang="en"/>
              <a:t>fingerprinting</a:t>
            </a:r>
            <a:r>
              <a:rPr lang="en"/>
              <a:t>. </a:t>
            </a:r>
            <a:endParaRPr/>
          </a:p>
          <a:p>
            <a:pPr indent="-342900" lvl="0" marL="457200" rtl="0" algn="l">
              <a:spcBef>
                <a:spcPts val="0"/>
              </a:spcBef>
              <a:spcAft>
                <a:spcPts val="0"/>
              </a:spcAft>
              <a:buSzPts val="1800"/>
              <a:buChar char="●"/>
            </a:pPr>
            <a:r>
              <a:rPr lang="en"/>
              <a:t>Similar approach can be implemented for decentralized financial networks like cryptocurrency to predict the potential loopholes in the </a:t>
            </a:r>
            <a:r>
              <a:rPr lang="en"/>
              <a:t>blockchain</a:t>
            </a:r>
            <a:r>
              <a:rPr lang="en"/>
              <a:t> network.</a:t>
            </a:r>
            <a:endParaRPr/>
          </a:p>
          <a:p>
            <a:pPr indent="-342900" lvl="0" marL="457200" rtl="0" algn="l">
              <a:spcBef>
                <a:spcPts val="0"/>
              </a:spcBef>
              <a:spcAft>
                <a:spcPts val="0"/>
              </a:spcAft>
              <a:buSzPts val="1800"/>
              <a:buChar char="●"/>
            </a:pPr>
            <a:r>
              <a:rPr lang="en"/>
              <a:t>This increases up the research scope in the domain of network security to simulate the attacks and analyse the risks.</a:t>
            </a:r>
            <a:endParaRPr/>
          </a:p>
        </p:txBody>
      </p:sp>
      <p:sp>
        <p:nvSpPr>
          <p:cNvPr id="190" name="Google Shape;190;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96" name="Google Shape;196;p30"/>
          <p:cNvSpPr txBox="1"/>
          <p:nvPr>
            <p:ph idx="1" type="body"/>
          </p:nvPr>
        </p:nvSpPr>
        <p:spPr>
          <a:xfrm>
            <a:off x="471900" y="1673725"/>
            <a:ext cx="8222100" cy="341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we observed from the results, traditional Machine Learning algorithms gives lesser accuracy as compared to the Deep Learning Models.</a:t>
            </a:r>
            <a:endParaRPr/>
          </a:p>
          <a:p>
            <a:pPr indent="-342900" lvl="0" marL="457200" rtl="0" algn="l">
              <a:spcBef>
                <a:spcPts val="0"/>
              </a:spcBef>
              <a:spcAft>
                <a:spcPts val="0"/>
              </a:spcAft>
              <a:buSzPts val="1800"/>
              <a:buChar char="●"/>
            </a:pPr>
            <a:r>
              <a:rPr lang="en"/>
              <a:t>This is because in the Machine Learning algorithms, the user needs to manually perform feature engineering in order to obtain good performance.</a:t>
            </a:r>
            <a:endParaRPr/>
          </a:p>
          <a:p>
            <a:pPr indent="-342900" lvl="0" marL="457200" rtl="0" algn="l">
              <a:spcBef>
                <a:spcPts val="0"/>
              </a:spcBef>
              <a:spcAft>
                <a:spcPts val="0"/>
              </a:spcAft>
              <a:buSzPts val="1800"/>
              <a:buChar char="●"/>
            </a:pPr>
            <a:r>
              <a:rPr lang="en"/>
              <a:t>However, Neural Networks automate the process of feature extraction. Due to which, the Deep Learning models perform significantly better.</a:t>
            </a:r>
            <a:endParaRPr/>
          </a:p>
          <a:p>
            <a:pPr indent="0" lvl="0" marL="0" rtl="0" algn="l">
              <a:spcBef>
                <a:spcPts val="1600"/>
              </a:spcBef>
              <a:spcAft>
                <a:spcPts val="1600"/>
              </a:spcAft>
              <a:buNone/>
            </a:pPr>
            <a:r>
              <a:t/>
            </a:r>
            <a:endParaRPr/>
          </a:p>
        </p:txBody>
      </p:sp>
      <p:sp>
        <p:nvSpPr>
          <p:cNvPr id="197" name="Google Shape;197;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 you!</a:t>
            </a:r>
            <a:endParaRPr>
              <a:solidFill>
                <a:schemeClr val="lt2"/>
              </a:solidFill>
            </a:endParaRPr>
          </a:p>
        </p:txBody>
      </p:sp>
      <p:cxnSp>
        <p:nvCxnSpPr>
          <p:cNvPr id="203" name="Google Shape;203;p31"/>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204" name="Google Shape;204;p31"/>
          <p:cNvSpPr txBox="1"/>
          <p:nvPr>
            <p:ph idx="4294967295" type="body"/>
          </p:nvPr>
        </p:nvSpPr>
        <p:spPr>
          <a:xfrm>
            <a:off x="773700" y="2961650"/>
            <a:ext cx="7596600" cy="518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p>
        </p:txBody>
      </p:sp>
      <p:sp>
        <p:nvSpPr>
          <p:cNvPr id="205" name="Google Shape;205;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6" name="Google Shape;76;p14"/>
          <p:cNvSpPr txBox="1"/>
          <p:nvPr>
            <p:ph idx="1" type="body"/>
          </p:nvPr>
        </p:nvSpPr>
        <p:spPr>
          <a:xfrm>
            <a:off x="3451475" y="357800"/>
            <a:ext cx="5271000" cy="4582200"/>
          </a:xfrm>
          <a:prstGeom prst="rect">
            <a:avLst/>
          </a:prstGeom>
        </p:spPr>
        <p:txBody>
          <a:bodyPr anchorCtr="0" anchor="t" bIns="91425" lIns="91425" spcFirstLastPara="1" rIns="91425" wrap="square" tIns="91425">
            <a:normAutofit/>
          </a:bodyPr>
          <a:lstStyle/>
          <a:p>
            <a:pPr indent="-374650" lvl="0" marL="457200" rtl="0" algn="l">
              <a:lnSpc>
                <a:spcPct val="105000"/>
              </a:lnSpc>
              <a:spcBef>
                <a:spcPts val="0"/>
              </a:spcBef>
              <a:spcAft>
                <a:spcPts val="0"/>
              </a:spcAft>
              <a:buClr>
                <a:schemeClr val="dk1"/>
              </a:buClr>
              <a:buSzPts val="2300"/>
              <a:buAutoNum type="arabicPeriod"/>
            </a:pPr>
            <a:r>
              <a:rPr lang="en" sz="2300">
                <a:solidFill>
                  <a:schemeClr val="dk1"/>
                </a:solidFill>
              </a:rPr>
              <a:t>Introduction</a:t>
            </a:r>
            <a:endParaRPr sz="2300">
              <a:solidFill>
                <a:schemeClr val="dk1"/>
              </a:solidFill>
            </a:endParaRPr>
          </a:p>
          <a:p>
            <a:pPr indent="-374650" lvl="0" marL="457200" rtl="0" algn="l">
              <a:lnSpc>
                <a:spcPct val="105000"/>
              </a:lnSpc>
              <a:spcBef>
                <a:spcPts val="0"/>
              </a:spcBef>
              <a:spcAft>
                <a:spcPts val="0"/>
              </a:spcAft>
              <a:buClr>
                <a:schemeClr val="dk1"/>
              </a:buClr>
              <a:buSzPts val="2300"/>
              <a:buAutoNum type="arabicPeriod"/>
            </a:pPr>
            <a:r>
              <a:rPr lang="en" sz="2300">
                <a:solidFill>
                  <a:schemeClr val="dk1"/>
                </a:solidFill>
              </a:rPr>
              <a:t>Problem Statement</a:t>
            </a:r>
            <a:endParaRPr sz="2300">
              <a:solidFill>
                <a:schemeClr val="dk1"/>
              </a:solidFill>
            </a:endParaRPr>
          </a:p>
          <a:p>
            <a:pPr indent="-374650" lvl="0" marL="457200" rtl="0" algn="l">
              <a:lnSpc>
                <a:spcPct val="105000"/>
              </a:lnSpc>
              <a:spcBef>
                <a:spcPts val="0"/>
              </a:spcBef>
              <a:spcAft>
                <a:spcPts val="0"/>
              </a:spcAft>
              <a:buClr>
                <a:schemeClr val="dk1"/>
              </a:buClr>
              <a:buSzPts val="2300"/>
              <a:buAutoNum type="arabicPeriod"/>
            </a:pPr>
            <a:r>
              <a:rPr lang="en" sz="2300">
                <a:solidFill>
                  <a:schemeClr val="dk1"/>
                </a:solidFill>
              </a:rPr>
              <a:t>Approach</a:t>
            </a:r>
            <a:endParaRPr sz="2300">
              <a:solidFill>
                <a:schemeClr val="dk1"/>
              </a:solidFill>
            </a:endParaRPr>
          </a:p>
          <a:p>
            <a:pPr indent="-374650" lvl="0" marL="457200" rtl="0" algn="l">
              <a:lnSpc>
                <a:spcPct val="105000"/>
              </a:lnSpc>
              <a:spcBef>
                <a:spcPts val="0"/>
              </a:spcBef>
              <a:spcAft>
                <a:spcPts val="0"/>
              </a:spcAft>
              <a:buClr>
                <a:schemeClr val="dk1"/>
              </a:buClr>
              <a:buSzPts val="2300"/>
              <a:buAutoNum type="arabicPeriod"/>
            </a:pPr>
            <a:r>
              <a:rPr lang="en" sz="2300">
                <a:solidFill>
                  <a:schemeClr val="dk1"/>
                </a:solidFill>
              </a:rPr>
              <a:t>Implementation Details</a:t>
            </a:r>
            <a:endParaRPr sz="2300">
              <a:solidFill>
                <a:schemeClr val="dk1"/>
              </a:solidFill>
            </a:endParaRPr>
          </a:p>
          <a:p>
            <a:pPr indent="-374650" lvl="1" marL="914400" rtl="0" algn="l">
              <a:lnSpc>
                <a:spcPct val="105000"/>
              </a:lnSpc>
              <a:spcBef>
                <a:spcPts val="0"/>
              </a:spcBef>
              <a:spcAft>
                <a:spcPts val="0"/>
              </a:spcAft>
              <a:buClr>
                <a:schemeClr val="dk1"/>
              </a:buClr>
              <a:buSzPts val="2300"/>
              <a:buAutoNum type="alphaLcPeriod"/>
            </a:pPr>
            <a:r>
              <a:rPr lang="en" sz="2300">
                <a:solidFill>
                  <a:schemeClr val="dk1"/>
                </a:solidFill>
              </a:rPr>
              <a:t>Experimental Setup</a:t>
            </a:r>
            <a:endParaRPr sz="2300">
              <a:solidFill>
                <a:schemeClr val="dk1"/>
              </a:solidFill>
            </a:endParaRPr>
          </a:p>
          <a:p>
            <a:pPr indent="-374650" lvl="1" marL="914400" rtl="0" algn="l">
              <a:lnSpc>
                <a:spcPct val="105000"/>
              </a:lnSpc>
              <a:spcBef>
                <a:spcPts val="0"/>
              </a:spcBef>
              <a:spcAft>
                <a:spcPts val="0"/>
              </a:spcAft>
              <a:buClr>
                <a:schemeClr val="dk1"/>
              </a:buClr>
              <a:buSzPts val="2300"/>
              <a:buAutoNum type="alphaLcPeriod"/>
            </a:pPr>
            <a:r>
              <a:rPr lang="en" sz="2300">
                <a:solidFill>
                  <a:schemeClr val="dk1"/>
                </a:solidFill>
              </a:rPr>
              <a:t>Dataset</a:t>
            </a:r>
            <a:endParaRPr sz="2300">
              <a:solidFill>
                <a:schemeClr val="dk1"/>
              </a:solidFill>
            </a:endParaRPr>
          </a:p>
          <a:p>
            <a:pPr indent="-374650" lvl="1" marL="914400" rtl="0" algn="l">
              <a:lnSpc>
                <a:spcPct val="105000"/>
              </a:lnSpc>
              <a:spcBef>
                <a:spcPts val="0"/>
              </a:spcBef>
              <a:spcAft>
                <a:spcPts val="0"/>
              </a:spcAft>
              <a:buClr>
                <a:schemeClr val="dk1"/>
              </a:buClr>
              <a:buSzPts val="2300"/>
              <a:buAutoNum type="alphaLcPeriod"/>
            </a:pPr>
            <a:r>
              <a:rPr lang="en" sz="2300">
                <a:solidFill>
                  <a:schemeClr val="dk1"/>
                </a:solidFill>
              </a:rPr>
              <a:t>Deep Learning Model</a:t>
            </a:r>
            <a:endParaRPr sz="2300">
              <a:solidFill>
                <a:schemeClr val="dk1"/>
              </a:solidFill>
            </a:endParaRPr>
          </a:p>
          <a:p>
            <a:pPr indent="-374650" lvl="1" marL="914400" rtl="0" algn="l">
              <a:lnSpc>
                <a:spcPct val="105000"/>
              </a:lnSpc>
              <a:spcBef>
                <a:spcPts val="0"/>
              </a:spcBef>
              <a:spcAft>
                <a:spcPts val="0"/>
              </a:spcAft>
              <a:buClr>
                <a:schemeClr val="dk1"/>
              </a:buClr>
              <a:buSzPts val="2300"/>
              <a:buAutoNum type="alphaLcPeriod"/>
            </a:pPr>
            <a:r>
              <a:rPr lang="en" sz="2300">
                <a:solidFill>
                  <a:schemeClr val="dk1"/>
                </a:solidFill>
              </a:rPr>
              <a:t>Machine Learning Model (Extra 30%)</a:t>
            </a:r>
            <a:endParaRPr sz="2300">
              <a:solidFill>
                <a:schemeClr val="dk1"/>
              </a:solidFill>
            </a:endParaRPr>
          </a:p>
          <a:p>
            <a:pPr indent="-374650" lvl="1" marL="914400" rtl="0" algn="l">
              <a:lnSpc>
                <a:spcPct val="105000"/>
              </a:lnSpc>
              <a:spcBef>
                <a:spcPts val="0"/>
              </a:spcBef>
              <a:spcAft>
                <a:spcPts val="0"/>
              </a:spcAft>
              <a:buClr>
                <a:schemeClr val="dk1"/>
              </a:buClr>
              <a:buSzPts val="2300"/>
              <a:buAutoNum type="alphaLcPeriod"/>
            </a:pPr>
            <a:r>
              <a:rPr lang="en" sz="2300">
                <a:solidFill>
                  <a:schemeClr val="dk1"/>
                </a:solidFill>
              </a:rPr>
              <a:t>Results</a:t>
            </a:r>
            <a:endParaRPr sz="2300">
              <a:solidFill>
                <a:schemeClr val="dk1"/>
              </a:solidFill>
            </a:endParaRPr>
          </a:p>
          <a:p>
            <a:pPr indent="-374650" lvl="0" marL="457200" rtl="0" algn="l">
              <a:lnSpc>
                <a:spcPct val="105000"/>
              </a:lnSpc>
              <a:spcBef>
                <a:spcPts val="0"/>
              </a:spcBef>
              <a:spcAft>
                <a:spcPts val="0"/>
              </a:spcAft>
              <a:buClr>
                <a:schemeClr val="dk1"/>
              </a:buClr>
              <a:buSzPts val="2300"/>
              <a:buAutoNum type="arabicPeriod"/>
            </a:pPr>
            <a:r>
              <a:rPr lang="en" sz="2300">
                <a:solidFill>
                  <a:schemeClr val="dk1"/>
                </a:solidFill>
              </a:rPr>
              <a:t>Conclusion</a:t>
            </a:r>
            <a:endParaRPr sz="2300">
              <a:solidFill>
                <a:schemeClr val="dk1"/>
              </a:solidFill>
            </a:endParaRPr>
          </a:p>
        </p:txBody>
      </p:sp>
      <p:sp>
        <p:nvSpPr>
          <p:cNvPr id="77" name="Google Shape;77;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3" name="Google Shape;83;p15"/>
          <p:cNvSpPr txBox="1"/>
          <p:nvPr>
            <p:ph idx="1" type="body"/>
          </p:nvPr>
        </p:nvSpPr>
        <p:spPr>
          <a:xfrm>
            <a:off x="471900" y="1357325"/>
            <a:ext cx="8222100" cy="37863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In the current world, while browsing the web, </a:t>
            </a:r>
            <a:r>
              <a:rPr b="1" lang="en" sz="1500"/>
              <a:t>privacy </a:t>
            </a:r>
            <a:r>
              <a:rPr lang="en" sz="1500"/>
              <a:t>is sought by everyone.</a:t>
            </a:r>
            <a:endParaRPr sz="1500"/>
          </a:p>
          <a:p>
            <a:pPr indent="-323850" lvl="0" marL="457200" rtl="0" algn="just">
              <a:spcBef>
                <a:spcPts val="0"/>
              </a:spcBef>
              <a:spcAft>
                <a:spcPts val="0"/>
              </a:spcAft>
              <a:buSzPts val="1500"/>
              <a:buChar char="●"/>
            </a:pPr>
            <a:r>
              <a:rPr lang="en" sz="1500"/>
              <a:t>However, most (secure) communication protocols expose some </a:t>
            </a:r>
            <a:r>
              <a:rPr b="1" lang="en" sz="1500"/>
              <a:t>metadata </a:t>
            </a:r>
            <a:r>
              <a:rPr lang="en" sz="1500"/>
              <a:t>in the form of size of packets, location, address, direction of communication which reveals users’ private information. Hence, there is a rise for </a:t>
            </a:r>
            <a:r>
              <a:rPr b="1" lang="en" sz="1500"/>
              <a:t>anonymity</a:t>
            </a:r>
            <a:r>
              <a:rPr b="1" lang="en" sz="1500"/>
              <a:t> tools</a:t>
            </a:r>
            <a:r>
              <a:rPr lang="en" sz="1500"/>
              <a:t> which relay traffic through encrypted communication channels - Most prominent anonymity tool - </a:t>
            </a:r>
            <a:r>
              <a:rPr i="1" lang="en" sz="1500"/>
              <a:t>Tor</a:t>
            </a:r>
            <a:endParaRPr i="1" sz="1500"/>
          </a:p>
          <a:p>
            <a:pPr indent="-323850" lvl="0" marL="457200" rtl="0" algn="just">
              <a:spcBef>
                <a:spcPts val="0"/>
              </a:spcBef>
              <a:spcAft>
                <a:spcPts val="0"/>
              </a:spcAft>
              <a:buSzPts val="1500"/>
              <a:buChar char="●"/>
            </a:pPr>
            <a:r>
              <a:rPr b="1" i="1" lang="en" sz="1500"/>
              <a:t>Tor </a:t>
            </a:r>
            <a:r>
              <a:rPr lang="en" sz="1500"/>
              <a:t>protects</a:t>
            </a:r>
            <a:r>
              <a:rPr lang="en" sz="1500"/>
              <a:t> the users by blocking trackers using encapsulation and encryption of multiple layers in its’ network. Each node in Tor network is only aware of the previous and next node hence, providing a secure end-to-end message transferability.</a:t>
            </a:r>
            <a:endParaRPr sz="1500"/>
          </a:p>
          <a:p>
            <a:pPr indent="-323850" lvl="0" marL="457200" rtl="0" algn="just">
              <a:spcBef>
                <a:spcPts val="0"/>
              </a:spcBef>
              <a:spcAft>
                <a:spcPts val="0"/>
              </a:spcAft>
              <a:buSzPts val="1500"/>
              <a:buChar char="●"/>
            </a:pPr>
            <a:r>
              <a:rPr lang="en" sz="1500"/>
              <a:t>But one can </a:t>
            </a:r>
            <a:r>
              <a:rPr b="1" lang="en" sz="1500"/>
              <a:t>still eavesdrop</a:t>
            </a:r>
            <a:r>
              <a:rPr lang="en" sz="1500"/>
              <a:t> on the communication channel between the user and the Tor network and perform a </a:t>
            </a:r>
            <a:r>
              <a:rPr b="1" lang="en" sz="1500"/>
              <a:t>traffic analysis attack</a:t>
            </a:r>
            <a:r>
              <a:rPr lang="en" sz="1500"/>
              <a:t> by analyzing the packets’ statistical information (</a:t>
            </a:r>
            <a:r>
              <a:rPr b="1" lang="en" sz="1500"/>
              <a:t>fingerprints of websites</a:t>
            </a:r>
            <a:r>
              <a:rPr lang="en" sz="1500"/>
              <a:t> that the Tor user is visiting).</a:t>
            </a:r>
            <a:endParaRPr sz="1500"/>
          </a:p>
        </p:txBody>
      </p:sp>
      <p:sp>
        <p:nvSpPr>
          <p:cNvPr id="84" name="Google Shape;84;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90" name="Google Shape;90;p16"/>
          <p:cNvSpPr txBox="1"/>
          <p:nvPr>
            <p:ph idx="1" type="body"/>
          </p:nvPr>
        </p:nvSpPr>
        <p:spPr>
          <a:xfrm>
            <a:off x="471900" y="1367525"/>
            <a:ext cx="8222100" cy="326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Adversary here can be from ISP, local network admin, hotspot owners etc.,</a:t>
            </a:r>
            <a:endParaRPr/>
          </a:p>
          <a:p>
            <a:pPr indent="0" lvl="0" marL="457200" rtl="0" algn="l">
              <a:spcBef>
                <a:spcPts val="1600"/>
              </a:spcBef>
              <a:spcAft>
                <a:spcPts val="1600"/>
              </a:spcAft>
              <a:buNone/>
            </a:pPr>
            <a:r>
              <a:t/>
            </a:r>
            <a:endParaRPr/>
          </a:p>
        </p:txBody>
      </p:sp>
      <p:sp>
        <p:nvSpPr>
          <p:cNvPr id="91" name="Google Shape;91;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 name="Google Shape;92;p16"/>
          <p:cNvPicPr preferRelativeResize="0"/>
          <p:nvPr/>
        </p:nvPicPr>
        <p:blipFill rotWithShape="1">
          <a:blip r:embed="rId3">
            <a:alphaModFix/>
          </a:blip>
          <a:srcRect b="0" l="0" r="0" t="19231"/>
          <a:stretch/>
        </p:blipFill>
        <p:spPr>
          <a:xfrm>
            <a:off x="1805650" y="2028800"/>
            <a:ext cx="5257800" cy="260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8" name="Google Shape;98;p17"/>
          <p:cNvSpPr txBox="1"/>
          <p:nvPr>
            <p:ph idx="1" type="body"/>
          </p:nvPr>
        </p:nvSpPr>
        <p:spPr>
          <a:xfrm>
            <a:off x="471900" y="1213625"/>
            <a:ext cx="8222100" cy="34155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a:p>
          <a:p>
            <a:pPr indent="0" lvl="0" marL="0" rtl="0" algn="just">
              <a:spcBef>
                <a:spcPts val="1600"/>
              </a:spcBef>
              <a:spcAft>
                <a:spcPts val="0"/>
              </a:spcAft>
              <a:buNone/>
            </a:pPr>
            <a:r>
              <a:rPr lang="en"/>
              <a:t>We have set two primary objectives for our project:</a:t>
            </a:r>
            <a:endParaRPr/>
          </a:p>
          <a:p>
            <a:pPr indent="-342900" lvl="0" marL="457200" rtl="0" algn="just">
              <a:spcBef>
                <a:spcPts val="1600"/>
              </a:spcBef>
              <a:spcAft>
                <a:spcPts val="0"/>
              </a:spcAft>
              <a:buSzPts val="1800"/>
              <a:buAutoNum type="arabicPeriod"/>
            </a:pPr>
            <a:r>
              <a:rPr lang="en"/>
              <a:t>Our primary goal is to reimplement the paper which is presented at NDSS Symposium 2018 and to validate their results. </a:t>
            </a:r>
            <a:br>
              <a:rPr lang="en"/>
            </a:br>
            <a:r>
              <a:rPr lang="en"/>
              <a:t>We have implemented a </a:t>
            </a:r>
            <a:r>
              <a:rPr b="1" lang="en"/>
              <a:t>CNN based Deep Learning model using PyTorch</a:t>
            </a:r>
            <a:r>
              <a:rPr lang="en"/>
              <a:t> to design the Neural Network based Website Fingerprinting attack on Tor Network.</a:t>
            </a:r>
            <a:endParaRPr/>
          </a:p>
          <a:p>
            <a:pPr indent="-342900" lvl="0" marL="457200" rtl="0" algn="just">
              <a:spcBef>
                <a:spcPts val="0"/>
              </a:spcBef>
              <a:spcAft>
                <a:spcPts val="0"/>
              </a:spcAft>
              <a:buSzPts val="1800"/>
              <a:buAutoNum type="arabicPeriod"/>
            </a:pPr>
            <a:r>
              <a:rPr lang="en"/>
              <a:t>We have also implemented alternative approaches using </a:t>
            </a:r>
            <a:r>
              <a:rPr b="1" lang="en"/>
              <a:t>traditional Machine Learning algorithms</a:t>
            </a:r>
            <a:r>
              <a:rPr lang="en"/>
              <a:t> which are less complex compared to the deep learning models</a:t>
            </a:r>
            <a:endParaRPr i="1"/>
          </a:p>
        </p:txBody>
      </p:sp>
      <p:sp>
        <p:nvSpPr>
          <p:cNvPr id="99" name="Google Shape;99;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7"/>
          <p:cNvSpPr txBox="1"/>
          <p:nvPr/>
        </p:nvSpPr>
        <p:spPr>
          <a:xfrm>
            <a:off x="471900" y="4410125"/>
            <a:ext cx="8076900" cy="502200"/>
          </a:xfrm>
          <a:prstGeom prst="rect">
            <a:avLst/>
          </a:prstGeom>
          <a:noFill/>
          <a:ln>
            <a:noFill/>
          </a:ln>
        </p:spPr>
        <p:txBody>
          <a:bodyPr anchorCtr="0" anchor="t" bIns="91425" lIns="91425" spcFirstLastPara="1" rIns="91425" wrap="square" tIns="91425">
            <a:noAutofit/>
          </a:bodyPr>
          <a:lstStyle/>
          <a:p>
            <a:pPr indent="0" lvl="0" marL="0" rtl="0" algn="l">
              <a:lnSpc>
                <a:spcPct val="106000"/>
              </a:lnSpc>
              <a:spcBef>
                <a:spcPts val="0"/>
              </a:spcBef>
              <a:spcAft>
                <a:spcPts val="0"/>
              </a:spcAft>
              <a:buNone/>
            </a:pPr>
            <a:r>
              <a:rPr lang="en" sz="900">
                <a:latin typeface="Calibri"/>
                <a:ea typeface="Calibri"/>
                <a:cs typeface="Calibri"/>
                <a:sym typeface="Calibri"/>
              </a:rPr>
              <a:t>Rimmer, V., Preuveneers, D., Juarez, M., Goethem, T. V., &amp;amp; Joosen, W. (2018). Automated website fingerprinting through Deep Learning. Proceedings 2018 Network and Distributed System Security Symposium.</a:t>
            </a:r>
            <a:r>
              <a:rPr lang="en" sz="900">
                <a:uFill>
                  <a:noFill/>
                </a:uFill>
                <a:latin typeface="Calibri"/>
                <a:ea typeface="Calibri"/>
                <a:cs typeface="Calibri"/>
                <a:sym typeface="Calibri"/>
                <a:hlinkClick r:id="rId3"/>
              </a:rPr>
              <a:t> </a:t>
            </a:r>
            <a:r>
              <a:rPr lang="en" sz="900" u="sng">
                <a:solidFill>
                  <a:srgbClr val="0563C1"/>
                </a:solidFill>
                <a:latin typeface="Calibri"/>
                <a:ea typeface="Calibri"/>
                <a:cs typeface="Calibri"/>
                <a:sym typeface="Calibri"/>
                <a:hlinkClick r:id="rId4">
                  <a:extLst>
                    <a:ext uri="{A12FA001-AC4F-418D-AE19-62706E023703}">
                      <ahyp:hlinkClr val="tx"/>
                    </a:ext>
                  </a:extLst>
                </a:hlinkClick>
              </a:rPr>
              <a:t>h</a:t>
            </a:r>
            <a:r>
              <a:rPr lang="en" sz="900" u="sng">
                <a:solidFill>
                  <a:srgbClr val="0563C1"/>
                </a:solidFill>
                <a:latin typeface="Calibri"/>
                <a:ea typeface="Calibri"/>
                <a:cs typeface="Calibri"/>
                <a:sym typeface="Calibri"/>
                <a:hlinkClick r:id="rId5">
                  <a:extLst>
                    <a:ext uri="{A12FA001-AC4F-418D-AE19-62706E023703}">
                      <ahyp:hlinkClr val="tx"/>
                    </a:ext>
                  </a:extLst>
                </a:hlinkClick>
              </a:rPr>
              <a:t>ttps://doi.org/10.14722/ndss.2018.23105</a:t>
            </a:r>
            <a:endParaRPr sz="900" u="sng">
              <a:solidFill>
                <a:srgbClr val="0563C1"/>
              </a:solidFill>
              <a:latin typeface="Calibri"/>
              <a:ea typeface="Calibri"/>
              <a:cs typeface="Calibri"/>
              <a:sym typeface="Calibri"/>
            </a:endParaRPr>
          </a:p>
          <a:p>
            <a:pPr indent="0" lvl="0" marL="0" rtl="0" algn="l">
              <a:spcBef>
                <a:spcPts val="200"/>
              </a:spcBef>
              <a:spcAft>
                <a:spcPts val="0"/>
              </a:spcAft>
              <a:buNone/>
            </a:pPr>
            <a:r>
              <a:t/>
            </a:r>
            <a:endParaRPr sz="11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06" name="Google Shape;106;p18"/>
          <p:cNvSpPr txBox="1"/>
          <p:nvPr>
            <p:ph idx="1" type="body"/>
          </p:nvPr>
        </p:nvSpPr>
        <p:spPr>
          <a:xfrm>
            <a:off x="471900" y="1213625"/>
            <a:ext cx="8222100" cy="382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700"/>
          </a:p>
          <a:p>
            <a:pPr indent="-336550" lvl="0" marL="457200" rtl="0" algn="just">
              <a:spcBef>
                <a:spcPts val="1600"/>
              </a:spcBef>
              <a:spcAft>
                <a:spcPts val="0"/>
              </a:spcAft>
              <a:buSzPts val="1700"/>
              <a:buChar char="●"/>
            </a:pPr>
            <a:r>
              <a:rPr lang="en" sz="1700"/>
              <a:t>Our primary focus is to implement the Convolutional Neural Network using </a:t>
            </a:r>
            <a:r>
              <a:rPr b="1" lang="en" sz="1700"/>
              <a:t>PyTorch </a:t>
            </a:r>
            <a:r>
              <a:rPr lang="en" sz="1700"/>
              <a:t>where in the paper used Keras and Theano in their implementation.</a:t>
            </a:r>
            <a:endParaRPr sz="1700"/>
          </a:p>
          <a:p>
            <a:pPr indent="-336550" lvl="0" marL="457200" rtl="0" algn="just">
              <a:spcBef>
                <a:spcPts val="0"/>
              </a:spcBef>
              <a:spcAft>
                <a:spcPts val="0"/>
              </a:spcAft>
              <a:buSzPts val="1700"/>
              <a:buChar char="●"/>
            </a:pPr>
            <a:r>
              <a:rPr lang="en" sz="1700"/>
              <a:t>The data collected in the paper is in the form of compressed NumPy files (.npz). After extracting the files, the file size for the compressed dataset of 900 websites with 2500 traces each in the Closed World data set is around 4.7 GB.</a:t>
            </a:r>
            <a:endParaRPr sz="1700"/>
          </a:p>
          <a:p>
            <a:pPr indent="-336550" lvl="0" marL="457200" rtl="0" algn="just">
              <a:spcBef>
                <a:spcPts val="0"/>
              </a:spcBef>
              <a:spcAft>
                <a:spcPts val="0"/>
              </a:spcAft>
              <a:buSzPts val="1700"/>
              <a:buChar char="●"/>
            </a:pPr>
            <a:r>
              <a:rPr lang="en" sz="1700"/>
              <a:t>Due to resource constraints, we have considered the implementation from these datasets for 100 websites.</a:t>
            </a:r>
            <a:endParaRPr sz="1700"/>
          </a:p>
          <a:p>
            <a:pPr indent="-336550" lvl="0" marL="457200" rtl="0" algn="just">
              <a:spcBef>
                <a:spcPts val="0"/>
              </a:spcBef>
              <a:spcAft>
                <a:spcPts val="0"/>
              </a:spcAft>
              <a:buSzPts val="1700"/>
              <a:buChar char="●"/>
            </a:pPr>
            <a:r>
              <a:rPr lang="en" sz="1700"/>
              <a:t>For the dataset of 100 websites with 2500 traces each, the uncompressed data size is 2.33 GB.</a:t>
            </a:r>
            <a:endParaRPr sz="1700"/>
          </a:p>
        </p:txBody>
      </p:sp>
      <p:sp>
        <p:nvSpPr>
          <p:cNvPr id="107" name="Google Shape;107;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(contd.)</a:t>
            </a:r>
            <a:endParaRPr/>
          </a:p>
        </p:txBody>
      </p:sp>
      <p:sp>
        <p:nvSpPr>
          <p:cNvPr id="113" name="Google Shape;113;p19"/>
          <p:cNvSpPr txBox="1"/>
          <p:nvPr>
            <p:ph idx="1" type="body"/>
          </p:nvPr>
        </p:nvSpPr>
        <p:spPr>
          <a:xfrm>
            <a:off x="584150" y="1357325"/>
            <a:ext cx="8222100" cy="373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p>
          <a:p>
            <a:pPr indent="-342900" lvl="0" marL="457200" rtl="0" algn="just">
              <a:spcBef>
                <a:spcPts val="1600"/>
              </a:spcBef>
              <a:spcAft>
                <a:spcPts val="0"/>
              </a:spcAft>
              <a:buSzPts val="1800"/>
              <a:buChar char="●"/>
            </a:pPr>
            <a:r>
              <a:rPr lang="en"/>
              <a:t>The solution proposed by the authors is to leverage a deep learning-based model. Now, the key advantages of this approach are:</a:t>
            </a:r>
            <a:endParaRPr/>
          </a:p>
          <a:p>
            <a:pPr indent="-342900" lvl="0" marL="914400" rtl="0" algn="just">
              <a:spcBef>
                <a:spcPts val="0"/>
              </a:spcBef>
              <a:spcAft>
                <a:spcPts val="0"/>
              </a:spcAft>
              <a:buSzPts val="1800"/>
              <a:buChar char="➔"/>
            </a:pPr>
            <a:r>
              <a:rPr lang="en"/>
              <a:t>Easy to maintain models even if input patterns change by just retraining the model for feature learning.</a:t>
            </a:r>
            <a:endParaRPr/>
          </a:p>
          <a:p>
            <a:pPr indent="-342900" lvl="0" marL="914400" rtl="0" algn="just">
              <a:spcBef>
                <a:spcPts val="0"/>
              </a:spcBef>
              <a:spcAft>
                <a:spcPts val="0"/>
              </a:spcAft>
              <a:buSzPts val="1800"/>
              <a:buChar char="➔"/>
            </a:pPr>
            <a:r>
              <a:rPr lang="en"/>
              <a:t>Algorithmic transparency given the nature of any deep learning model as the model cannot be exploited of its features making the defender not able to conceal the features that our model has learned.</a:t>
            </a:r>
            <a:endParaRPr/>
          </a:p>
          <a:p>
            <a:pPr indent="-342900" lvl="0" marL="914400" rtl="0" algn="just">
              <a:spcBef>
                <a:spcPts val="0"/>
              </a:spcBef>
              <a:spcAft>
                <a:spcPts val="0"/>
              </a:spcAft>
              <a:buSzPts val="1800"/>
              <a:buChar char="➔"/>
            </a:pPr>
            <a:r>
              <a:rPr lang="en"/>
              <a:t>Can be parallelized with GPUs</a:t>
            </a:r>
            <a:endParaRPr/>
          </a:p>
        </p:txBody>
      </p:sp>
      <p:sp>
        <p:nvSpPr>
          <p:cNvPr id="114" name="Google Shape;114;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 (contd.)</a:t>
            </a:r>
            <a:endParaRPr/>
          </a:p>
        </p:txBody>
      </p:sp>
      <p:sp>
        <p:nvSpPr>
          <p:cNvPr id="120" name="Google Shape;120;p20"/>
          <p:cNvSpPr txBox="1"/>
          <p:nvPr>
            <p:ph idx="1" type="body"/>
          </p:nvPr>
        </p:nvSpPr>
        <p:spPr>
          <a:xfrm>
            <a:off x="471900" y="1213625"/>
            <a:ext cx="8222100" cy="341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rgbClr val="000000"/>
              </a:solidFill>
              <a:latin typeface="Calibri"/>
              <a:ea typeface="Calibri"/>
              <a:cs typeface="Calibri"/>
              <a:sym typeface="Calibri"/>
            </a:endParaRPr>
          </a:p>
          <a:p>
            <a:pPr indent="0" lvl="0" marL="0" rtl="0" algn="just">
              <a:spcBef>
                <a:spcPts val="0"/>
              </a:spcBef>
              <a:spcAft>
                <a:spcPts val="0"/>
              </a:spcAft>
              <a:buNone/>
            </a:pPr>
            <a:r>
              <a:t/>
            </a:r>
            <a:endParaRPr sz="1200">
              <a:solidFill>
                <a:srgbClr val="000000"/>
              </a:solidFill>
              <a:latin typeface="Calibri"/>
              <a:ea typeface="Calibri"/>
              <a:cs typeface="Calibri"/>
              <a:sym typeface="Calibri"/>
            </a:endParaRPr>
          </a:p>
          <a:p>
            <a:pPr indent="0" lvl="0" marL="0" rtl="0" algn="just">
              <a:spcBef>
                <a:spcPts val="0"/>
              </a:spcBef>
              <a:spcAft>
                <a:spcPts val="0"/>
              </a:spcAft>
              <a:buNone/>
            </a:pPr>
            <a:r>
              <a:t/>
            </a:r>
            <a:endParaRPr sz="1200">
              <a:solidFill>
                <a:srgbClr val="000000"/>
              </a:solidFill>
              <a:latin typeface="Calibri"/>
              <a:ea typeface="Calibri"/>
              <a:cs typeface="Calibri"/>
              <a:sym typeface="Calibri"/>
            </a:endParaRPr>
          </a:p>
        </p:txBody>
      </p:sp>
      <p:sp>
        <p:nvSpPr>
          <p:cNvPr id="121" name="Google Shape;121;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0"/>
          <p:cNvPicPr preferRelativeResize="0"/>
          <p:nvPr/>
        </p:nvPicPr>
        <p:blipFill>
          <a:blip r:embed="rId3">
            <a:alphaModFix/>
          </a:blip>
          <a:stretch>
            <a:fillRect/>
          </a:stretch>
        </p:blipFill>
        <p:spPr>
          <a:xfrm>
            <a:off x="1484438" y="1380448"/>
            <a:ext cx="6175126" cy="331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2282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Experimental Setup</a:t>
            </a:r>
            <a:endParaRPr/>
          </a:p>
        </p:txBody>
      </p:sp>
      <p:sp>
        <p:nvSpPr>
          <p:cNvPr id="128" name="Google Shape;128;p21"/>
          <p:cNvSpPr txBox="1"/>
          <p:nvPr>
            <p:ph idx="1" type="body"/>
          </p:nvPr>
        </p:nvSpPr>
        <p:spPr>
          <a:xfrm>
            <a:off x="460950" y="1560600"/>
            <a:ext cx="8222100" cy="341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Software Specifications: Python 3.9, Anaconda, Jupyter Notebooks, Google Colab, VS Code Editor</a:t>
            </a:r>
            <a:endParaRPr/>
          </a:p>
          <a:p>
            <a:pPr indent="-342900" lvl="0" marL="457200" rtl="0" algn="l">
              <a:spcBef>
                <a:spcPts val="0"/>
              </a:spcBef>
              <a:spcAft>
                <a:spcPts val="0"/>
              </a:spcAft>
              <a:buSzPts val="1800"/>
              <a:buChar char="●"/>
            </a:pPr>
            <a:r>
              <a:rPr lang="en"/>
              <a:t>Hardware Specifications: i7-7500U processor, 8 GB RAM,  Nvidia GeForce 940 MX GPU with 4GB of memory</a:t>
            </a:r>
            <a:endParaRPr/>
          </a:p>
          <a:p>
            <a:pPr indent="-342900" lvl="0" marL="457200" rtl="0" algn="l">
              <a:spcBef>
                <a:spcPts val="0"/>
              </a:spcBef>
              <a:spcAft>
                <a:spcPts val="0"/>
              </a:spcAft>
              <a:buSzPts val="1800"/>
              <a:buChar char="●"/>
            </a:pPr>
            <a:r>
              <a:rPr lang="en"/>
              <a:t>Packages: numpy, pandas, scikit-learn, PyTorch, Tensorboard</a:t>
            </a:r>
            <a:endParaRPr/>
          </a:p>
          <a:p>
            <a:pPr indent="-342900" lvl="0" marL="457200" rtl="0" algn="l">
              <a:spcBef>
                <a:spcPts val="0"/>
              </a:spcBef>
              <a:spcAft>
                <a:spcPts val="0"/>
              </a:spcAft>
              <a:buSzPts val="1800"/>
              <a:buChar char="●"/>
            </a:pPr>
            <a:r>
              <a:rPr lang="en"/>
              <a:t>GPU setup required for training:</a:t>
            </a:r>
            <a:endParaRPr/>
          </a:p>
          <a:p>
            <a:pPr indent="-317500" lvl="1" marL="914400" rtl="0" algn="l">
              <a:spcBef>
                <a:spcPts val="0"/>
              </a:spcBef>
              <a:spcAft>
                <a:spcPts val="0"/>
              </a:spcAft>
              <a:buSzPts val="1400"/>
              <a:buChar char="○"/>
            </a:pPr>
            <a:r>
              <a:rPr lang="en"/>
              <a:t>I</a:t>
            </a:r>
            <a:r>
              <a:rPr lang="en"/>
              <a:t>nstallation of Nvidia GeForce experience and Nvidia control panel</a:t>
            </a:r>
            <a:endParaRPr/>
          </a:p>
          <a:p>
            <a:pPr indent="-317500" lvl="1" marL="914400" rtl="0" algn="l">
              <a:spcBef>
                <a:spcPts val="0"/>
              </a:spcBef>
              <a:spcAft>
                <a:spcPts val="0"/>
              </a:spcAft>
              <a:buSzPts val="1400"/>
              <a:buChar char="○"/>
            </a:pPr>
            <a:r>
              <a:rPr lang="en"/>
              <a:t>Installation of drivers for CUDA 10.1 and toolkit for CUDA 10.1</a:t>
            </a:r>
            <a:endParaRPr/>
          </a:p>
          <a:p>
            <a:pPr indent="0" lvl="0" marL="0" rtl="0" algn="l">
              <a:spcBef>
                <a:spcPts val="1600"/>
              </a:spcBef>
              <a:spcAft>
                <a:spcPts val="1600"/>
              </a:spcAft>
              <a:buNone/>
            </a:pPr>
            <a:r>
              <a:t/>
            </a:r>
            <a:endParaRPr/>
          </a:p>
        </p:txBody>
      </p:sp>
      <p:sp>
        <p:nvSpPr>
          <p:cNvPr id="129" name="Google Shape;129;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