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12"/>
  </p:notesMasterIdLst>
  <p:handoutMasterIdLst>
    <p:handoutMasterId r:id="rId13"/>
  </p:handoutMasterIdLst>
  <p:sldIdLst>
    <p:sldId id="264" r:id="rId2"/>
    <p:sldId id="276" r:id="rId3"/>
    <p:sldId id="266" r:id="rId4"/>
    <p:sldId id="268" r:id="rId5"/>
    <p:sldId id="283" r:id="rId6"/>
    <p:sldId id="284" r:id="rId7"/>
    <p:sldId id="285" r:id="rId8"/>
    <p:sldId id="287" r:id="rId9"/>
    <p:sldId id="288" r:id="rId10"/>
    <p:sldId id="286"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howGuides="1">
      <p:cViewPr varScale="1">
        <p:scale>
          <a:sx n="68" d="100"/>
          <a:sy n="68" d="100"/>
        </p:scale>
        <p:origin x="96" y="210"/>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77DBD-A0FA-4A2C-AD86-4942643CBF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C649EDF-ACD5-426F-8BF5-B73072C34FD9}">
      <dgm:prSet/>
      <dgm:spPr>
        <a:solidFill>
          <a:schemeClr val="accent2">
            <a:lumMod val="40000"/>
            <a:lumOff val="60000"/>
          </a:schemeClr>
        </a:solidFill>
      </dgm:spPr>
      <dgm:t>
        <a:bodyPr/>
        <a:lstStyle/>
        <a:p>
          <a:pPr rtl="0"/>
          <a:r>
            <a:rPr lang="en-US" b="0" u="sng" dirty="0" smtClean="0">
              <a:solidFill>
                <a:schemeClr val="tx1">
                  <a:lumMod val="95000"/>
                  <a:lumOff val="5000"/>
                </a:schemeClr>
              </a:solidFill>
            </a:rPr>
            <a:t>Analysis of following Algorithms</a:t>
          </a:r>
          <a:endParaRPr lang="en-IN" b="0" dirty="0">
            <a:solidFill>
              <a:schemeClr val="tx1">
                <a:lumMod val="95000"/>
                <a:lumOff val="5000"/>
              </a:schemeClr>
            </a:solidFill>
          </a:endParaRPr>
        </a:p>
      </dgm:t>
    </dgm:pt>
    <dgm:pt modelId="{22C8A874-A10A-441D-82B1-298692F1805A}" type="parTrans" cxnId="{A3219D6B-6D89-41C3-8BC0-00235B0A4A88}">
      <dgm:prSet/>
      <dgm:spPr/>
      <dgm:t>
        <a:bodyPr/>
        <a:lstStyle/>
        <a:p>
          <a:endParaRPr lang="en-IN"/>
        </a:p>
      </dgm:t>
    </dgm:pt>
    <dgm:pt modelId="{8E96A11A-F5CC-4A80-B3C2-C297FC528DE5}" type="sibTrans" cxnId="{A3219D6B-6D89-41C3-8BC0-00235B0A4A88}">
      <dgm:prSet/>
      <dgm:spPr/>
      <dgm:t>
        <a:bodyPr/>
        <a:lstStyle/>
        <a:p>
          <a:endParaRPr lang="en-IN"/>
        </a:p>
      </dgm:t>
    </dgm:pt>
    <dgm:pt modelId="{111C7234-C43E-4644-8CCF-2545BC19E0F0}" type="pres">
      <dgm:prSet presAssocID="{2FB77DBD-A0FA-4A2C-AD86-4942643CBFB2}" presName="linear" presStyleCnt="0">
        <dgm:presLayoutVars>
          <dgm:animLvl val="lvl"/>
          <dgm:resizeHandles val="exact"/>
        </dgm:presLayoutVars>
      </dgm:prSet>
      <dgm:spPr/>
    </dgm:pt>
    <dgm:pt modelId="{F53801CB-5B06-4336-AC45-B41EB1D5727C}" type="pres">
      <dgm:prSet presAssocID="{8C649EDF-ACD5-426F-8BF5-B73072C34FD9}" presName="parentText" presStyleLbl="node1" presStyleIdx="0" presStyleCnt="1">
        <dgm:presLayoutVars>
          <dgm:chMax val="0"/>
          <dgm:bulletEnabled val="1"/>
        </dgm:presLayoutVars>
      </dgm:prSet>
      <dgm:spPr/>
    </dgm:pt>
  </dgm:ptLst>
  <dgm:cxnLst>
    <dgm:cxn modelId="{1CA1F818-268F-4D34-A106-584DE5F6C151}" type="presOf" srcId="{8C649EDF-ACD5-426F-8BF5-B73072C34FD9}" destId="{F53801CB-5B06-4336-AC45-B41EB1D5727C}" srcOrd="0" destOrd="0" presId="urn:microsoft.com/office/officeart/2005/8/layout/vList2"/>
    <dgm:cxn modelId="{0550F06C-F071-49DA-9C45-C3BB6EC3483B}" type="presOf" srcId="{2FB77DBD-A0FA-4A2C-AD86-4942643CBFB2}" destId="{111C7234-C43E-4644-8CCF-2545BC19E0F0}" srcOrd="0" destOrd="0" presId="urn:microsoft.com/office/officeart/2005/8/layout/vList2"/>
    <dgm:cxn modelId="{A3219D6B-6D89-41C3-8BC0-00235B0A4A88}" srcId="{2FB77DBD-A0FA-4A2C-AD86-4942643CBFB2}" destId="{8C649EDF-ACD5-426F-8BF5-B73072C34FD9}" srcOrd="0" destOrd="0" parTransId="{22C8A874-A10A-441D-82B1-298692F1805A}" sibTransId="{8E96A11A-F5CC-4A80-B3C2-C297FC528DE5}"/>
    <dgm:cxn modelId="{5421A4B1-B15D-4088-AD2D-753C88DB8C7C}" type="presParOf" srcId="{111C7234-C43E-4644-8CCF-2545BC19E0F0}" destId="{F53801CB-5B06-4336-AC45-B41EB1D5727C}" srcOrd="0"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2293F2-9C9A-464C-9A9B-758F07CE5A9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1066A547-2FCA-4618-9CA6-EE0E980EEC2D}">
      <dgm:prSet/>
      <dgm:spPr>
        <a:solidFill>
          <a:schemeClr val="tx1">
            <a:lumMod val="95000"/>
            <a:lumOff val="5000"/>
          </a:schemeClr>
        </a:solidFill>
      </dgm:spPr>
      <dgm:t>
        <a:bodyPr/>
        <a:lstStyle/>
        <a:p>
          <a:pPr rtl="0"/>
          <a:r>
            <a:rPr lang="en-US" dirty="0" smtClean="0"/>
            <a:t>Gradient Descent Algorithm Implementation</a:t>
          </a:r>
          <a:endParaRPr lang="en-IN" dirty="0"/>
        </a:p>
      </dgm:t>
    </dgm:pt>
    <dgm:pt modelId="{BF65CC7F-F6BB-4D89-B3F9-71B8D5CA82DB}" type="parTrans" cxnId="{9E2FB6C4-4DA4-4BEF-8738-A22EB590AD77}">
      <dgm:prSet/>
      <dgm:spPr/>
      <dgm:t>
        <a:bodyPr/>
        <a:lstStyle/>
        <a:p>
          <a:endParaRPr lang="en-IN"/>
        </a:p>
      </dgm:t>
    </dgm:pt>
    <dgm:pt modelId="{46BB3917-30D8-447B-AA69-30D4EC453275}" type="sibTrans" cxnId="{9E2FB6C4-4DA4-4BEF-8738-A22EB590AD77}">
      <dgm:prSet/>
      <dgm:spPr/>
      <dgm:t>
        <a:bodyPr/>
        <a:lstStyle/>
        <a:p>
          <a:endParaRPr lang="en-IN"/>
        </a:p>
      </dgm:t>
    </dgm:pt>
    <dgm:pt modelId="{45F12266-BCED-49CD-8CE2-D0FC927FA7EE}" type="pres">
      <dgm:prSet presAssocID="{1D2293F2-9C9A-464C-9A9B-758F07CE5A95}" presName="Name0" presStyleCnt="0">
        <dgm:presLayoutVars>
          <dgm:chPref val="3"/>
          <dgm:dir/>
          <dgm:animLvl val="lvl"/>
          <dgm:resizeHandles/>
        </dgm:presLayoutVars>
      </dgm:prSet>
      <dgm:spPr/>
    </dgm:pt>
    <dgm:pt modelId="{DD1C1926-B1BC-4749-8583-319F21231B6B}" type="pres">
      <dgm:prSet presAssocID="{1066A547-2FCA-4618-9CA6-EE0E980EEC2D}" presName="horFlow" presStyleCnt="0"/>
      <dgm:spPr/>
    </dgm:pt>
    <dgm:pt modelId="{1FCA43AB-0224-434E-9EC7-0B4EE3940D79}" type="pres">
      <dgm:prSet presAssocID="{1066A547-2FCA-4618-9CA6-EE0E980EEC2D}" presName="bigChev" presStyleLbl="node1" presStyleIdx="0" presStyleCnt="1" custLinFactNeighborX="-1259" custLinFactNeighborY="-9061"/>
      <dgm:spPr/>
    </dgm:pt>
  </dgm:ptLst>
  <dgm:cxnLst>
    <dgm:cxn modelId="{9E2FB6C4-4DA4-4BEF-8738-A22EB590AD77}" srcId="{1D2293F2-9C9A-464C-9A9B-758F07CE5A95}" destId="{1066A547-2FCA-4618-9CA6-EE0E980EEC2D}" srcOrd="0" destOrd="0" parTransId="{BF65CC7F-F6BB-4D89-B3F9-71B8D5CA82DB}" sibTransId="{46BB3917-30D8-447B-AA69-30D4EC453275}"/>
    <dgm:cxn modelId="{4402DB9E-99FD-4DD2-A183-202CBA926D2E}" type="presOf" srcId="{1D2293F2-9C9A-464C-9A9B-758F07CE5A95}" destId="{45F12266-BCED-49CD-8CE2-D0FC927FA7EE}" srcOrd="0" destOrd="0" presId="urn:microsoft.com/office/officeart/2005/8/layout/lProcess3"/>
    <dgm:cxn modelId="{65E8C7D2-50F8-4003-A070-31B595DC4F05}" type="presOf" srcId="{1066A547-2FCA-4618-9CA6-EE0E980EEC2D}" destId="{1FCA43AB-0224-434E-9EC7-0B4EE3940D79}" srcOrd="0" destOrd="0" presId="urn:microsoft.com/office/officeart/2005/8/layout/lProcess3"/>
    <dgm:cxn modelId="{1C95764C-00AB-4D74-8259-8AC00C87C106}" type="presParOf" srcId="{45F12266-BCED-49CD-8CE2-D0FC927FA7EE}" destId="{DD1C1926-B1BC-4749-8583-319F21231B6B}" srcOrd="0" destOrd="0" presId="urn:microsoft.com/office/officeart/2005/8/layout/lProcess3"/>
    <dgm:cxn modelId="{68A485C1-FCA9-4CC2-8B6E-BA035102A02A}" type="presParOf" srcId="{DD1C1926-B1BC-4749-8583-319F21231B6B}" destId="{1FCA43AB-0224-434E-9EC7-0B4EE3940D79}"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FA0298-91EF-4572-8FFA-C4AA1F56688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C39F14E-AABB-4A30-8D2D-13BBB561332E}">
      <dgm:prSet custT="1"/>
      <dgm:spPr>
        <a:solidFill>
          <a:schemeClr val="tx1">
            <a:lumMod val="85000"/>
            <a:lumOff val="15000"/>
          </a:schemeClr>
        </a:solidFill>
      </dgm:spPr>
      <dgm:t>
        <a:bodyPr/>
        <a:lstStyle/>
        <a:p>
          <a:pPr algn="ctr" rtl="0"/>
          <a:r>
            <a:rPr lang="en-US" sz="3600" u="sng" dirty="0" smtClean="0"/>
            <a:t>Momentum Gradient Descent</a:t>
          </a:r>
          <a:r>
            <a:rPr lang="en-US" sz="1900" u="sng" dirty="0" smtClean="0"/>
            <a:t/>
          </a:r>
          <a:br>
            <a:rPr lang="en-US" sz="1900" u="sng" dirty="0" smtClean="0"/>
          </a:br>
          <a:endParaRPr lang="en-IN" sz="1900" u="sng" dirty="0"/>
        </a:p>
      </dgm:t>
    </dgm:pt>
    <dgm:pt modelId="{2B8A7B3B-3816-40C6-9AF5-C51C88C4B8E2}" type="parTrans" cxnId="{695D854B-2620-4192-B676-3422DD86A763}">
      <dgm:prSet/>
      <dgm:spPr/>
      <dgm:t>
        <a:bodyPr/>
        <a:lstStyle/>
        <a:p>
          <a:endParaRPr lang="en-IN"/>
        </a:p>
      </dgm:t>
    </dgm:pt>
    <dgm:pt modelId="{ACABE07A-4296-4FBB-B860-DEC56C2DF972}" type="sibTrans" cxnId="{695D854B-2620-4192-B676-3422DD86A763}">
      <dgm:prSet/>
      <dgm:spPr/>
      <dgm:t>
        <a:bodyPr/>
        <a:lstStyle/>
        <a:p>
          <a:endParaRPr lang="en-IN"/>
        </a:p>
      </dgm:t>
    </dgm:pt>
    <dgm:pt modelId="{61B691AE-4976-43AF-A942-BD1A873DBFF6}" type="pres">
      <dgm:prSet presAssocID="{F2FA0298-91EF-4572-8FFA-C4AA1F566880}" presName="linear" presStyleCnt="0">
        <dgm:presLayoutVars>
          <dgm:animLvl val="lvl"/>
          <dgm:resizeHandles val="exact"/>
        </dgm:presLayoutVars>
      </dgm:prSet>
      <dgm:spPr/>
    </dgm:pt>
    <dgm:pt modelId="{E94978C7-27AC-418C-A00E-27E22C2C6957}" type="pres">
      <dgm:prSet presAssocID="{1C39F14E-AABB-4A30-8D2D-13BBB561332E}" presName="parentText" presStyleLbl="node1" presStyleIdx="0" presStyleCnt="1">
        <dgm:presLayoutVars>
          <dgm:chMax val="0"/>
          <dgm:bulletEnabled val="1"/>
        </dgm:presLayoutVars>
      </dgm:prSet>
      <dgm:spPr/>
      <dgm:t>
        <a:bodyPr/>
        <a:lstStyle/>
        <a:p>
          <a:endParaRPr lang="en-IN"/>
        </a:p>
      </dgm:t>
    </dgm:pt>
  </dgm:ptLst>
  <dgm:cxnLst>
    <dgm:cxn modelId="{695D854B-2620-4192-B676-3422DD86A763}" srcId="{F2FA0298-91EF-4572-8FFA-C4AA1F566880}" destId="{1C39F14E-AABB-4A30-8D2D-13BBB561332E}" srcOrd="0" destOrd="0" parTransId="{2B8A7B3B-3816-40C6-9AF5-C51C88C4B8E2}" sibTransId="{ACABE07A-4296-4FBB-B860-DEC56C2DF972}"/>
    <dgm:cxn modelId="{43924DF8-C3A3-4B8D-B90F-2D357CEE1B95}" type="presOf" srcId="{F2FA0298-91EF-4572-8FFA-C4AA1F566880}" destId="{61B691AE-4976-43AF-A942-BD1A873DBFF6}" srcOrd="0" destOrd="0" presId="urn:microsoft.com/office/officeart/2005/8/layout/vList2"/>
    <dgm:cxn modelId="{904C3501-DDD8-4072-AC2A-9B2DC0192259}" type="presOf" srcId="{1C39F14E-AABB-4A30-8D2D-13BBB561332E}" destId="{E94978C7-27AC-418C-A00E-27E22C2C6957}" srcOrd="0" destOrd="0" presId="urn:microsoft.com/office/officeart/2005/8/layout/vList2"/>
    <dgm:cxn modelId="{49F09917-BBEF-4791-B97A-FCDB2C2A3A33}" type="presParOf" srcId="{61B691AE-4976-43AF-A942-BD1A873DBFF6}" destId="{E94978C7-27AC-418C-A00E-27E22C2C695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69CE9E-1532-4B78-8507-3601756CD65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718041F8-29F7-4ED9-B753-A977ACDAC2C7}">
      <dgm:prSet/>
      <dgm:spPr>
        <a:solidFill>
          <a:schemeClr val="tx1">
            <a:lumMod val="95000"/>
            <a:lumOff val="5000"/>
          </a:schemeClr>
        </a:solidFill>
      </dgm:spPr>
      <dgm:t>
        <a:bodyPr/>
        <a:lstStyle/>
        <a:p>
          <a:pPr rtl="0"/>
          <a:r>
            <a:rPr lang="en-US" b="0" i="0" dirty="0" smtClean="0"/>
            <a:t>Momentum based Gradient Descent Algorithm Implementation</a:t>
          </a:r>
          <a:endParaRPr lang="en-IN" dirty="0"/>
        </a:p>
      </dgm:t>
    </dgm:pt>
    <dgm:pt modelId="{A78860E8-3C16-4FF1-A72A-5C8FFBC377CF}" type="parTrans" cxnId="{64540AF4-B0A8-41FF-9A65-C64BA6C5468A}">
      <dgm:prSet/>
      <dgm:spPr/>
      <dgm:t>
        <a:bodyPr/>
        <a:lstStyle/>
        <a:p>
          <a:endParaRPr lang="en-IN"/>
        </a:p>
      </dgm:t>
    </dgm:pt>
    <dgm:pt modelId="{35D9D61D-B4A0-47BE-8AD2-FD3E34748911}" type="sibTrans" cxnId="{64540AF4-B0A8-41FF-9A65-C64BA6C5468A}">
      <dgm:prSet/>
      <dgm:spPr/>
      <dgm:t>
        <a:bodyPr/>
        <a:lstStyle/>
        <a:p>
          <a:endParaRPr lang="en-IN"/>
        </a:p>
      </dgm:t>
    </dgm:pt>
    <dgm:pt modelId="{3525509E-A87A-4791-AB5F-6E4453F46359}" type="pres">
      <dgm:prSet presAssocID="{1669CE9E-1532-4B78-8507-3601756CD652}" presName="Name0" presStyleCnt="0">
        <dgm:presLayoutVars>
          <dgm:chPref val="3"/>
          <dgm:dir/>
          <dgm:animLvl val="lvl"/>
          <dgm:resizeHandles/>
        </dgm:presLayoutVars>
      </dgm:prSet>
      <dgm:spPr/>
    </dgm:pt>
    <dgm:pt modelId="{7D618472-AA27-484E-AB17-C77BF43C74CB}" type="pres">
      <dgm:prSet presAssocID="{718041F8-29F7-4ED9-B753-A977ACDAC2C7}" presName="horFlow" presStyleCnt="0"/>
      <dgm:spPr/>
    </dgm:pt>
    <dgm:pt modelId="{670C9281-99D7-4DE2-BF6E-EB5CE1C1A6DF}" type="pres">
      <dgm:prSet presAssocID="{718041F8-29F7-4ED9-B753-A977ACDAC2C7}" presName="bigChev" presStyleLbl="node1" presStyleIdx="0" presStyleCnt="1"/>
      <dgm:spPr/>
    </dgm:pt>
  </dgm:ptLst>
  <dgm:cxnLst>
    <dgm:cxn modelId="{7DD7C365-C9A4-45AC-9A9B-D0B9333C2257}" type="presOf" srcId="{718041F8-29F7-4ED9-B753-A977ACDAC2C7}" destId="{670C9281-99D7-4DE2-BF6E-EB5CE1C1A6DF}" srcOrd="0" destOrd="0" presId="urn:microsoft.com/office/officeart/2005/8/layout/lProcess3"/>
    <dgm:cxn modelId="{8F6EF22B-AE39-4890-9589-2FC19A7A0541}" type="presOf" srcId="{1669CE9E-1532-4B78-8507-3601756CD652}" destId="{3525509E-A87A-4791-AB5F-6E4453F46359}" srcOrd="0" destOrd="0" presId="urn:microsoft.com/office/officeart/2005/8/layout/lProcess3"/>
    <dgm:cxn modelId="{64540AF4-B0A8-41FF-9A65-C64BA6C5468A}" srcId="{1669CE9E-1532-4B78-8507-3601756CD652}" destId="{718041F8-29F7-4ED9-B753-A977ACDAC2C7}" srcOrd="0" destOrd="0" parTransId="{A78860E8-3C16-4FF1-A72A-5C8FFBC377CF}" sibTransId="{35D9D61D-B4A0-47BE-8AD2-FD3E34748911}"/>
    <dgm:cxn modelId="{30AA9B6A-FE4A-4D92-851D-2AAC7196DC83}" type="presParOf" srcId="{3525509E-A87A-4791-AB5F-6E4453F46359}" destId="{7D618472-AA27-484E-AB17-C77BF43C74CB}" srcOrd="0" destOrd="0" presId="urn:microsoft.com/office/officeart/2005/8/layout/lProcess3"/>
    <dgm:cxn modelId="{360EC126-0081-4F86-939D-EF7D5136A702}" type="presParOf" srcId="{7D618472-AA27-484E-AB17-C77BF43C74CB}" destId="{670C9281-99D7-4DE2-BF6E-EB5CE1C1A6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69CE9E-1532-4B78-8507-3601756CD65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718041F8-29F7-4ED9-B753-A977ACDAC2C7}">
      <dgm:prSet/>
      <dgm:spPr>
        <a:solidFill>
          <a:schemeClr val="tx1">
            <a:lumMod val="95000"/>
            <a:lumOff val="5000"/>
          </a:schemeClr>
        </a:solidFill>
      </dgm:spPr>
      <dgm:t>
        <a:bodyPr/>
        <a:lstStyle/>
        <a:p>
          <a:pPr rtl="0"/>
          <a:r>
            <a:rPr lang="en-US" b="0" i="0" dirty="0" smtClean="0"/>
            <a:t>Momentum based Gradient Descent Algorithm Implementation</a:t>
          </a:r>
          <a:endParaRPr lang="en-IN" dirty="0"/>
        </a:p>
      </dgm:t>
    </dgm:pt>
    <dgm:pt modelId="{A78860E8-3C16-4FF1-A72A-5C8FFBC377CF}" type="parTrans" cxnId="{64540AF4-B0A8-41FF-9A65-C64BA6C5468A}">
      <dgm:prSet/>
      <dgm:spPr/>
      <dgm:t>
        <a:bodyPr/>
        <a:lstStyle/>
        <a:p>
          <a:endParaRPr lang="en-IN"/>
        </a:p>
      </dgm:t>
    </dgm:pt>
    <dgm:pt modelId="{35D9D61D-B4A0-47BE-8AD2-FD3E34748911}" type="sibTrans" cxnId="{64540AF4-B0A8-41FF-9A65-C64BA6C5468A}">
      <dgm:prSet/>
      <dgm:spPr/>
      <dgm:t>
        <a:bodyPr/>
        <a:lstStyle/>
        <a:p>
          <a:endParaRPr lang="en-IN"/>
        </a:p>
      </dgm:t>
    </dgm:pt>
    <dgm:pt modelId="{3525509E-A87A-4791-AB5F-6E4453F46359}" type="pres">
      <dgm:prSet presAssocID="{1669CE9E-1532-4B78-8507-3601756CD652}" presName="Name0" presStyleCnt="0">
        <dgm:presLayoutVars>
          <dgm:chPref val="3"/>
          <dgm:dir/>
          <dgm:animLvl val="lvl"/>
          <dgm:resizeHandles/>
        </dgm:presLayoutVars>
      </dgm:prSet>
      <dgm:spPr/>
    </dgm:pt>
    <dgm:pt modelId="{7D618472-AA27-484E-AB17-C77BF43C74CB}" type="pres">
      <dgm:prSet presAssocID="{718041F8-29F7-4ED9-B753-A977ACDAC2C7}" presName="horFlow" presStyleCnt="0"/>
      <dgm:spPr/>
    </dgm:pt>
    <dgm:pt modelId="{670C9281-99D7-4DE2-BF6E-EB5CE1C1A6DF}" type="pres">
      <dgm:prSet presAssocID="{718041F8-29F7-4ED9-B753-A977ACDAC2C7}" presName="bigChev" presStyleLbl="node1" presStyleIdx="0" presStyleCnt="1"/>
      <dgm:spPr/>
    </dgm:pt>
  </dgm:ptLst>
  <dgm:cxnLst>
    <dgm:cxn modelId="{EEADE300-995B-46F3-AD90-7673E1D2E546}" type="presOf" srcId="{1669CE9E-1532-4B78-8507-3601756CD652}" destId="{3525509E-A87A-4791-AB5F-6E4453F46359}" srcOrd="0" destOrd="0" presId="urn:microsoft.com/office/officeart/2005/8/layout/lProcess3"/>
    <dgm:cxn modelId="{457FA634-CA78-4C6E-A897-527FF96C03CF}" type="presOf" srcId="{718041F8-29F7-4ED9-B753-A977ACDAC2C7}" destId="{670C9281-99D7-4DE2-BF6E-EB5CE1C1A6DF}" srcOrd="0" destOrd="0" presId="urn:microsoft.com/office/officeart/2005/8/layout/lProcess3"/>
    <dgm:cxn modelId="{64540AF4-B0A8-41FF-9A65-C64BA6C5468A}" srcId="{1669CE9E-1532-4B78-8507-3601756CD652}" destId="{718041F8-29F7-4ED9-B753-A977ACDAC2C7}" srcOrd="0" destOrd="0" parTransId="{A78860E8-3C16-4FF1-A72A-5C8FFBC377CF}" sibTransId="{35D9D61D-B4A0-47BE-8AD2-FD3E34748911}"/>
    <dgm:cxn modelId="{FD92B7E0-9B13-4B2C-BE9C-428B9C5E6401}" type="presParOf" srcId="{3525509E-A87A-4791-AB5F-6E4453F46359}" destId="{7D618472-AA27-484E-AB17-C77BF43C74CB}" srcOrd="0" destOrd="0" presId="urn:microsoft.com/office/officeart/2005/8/layout/lProcess3"/>
    <dgm:cxn modelId="{91F42BD3-EE8D-434C-ACE3-30C177004386}" type="presParOf" srcId="{7D618472-AA27-484E-AB17-C77BF43C74CB}" destId="{670C9281-99D7-4DE2-BF6E-EB5CE1C1A6DF}"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340912-B550-4541-A782-7480A3A4E7C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9F21D5A-A714-49F6-B721-51B8A2B62864}">
      <dgm:prSet/>
      <dgm:spPr>
        <a:noFill/>
      </dgm:spPr>
      <dgm:t>
        <a:bodyPr/>
        <a:lstStyle/>
        <a:p>
          <a:pPr rtl="0"/>
          <a:r>
            <a:rPr lang="en-IN" b="0" i="0" dirty="0" smtClean="0">
              <a:solidFill>
                <a:schemeClr val="bg1">
                  <a:lumMod val="95000"/>
                  <a:lumOff val="5000"/>
                </a:schemeClr>
              </a:solidFill>
            </a:rPr>
            <a:t>Nesterov Accelerated Gradient Descent</a:t>
          </a:r>
          <a:endParaRPr lang="en-IN" dirty="0">
            <a:solidFill>
              <a:schemeClr val="bg1">
                <a:lumMod val="95000"/>
                <a:lumOff val="5000"/>
              </a:schemeClr>
            </a:solidFill>
          </a:endParaRPr>
        </a:p>
      </dgm:t>
    </dgm:pt>
    <dgm:pt modelId="{B113CBB8-2198-4521-8428-AADC9CE59C73}" type="parTrans" cxnId="{99DE55CE-BDEC-44A3-AD48-272BFC2C1B98}">
      <dgm:prSet/>
      <dgm:spPr/>
      <dgm:t>
        <a:bodyPr/>
        <a:lstStyle/>
        <a:p>
          <a:endParaRPr lang="en-IN"/>
        </a:p>
      </dgm:t>
    </dgm:pt>
    <dgm:pt modelId="{9D864DC7-E8E5-45AA-B2D8-831F3A068FC5}" type="sibTrans" cxnId="{99DE55CE-BDEC-44A3-AD48-272BFC2C1B98}">
      <dgm:prSet/>
      <dgm:spPr/>
      <dgm:t>
        <a:bodyPr/>
        <a:lstStyle/>
        <a:p>
          <a:endParaRPr lang="en-IN"/>
        </a:p>
      </dgm:t>
    </dgm:pt>
    <dgm:pt modelId="{136476D0-6810-4EF3-99B8-B5109A87420E}" type="pres">
      <dgm:prSet presAssocID="{27340912-B550-4541-A782-7480A3A4E7CF}" presName="linear" presStyleCnt="0">
        <dgm:presLayoutVars>
          <dgm:animLvl val="lvl"/>
          <dgm:resizeHandles val="exact"/>
        </dgm:presLayoutVars>
      </dgm:prSet>
      <dgm:spPr/>
    </dgm:pt>
    <dgm:pt modelId="{98E40EBB-F300-4EC1-937A-C1EDCF04F23F}" type="pres">
      <dgm:prSet presAssocID="{99F21D5A-A714-49F6-B721-51B8A2B62864}" presName="parentText" presStyleLbl="node1" presStyleIdx="0" presStyleCnt="1">
        <dgm:presLayoutVars>
          <dgm:chMax val="0"/>
          <dgm:bulletEnabled val="1"/>
        </dgm:presLayoutVars>
      </dgm:prSet>
      <dgm:spPr/>
    </dgm:pt>
  </dgm:ptLst>
  <dgm:cxnLst>
    <dgm:cxn modelId="{CDF9FF70-60A3-4348-9F65-161CC54B7C50}" type="presOf" srcId="{99F21D5A-A714-49F6-B721-51B8A2B62864}" destId="{98E40EBB-F300-4EC1-937A-C1EDCF04F23F}" srcOrd="0" destOrd="0" presId="urn:microsoft.com/office/officeart/2005/8/layout/vList2"/>
    <dgm:cxn modelId="{99DE55CE-BDEC-44A3-AD48-272BFC2C1B98}" srcId="{27340912-B550-4541-A782-7480A3A4E7CF}" destId="{99F21D5A-A714-49F6-B721-51B8A2B62864}" srcOrd="0" destOrd="0" parTransId="{B113CBB8-2198-4521-8428-AADC9CE59C73}" sibTransId="{9D864DC7-E8E5-45AA-B2D8-831F3A068FC5}"/>
    <dgm:cxn modelId="{246EE4D8-07CC-4F50-9902-6D0835A31DF3}" type="presOf" srcId="{27340912-B550-4541-A782-7480A3A4E7CF}" destId="{136476D0-6810-4EF3-99B8-B5109A87420E}" srcOrd="0" destOrd="0" presId="urn:microsoft.com/office/officeart/2005/8/layout/vList2"/>
    <dgm:cxn modelId="{049BF3A1-E7D0-4326-B2A2-13A7FF8F318B}" type="presParOf" srcId="{136476D0-6810-4EF3-99B8-B5109A87420E}" destId="{98E40EBB-F300-4EC1-937A-C1EDCF04F23F}" srcOrd="0" destOrd="0" presId="urn:microsoft.com/office/officeart/2005/8/layout/vList2"/>
  </dgm:cxnLst>
  <dgm:bg>
    <a:solidFill>
      <a:schemeClr val="bg2">
        <a:lumMod val="2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A5437B-D0F4-49E2-8097-6C8E8DACF03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303BC019-3283-4640-80E7-780E3F03A4F2}">
      <dgm:prSet/>
      <dgm:spPr>
        <a:solidFill>
          <a:schemeClr val="tx1">
            <a:lumMod val="95000"/>
            <a:lumOff val="5000"/>
          </a:schemeClr>
        </a:solidFill>
      </dgm:spPr>
      <dgm:t>
        <a:bodyPr/>
        <a:lstStyle/>
        <a:p>
          <a:pPr rtl="0"/>
          <a:r>
            <a:rPr lang="en-IN" b="0" i="0" dirty="0" smtClean="0">
              <a:solidFill>
                <a:schemeClr val="bg1">
                  <a:lumMod val="95000"/>
                  <a:lumOff val="5000"/>
                </a:schemeClr>
              </a:solidFill>
            </a:rPr>
            <a:t>Nesterov Accelerated </a:t>
          </a:r>
          <a:r>
            <a:rPr lang="en-US" b="0" i="0" dirty="0" smtClean="0">
              <a:solidFill>
                <a:schemeClr val="bg1"/>
              </a:solidFill>
            </a:rPr>
            <a:t> Gradient Descent Algorithm Implementation</a:t>
          </a:r>
          <a:r>
            <a:rPr lang="en-IN" dirty="0" smtClean="0"/>
            <a:t/>
          </a:r>
          <a:br>
            <a:rPr lang="en-IN" dirty="0" smtClean="0"/>
          </a:br>
          <a:endParaRPr lang="en-IN" dirty="0"/>
        </a:p>
      </dgm:t>
    </dgm:pt>
    <dgm:pt modelId="{43DC56D3-9842-4EE7-9398-6E48254DB711}" type="parTrans" cxnId="{E5F153D9-3379-495B-8223-1E71CAC891A9}">
      <dgm:prSet/>
      <dgm:spPr/>
      <dgm:t>
        <a:bodyPr/>
        <a:lstStyle/>
        <a:p>
          <a:endParaRPr lang="en-IN"/>
        </a:p>
      </dgm:t>
    </dgm:pt>
    <dgm:pt modelId="{1C92D0A9-F962-4CFB-80E2-84DA7DDF5E23}" type="sibTrans" cxnId="{E5F153D9-3379-495B-8223-1E71CAC891A9}">
      <dgm:prSet/>
      <dgm:spPr/>
      <dgm:t>
        <a:bodyPr/>
        <a:lstStyle/>
        <a:p>
          <a:endParaRPr lang="en-IN"/>
        </a:p>
      </dgm:t>
    </dgm:pt>
    <dgm:pt modelId="{F5FF7AE3-F0FA-4109-80CE-16E3E5F29F63}" type="pres">
      <dgm:prSet presAssocID="{1EA5437B-D0F4-49E2-8097-6C8E8DACF03F}" presName="Name0" presStyleCnt="0">
        <dgm:presLayoutVars>
          <dgm:chPref val="3"/>
          <dgm:dir/>
          <dgm:animLvl val="lvl"/>
          <dgm:resizeHandles/>
        </dgm:presLayoutVars>
      </dgm:prSet>
      <dgm:spPr/>
    </dgm:pt>
    <dgm:pt modelId="{A93A2F45-2634-4671-9FB9-775209E5502E}" type="pres">
      <dgm:prSet presAssocID="{303BC019-3283-4640-80E7-780E3F03A4F2}" presName="horFlow" presStyleCnt="0"/>
      <dgm:spPr/>
    </dgm:pt>
    <dgm:pt modelId="{38B06242-6FEA-4E57-BCDD-7B7B1FE03250}" type="pres">
      <dgm:prSet presAssocID="{303BC019-3283-4640-80E7-780E3F03A4F2}" presName="bigChev" presStyleLbl="node1" presStyleIdx="0" presStyleCnt="1" custScaleY="120842"/>
      <dgm:spPr/>
      <dgm:t>
        <a:bodyPr/>
        <a:lstStyle/>
        <a:p>
          <a:endParaRPr lang="en-IN"/>
        </a:p>
      </dgm:t>
    </dgm:pt>
  </dgm:ptLst>
  <dgm:cxnLst>
    <dgm:cxn modelId="{E5F153D9-3379-495B-8223-1E71CAC891A9}" srcId="{1EA5437B-D0F4-49E2-8097-6C8E8DACF03F}" destId="{303BC019-3283-4640-80E7-780E3F03A4F2}" srcOrd="0" destOrd="0" parTransId="{43DC56D3-9842-4EE7-9398-6E48254DB711}" sibTransId="{1C92D0A9-F962-4CFB-80E2-84DA7DDF5E23}"/>
    <dgm:cxn modelId="{99D94F54-3B53-4013-97F1-2022B2FAD3B1}" type="presOf" srcId="{1EA5437B-D0F4-49E2-8097-6C8E8DACF03F}" destId="{F5FF7AE3-F0FA-4109-80CE-16E3E5F29F63}" srcOrd="0" destOrd="0" presId="urn:microsoft.com/office/officeart/2005/8/layout/lProcess3"/>
    <dgm:cxn modelId="{489E8594-9F7C-4534-BE94-27006D65E496}" type="presOf" srcId="{303BC019-3283-4640-80E7-780E3F03A4F2}" destId="{38B06242-6FEA-4E57-BCDD-7B7B1FE03250}" srcOrd="0" destOrd="0" presId="urn:microsoft.com/office/officeart/2005/8/layout/lProcess3"/>
    <dgm:cxn modelId="{8870E45B-3479-4575-B47E-6FA8AEDA1922}" type="presParOf" srcId="{F5FF7AE3-F0FA-4109-80CE-16E3E5F29F63}" destId="{A93A2F45-2634-4671-9FB9-775209E5502E}" srcOrd="0" destOrd="0" presId="urn:microsoft.com/office/officeart/2005/8/layout/lProcess3"/>
    <dgm:cxn modelId="{EE39FC85-E9E6-436D-B6DA-2F50B0B514BC}" type="presParOf" srcId="{A93A2F45-2634-4671-9FB9-775209E5502E}" destId="{38B06242-6FEA-4E57-BCDD-7B7B1FE03250}"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801CB-5B06-4336-AC45-B41EB1D5727C}">
      <dsp:nvSpPr>
        <dsp:cNvPr id="0" name=""/>
        <dsp:cNvSpPr/>
      </dsp:nvSpPr>
      <dsp:spPr>
        <a:xfrm>
          <a:off x="0" y="15186"/>
          <a:ext cx="9649072" cy="1295190"/>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l" defTabSz="2400300" rtl="0">
            <a:lnSpc>
              <a:spcPct val="90000"/>
            </a:lnSpc>
            <a:spcBef>
              <a:spcPct val="0"/>
            </a:spcBef>
            <a:spcAft>
              <a:spcPct val="35000"/>
            </a:spcAft>
          </a:pPr>
          <a:r>
            <a:rPr lang="en-US" sz="5400" b="0" u="sng" kern="1200" dirty="0" smtClean="0">
              <a:solidFill>
                <a:schemeClr val="tx1">
                  <a:lumMod val="95000"/>
                  <a:lumOff val="5000"/>
                </a:schemeClr>
              </a:solidFill>
            </a:rPr>
            <a:t>Analysis of following Algorithms</a:t>
          </a:r>
          <a:endParaRPr lang="en-IN" sz="5400" b="0" kern="1200" dirty="0">
            <a:solidFill>
              <a:schemeClr val="tx1">
                <a:lumMod val="95000"/>
                <a:lumOff val="5000"/>
              </a:schemeClr>
            </a:solidFill>
          </a:endParaRPr>
        </a:p>
      </dsp:txBody>
      <dsp:txXfrm>
        <a:off x="63226" y="78412"/>
        <a:ext cx="9522620" cy="1168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A43AB-0224-434E-9EC7-0B4EE3940D79}">
      <dsp:nvSpPr>
        <dsp:cNvPr id="0" name=""/>
        <dsp:cNvSpPr/>
      </dsp:nvSpPr>
      <dsp:spPr>
        <a:xfrm>
          <a:off x="192023" y="0"/>
          <a:ext cx="3699270" cy="1479708"/>
        </a:xfrm>
        <a:prstGeom prst="chevron">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15875" rIns="0" bIns="15875" numCol="1" spcCol="1270" anchor="ctr" anchorCtr="0">
          <a:noAutofit/>
        </a:bodyPr>
        <a:lstStyle/>
        <a:p>
          <a:pPr lvl="0" algn="ctr" defTabSz="1111250" rtl="0">
            <a:lnSpc>
              <a:spcPct val="90000"/>
            </a:lnSpc>
            <a:spcBef>
              <a:spcPct val="0"/>
            </a:spcBef>
            <a:spcAft>
              <a:spcPct val="35000"/>
            </a:spcAft>
          </a:pPr>
          <a:r>
            <a:rPr lang="en-US" sz="2500" kern="1200" dirty="0" smtClean="0"/>
            <a:t>Gradient Descent Algorithm Implementation</a:t>
          </a:r>
          <a:endParaRPr lang="en-IN" sz="2500" kern="1200" dirty="0"/>
        </a:p>
      </dsp:txBody>
      <dsp:txXfrm>
        <a:off x="931877" y="0"/>
        <a:ext cx="2219562" cy="1479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978C7-27AC-418C-A00E-27E22C2C6957}">
      <dsp:nvSpPr>
        <dsp:cNvPr id="0" name=""/>
        <dsp:cNvSpPr/>
      </dsp:nvSpPr>
      <dsp:spPr>
        <a:xfrm>
          <a:off x="0" y="35151"/>
          <a:ext cx="9106136" cy="865800"/>
        </a:xfrm>
        <a:prstGeom prst="roundRect">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u="sng" kern="1200" dirty="0" smtClean="0"/>
            <a:t>Momentum Gradient Descent</a:t>
          </a:r>
          <a:r>
            <a:rPr lang="en-US" sz="1900" u="sng" kern="1200" dirty="0" smtClean="0"/>
            <a:t/>
          </a:r>
          <a:br>
            <a:rPr lang="en-US" sz="1900" u="sng" kern="1200" dirty="0" smtClean="0"/>
          </a:br>
          <a:endParaRPr lang="en-IN" sz="1900" u="sng" kern="1200" dirty="0"/>
        </a:p>
      </dsp:txBody>
      <dsp:txXfrm>
        <a:off x="42265" y="77416"/>
        <a:ext cx="9021606" cy="781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C9281-99D7-4DE2-BF6E-EB5CE1C1A6DF}">
      <dsp:nvSpPr>
        <dsp:cNvPr id="0" name=""/>
        <dsp:cNvSpPr/>
      </dsp:nvSpPr>
      <dsp:spPr>
        <a:xfrm>
          <a:off x="0" y="171377"/>
          <a:ext cx="3283574" cy="1313429"/>
        </a:xfrm>
        <a:prstGeom prst="chevron">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0" i="0" kern="1200" dirty="0" smtClean="0"/>
            <a:t>Momentum based Gradient Descent Algorithm Implementation</a:t>
          </a:r>
          <a:endParaRPr lang="en-IN" sz="2000" kern="1200" dirty="0"/>
        </a:p>
      </dsp:txBody>
      <dsp:txXfrm>
        <a:off x="656715" y="171377"/>
        <a:ext cx="1970145" cy="13134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C9281-99D7-4DE2-BF6E-EB5CE1C1A6DF}">
      <dsp:nvSpPr>
        <dsp:cNvPr id="0" name=""/>
        <dsp:cNvSpPr/>
      </dsp:nvSpPr>
      <dsp:spPr>
        <a:xfrm>
          <a:off x="0" y="171377"/>
          <a:ext cx="3283574" cy="1313429"/>
        </a:xfrm>
        <a:prstGeom prst="chevron">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b="0" i="0" kern="1200" dirty="0" smtClean="0"/>
            <a:t>Momentum based Gradient Descent Algorithm Implementation</a:t>
          </a:r>
          <a:endParaRPr lang="en-IN" sz="2000" kern="1200" dirty="0"/>
        </a:p>
      </dsp:txBody>
      <dsp:txXfrm>
        <a:off x="656715" y="171377"/>
        <a:ext cx="1970145" cy="13134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40EBB-F300-4EC1-937A-C1EDCF04F23F}">
      <dsp:nvSpPr>
        <dsp:cNvPr id="0" name=""/>
        <dsp:cNvSpPr/>
      </dsp:nvSpPr>
      <dsp:spPr>
        <a:xfrm>
          <a:off x="0" y="14267"/>
          <a:ext cx="8759131" cy="959400"/>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b="0" i="0" kern="1200" dirty="0" smtClean="0">
              <a:solidFill>
                <a:schemeClr val="bg1">
                  <a:lumMod val="95000"/>
                  <a:lumOff val="5000"/>
                </a:schemeClr>
              </a:solidFill>
            </a:rPr>
            <a:t>Nesterov Accelerated Gradient Descent</a:t>
          </a:r>
          <a:endParaRPr lang="en-IN" sz="4000" kern="1200" dirty="0">
            <a:solidFill>
              <a:schemeClr val="bg1">
                <a:lumMod val="95000"/>
                <a:lumOff val="5000"/>
              </a:schemeClr>
            </a:solidFill>
          </a:endParaRPr>
        </a:p>
      </dsp:txBody>
      <dsp:txXfrm>
        <a:off x="46834" y="61101"/>
        <a:ext cx="8665463" cy="8657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06242-6FEA-4E57-BCDD-7B7B1FE03250}">
      <dsp:nvSpPr>
        <dsp:cNvPr id="0" name=""/>
        <dsp:cNvSpPr/>
      </dsp:nvSpPr>
      <dsp:spPr>
        <a:xfrm>
          <a:off x="73519" y="307"/>
          <a:ext cx="2805288" cy="1355986"/>
        </a:xfrm>
        <a:prstGeom prst="chevron">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b="0" i="0" kern="1200" dirty="0" smtClean="0">
              <a:solidFill>
                <a:schemeClr val="bg1">
                  <a:lumMod val="95000"/>
                  <a:lumOff val="5000"/>
                </a:schemeClr>
              </a:solidFill>
            </a:rPr>
            <a:t>Nesterov Accelerated </a:t>
          </a:r>
          <a:r>
            <a:rPr lang="en-US" sz="1500" b="0" i="0" kern="1200" dirty="0" smtClean="0">
              <a:solidFill>
                <a:schemeClr val="bg1"/>
              </a:solidFill>
            </a:rPr>
            <a:t> Gradient Descent Algorithm Implementation</a:t>
          </a:r>
          <a:r>
            <a:rPr lang="en-IN" sz="1500" kern="1200" dirty="0" smtClean="0"/>
            <a:t/>
          </a:r>
          <a:br>
            <a:rPr lang="en-IN" sz="1500" kern="1200" dirty="0" smtClean="0"/>
          </a:br>
          <a:endParaRPr lang="en-IN" sz="1500" kern="1200" dirty="0"/>
        </a:p>
      </dsp:txBody>
      <dsp:txXfrm>
        <a:off x="751512" y="307"/>
        <a:ext cx="1449302" cy="13559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8/26/2020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8/26/2020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IN"/>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23F103-BC34-4FE4-A40E-EDDEECFDA5D0}" type="datetimeFigureOut">
              <a:rPr lang="en-US" smtClean="0"/>
              <a:pPr/>
              <a:t>8/26/2020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25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ECB6C2-1084-4AED-A74A-DF028B0094EA}"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5AD9-787D-40FA-8A4D-16A055B9AF81}" type="slidenum">
              <a:rPr lang="en-IN" smtClean="0"/>
              <a:t>‹#›</a:t>
            </a:fld>
            <a:endParaRPr lang="en-IN"/>
          </a:p>
        </p:txBody>
      </p:sp>
    </p:spTree>
    <p:extLst>
      <p:ext uri="{BB962C8B-B14F-4D97-AF65-F5344CB8AC3E}">
        <p14:creationId xmlns:p14="http://schemas.microsoft.com/office/powerpoint/2010/main" val="100094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ECB6C2-1084-4AED-A74A-DF028B0094EA}"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C5AD9-787D-40FA-8A4D-16A055B9AF81}" type="slidenum">
              <a:rPr lang="en-IN" smtClean="0"/>
              <a:t>‹#›</a:t>
            </a:fld>
            <a:endParaRPr lang="en-IN"/>
          </a:p>
        </p:txBody>
      </p:sp>
    </p:spTree>
    <p:extLst>
      <p:ext uri="{BB962C8B-B14F-4D97-AF65-F5344CB8AC3E}">
        <p14:creationId xmlns:p14="http://schemas.microsoft.com/office/powerpoint/2010/main" val="234091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5A30F4-0B4E-4E4B-BC36-C30CD13F4E17}" type="datetimeFigureOut">
              <a:rPr lang="en-US" smtClean="0"/>
              <a:t>8/26/2020</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60BA0E-20D0-4E7C-B286-26C960A6788F}" type="slidenum">
              <a:rPr lang="en-IN" smtClean="0"/>
              <a:t>‹#›</a:t>
            </a:fld>
            <a:endParaRPr lang="en-IN"/>
          </a:p>
        </p:txBody>
      </p:sp>
    </p:spTree>
    <p:extLst>
      <p:ext uri="{BB962C8B-B14F-4D97-AF65-F5344CB8AC3E}">
        <p14:creationId xmlns:p14="http://schemas.microsoft.com/office/powerpoint/2010/main" val="237647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en-IN"/>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8/26/2020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26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D204D1-F9BD-4643-8480-6EA41EB484F1}"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37DED6-D4C7-42EE-AB49-D2E39E64FDE4}" type="slidenum">
              <a:rPr lang="en-IN" smtClean="0"/>
              <a:t>‹#›</a:t>
            </a:fld>
            <a:endParaRPr lang="en-IN"/>
          </a:p>
        </p:txBody>
      </p:sp>
    </p:spTree>
    <p:extLst>
      <p:ext uri="{BB962C8B-B14F-4D97-AF65-F5344CB8AC3E}">
        <p14:creationId xmlns:p14="http://schemas.microsoft.com/office/powerpoint/2010/main" val="186207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D204D1-F9BD-4643-8480-6EA41EB484F1}" type="datetimeFigureOut">
              <a:rPr lang="en-US" smtClean="0"/>
              <a:t>8/26/2020</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37DED6-D4C7-42EE-AB49-D2E39E64FDE4}" type="slidenum">
              <a:rPr lang="en-IN" smtClean="0"/>
              <a:t>‹#›</a:t>
            </a:fld>
            <a:endParaRPr lang="en-IN"/>
          </a:p>
        </p:txBody>
      </p:sp>
    </p:spTree>
    <p:extLst>
      <p:ext uri="{BB962C8B-B14F-4D97-AF65-F5344CB8AC3E}">
        <p14:creationId xmlns:p14="http://schemas.microsoft.com/office/powerpoint/2010/main" val="14420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D204D1-F9BD-4643-8480-6EA41EB484F1}" type="datetimeFigureOut">
              <a:rPr lang="en-US" smtClean="0"/>
              <a:t>8/26/2020</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37DED6-D4C7-42EE-AB49-D2E39E64FDE4}" type="slidenum">
              <a:rPr lang="en-IN" smtClean="0"/>
              <a:t>‹#›</a:t>
            </a:fld>
            <a:endParaRPr lang="en-IN"/>
          </a:p>
        </p:txBody>
      </p:sp>
    </p:spTree>
    <p:extLst>
      <p:ext uri="{BB962C8B-B14F-4D97-AF65-F5344CB8AC3E}">
        <p14:creationId xmlns:p14="http://schemas.microsoft.com/office/powerpoint/2010/main" val="177246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8/26/2020</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37DED6-D4C7-42EE-AB49-D2E39E64FDE4}" type="slidenum">
              <a:rPr lang="en-IN" smtClean="0"/>
              <a:t>‹#›</a:t>
            </a:fld>
            <a:endParaRPr lang="en-IN"/>
          </a:p>
        </p:txBody>
      </p:sp>
    </p:spTree>
    <p:extLst>
      <p:ext uri="{BB962C8B-B14F-4D97-AF65-F5344CB8AC3E}">
        <p14:creationId xmlns:p14="http://schemas.microsoft.com/office/powerpoint/2010/main" val="191372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IN"/>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BB78A-01B4-41F2-96B0-677A4A282832}" type="slidenum">
              <a:rPr lang="en-IN" smtClean="0"/>
              <a:t>‹#›</a:t>
            </a:fld>
            <a:endParaRPr lang="en-IN"/>
          </a:p>
        </p:txBody>
      </p:sp>
    </p:spTree>
    <p:extLst>
      <p:ext uri="{BB962C8B-B14F-4D97-AF65-F5344CB8AC3E}">
        <p14:creationId xmlns:p14="http://schemas.microsoft.com/office/powerpoint/2010/main" val="396237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IN"/>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IN"/>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FBB78A-01B4-41F2-96B0-677A4A282832}" type="slidenum">
              <a:rPr lang="en-IN" smtClean="0"/>
              <a:t>‹#›</a:t>
            </a:fld>
            <a:endParaRPr lang="en-IN"/>
          </a:p>
        </p:txBody>
      </p:sp>
    </p:spTree>
    <p:extLst>
      <p:ext uri="{BB962C8B-B14F-4D97-AF65-F5344CB8AC3E}">
        <p14:creationId xmlns:p14="http://schemas.microsoft.com/office/powerpoint/2010/main" val="418298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204D1-F9BD-4643-8480-6EA41EB484F1}" type="datetimeFigureOut">
              <a:rPr lang="en-US" smtClean="0"/>
              <a:pPr/>
              <a:t>8/26/2020</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3402734341"/>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6">
                    <a:lumMod val="50000"/>
                  </a:schemeClr>
                </a:solidFill>
              </a:rPr>
              <a:t>D</a:t>
            </a:r>
            <a:r>
              <a:rPr lang="en-IN" b="1" dirty="0" smtClean="0">
                <a:solidFill>
                  <a:schemeClr val="accent6">
                    <a:lumMod val="50000"/>
                  </a:schemeClr>
                </a:solidFill>
              </a:rPr>
              <a:t>ifferent variants </a:t>
            </a:r>
            <a:r>
              <a:rPr lang="en-US" b="1" dirty="0" smtClean="0">
                <a:solidFill>
                  <a:schemeClr val="accent6">
                    <a:lumMod val="50000"/>
                  </a:schemeClr>
                </a:solidFill>
              </a:rPr>
              <a:t>of Gradient Descent</a:t>
            </a:r>
            <a:endParaRPr lang="en-US" b="1" dirty="0">
              <a:solidFill>
                <a:schemeClr val="accent6">
                  <a:lumMod val="50000"/>
                </a:schemeClr>
              </a:solidFill>
            </a:endParaRPr>
          </a:p>
        </p:txBody>
      </p:sp>
      <p:sp>
        <p:nvSpPr>
          <p:cNvPr id="3" name="Subtitle 2"/>
          <p:cNvSpPr>
            <a:spLocks noGrp="1"/>
          </p:cNvSpPr>
          <p:nvPr>
            <p:ph type="subTitle" idx="1"/>
          </p:nvPr>
        </p:nvSpPr>
        <p:spPr/>
        <p:txBody>
          <a:bodyPr>
            <a:normAutofit/>
          </a:bodyPr>
          <a:lstStyle/>
          <a:p>
            <a:r>
              <a:rPr lang="en-US" sz="2000" dirty="0" smtClean="0">
                <a:solidFill>
                  <a:schemeClr val="accent6">
                    <a:lumMod val="75000"/>
                  </a:schemeClr>
                </a:solidFill>
              </a:rPr>
              <a:t>Name:- Jimita Gandhi</a:t>
            </a:r>
            <a:r>
              <a:rPr lang="en-US" dirty="0"/>
              <a:t>	</a:t>
            </a:r>
            <a:r>
              <a:rPr lang="en-US" dirty="0" smtClean="0"/>
              <a:t> </a:t>
            </a:r>
            <a:r>
              <a:rPr lang="en-US" dirty="0"/>
              <a:t>	</a:t>
            </a:r>
            <a:endParaRPr lang="en-US" dirty="0" smtClean="0"/>
          </a:p>
          <a:p>
            <a:r>
              <a:rPr lang="en-US" dirty="0" smtClean="0"/>
              <a:t>	</a:t>
            </a:r>
            <a:r>
              <a:rPr lang="en-US" dirty="0"/>
              <a:t>		</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756" y="116632"/>
            <a:ext cx="2304256" cy="1080120"/>
          </a:xfrm>
          <a:prstGeom prst="rect">
            <a:avLst/>
          </a:prstGeom>
        </p:spPr>
      </p:pic>
      <p:sp>
        <p:nvSpPr>
          <p:cNvPr id="4" name="TextBox 3"/>
          <p:cNvSpPr txBox="1"/>
          <p:nvPr/>
        </p:nvSpPr>
        <p:spPr>
          <a:xfrm>
            <a:off x="3718148" y="1340768"/>
            <a:ext cx="184731" cy="461665"/>
          </a:xfrm>
          <a:prstGeom prst="rect">
            <a:avLst/>
          </a:prstGeom>
          <a:noFill/>
        </p:spPr>
        <p:txBody>
          <a:bodyPr wrap="none" rtlCol="0">
            <a:spAutoFit/>
          </a:bodyPr>
          <a:lstStyle/>
          <a:p>
            <a:endParaRPr lang="en-IN" dirty="0"/>
          </a:p>
        </p:txBody>
      </p:sp>
      <p:sp>
        <p:nvSpPr>
          <p:cNvPr id="5" name="TextBox 4"/>
          <p:cNvSpPr txBox="1"/>
          <p:nvPr/>
        </p:nvSpPr>
        <p:spPr>
          <a:xfrm>
            <a:off x="549796" y="1357463"/>
            <a:ext cx="4752528" cy="4093428"/>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t>As the example shows the difference between momentum GD and NAG.</a:t>
            </a:r>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In </a:t>
            </a:r>
            <a:r>
              <a:rPr lang="en-IN" sz="2000" dirty="0"/>
              <a:t>the regions having gentle slopes, </a:t>
            </a:r>
            <a:r>
              <a:rPr lang="en-IN" sz="2000" dirty="0" smtClean="0"/>
              <a:t>momentum </a:t>
            </a:r>
            <a:r>
              <a:rPr lang="en-IN" sz="2000" dirty="0"/>
              <a:t>based gradient descent is  able to take large </a:t>
            </a:r>
            <a:r>
              <a:rPr lang="en-IN" sz="2000" dirty="0" smtClean="0"/>
              <a:t>Steps because </a:t>
            </a:r>
            <a:r>
              <a:rPr lang="en-IN" sz="2000" dirty="0"/>
              <a:t>the momentum carries it along and chances of escaping from min valley is more. </a:t>
            </a:r>
            <a:endParaRPr lang="en-IN" sz="2000" dirty="0" smtClean="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In </a:t>
            </a:r>
            <a:r>
              <a:rPr lang="en-IN" sz="2000" dirty="0" smtClean="0"/>
              <a:t>nesterov oscillations </a:t>
            </a:r>
            <a:r>
              <a:rPr lang="en-IN" sz="2000" dirty="0"/>
              <a:t>are smaller and the chances of escaping the minima valley </a:t>
            </a:r>
            <a:r>
              <a:rPr lang="en-IN" sz="2000" dirty="0" smtClean="0"/>
              <a:t>also </a:t>
            </a:r>
            <a:r>
              <a:rPr lang="en-IN" sz="2000" dirty="0"/>
              <a:t>smaller and chances are also less to </a:t>
            </a:r>
            <a:r>
              <a:rPr lang="en-IN" sz="2000" dirty="0" smtClean="0"/>
              <a:t>cross </a:t>
            </a:r>
            <a:r>
              <a:rPr lang="en-IN" sz="2000" dirty="0"/>
              <a:t>our region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404" y="332656"/>
            <a:ext cx="6050821" cy="6003176"/>
          </a:xfrm>
          <a:prstGeom prst="rect">
            <a:avLst/>
          </a:prstGeom>
        </p:spPr>
      </p:pic>
    </p:spTree>
    <p:extLst>
      <p:ext uri="{BB962C8B-B14F-4D97-AF65-F5344CB8AC3E}">
        <p14:creationId xmlns:p14="http://schemas.microsoft.com/office/powerpoint/2010/main" val="405307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503650673"/>
              </p:ext>
            </p:extLst>
          </p:nvPr>
        </p:nvGraphicFramePr>
        <p:xfrm>
          <a:off x="333773" y="260648"/>
          <a:ext cx="9649072"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ontent Placeholder 13"/>
          <p:cNvSpPr>
            <a:spLocks noGrp="1"/>
          </p:cNvSpPr>
          <p:nvPr>
            <p:ph idx="1"/>
          </p:nvPr>
        </p:nvSpPr>
        <p:spPr>
          <a:xfrm>
            <a:off x="1053852" y="1844824"/>
            <a:ext cx="8823361" cy="3992364"/>
          </a:xfrm>
        </p:spPr>
        <p:txBody>
          <a:bodyPr/>
          <a:lstStyle/>
          <a:p>
            <a:pPr marL="0" indent="0">
              <a:buNone/>
            </a:pPr>
            <a:endParaRPr lang="en-IN" dirty="0" smtClean="0">
              <a:solidFill>
                <a:schemeClr val="bg1">
                  <a:lumMod val="95000"/>
                  <a:lumOff val="5000"/>
                </a:schemeClr>
              </a:solidFill>
            </a:endParaRPr>
          </a:p>
          <a:p>
            <a:pPr marL="0" indent="0">
              <a:buNone/>
            </a:pPr>
            <a:r>
              <a:rPr lang="en-IN" sz="2800" dirty="0">
                <a:solidFill>
                  <a:schemeClr val="bg1">
                    <a:lumMod val="95000"/>
                    <a:lumOff val="5000"/>
                  </a:schemeClr>
                </a:solidFill>
              </a:rPr>
              <a:t>W</a:t>
            </a:r>
            <a:r>
              <a:rPr lang="en-IN" sz="2800" dirty="0" smtClean="0">
                <a:solidFill>
                  <a:schemeClr val="bg1">
                    <a:lumMod val="95000"/>
                    <a:lumOff val="5000"/>
                  </a:schemeClr>
                </a:solidFill>
              </a:rPr>
              <a:t>e </a:t>
            </a:r>
            <a:r>
              <a:rPr lang="en-IN" sz="2800" dirty="0">
                <a:solidFill>
                  <a:schemeClr val="bg1">
                    <a:lumMod val="95000"/>
                    <a:lumOff val="5000"/>
                  </a:schemeClr>
                </a:solidFill>
              </a:rPr>
              <a:t>will implement different variants of gradient descent </a:t>
            </a:r>
            <a:r>
              <a:rPr lang="en-IN" sz="2800" dirty="0" smtClean="0">
                <a:solidFill>
                  <a:schemeClr val="bg1">
                    <a:lumMod val="95000"/>
                    <a:lumOff val="5000"/>
                  </a:schemeClr>
                </a:solidFill>
              </a:rPr>
              <a:t>algorithm.</a:t>
            </a:r>
          </a:p>
          <a:p>
            <a:pPr marL="0" indent="0">
              <a:buNone/>
            </a:pPr>
            <a:endParaRPr lang="en-US" sz="2800" dirty="0" smtClean="0">
              <a:solidFill>
                <a:schemeClr val="bg1">
                  <a:lumMod val="95000"/>
                  <a:lumOff val="5000"/>
                </a:schemeClr>
              </a:solidFill>
            </a:endParaRPr>
          </a:p>
          <a:p>
            <a:pPr lvl="1"/>
            <a:r>
              <a:rPr lang="en-US" sz="2800" dirty="0" smtClean="0">
                <a:solidFill>
                  <a:schemeClr val="bg1">
                    <a:lumMod val="95000"/>
                    <a:lumOff val="5000"/>
                  </a:schemeClr>
                </a:solidFill>
              </a:rPr>
              <a:t>Gradient Descent</a:t>
            </a:r>
          </a:p>
          <a:p>
            <a:pPr lvl="1"/>
            <a:r>
              <a:rPr lang="en-US" sz="2800" dirty="0" smtClean="0">
                <a:solidFill>
                  <a:schemeClr val="bg1">
                    <a:lumMod val="95000"/>
                    <a:lumOff val="5000"/>
                  </a:schemeClr>
                </a:solidFill>
              </a:rPr>
              <a:t>Momentum </a:t>
            </a:r>
            <a:r>
              <a:rPr lang="en-US" sz="2800" dirty="0">
                <a:solidFill>
                  <a:schemeClr val="bg1">
                    <a:lumMod val="95000"/>
                    <a:lumOff val="5000"/>
                  </a:schemeClr>
                </a:solidFill>
              </a:rPr>
              <a:t>Gradient Descent</a:t>
            </a:r>
          </a:p>
          <a:p>
            <a:pPr lvl="1"/>
            <a:r>
              <a:rPr lang="en-US" sz="2800" dirty="0" smtClean="0">
                <a:solidFill>
                  <a:schemeClr val="bg1">
                    <a:lumMod val="95000"/>
                    <a:lumOff val="5000"/>
                  </a:schemeClr>
                </a:solidFill>
              </a:rPr>
              <a:t>Nesterov Accelerated </a:t>
            </a:r>
            <a:r>
              <a:rPr lang="en-US" sz="2800" dirty="0">
                <a:solidFill>
                  <a:schemeClr val="bg1">
                    <a:lumMod val="95000"/>
                    <a:lumOff val="5000"/>
                  </a:schemeClr>
                </a:solidFill>
              </a:rPr>
              <a:t>Gradient Descent</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764" y="332656"/>
            <a:ext cx="4349892" cy="3456383"/>
          </a:xfrm>
          <a:solidFill>
            <a:schemeClr val="tx1">
              <a:lumMod val="85000"/>
            </a:schemeClr>
          </a:solidFill>
        </p:spPr>
        <p:txBody>
          <a:bodyPr>
            <a:normAutofit/>
          </a:bodyPr>
          <a:lstStyle/>
          <a:p>
            <a:pPr algn="ctr"/>
            <a:r>
              <a:rPr lang="en-IN" sz="3200" u="sng" dirty="0" smtClean="0">
                <a:solidFill>
                  <a:schemeClr val="bg1">
                    <a:lumMod val="95000"/>
                    <a:lumOff val="5000"/>
                  </a:schemeClr>
                </a:solidFill>
              </a:rPr>
              <a:t>GRADIENT DESCENT</a:t>
            </a:r>
            <a:r>
              <a:rPr lang="en-IN" sz="2400" dirty="0" smtClean="0">
                <a:solidFill>
                  <a:schemeClr val="bg1">
                    <a:lumMod val="95000"/>
                    <a:lumOff val="5000"/>
                  </a:schemeClr>
                </a:solidFill>
              </a:rPr>
              <a:t/>
            </a:r>
            <a:br>
              <a:rPr lang="en-IN" sz="2400" dirty="0" smtClean="0">
                <a:solidFill>
                  <a:schemeClr val="bg1">
                    <a:lumMod val="95000"/>
                    <a:lumOff val="5000"/>
                  </a:schemeClr>
                </a:solidFill>
              </a:rPr>
            </a:br>
            <a:r>
              <a:rPr lang="en-IN" sz="2400" dirty="0" smtClean="0">
                <a:solidFill>
                  <a:schemeClr val="bg1">
                    <a:lumMod val="95000"/>
                    <a:lumOff val="5000"/>
                  </a:schemeClr>
                </a:solidFill>
              </a:rPr>
              <a:t/>
            </a:r>
            <a:br>
              <a:rPr lang="en-IN" sz="2400" dirty="0" smtClean="0">
                <a:solidFill>
                  <a:schemeClr val="bg1">
                    <a:lumMod val="95000"/>
                    <a:lumOff val="5000"/>
                  </a:schemeClr>
                </a:solidFill>
              </a:rPr>
            </a:br>
            <a:r>
              <a:rPr lang="en-IN" sz="2400" dirty="0" smtClean="0">
                <a:solidFill>
                  <a:schemeClr val="bg1">
                    <a:lumMod val="95000"/>
                    <a:lumOff val="5000"/>
                  </a:schemeClr>
                </a:solidFill>
              </a:rPr>
              <a:t>Gradient descent algorithm updates the parameters by moving in the direction opposite to the gradient of the objective function with respect to the network parameters.</a:t>
            </a:r>
            <a:r>
              <a:rPr lang="en-IN" sz="2000" dirty="0"/>
              <a:t/>
            </a:r>
            <a:br>
              <a:rPr lang="en-IN" sz="2000" dirty="0"/>
            </a:b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292" y="2075448"/>
            <a:ext cx="6840760" cy="3744416"/>
          </a:xfrm>
          <a:prstGeom prst="rect">
            <a:avLst/>
          </a:prstGeom>
        </p:spPr>
      </p:pic>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922642816"/>
              </p:ext>
            </p:extLst>
          </p:nvPr>
        </p:nvGraphicFramePr>
        <p:xfrm>
          <a:off x="0" y="116632"/>
          <a:ext cx="4176464" cy="1479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765820" y="1988840"/>
            <a:ext cx="4392487" cy="4320480"/>
          </a:xfrm>
        </p:spPr>
      </p:pic>
      <p:sp>
        <p:nvSpPr>
          <p:cNvPr id="4" name="Content Placeholder 3"/>
          <p:cNvSpPr>
            <a:spLocks noGrp="1"/>
          </p:cNvSpPr>
          <p:nvPr>
            <p:ph sz="quarter" idx="4"/>
          </p:nvPr>
        </p:nvSpPr>
        <p:spPr>
          <a:xfrm>
            <a:off x="6526460" y="2237767"/>
            <a:ext cx="4927904" cy="3822626"/>
          </a:xfrm>
        </p:spPr>
        <p:txBody>
          <a:bodyPr>
            <a:normAutofit/>
          </a:bodyPr>
          <a:lstStyle/>
          <a:p>
            <a:pPr marL="0" indent="0">
              <a:buNone/>
            </a:pPr>
            <a:r>
              <a:rPr lang="en-US" b="1" u="sng" dirty="0" smtClean="0"/>
              <a:t>OUTPUT</a:t>
            </a:r>
            <a:r>
              <a:rPr lang="en-US" dirty="0" smtClean="0"/>
              <a:t> :-</a:t>
            </a:r>
          </a:p>
          <a:p>
            <a:r>
              <a:rPr lang="en-US" dirty="0" smtClean="0"/>
              <a:t>gradient descent</a:t>
            </a:r>
          </a:p>
          <a:p>
            <a:r>
              <a:rPr lang="en-US" dirty="0" smtClean="0"/>
              <a:t>weight</a:t>
            </a:r>
          </a:p>
          <a:p>
            <a:pPr lvl="1"/>
            <a:r>
              <a:rPr lang="en-US" dirty="0" smtClean="0"/>
              <a:t>-1.5774501955157159</a:t>
            </a:r>
          </a:p>
          <a:p>
            <a:r>
              <a:rPr lang="en-US" dirty="0" smtClean="0"/>
              <a:t>bias</a:t>
            </a:r>
          </a:p>
          <a:p>
            <a:pPr lvl="1"/>
            <a:r>
              <a:rPr lang="en-US" dirty="0" smtClean="0"/>
              <a:t>-1.5113776269351704</a:t>
            </a:r>
          </a:p>
          <a:p>
            <a:r>
              <a:rPr lang="en-US" dirty="0" smtClean="0"/>
              <a:t>error</a:t>
            </a:r>
          </a:p>
          <a:p>
            <a:pPr lvl="1"/>
            <a:r>
              <a:rPr lang="en-US" dirty="0" smtClean="0"/>
              <a:t>13.407020472418889</a:t>
            </a:r>
            <a:endParaRPr lang="en-US" dirty="0"/>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675842383"/>
              </p:ext>
            </p:extLst>
          </p:nvPr>
        </p:nvGraphicFramePr>
        <p:xfrm>
          <a:off x="1092732" y="188640"/>
          <a:ext cx="9106136"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333772" y="1412776"/>
            <a:ext cx="11377263" cy="5112568"/>
          </a:xfrm>
          <a:noFill/>
        </p:spPr>
        <p:txBody>
          <a:bodyPr>
            <a:normAutofit/>
          </a:bodyPr>
          <a:lstStyle/>
          <a:p>
            <a:pPr>
              <a:buFont typeface="Wingdings" panose="05000000000000000000" pitchFamily="2" charset="2"/>
              <a:buChar char="q"/>
            </a:pPr>
            <a:r>
              <a:rPr lang="en-IN" sz="2300" dirty="0">
                <a:solidFill>
                  <a:schemeClr val="tx1">
                    <a:lumMod val="95000"/>
                    <a:lumOff val="5000"/>
                  </a:schemeClr>
                </a:solidFill>
              </a:rPr>
              <a:t>In Momentum based GD, we have included the history </a:t>
            </a:r>
            <a:r>
              <a:rPr lang="en-IN" sz="2300" dirty="0" smtClean="0">
                <a:solidFill>
                  <a:schemeClr val="tx1">
                    <a:lumMod val="95000"/>
                    <a:lumOff val="5000"/>
                  </a:schemeClr>
                </a:solidFill>
              </a:rPr>
              <a:t>variable  </a:t>
            </a:r>
            <a:r>
              <a:rPr lang="en-IN" sz="2300" dirty="0" smtClean="0">
                <a:solidFill>
                  <a:schemeClr val="tx1">
                    <a:lumMod val="95000"/>
                    <a:lumOff val="5000"/>
                  </a:schemeClr>
                </a:solidFill>
              </a:rPr>
              <a:t>to </a:t>
            </a:r>
            <a:r>
              <a:rPr lang="en-IN" sz="2300" dirty="0">
                <a:solidFill>
                  <a:schemeClr val="tx1">
                    <a:lumMod val="95000"/>
                    <a:lumOff val="5000"/>
                  </a:schemeClr>
                </a:solidFill>
              </a:rPr>
              <a:t>keep track of the values of previous gradients. </a:t>
            </a:r>
            <a:endParaRPr lang="en-IN" sz="2300" dirty="0" smtClean="0">
              <a:solidFill>
                <a:schemeClr val="tx1">
                  <a:lumMod val="95000"/>
                  <a:lumOff val="5000"/>
                </a:schemeClr>
              </a:solidFill>
            </a:endParaRPr>
          </a:p>
          <a:p>
            <a:pPr>
              <a:buFont typeface="Wingdings" panose="05000000000000000000" pitchFamily="2" charset="2"/>
              <a:buChar char="q"/>
            </a:pPr>
            <a:r>
              <a:rPr lang="en-IN" sz="2300" dirty="0" smtClean="0">
                <a:solidFill>
                  <a:schemeClr val="tx1">
                    <a:lumMod val="95000"/>
                    <a:lumOff val="5000"/>
                  </a:schemeClr>
                </a:solidFill>
              </a:rPr>
              <a:t>The </a:t>
            </a:r>
            <a:r>
              <a:rPr lang="en-IN" sz="2300" dirty="0">
                <a:solidFill>
                  <a:schemeClr val="tx1">
                    <a:lumMod val="95000"/>
                    <a:lumOff val="5000"/>
                  </a:schemeClr>
                </a:solidFill>
              </a:rPr>
              <a:t>variable gamma denotes the how much of momentum we need to impart to the algorithm. </a:t>
            </a:r>
            <a:endParaRPr lang="en-IN" sz="2300" dirty="0" smtClean="0">
              <a:solidFill>
                <a:schemeClr val="tx1">
                  <a:lumMod val="95000"/>
                  <a:lumOff val="5000"/>
                </a:schemeClr>
              </a:solidFill>
            </a:endParaRPr>
          </a:p>
          <a:p>
            <a:pPr>
              <a:buFont typeface="Wingdings" panose="05000000000000000000" pitchFamily="2" charset="2"/>
              <a:buChar char="q"/>
            </a:pPr>
            <a:r>
              <a:rPr lang="en-IN" sz="2300" dirty="0" smtClean="0">
                <a:solidFill>
                  <a:schemeClr val="tx1">
                    <a:lumMod val="95000"/>
                    <a:lumOff val="5000"/>
                  </a:schemeClr>
                </a:solidFill>
              </a:rPr>
              <a:t>The variable v_w and v_b </a:t>
            </a:r>
            <a:r>
              <a:rPr lang="en-IN" sz="2300" dirty="0">
                <a:solidFill>
                  <a:schemeClr val="tx1">
                    <a:lumMod val="95000"/>
                    <a:lumOff val="5000"/>
                  </a:schemeClr>
                </a:solidFill>
              </a:rPr>
              <a:t>will be used to compute the movement of the gradient based on the history as well as the current gradient</a:t>
            </a:r>
            <a:r>
              <a:rPr lang="en-IN" sz="2300" dirty="0" smtClean="0">
                <a:solidFill>
                  <a:schemeClr val="tx1">
                    <a:lumMod val="95000"/>
                    <a:lumOff val="5000"/>
                  </a:schemeClr>
                </a:solidFill>
              </a:rPr>
              <a:t>.</a:t>
            </a:r>
          </a:p>
          <a:p>
            <a:pPr>
              <a:buFont typeface="Wingdings" panose="05000000000000000000" pitchFamily="2" charset="2"/>
              <a:buChar char="q"/>
            </a:pPr>
            <a:r>
              <a:rPr lang="en-IN" sz="2300" dirty="0">
                <a:solidFill>
                  <a:schemeClr val="tx1">
                    <a:lumMod val="95000"/>
                    <a:lumOff val="5000"/>
                  </a:schemeClr>
                </a:solidFill>
              </a:rPr>
              <a:t> At the end of each epoch, we are calling </a:t>
            </a:r>
            <a:r>
              <a:rPr lang="en-IN" sz="2300" dirty="0" smtClean="0">
                <a:solidFill>
                  <a:schemeClr val="tx1">
                    <a:lumMod val="95000"/>
                    <a:lumOff val="5000"/>
                  </a:schemeClr>
                </a:solidFill>
              </a:rPr>
              <a:t>the prev_v_w and prev_v_b </a:t>
            </a:r>
            <a:r>
              <a:rPr lang="en-IN" sz="2300" dirty="0">
                <a:solidFill>
                  <a:schemeClr val="tx1">
                    <a:lumMod val="95000"/>
                    <a:lumOff val="5000"/>
                  </a:schemeClr>
                </a:solidFill>
              </a:rPr>
              <a:t> function to store the history of parameters and loss function values</a:t>
            </a:r>
            <a:r>
              <a:rPr lang="en-IN" sz="2300" dirty="0" smtClean="0">
                <a:solidFill>
                  <a:schemeClr val="tx1">
                    <a:lumMod val="95000"/>
                    <a:lumOff val="5000"/>
                  </a:schemeClr>
                </a:solidFill>
              </a:rPr>
              <a:t>.</a:t>
            </a:r>
            <a:endParaRPr lang="en-IN" dirty="0">
              <a:solidFill>
                <a:schemeClr val="tx1">
                  <a:lumMod val="95000"/>
                  <a:lumOff val="5000"/>
                </a:schemeClr>
              </a:solidFill>
            </a:endParaRPr>
          </a:p>
          <a:p>
            <a:pPr marL="0" indent="0">
              <a:lnSpc>
                <a:spcPct val="100000"/>
              </a:lnSpc>
              <a:buNone/>
            </a:pPr>
            <a:r>
              <a:rPr lang="en-IN" sz="2800" spc="55" dirty="0" smtClean="0">
                <a:solidFill>
                  <a:schemeClr val="tx1">
                    <a:lumMod val="95000"/>
                    <a:lumOff val="5000"/>
                  </a:schemeClr>
                </a:solidFill>
                <a:latin typeface="Times New Roman"/>
                <a:cs typeface="Times New Roman"/>
              </a:rPr>
              <a:t>Update </a:t>
            </a:r>
            <a:r>
              <a:rPr lang="en-IN" sz="2800" spc="25" dirty="0">
                <a:solidFill>
                  <a:schemeClr val="tx1">
                    <a:lumMod val="95000"/>
                    <a:lumOff val="5000"/>
                  </a:schemeClr>
                </a:solidFill>
                <a:latin typeface="Times New Roman"/>
                <a:cs typeface="Times New Roman"/>
              </a:rPr>
              <a:t>rule </a:t>
            </a:r>
            <a:r>
              <a:rPr lang="en-IN" sz="2800" spc="5" dirty="0">
                <a:solidFill>
                  <a:schemeClr val="tx1">
                    <a:lumMod val="95000"/>
                    <a:lumOff val="5000"/>
                  </a:schemeClr>
                </a:solidFill>
                <a:latin typeface="Times New Roman"/>
                <a:cs typeface="Times New Roman"/>
              </a:rPr>
              <a:t>for </a:t>
            </a:r>
            <a:r>
              <a:rPr lang="en-IN" sz="2800" spc="40" dirty="0">
                <a:solidFill>
                  <a:schemeClr val="tx1">
                    <a:lumMod val="95000"/>
                    <a:lumOff val="5000"/>
                  </a:schemeClr>
                </a:solidFill>
                <a:latin typeface="Times New Roman"/>
                <a:cs typeface="Times New Roman"/>
              </a:rPr>
              <a:t>momentum </a:t>
            </a:r>
            <a:r>
              <a:rPr lang="en-IN" sz="2800" spc="30" dirty="0">
                <a:solidFill>
                  <a:schemeClr val="tx1">
                    <a:lumMod val="95000"/>
                    <a:lumOff val="5000"/>
                  </a:schemeClr>
                </a:solidFill>
                <a:latin typeface="Times New Roman"/>
                <a:cs typeface="Times New Roman"/>
              </a:rPr>
              <a:t>based </a:t>
            </a:r>
            <a:r>
              <a:rPr lang="en-IN" sz="2800" spc="35" dirty="0">
                <a:solidFill>
                  <a:schemeClr val="tx1">
                    <a:lumMod val="95000"/>
                    <a:lumOff val="5000"/>
                  </a:schemeClr>
                </a:solidFill>
                <a:latin typeface="Times New Roman"/>
                <a:cs typeface="Times New Roman"/>
              </a:rPr>
              <a:t>gradient</a:t>
            </a:r>
            <a:r>
              <a:rPr lang="en-IN" sz="2800" spc="80" dirty="0">
                <a:solidFill>
                  <a:schemeClr val="tx1">
                    <a:lumMod val="95000"/>
                    <a:lumOff val="5000"/>
                  </a:schemeClr>
                </a:solidFill>
                <a:latin typeface="Times New Roman"/>
                <a:cs typeface="Times New Roman"/>
              </a:rPr>
              <a:t> </a:t>
            </a:r>
            <a:r>
              <a:rPr lang="en-IN" sz="2800" spc="25" dirty="0" smtClean="0">
                <a:solidFill>
                  <a:schemeClr val="tx1">
                    <a:lumMod val="95000"/>
                    <a:lumOff val="5000"/>
                  </a:schemeClr>
                </a:solidFill>
                <a:latin typeface="Times New Roman"/>
                <a:cs typeface="Times New Roman"/>
              </a:rPr>
              <a:t>descent</a:t>
            </a:r>
            <a:endParaRPr lang="en-IN" sz="2800" dirty="0">
              <a:solidFill>
                <a:schemeClr val="tx1">
                  <a:lumMod val="95000"/>
                  <a:lumOff val="5000"/>
                </a:schemeClr>
              </a:solidFill>
              <a:latin typeface="Times New Roman"/>
              <a:cs typeface="Times New Roman"/>
            </a:endParaRPr>
          </a:p>
          <a:p>
            <a:pPr marL="1748155" marR="1574800" indent="-172720">
              <a:lnSpc>
                <a:spcPct val="125299"/>
              </a:lnSpc>
            </a:pPr>
            <a:r>
              <a:rPr lang="en-IN" sz="2800" i="1" spc="25" dirty="0" smtClean="0">
                <a:solidFill>
                  <a:schemeClr val="tx1">
                    <a:lumMod val="95000"/>
                    <a:lumOff val="5000"/>
                  </a:schemeClr>
                </a:solidFill>
                <a:latin typeface="Times New Roman"/>
                <a:cs typeface="Times New Roman"/>
              </a:rPr>
              <a:t>update</a:t>
            </a:r>
            <a:r>
              <a:rPr lang="en-IN" sz="2800" i="1" spc="37" baseline="-10416" dirty="0" smtClean="0">
                <a:solidFill>
                  <a:schemeClr val="tx1">
                    <a:lumMod val="95000"/>
                    <a:lumOff val="5000"/>
                  </a:schemeClr>
                </a:solidFill>
                <a:latin typeface="Verdana"/>
                <a:cs typeface="Verdana"/>
              </a:rPr>
              <a:t>t</a:t>
            </a:r>
            <a:r>
              <a:rPr lang="en-IN" sz="2800" i="1" spc="97" baseline="-10416" dirty="0" smtClean="0">
                <a:solidFill>
                  <a:schemeClr val="tx1">
                    <a:lumMod val="95000"/>
                    <a:lumOff val="5000"/>
                  </a:schemeClr>
                </a:solidFill>
                <a:latin typeface="Verdana"/>
                <a:cs typeface="Verdana"/>
              </a:rPr>
              <a:t> </a:t>
            </a:r>
            <a:r>
              <a:rPr lang="en-IN" sz="2800" spc="225" dirty="0" smtClean="0">
                <a:solidFill>
                  <a:schemeClr val="tx1">
                    <a:lumMod val="95000"/>
                    <a:lumOff val="5000"/>
                  </a:schemeClr>
                </a:solidFill>
                <a:latin typeface="Times New Roman"/>
                <a:cs typeface="Times New Roman"/>
              </a:rPr>
              <a:t>=</a:t>
            </a:r>
            <a:r>
              <a:rPr lang="en-IN" sz="2800" spc="25" dirty="0" smtClean="0">
                <a:solidFill>
                  <a:schemeClr val="tx1">
                    <a:lumMod val="95000"/>
                    <a:lumOff val="5000"/>
                  </a:schemeClr>
                </a:solidFill>
                <a:latin typeface="Times New Roman"/>
                <a:cs typeface="Times New Roman"/>
              </a:rPr>
              <a:t> </a:t>
            </a:r>
            <a:r>
              <a:rPr lang="el-GR" sz="2800" i="1" spc="130" dirty="0" smtClean="0">
                <a:solidFill>
                  <a:schemeClr val="tx1">
                    <a:lumMod val="95000"/>
                    <a:lumOff val="5000"/>
                  </a:schemeClr>
                </a:solidFill>
                <a:latin typeface="Times New Roman"/>
                <a:cs typeface="Times New Roman"/>
              </a:rPr>
              <a:t>γ</a:t>
            </a:r>
            <a:r>
              <a:rPr lang="el-GR" sz="2800" i="1" spc="25" dirty="0" smtClean="0">
                <a:solidFill>
                  <a:schemeClr val="tx1">
                    <a:lumMod val="95000"/>
                    <a:lumOff val="5000"/>
                  </a:schemeClr>
                </a:solidFill>
                <a:latin typeface="Times New Roman"/>
                <a:cs typeface="Times New Roman"/>
              </a:rPr>
              <a:t> </a:t>
            </a:r>
            <a:r>
              <a:rPr lang="el-GR" sz="2800" spc="-50" dirty="0" smtClean="0">
                <a:solidFill>
                  <a:schemeClr val="tx1">
                    <a:lumMod val="95000"/>
                    <a:lumOff val="5000"/>
                  </a:schemeClr>
                </a:solidFill>
                <a:latin typeface="DejaVu Sans"/>
                <a:cs typeface="DejaVu Sans"/>
              </a:rPr>
              <a:t>·</a:t>
            </a:r>
            <a:r>
              <a:rPr lang="el-GR" sz="2800" spc="-110" dirty="0" smtClean="0">
                <a:solidFill>
                  <a:schemeClr val="tx1">
                    <a:lumMod val="95000"/>
                    <a:lumOff val="5000"/>
                  </a:schemeClr>
                </a:solidFill>
                <a:latin typeface="DejaVu Sans"/>
                <a:cs typeface="DejaVu Sans"/>
              </a:rPr>
              <a:t> </a:t>
            </a:r>
            <a:r>
              <a:rPr lang="en-IN" sz="2800" i="1" spc="10" dirty="0" smtClean="0">
                <a:solidFill>
                  <a:schemeClr val="tx1">
                    <a:lumMod val="95000"/>
                    <a:lumOff val="5000"/>
                  </a:schemeClr>
                </a:solidFill>
                <a:latin typeface="Times New Roman"/>
                <a:cs typeface="Times New Roman"/>
              </a:rPr>
              <a:t>update</a:t>
            </a:r>
            <a:r>
              <a:rPr lang="en-IN" sz="2800" i="1" spc="15" baseline="-10416" dirty="0" smtClean="0">
                <a:solidFill>
                  <a:schemeClr val="tx1">
                    <a:lumMod val="95000"/>
                    <a:lumOff val="5000"/>
                  </a:schemeClr>
                </a:solidFill>
                <a:latin typeface="Verdana"/>
                <a:cs typeface="Verdana"/>
              </a:rPr>
              <a:t>t−</a:t>
            </a:r>
            <a:r>
              <a:rPr lang="en-IN" sz="2800" spc="15" baseline="-10416" dirty="0" smtClean="0">
                <a:solidFill>
                  <a:schemeClr val="tx1">
                    <a:lumMod val="95000"/>
                    <a:lumOff val="5000"/>
                  </a:schemeClr>
                </a:solidFill>
                <a:latin typeface="Verdana"/>
                <a:cs typeface="Verdana"/>
              </a:rPr>
              <a:t>1 </a:t>
            </a:r>
            <a:r>
              <a:rPr lang="en-IN" sz="2800" spc="225" dirty="0" smtClean="0">
                <a:solidFill>
                  <a:schemeClr val="tx1">
                    <a:lumMod val="95000"/>
                    <a:lumOff val="5000"/>
                  </a:schemeClr>
                </a:solidFill>
                <a:latin typeface="Times New Roman"/>
                <a:cs typeface="Times New Roman"/>
              </a:rPr>
              <a:t>+</a:t>
            </a:r>
            <a:r>
              <a:rPr lang="en-IN" sz="2800" spc="-35" dirty="0" smtClean="0">
                <a:solidFill>
                  <a:schemeClr val="tx1">
                    <a:lumMod val="95000"/>
                    <a:lumOff val="5000"/>
                  </a:schemeClr>
                </a:solidFill>
                <a:latin typeface="Times New Roman"/>
                <a:cs typeface="Times New Roman"/>
              </a:rPr>
              <a:t> </a:t>
            </a:r>
            <a:r>
              <a:rPr lang="el-GR" sz="2800" i="1" spc="55" dirty="0" smtClean="0">
                <a:solidFill>
                  <a:schemeClr val="tx1">
                    <a:lumMod val="95000"/>
                    <a:lumOff val="5000"/>
                  </a:schemeClr>
                </a:solidFill>
                <a:latin typeface="Times New Roman"/>
                <a:cs typeface="Times New Roman"/>
              </a:rPr>
              <a:t>η</a:t>
            </a:r>
            <a:r>
              <a:rPr lang="el-GR" sz="2800" spc="55" dirty="0" smtClean="0">
                <a:solidFill>
                  <a:schemeClr val="tx1">
                    <a:lumMod val="95000"/>
                    <a:lumOff val="5000"/>
                  </a:schemeClr>
                </a:solidFill>
                <a:latin typeface="DejaVu Sans"/>
                <a:cs typeface="DejaVu Sans"/>
              </a:rPr>
              <a:t>∇</a:t>
            </a:r>
            <a:r>
              <a:rPr lang="en-IN" sz="2800" i="1" spc="55" dirty="0" smtClean="0">
                <a:solidFill>
                  <a:schemeClr val="tx1">
                    <a:lumMod val="95000"/>
                    <a:lumOff val="5000"/>
                  </a:schemeClr>
                </a:solidFill>
                <a:latin typeface="Times New Roman"/>
                <a:cs typeface="Times New Roman"/>
              </a:rPr>
              <a:t>w</a:t>
            </a:r>
            <a:r>
              <a:rPr lang="en-IN" sz="2800" i="1" spc="82" baseline="-10416" dirty="0" smtClean="0">
                <a:solidFill>
                  <a:schemeClr val="tx1">
                    <a:lumMod val="95000"/>
                    <a:lumOff val="5000"/>
                  </a:schemeClr>
                </a:solidFill>
                <a:latin typeface="Verdana"/>
                <a:cs typeface="Verdana"/>
              </a:rPr>
              <a:t>t  </a:t>
            </a:r>
            <a:r>
              <a:rPr lang="en-IN" sz="2800" i="1" spc="-15" dirty="0" smtClean="0">
                <a:solidFill>
                  <a:schemeClr val="tx1">
                    <a:lumMod val="95000"/>
                    <a:lumOff val="5000"/>
                  </a:schemeClr>
                </a:solidFill>
                <a:latin typeface="Times New Roman"/>
                <a:cs typeface="Times New Roman"/>
              </a:rPr>
              <a:t>w</a:t>
            </a:r>
            <a:r>
              <a:rPr lang="en-IN" sz="2800" i="1" spc="-22" baseline="-10416" dirty="0" smtClean="0">
                <a:solidFill>
                  <a:schemeClr val="tx1">
                    <a:lumMod val="95000"/>
                    <a:lumOff val="5000"/>
                  </a:schemeClr>
                </a:solidFill>
                <a:latin typeface="Verdana"/>
                <a:cs typeface="Verdana"/>
              </a:rPr>
              <a:t>t</a:t>
            </a:r>
            <a:r>
              <a:rPr lang="en-IN" sz="2800" spc="-22" baseline="-10416" dirty="0" smtClean="0">
                <a:solidFill>
                  <a:schemeClr val="tx1">
                    <a:lumMod val="95000"/>
                    <a:lumOff val="5000"/>
                  </a:schemeClr>
                </a:solidFill>
                <a:latin typeface="Verdana"/>
                <a:cs typeface="Verdana"/>
              </a:rPr>
              <a:t>+1 </a:t>
            </a:r>
            <a:r>
              <a:rPr lang="en-IN" sz="2800" spc="225" dirty="0" smtClean="0">
                <a:solidFill>
                  <a:schemeClr val="tx1">
                    <a:lumMod val="95000"/>
                    <a:lumOff val="5000"/>
                  </a:schemeClr>
                </a:solidFill>
                <a:latin typeface="Times New Roman"/>
                <a:cs typeface="Times New Roman"/>
              </a:rPr>
              <a:t>= </a:t>
            </a:r>
            <a:r>
              <a:rPr lang="en-IN" sz="2800" i="1" spc="15" dirty="0" smtClean="0">
                <a:solidFill>
                  <a:schemeClr val="tx1">
                    <a:lumMod val="95000"/>
                    <a:lumOff val="5000"/>
                  </a:schemeClr>
                </a:solidFill>
                <a:latin typeface="Times New Roman"/>
                <a:cs typeface="Times New Roman"/>
              </a:rPr>
              <a:t>w</a:t>
            </a:r>
            <a:r>
              <a:rPr lang="en-IN" sz="2800" i="1" spc="22" baseline="-10416" dirty="0" smtClean="0">
                <a:solidFill>
                  <a:schemeClr val="tx1">
                    <a:lumMod val="95000"/>
                    <a:lumOff val="5000"/>
                  </a:schemeClr>
                </a:solidFill>
                <a:latin typeface="Verdana"/>
                <a:cs typeface="Verdana"/>
              </a:rPr>
              <a:t>t </a:t>
            </a:r>
            <a:r>
              <a:rPr lang="en-IN" sz="2800" spc="-75" dirty="0" smtClean="0">
                <a:solidFill>
                  <a:schemeClr val="tx1">
                    <a:lumMod val="95000"/>
                    <a:lumOff val="5000"/>
                  </a:schemeClr>
                </a:solidFill>
                <a:latin typeface="DejaVu Sans"/>
                <a:cs typeface="Verdana"/>
              </a:rPr>
              <a:t>–</a:t>
            </a:r>
            <a:r>
              <a:rPr lang="en-IN" sz="2800" i="1" spc="25" dirty="0" smtClean="0">
                <a:solidFill>
                  <a:schemeClr val="tx1">
                    <a:lumMod val="95000"/>
                    <a:lumOff val="5000"/>
                  </a:schemeClr>
                </a:solidFill>
                <a:latin typeface="Times New Roman"/>
                <a:cs typeface="Times New Roman"/>
              </a:rPr>
              <a:t>update</a:t>
            </a:r>
            <a:r>
              <a:rPr lang="en-IN" sz="2800" i="1" spc="37" baseline="-10416" dirty="0" smtClean="0">
                <a:solidFill>
                  <a:schemeClr val="tx1">
                    <a:lumMod val="95000"/>
                    <a:lumOff val="5000"/>
                  </a:schemeClr>
                </a:solidFill>
                <a:latin typeface="Verdana"/>
                <a:cs typeface="Verdana"/>
              </a:rPr>
              <a:t>t</a:t>
            </a:r>
          </a:p>
          <a:p>
            <a:pPr marL="1575435" marR="1574800" indent="0">
              <a:lnSpc>
                <a:spcPct val="125299"/>
              </a:lnSpc>
              <a:buNone/>
            </a:pPr>
            <a:endParaRPr lang="en-IN" sz="2800" baseline="-10416" dirty="0" smtClean="0">
              <a:latin typeface="Verdana"/>
              <a:cs typeface="Verdana"/>
            </a:endParaRPr>
          </a:p>
          <a:p>
            <a:endParaRPr lang="en-IN" dirty="0"/>
          </a:p>
        </p:txBody>
      </p:sp>
    </p:spTree>
    <p:extLst>
      <p:ext uri="{BB962C8B-B14F-4D97-AF65-F5344CB8AC3E}">
        <p14:creationId xmlns:p14="http://schemas.microsoft.com/office/powerpoint/2010/main" val="422199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86534919"/>
              </p:ext>
            </p:extLst>
          </p:nvPr>
        </p:nvGraphicFramePr>
        <p:xfrm>
          <a:off x="333772" y="21085"/>
          <a:ext cx="3283574" cy="1656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quarter" idx="4"/>
          </p:nvPr>
        </p:nvSpPr>
        <p:spPr>
          <a:xfrm>
            <a:off x="6170593" y="1681163"/>
            <a:ext cx="5181838" cy="4508500"/>
          </a:xfrm>
        </p:spPr>
        <p:txBody>
          <a:bodyPr>
            <a:normAutofit/>
          </a:bodyPr>
          <a:lstStyle/>
          <a:p>
            <a:pPr marL="0" indent="0">
              <a:buNone/>
            </a:pPr>
            <a:r>
              <a:rPr lang="en-IN" b="1" dirty="0" smtClean="0"/>
              <a:t>OUTPUT</a:t>
            </a:r>
            <a:r>
              <a:rPr lang="en-IN" dirty="0" smtClean="0"/>
              <a:t> :-</a:t>
            </a:r>
          </a:p>
          <a:p>
            <a:r>
              <a:rPr lang="de-DE" dirty="0" smtClean="0"/>
              <a:t>momentum gradient descent</a:t>
            </a:r>
          </a:p>
          <a:p>
            <a:r>
              <a:rPr lang="de-DE" dirty="0" smtClean="0"/>
              <a:t>2weight</a:t>
            </a:r>
          </a:p>
          <a:p>
            <a:pPr lvl="1"/>
            <a:r>
              <a:rPr lang="de-DE" dirty="0" smtClean="0"/>
              <a:t>5.072274394304259</a:t>
            </a:r>
          </a:p>
          <a:p>
            <a:r>
              <a:rPr lang="de-DE" dirty="0" smtClean="0"/>
              <a:t>2bias</a:t>
            </a:r>
          </a:p>
          <a:p>
            <a:pPr lvl="1"/>
            <a:r>
              <a:rPr lang="de-DE" dirty="0" smtClean="0"/>
              <a:t>-3.9235350682640973</a:t>
            </a:r>
          </a:p>
          <a:p>
            <a:r>
              <a:rPr lang="de-DE" dirty="0" smtClean="0"/>
              <a:t>error</a:t>
            </a:r>
          </a:p>
          <a:p>
            <a:pPr lvl="1"/>
            <a:r>
              <a:rPr lang="de-DE" dirty="0" smtClean="0"/>
              <a:t>6.504984297202142</a:t>
            </a:r>
            <a:endParaRPr lang="en-IN" dirty="0"/>
          </a:p>
        </p:txBody>
      </p:sp>
      <p:graphicFrame>
        <p:nvGraphicFramePr>
          <p:cNvPr id="8" name="Diagram 7"/>
          <p:cNvGraphicFramePr/>
          <p:nvPr>
            <p:extLst>
              <p:ext uri="{D42A27DB-BD31-4B8C-83A1-F6EECF244321}">
                <p14:modId xmlns:p14="http://schemas.microsoft.com/office/powerpoint/2010/main" val="286534919"/>
              </p:ext>
            </p:extLst>
          </p:nvPr>
        </p:nvGraphicFramePr>
        <p:xfrm>
          <a:off x="333772" y="24979"/>
          <a:ext cx="3283574" cy="1656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1" name="Content Placeholder 10"/>
          <p:cNvPicPr>
            <a:picLocks noGrp="1" noChangeAspect="1"/>
          </p:cNvPicPr>
          <p:nvPr>
            <p:ph sz="half" idx="2"/>
          </p:nvPr>
        </p:nvPicPr>
        <p:blipFill>
          <a:blip r:embed="rId12">
            <a:extLst>
              <a:ext uri="{28A0092B-C50C-407E-A947-70E740481C1C}">
                <a14:useLocalDpi xmlns:a14="http://schemas.microsoft.com/office/drawing/2010/main" val="0"/>
              </a:ext>
            </a:extLst>
          </a:blip>
          <a:stretch>
            <a:fillRect/>
          </a:stretch>
        </p:blipFill>
        <p:spPr>
          <a:xfrm>
            <a:off x="950568" y="1681163"/>
            <a:ext cx="4934639" cy="4508499"/>
          </a:xfrm>
        </p:spPr>
      </p:pic>
    </p:spTree>
    <p:extLst>
      <p:ext uri="{BB962C8B-B14F-4D97-AF65-F5344CB8AC3E}">
        <p14:creationId xmlns:p14="http://schemas.microsoft.com/office/powerpoint/2010/main" val="417402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02558171"/>
              </p:ext>
            </p:extLst>
          </p:nvPr>
        </p:nvGraphicFramePr>
        <p:xfrm>
          <a:off x="477788" y="260648"/>
          <a:ext cx="8759131" cy="987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1154654" y="1484784"/>
            <a:ext cx="9836302" cy="5040560"/>
          </a:xfrm>
        </p:spPr>
        <p:txBody>
          <a:bodyPr>
            <a:normAutofit lnSpcReduction="10000"/>
          </a:bodyPr>
          <a:lstStyle/>
          <a:p>
            <a:r>
              <a:rPr lang="en-IN" sz="2300" dirty="0">
                <a:solidFill>
                  <a:schemeClr val="tx1">
                    <a:lumMod val="95000"/>
                    <a:lumOff val="5000"/>
                  </a:schemeClr>
                </a:solidFill>
              </a:rPr>
              <a:t>In Nesterov Accelerated Gradient Descent we are looking forward to seeing whether we are close to the minima or not before we take another step based on the current gradient value so that we can avoid the problem of overshooting</a:t>
            </a:r>
            <a:r>
              <a:rPr lang="en-IN" sz="2300" dirty="0" smtClean="0">
                <a:solidFill>
                  <a:schemeClr val="tx1">
                    <a:lumMod val="95000"/>
                    <a:lumOff val="5000"/>
                  </a:schemeClr>
                </a:solidFill>
              </a:rPr>
              <a:t>.</a:t>
            </a:r>
          </a:p>
          <a:p>
            <a:pPr marL="0" indent="0">
              <a:buNone/>
            </a:pPr>
            <a:endParaRPr lang="en-IN" dirty="0">
              <a:solidFill>
                <a:schemeClr val="tx1">
                  <a:lumMod val="95000"/>
                  <a:lumOff val="5000"/>
                </a:schemeClr>
              </a:solidFill>
            </a:endParaRPr>
          </a:p>
          <a:p>
            <a:pPr marL="12700">
              <a:lnSpc>
                <a:spcPct val="100000"/>
              </a:lnSpc>
              <a:spcBef>
                <a:spcPts val="730"/>
              </a:spcBef>
            </a:pPr>
            <a:r>
              <a:rPr lang="en-IN" sz="2400" spc="55" dirty="0">
                <a:solidFill>
                  <a:schemeClr val="tx1">
                    <a:lumMod val="95000"/>
                    <a:lumOff val="5000"/>
                  </a:schemeClr>
                </a:solidFill>
                <a:latin typeface="Times New Roman"/>
                <a:cs typeface="Times New Roman"/>
              </a:rPr>
              <a:t>Update </a:t>
            </a:r>
            <a:r>
              <a:rPr lang="en-IN" sz="2400" spc="25" dirty="0">
                <a:solidFill>
                  <a:schemeClr val="tx1">
                    <a:lumMod val="95000"/>
                    <a:lumOff val="5000"/>
                  </a:schemeClr>
                </a:solidFill>
                <a:latin typeface="Times New Roman"/>
                <a:cs typeface="Times New Roman"/>
              </a:rPr>
              <a:t>rule </a:t>
            </a:r>
            <a:r>
              <a:rPr lang="en-IN" sz="2400" spc="5" dirty="0">
                <a:solidFill>
                  <a:schemeClr val="tx1">
                    <a:lumMod val="95000"/>
                    <a:lumOff val="5000"/>
                  </a:schemeClr>
                </a:solidFill>
                <a:latin typeface="Times New Roman"/>
                <a:cs typeface="Times New Roman"/>
              </a:rPr>
              <a:t>for</a:t>
            </a:r>
            <a:r>
              <a:rPr lang="en-IN" sz="2400" spc="175" dirty="0">
                <a:solidFill>
                  <a:schemeClr val="tx1">
                    <a:lumMod val="95000"/>
                    <a:lumOff val="5000"/>
                  </a:schemeClr>
                </a:solidFill>
                <a:latin typeface="Times New Roman"/>
                <a:cs typeface="Times New Roman"/>
              </a:rPr>
              <a:t> </a:t>
            </a:r>
            <a:r>
              <a:rPr lang="en-IN" sz="2400" spc="20" dirty="0">
                <a:solidFill>
                  <a:schemeClr val="tx1">
                    <a:lumMod val="95000"/>
                    <a:lumOff val="5000"/>
                  </a:schemeClr>
                </a:solidFill>
                <a:latin typeface="Times New Roman"/>
                <a:cs typeface="Times New Roman"/>
              </a:rPr>
              <a:t>NAG</a:t>
            </a:r>
            <a:endParaRPr lang="en-IN" sz="2400" dirty="0">
              <a:solidFill>
                <a:schemeClr val="tx1">
                  <a:lumMod val="95000"/>
                  <a:lumOff val="5000"/>
                </a:schemeClr>
              </a:solidFill>
              <a:latin typeface="Times New Roman"/>
              <a:cs typeface="Times New Roman"/>
            </a:endParaRPr>
          </a:p>
          <a:p>
            <a:pPr>
              <a:lnSpc>
                <a:spcPct val="100000"/>
              </a:lnSpc>
            </a:pPr>
            <a:endParaRPr lang="en-IN" sz="1800" dirty="0">
              <a:solidFill>
                <a:schemeClr val="tx1">
                  <a:lumMod val="95000"/>
                  <a:lumOff val="5000"/>
                </a:schemeClr>
              </a:solidFill>
              <a:latin typeface="Times New Roman"/>
              <a:cs typeface="Times New Roman"/>
            </a:endParaRPr>
          </a:p>
          <a:p>
            <a:pPr marR="614680">
              <a:lnSpc>
                <a:spcPct val="100000"/>
              </a:lnSpc>
              <a:spcBef>
                <a:spcPts val="725"/>
              </a:spcBef>
            </a:pPr>
            <a:r>
              <a:rPr lang="en-IN" sz="2400" i="1" spc="75" dirty="0">
                <a:solidFill>
                  <a:schemeClr val="tx1">
                    <a:lumMod val="95000"/>
                    <a:lumOff val="5000"/>
                  </a:schemeClr>
                </a:solidFill>
                <a:latin typeface="Times New Roman"/>
                <a:cs typeface="Times New Roman"/>
              </a:rPr>
              <a:t>w</a:t>
            </a:r>
            <a:r>
              <a:rPr lang="en-IN" sz="2400" i="1" spc="112" baseline="-27777" dirty="0">
                <a:solidFill>
                  <a:schemeClr val="tx1">
                    <a:lumMod val="95000"/>
                    <a:lumOff val="5000"/>
                  </a:schemeClr>
                </a:solidFill>
                <a:latin typeface="Times New Roman"/>
                <a:cs typeface="Times New Roman"/>
              </a:rPr>
              <a:t>look </a:t>
            </a:r>
            <a:r>
              <a:rPr lang="en-IN" sz="2400" i="1" spc="150" baseline="-27777" dirty="0">
                <a:solidFill>
                  <a:schemeClr val="tx1">
                    <a:lumMod val="95000"/>
                    <a:lumOff val="5000"/>
                  </a:schemeClr>
                </a:solidFill>
                <a:latin typeface="Times New Roman"/>
                <a:cs typeface="Times New Roman"/>
              </a:rPr>
              <a:t>ahead </a:t>
            </a:r>
            <a:r>
              <a:rPr lang="en-IN" sz="2400" spc="225" dirty="0">
                <a:solidFill>
                  <a:schemeClr val="tx1">
                    <a:lumMod val="95000"/>
                    <a:lumOff val="5000"/>
                  </a:schemeClr>
                </a:solidFill>
                <a:latin typeface="Times New Roman"/>
                <a:cs typeface="Times New Roman"/>
              </a:rPr>
              <a:t>= </a:t>
            </a:r>
            <a:r>
              <a:rPr lang="en-IN" sz="2400" i="1" spc="15" dirty="0">
                <a:solidFill>
                  <a:schemeClr val="tx1">
                    <a:lumMod val="95000"/>
                    <a:lumOff val="5000"/>
                  </a:schemeClr>
                </a:solidFill>
                <a:latin typeface="Times New Roman"/>
                <a:cs typeface="Times New Roman"/>
              </a:rPr>
              <a:t>w</a:t>
            </a:r>
            <a:r>
              <a:rPr lang="en-IN" sz="2400" i="1" spc="22" baseline="-10416" dirty="0">
                <a:solidFill>
                  <a:schemeClr val="tx1">
                    <a:lumMod val="95000"/>
                    <a:lumOff val="5000"/>
                  </a:schemeClr>
                </a:solidFill>
                <a:latin typeface="Verdana"/>
                <a:cs typeface="Verdana"/>
              </a:rPr>
              <a:t>t </a:t>
            </a:r>
            <a:r>
              <a:rPr lang="en-IN" sz="2400" spc="-75" dirty="0">
                <a:solidFill>
                  <a:schemeClr val="tx1">
                    <a:lumMod val="95000"/>
                    <a:lumOff val="5000"/>
                  </a:schemeClr>
                </a:solidFill>
                <a:latin typeface="DejaVu Sans"/>
                <a:cs typeface="DejaVu Sans"/>
              </a:rPr>
              <a:t>− </a:t>
            </a:r>
            <a:r>
              <a:rPr lang="el-GR" sz="2400" i="1" spc="130" dirty="0">
                <a:solidFill>
                  <a:schemeClr val="tx1">
                    <a:lumMod val="95000"/>
                    <a:lumOff val="5000"/>
                  </a:schemeClr>
                </a:solidFill>
                <a:latin typeface="Times New Roman"/>
                <a:cs typeface="Times New Roman"/>
              </a:rPr>
              <a:t>γ </a:t>
            </a:r>
            <a:r>
              <a:rPr lang="el-GR" sz="2400" spc="-50" dirty="0">
                <a:solidFill>
                  <a:schemeClr val="tx1">
                    <a:lumMod val="95000"/>
                    <a:lumOff val="5000"/>
                  </a:schemeClr>
                </a:solidFill>
                <a:latin typeface="DejaVu Sans"/>
                <a:cs typeface="DejaVu Sans"/>
              </a:rPr>
              <a:t>·</a:t>
            </a:r>
            <a:r>
              <a:rPr lang="el-GR" sz="2400" spc="-265" dirty="0">
                <a:solidFill>
                  <a:schemeClr val="tx1">
                    <a:lumMod val="95000"/>
                    <a:lumOff val="5000"/>
                  </a:schemeClr>
                </a:solidFill>
                <a:latin typeface="DejaVu Sans"/>
                <a:cs typeface="DejaVu Sans"/>
              </a:rPr>
              <a:t> </a:t>
            </a:r>
            <a:r>
              <a:rPr lang="en-IN" sz="2400" i="1" spc="10" dirty="0">
                <a:solidFill>
                  <a:schemeClr val="tx1">
                    <a:lumMod val="95000"/>
                    <a:lumOff val="5000"/>
                  </a:schemeClr>
                </a:solidFill>
                <a:latin typeface="Times New Roman"/>
                <a:cs typeface="Times New Roman"/>
              </a:rPr>
              <a:t>update</a:t>
            </a:r>
            <a:r>
              <a:rPr lang="en-IN" sz="2400" i="1" spc="15" baseline="-10416" dirty="0">
                <a:solidFill>
                  <a:schemeClr val="tx1">
                    <a:lumMod val="95000"/>
                    <a:lumOff val="5000"/>
                  </a:schemeClr>
                </a:solidFill>
                <a:latin typeface="Verdana"/>
                <a:cs typeface="Verdana"/>
              </a:rPr>
              <a:t>t−</a:t>
            </a:r>
            <a:r>
              <a:rPr lang="en-IN" sz="2400" spc="15" baseline="-10416" dirty="0" smtClean="0">
                <a:solidFill>
                  <a:schemeClr val="tx1">
                    <a:lumMod val="95000"/>
                    <a:lumOff val="5000"/>
                  </a:schemeClr>
                </a:solidFill>
                <a:latin typeface="Verdana"/>
                <a:cs typeface="Verdana"/>
              </a:rPr>
              <a:t>1</a:t>
            </a:r>
          </a:p>
          <a:p>
            <a:pPr marR="614680">
              <a:lnSpc>
                <a:spcPct val="100000"/>
              </a:lnSpc>
              <a:spcBef>
                <a:spcPts val="725"/>
              </a:spcBef>
            </a:pPr>
            <a:endParaRPr lang="en-IN" sz="2400" baseline="-10416" dirty="0" smtClean="0">
              <a:solidFill>
                <a:schemeClr val="tx1">
                  <a:lumMod val="95000"/>
                  <a:lumOff val="5000"/>
                </a:schemeClr>
              </a:solidFill>
              <a:latin typeface="Verdana"/>
              <a:cs typeface="Verdana"/>
            </a:endParaRPr>
          </a:p>
          <a:p>
            <a:pPr marL="1421130">
              <a:lnSpc>
                <a:spcPct val="100000"/>
              </a:lnSpc>
              <a:spcBef>
                <a:spcPts val="335"/>
              </a:spcBef>
            </a:pPr>
            <a:r>
              <a:rPr lang="en-IN" sz="2400" i="1" spc="25" dirty="0">
                <a:solidFill>
                  <a:schemeClr val="tx1">
                    <a:lumMod val="95000"/>
                    <a:lumOff val="5000"/>
                  </a:schemeClr>
                </a:solidFill>
                <a:latin typeface="Times New Roman"/>
                <a:cs typeface="Times New Roman"/>
              </a:rPr>
              <a:t>update</a:t>
            </a:r>
            <a:r>
              <a:rPr lang="en-IN" sz="2400" i="1" spc="37" baseline="-10416" dirty="0">
                <a:solidFill>
                  <a:schemeClr val="tx1">
                    <a:lumMod val="95000"/>
                    <a:lumOff val="5000"/>
                  </a:schemeClr>
                </a:solidFill>
                <a:latin typeface="Verdana"/>
                <a:cs typeface="Verdana"/>
              </a:rPr>
              <a:t>t</a:t>
            </a:r>
            <a:r>
              <a:rPr lang="en-IN" sz="2400" i="1" spc="104" baseline="-10416" dirty="0">
                <a:solidFill>
                  <a:schemeClr val="tx1">
                    <a:lumMod val="95000"/>
                    <a:lumOff val="5000"/>
                  </a:schemeClr>
                </a:solidFill>
                <a:latin typeface="Verdana"/>
                <a:cs typeface="Verdana"/>
              </a:rPr>
              <a:t> </a:t>
            </a:r>
            <a:r>
              <a:rPr lang="en-IN" sz="2400" spc="225" dirty="0">
                <a:solidFill>
                  <a:schemeClr val="tx1">
                    <a:lumMod val="95000"/>
                    <a:lumOff val="5000"/>
                  </a:schemeClr>
                </a:solidFill>
                <a:latin typeface="Times New Roman"/>
                <a:cs typeface="Times New Roman"/>
              </a:rPr>
              <a:t>=</a:t>
            </a:r>
            <a:r>
              <a:rPr lang="en-IN" sz="2400" spc="25" dirty="0">
                <a:solidFill>
                  <a:schemeClr val="tx1">
                    <a:lumMod val="95000"/>
                    <a:lumOff val="5000"/>
                  </a:schemeClr>
                </a:solidFill>
                <a:latin typeface="Times New Roman"/>
                <a:cs typeface="Times New Roman"/>
              </a:rPr>
              <a:t> </a:t>
            </a:r>
            <a:r>
              <a:rPr lang="el-GR" sz="2400" i="1" spc="130" dirty="0">
                <a:solidFill>
                  <a:schemeClr val="tx1">
                    <a:lumMod val="95000"/>
                    <a:lumOff val="5000"/>
                  </a:schemeClr>
                </a:solidFill>
                <a:latin typeface="Times New Roman"/>
                <a:cs typeface="Times New Roman"/>
              </a:rPr>
              <a:t>γ</a:t>
            </a:r>
            <a:r>
              <a:rPr lang="el-GR" sz="2400" i="1" spc="25" dirty="0">
                <a:solidFill>
                  <a:schemeClr val="tx1">
                    <a:lumMod val="95000"/>
                    <a:lumOff val="5000"/>
                  </a:schemeClr>
                </a:solidFill>
                <a:latin typeface="Times New Roman"/>
                <a:cs typeface="Times New Roman"/>
              </a:rPr>
              <a:t> </a:t>
            </a:r>
            <a:r>
              <a:rPr lang="el-GR" sz="2400" spc="-50" dirty="0">
                <a:solidFill>
                  <a:schemeClr val="tx1">
                    <a:lumMod val="95000"/>
                    <a:lumOff val="5000"/>
                  </a:schemeClr>
                </a:solidFill>
                <a:latin typeface="DejaVu Sans"/>
                <a:cs typeface="DejaVu Sans"/>
              </a:rPr>
              <a:t>·</a:t>
            </a:r>
            <a:r>
              <a:rPr lang="el-GR" sz="2400" spc="-110" dirty="0">
                <a:solidFill>
                  <a:schemeClr val="tx1">
                    <a:lumMod val="95000"/>
                    <a:lumOff val="5000"/>
                  </a:schemeClr>
                </a:solidFill>
                <a:latin typeface="DejaVu Sans"/>
                <a:cs typeface="DejaVu Sans"/>
              </a:rPr>
              <a:t> </a:t>
            </a:r>
            <a:r>
              <a:rPr lang="en-IN" sz="2400" i="1" spc="10" dirty="0">
                <a:solidFill>
                  <a:schemeClr val="tx1">
                    <a:lumMod val="95000"/>
                    <a:lumOff val="5000"/>
                  </a:schemeClr>
                </a:solidFill>
                <a:latin typeface="Times New Roman"/>
                <a:cs typeface="Times New Roman"/>
              </a:rPr>
              <a:t>update</a:t>
            </a:r>
            <a:r>
              <a:rPr lang="en-IN" sz="2400" i="1" spc="15" baseline="-10416" dirty="0">
                <a:solidFill>
                  <a:schemeClr val="tx1">
                    <a:lumMod val="95000"/>
                    <a:lumOff val="5000"/>
                  </a:schemeClr>
                </a:solidFill>
                <a:latin typeface="Verdana"/>
                <a:cs typeface="Verdana"/>
              </a:rPr>
              <a:t>t−</a:t>
            </a:r>
            <a:r>
              <a:rPr lang="en-IN" sz="2400" spc="15" baseline="-10416" dirty="0">
                <a:solidFill>
                  <a:schemeClr val="tx1">
                    <a:lumMod val="95000"/>
                    <a:lumOff val="5000"/>
                  </a:schemeClr>
                </a:solidFill>
                <a:latin typeface="Verdana"/>
                <a:cs typeface="Verdana"/>
              </a:rPr>
              <a:t>1 </a:t>
            </a:r>
            <a:r>
              <a:rPr lang="en-IN" sz="2400" spc="225" dirty="0">
                <a:solidFill>
                  <a:schemeClr val="tx1">
                    <a:lumMod val="95000"/>
                    <a:lumOff val="5000"/>
                  </a:schemeClr>
                </a:solidFill>
                <a:latin typeface="Times New Roman"/>
                <a:cs typeface="Times New Roman"/>
              </a:rPr>
              <a:t>+</a:t>
            </a:r>
            <a:r>
              <a:rPr lang="en-IN" sz="2400" spc="-35" dirty="0">
                <a:solidFill>
                  <a:schemeClr val="tx1">
                    <a:lumMod val="95000"/>
                    <a:lumOff val="5000"/>
                  </a:schemeClr>
                </a:solidFill>
                <a:latin typeface="Times New Roman"/>
                <a:cs typeface="Times New Roman"/>
              </a:rPr>
              <a:t> </a:t>
            </a:r>
            <a:r>
              <a:rPr lang="el-GR" sz="2400" i="1" spc="80" dirty="0">
                <a:solidFill>
                  <a:schemeClr val="tx1">
                    <a:lumMod val="95000"/>
                    <a:lumOff val="5000"/>
                  </a:schemeClr>
                </a:solidFill>
                <a:latin typeface="Times New Roman"/>
                <a:cs typeface="Times New Roman"/>
              </a:rPr>
              <a:t>η</a:t>
            </a:r>
            <a:r>
              <a:rPr lang="el-GR" sz="2400" spc="80" dirty="0">
                <a:solidFill>
                  <a:schemeClr val="tx1">
                    <a:lumMod val="95000"/>
                    <a:lumOff val="5000"/>
                  </a:schemeClr>
                </a:solidFill>
                <a:latin typeface="DejaVu Sans"/>
                <a:cs typeface="DejaVu Sans"/>
              </a:rPr>
              <a:t>∇</a:t>
            </a:r>
            <a:r>
              <a:rPr lang="en-IN" sz="2400" i="1" spc="80" dirty="0">
                <a:solidFill>
                  <a:schemeClr val="tx1">
                    <a:lumMod val="95000"/>
                    <a:lumOff val="5000"/>
                  </a:schemeClr>
                </a:solidFill>
                <a:latin typeface="Times New Roman"/>
                <a:cs typeface="Times New Roman"/>
              </a:rPr>
              <a:t>w</a:t>
            </a:r>
            <a:r>
              <a:rPr lang="en-IN" sz="2400" i="1" spc="120" baseline="-27777" dirty="0">
                <a:solidFill>
                  <a:schemeClr val="tx1">
                    <a:lumMod val="95000"/>
                    <a:lumOff val="5000"/>
                  </a:schemeClr>
                </a:solidFill>
                <a:latin typeface="Times New Roman"/>
                <a:cs typeface="Times New Roman"/>
              </a:rPr>
              <a:t>look</a:t>
            </a:r>
            <a:r>
              <a:rPr lang="en-IN" sz="2400" i="1" spc="187" baseline="-27777" dirty="0">
                <a:solidFill>
                  <a:schemeClr val="tx1">
                    <a:lumMod val="95000"/>
                    <a:lumOff val="5000"/>
                  </a:schemeClr>
                </a:solidFill>
                <a:latin typeface="Times New Roman"/>
                <a:cs typeface="Times New Roman"/>
              </a:rPr>
              <a:t> </a:t>
            </a:r>
            <a:r>
              <a:rPr lang="en-IN" sz="2400" i="1" spc="150" baseline="-27777" dirty="0" smtClean="0">
                <a:solidFill>
                  <a:schemeClr val="tx1">
                    <a:lumMod val="95000"/>
                    <a:lumOff val="5000"/>
                  </a:schemeClr>
                </a:solidFill>
                <a:latin typeface="Times New Roman"/>
                <a:cs typeface="Times New Roman"/>
              </a:rPr>
              <a:t>ahead</a:t>
            </a:r>
          </a:p>
          <a:p>
            <a:pPr marL="1421130">
              <a:lnSpc>
                <a:spcPct val="100000"/>
              </a:lnSpc>
              <a:spcBef>
                <a:spcPts val="335"/>
              </a:spcBef>
            </a:pPr>
            <a:endParaRPr lang="en-IN" sz="2400" baseline="-27777" dirty="0">
              <a:solidFill>
                <a:schemeClr val="tx1">
                  <a:lumMod val="95000"/>
                  <a:lumOff val="5000"/>
                </a:schemeClr>
              </a:solidFill>
              <a:latin typeface="Times New Roman"/>
              <a:cs typeface="Times New Roman"/>
            </a:endParaRPr>
          </a:p>
          <a:p>
            <a:pPr marR="641985" algn="ctr">
              <a:lnSpc>
                <a:spcPct val="100000"/>
              </a:lnSpc>
              <a:spcBef>
                <a:spcPts val="334"/>
              </a:spcBef>
            </a:pPr>
            <a:r>
              <a:rPr lang="en-IN" sz="2400" i="1" spc="-15" dirty="0" smtClean="0">
                <a:solidFill>
                  <a:schemeClr val="tx1">
                    <a:lumMod val="95000"/>
                    <a:lumOff val="5000"/>
                  </a:schemeClr>
                </a:solidFill>
                <a:latin typeface="Times New Roman"/>
                <a:cs typeface="Times New Roman"/>
              </a:rPr>
              <a:t>w</a:t>
            </a:r>
            <a:r>
              <a:rPr lang="en-IN" sz="2400" i="1" spc="-22" baseline="-10416" dirty="0" smtClean="0">
                <a:solidFill>
                  <a:schemeClr val="tx1">
                    <a:lumMod val="95000"/>
                    <a:lumOff val="5000"/>
                  </a:schemeClr>
                </a:solidFill>
                <a:latin typeface="Verdana"/>
                <a:cs typeface="Verdana"/>
              </a:rPr>
              <a:t>t</a:t>
            </a:r>
            <a:r>
              <a:rPr lang="en-IN" sz="2400" spc="-22" baseline="-10416" dirty="0" smtClean="0">
                <a:solidFill>
                  <a:schemeClr val="tx1">
                    <a:lumMod val="95000"/>
                    <a:lumOff val="5000"/>
                  </a:schemeClr>
                </a:solidFill>
                <a:latin typeface="Verdana"/>
                <a:cs typeface="Verdana"/>
              </a:rPr>
              <a:t>+1 </a:t>
            </a:r>
            <a:r>
              <a:rPr lang="en-IN" sz="2400" spc="225" dirty="0">
                <a:solidFill>
                  <a:schemeClr val="tx1">
                    <a:lumMod val="95000"/>
                    <a:lumOff val="5000"/>
                  </a:schemeClr>
                </a:solidFill>
                <a:latin typeface="Times New Roman"/>
                <a:cs typeface="Times New Roman"/>
              </a:rPr>
              <a:t>= </a:t>
            </a:r>
            <a:r>
              <a:rPr lang="en-IN" sz="2400" i="1" spc="15" dirty="0">
                <a:solidFill>
                  <a:schemeClr val="tx1">
                    <a:lumMod val="95000"/>
                    <a:lumOff val="5000"/>
                  </a:schemeClr>
                </a:solidFill>
                <a:latin typeface="Times New Roman"/>
                <a:cs typeface="Times New Roman"/>
              </a:rPr>
              <a:t>w</a:t>
            </a:r>
            <a:r>
              <a:rPr lang="en-IN" sz="2400" i="1" spc="22" baseline="-10416" dirty="0">
                <a:solidFill>
                  <a:schemeClr val="tx1">
                    <a:lumMod val="95000"/>
                    <a:lumOff val="5000"/>
                  </a:schemeClr>
                </a:solidFill>
                <a:latin typeface="Verdana"/>
                <a:cs typeface="Verdana"/>
              </a:rPr>
              <a:t>t </a:t>
            </a:r>
            <a:r>
              <a:rPr lang="en-IN" sz="2400" spc="-75" dirty="0">
                <a:solidFill>
                  <a:schemeClr val="tx1">
                    <a:lumMod val="95000"/>
                    <a:lumOff val="5000"/>
                  </a:schemeClr>
                </a:solidFill>
                <a:latin typeface="DejaVu Sans"/>
                <a:cs typeface="DejaVu Sans"/>
              </a:rPr>
              <a:t>−</a:t>
            </a:r>
            <a:r>
              <a:rPr lang="en-IN" sz="2400" spc="-235" dirty="0">
                <a:solidFill>
                  <a:schemeClr val="tx1">
                    <a:lumMod val="95000"/>
                    <a:lumOff val="5000"/>
                  </a:schemeClr>
                </a:solidFill>
                <a:latin typeface="DejaVu Sans"/>
                <a:cs typeface="DejaVu Sans"/>
              </a:rPr>
              <a:t> </a:t>
            </a:r>
            <a:r>
              <a:rPr lang="en-IN" sz="2400" i="1" spc="25" dirty="0">
                <a:solidFill>
                  <a:schemeClr val="tx1">
                    <a:lumMod val="95000"/>
                    <a:lumOff val="5000"/>
                  </a:schemeClr>
                </a:solidFill>
                <a:latin typeface="Times New Roman"/>
                <a:cs typeface="Times New Roman"/>
              </a:rPr>
              <a:t>update</a:t>
            </a:r>
            <a:r>
              <a:rPr lang="en-IN" sz="2400" i="1" spc="37" baseline="-10416" dirty="0">
                <a:solidFill>
                  <a:schemeClr val="tx1">
                    <a:lumMod val="95000"/>
                    <a:lumOff val="5000"/>
                  </a:schemeClr>
                </a:solidFill>
                <a:latin typeface="Verdana"/>
                <a:cs typeface="Verdana"/>
              </a:rPr>
              <a:t>t</a:t>
            </a:r>
            <a:endParaRPr lang="en-IN" sz="2400" baseline="-10416" dirty="0">
              <a:solidFill>
                <a:schemeClr val="tx1">
                  <a:lumMod val="95000"/>
                  <a:lumOff val="5000"/>
                </a:schemeClr>
              </a:solidFill>
              <a:latin typeface="Verdana"/>
              <a:cs typeface="Verdana"/>
            </a:endParaRPr>
          </a:p>
          <a:p>
            <a:pPr marL="0" indent="0">
              <a:buNone/>
            </a:pPr>
            <a:r>
              <a:rPr lang="en-IN" dirty="0"/>
              <a:t/>
            </a:r>
            <a:br>
              <a:rPr lang="en-IN" dirty="0"/>
            </a:br>
            <a:endParaRPr lang="en-IN" dirty="0"/>
          </a:p>
        </p:txBody>
      </p:sp>
    </p:spTree>
    <p:extLst>
      <p:ext uri="{BB962C8B-B14F-4D97-AF65-F5344CB8AC3E}">
        <p14:creationId xmlns:p14="http://schemas.microsoft.com/office/powerpoint/2010/main" val="409461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207492660"/>
              </p:ext>
            </p:extLst>
          </p:nvPr>
        </p:nvGraphicFramePr>
        <p:xfrm>
          <a:off x="117748" y="116632"/>
          <a:ext cx="2952328" cy="1356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839788" y="1681163"/>
            <a:ext cx="5156200" cy="4508500"/>
          </a:xfrm>
        </p:spPr>
      </p:pic>
      <p:sp>
        <p:nvSpPr>
          <p:cNvPr id="6" name="Content Placeholder 5"/>
          <p:cNvSpPr>
            <a:spLocks noGrp="1"/>
          </p:cNvSpPr>
          <p:nvPr>
            <p:ph sz="quarter" idx="4"/>
          </p:nvPr>
        </p:nvSpPr>
        <p:spPr>
          <a:xfrm>
            <a:off x="6170593" y="1681163"/>
            <a:ext cx="5181838" cy="4508500"/>
          </a:xfrm>
        </p:spPr>
        <p:txBody>
          <a:bodyPr>
            <a:normAutofit/>
          </a:bodyPr>
          <a:lstStyle/>
          <a:p>
            <a:pPr marL="0" indent="0">
              <a:buNone/>
            </a:pPr>
            <a:r>
              <a:rPr lang="en-IN" b="1" dirty="0" smtClean="0"/>
              <a:t>OUTPUT</a:t>
            </a:r>
            <a:r>
              <a:rPr lang="en-IN" dirty="0" smtClean="0"/>
              <a:t> :-</a:t>
            </a:r>
          </a:p>
          <a:p>
            <a:r>
              <a:rPr lang="en-IN" dirty="0" smtClean="0"/>
              <a:t>nesterov accelerated gradient descent</a:t>
            </a:r>
          </a:p>
          <a:p>
            <a:r>
              <a:rPr lang="en-IN" dirty="0" smtClean="0"/>
              <a:t>weight</a:t>
            </a:r>
          </a:p>
          <a:p>
            <a:pPr lvl="1"/>
            <a:r>
              <a:rPr lang="en-IN" dirty="0" smtClean="0"/>
              <a:t>137.12499961674337</a:t>
            </a:r>
          </a:p>
          <a:p>
            <a:r>
              <a:rPr lang="en-IN" dirty="0" smtClean="0"/>
              <a:t>bias</a:t>
            </a:r>
          </a:p>
          <a:p>
            <a:pPr lvl="1"/>
            <a:r>
              <a:rPr lang="en-IN" dirty="0" smtClean="0"/>
              <a:t>16.49999923348712</a:t>
            </a:r>
          </a:p>
          <a:p>
            <a:r>
              <a:rPr lang="en-IN" dirty="0" smtClean="0"/>
              <a:t>error</a:t>
            </a:r>
          </a:p>
          <a:p>
            <a:pPr lvl="1"/>
            <a:r>
              <a:rPr lang="en-IN" dirty="0" smtClean="0"/>
              <a:t>6.825</a:t>
            </a:r>
            <a:endParaRPr lang="en-IN" dirty="0"/>
          </a:p>
        </p:txBody>
      </p:sp>
    </p:spTree>
    <p:extLst>
      <p:ext uri="{BB962C8B-B14F-4D97-AF65-F5344CB8AC3E}">
        <p14:creationId xmlns:p14="http://schemas.microsoft.com/office/powerpoint/2010/main" val="127623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197868" y="188640"/>
            <a:ext cx="10081120" cy="6408712"/>
          </a:xfrm>
        </p:spPr>
      </p:pic>
    </p:spTree>
    <p:extLst>
      <p:ext uri="{BB962C8B-B14F-4D97-AF65-F5344CB8AC3E}">
        <p14:creationId xmlns:p14="http://schemas.microsoft.com/office/powerpoint/2010/main" val="2022032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279</Words>
  <Application>Microsoft Office PowerPoint</Application>
  <PresentationFormat>Custom</PresentationFormat>
  <Paragraphs>63</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Century Gothic</vt:lpstr>
      <vt:lpstr>DejaVu Sans</vt:lpstr>
      <vt:lpstr>Times New Roman</vt:lpstr>
      <vt:lpstr>Verdana</vt:lpstr>
      <vt:lpstr>Wingdings</vt:lpstr>
      <vt:lpstr>Office Theme</vt:lpstr>
      <vt:lpstr>Different variants of Gradient Descent</vt:lpstr>
      <vt:lpstr>PowerPoint Presentation</vt:lpstr>
      <vt:lpstr>GRADIENT DESCENT  Gradient descent algorithm updates the parameters by moving in the direction opposite to the gradient of the objective function with respect to the network parameters.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Gradient Descent</dc:title>
  <dc:creator>karishma</dc:creator>
  <cp:lastModifiedBy>karishma</cp:lastModifiedBy>
  <cp:revision>20</cp:revision>
  <dcterms:created xsi:type="dcterms:W3CDTF">2020-08-25T18:54:45Z</dcterms:created>
  <dcterms:modified xsi:type="dcterms:W3CDTF">2020-08-26T08:29:45Z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