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8" r:id="rId3"/>
    <p:sldId id="259" r:id="rId4"/>
    <p:sldId id="260" r:id="rId5"/>
    <p:sldId id="261" r:id="rId6"/>
    <p:sldId id="262" r:id="rId7"/>
    <p:sldId id="265" r:id="rId8"/>
    <p:sldId id="31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08" r:id="rId52"/>
    <p:sldId id="263" r:id="rId53"/>
    <p:sldId id="26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DF7A9A-5437-4C96-94A3-A378FA9F53DC}" type="datetimeFigureOut">
              <a:rPr lang="en-IN" smtClean="0"/>
              <a:t>30-08-20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2548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128303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76174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527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75675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DF7A9A-5437-4C96-94A3-A378FA9F53DC}" type="datetimeFigureOut">
              <a:rPr lang="en-IN" smtClean="0"/>
              <a:t>30-08-20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2749739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DF7A9A-5437-4C96-94A3-A378FA9F53DC}" type="datetimeFigureOut">
              <a:rPr lang="en-IN" smtClean="0"/>
              <a:t>30-08-20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2426926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7A9A-5437-4C96-94A3-A378FA9F53DC}" type="datetimeFigureOut">
              <a:rPr lang="en-IN" smtClean="0"/>
              <a:t>30-08-20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436162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7A9A-5437-4C96-94A3-A378FA9F53DC}" type="datetimeFigureOut">
              <a:rPr lang="en-IN" smtClean="0"/>
              <a:t>30-08-20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234658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6902686" y="213146"/>
            <a:ext cx="4796236" cy="357767"/>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1" y="1189178"/>
            <a:ext cx="11653522" cy="2643280"/>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7" indent="0">
              <a:buNone/>
              <a:defRPr/>
            </a:lvl3pPr>
            <a:lvl4pPr marL="447973" indent="0">
              <a:buNone/>
              <a:defRPr/>
            </a:lvl4pPr>
            <a:lvl5pPr marL="67196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63406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7A9A-5437-4C96-94A3-A378FA9F53DC}" type="datetimeFigureOut">
              <a:rPr lang="en-IN" smtClean="0"/>
              <a:t>30-08-20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6415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F7A9A-5437-4C96-94A3-A378FA9F53DC}" type="datetimeFigureOut">
              <a:rPr lang="en-IN" smtClean="0"/>
              <a:t>30-08-20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3590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10551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7A9A-5437-4C96-94A3-A378FA9F53DC}" type="datetimeFigureOut">
              <a:rPr lang="en-IN" smtClean="0"/>
              <a:t>30-08-20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223264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DF7A9A-5437-4C96-94A3-A378FA9F53DC}" type="datetimeFigureOut">
              <a:rPr lang="en-IN" smtClean="0"/>
              <a:t>30-08-20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301937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DF7A9A-5437-4C96-94A3-A378FA9F53DC}" type="datetimeFigureOut">
              <a:rPr lang="en-IN" smtClean="0"/>
              <a:t>30-08-20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423433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11211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7A9A-5437-4C96-94A3-A378FA9F53DC}" type="datetimeFigureOut">
              <a:rPr lang="en-IN" smtClean="0"/>
              <a:t>30-08-20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FED55-10AC-41D3-A2AF-4FD57E0E0913}" type="slidenum">
              <a:rPr lang="en-IN" smtClean="0"/>
              <a:t>‹#›</a:t>
            </a:fld>
            <a:endParaRPr lang="en-IN"/>
          </a:p>
        </p:txBody>
      </p:sp>
    </p:spTree>
    <p:extLst>
      <p:ext uri="{BB962C8B-B14F-4D97-AF65-F5344CB8AC3E}">
        <p14:creationId xmlns:p14="http://schemas.microsoft.com/office/powerpoint/2010/main" val="248820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DF7A9A-5437-4C96-94A3-A378FA9F53DC}" type="datetimeFigureOut">
              <a:rPr lang="en-IN" smtClean="0"/>
              <a:t>30-08-20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D1FED55-10AC-41D3-A2AF-4FD57E0E0913}" type="slidenum">
              <a:rPr lang="en-IN" smtClean="0"/>
              <a:t>‹#›</a:t>
            </a:fld>
            <a:endParaRPr lang="en-IN"/>
          </a:p>
        </p:txBody>
      </p:sp>
    </p:spTree>
    <p:extLst>
      <p:ext uri="{BB962C8B-B14F-4D97-AF65-F5344CB8AC3E}">
        <p14:creationId xmlns:p14="http://schemas.microsoft.com/office/powerpoint/2010/main" val="371070861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18.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8.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18.xml"/><Relationship Id="rId5" Type="http://schemas.openxmlformats.org/officeDocument/2006/relationships/image" Target="../media/image21.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18.xml"/><Relationship Id="rId5" Type="http://schemas.openxmlformats.org/officeDocument/2006/relationships/image" Target="../media/image21.emf"/><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18.xml"/><Relationship Id="rId5" Type="http://schemas.openxmlformats.org/officeDocument/2006/relationships/image" Target="../media/image21.emf"/><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18.xml"/><Relationship Id="rId5" Type="http://schemas.openxmlformats.org/officeDocument/2006/relationships/image" Target="../media/image21.emf"/><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18.xml"/><Relationship Id="rId5" Type="http://schemas.openxmlformats.org/officeDocument/2006/relationships/image" Target="../media/image21.emf"/><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2.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3.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4.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5.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6.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7.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8.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9.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0.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16.emf"/><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2.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3.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4.emf"/><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34.emf"/><Relationship Id="rId2" Type="http://schemas.openxmlformats.org/officeDocument/2006/relationships/image" Target="../media/image35.emf"/><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6.emf"/><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emf"/><Relationship Id="rId1" Type="http://schemas.openxmlformats.org/officeDocument/2006/relationships/slideLayout" Target="../slideLayouts/slideLayout18.xml"/><Relationship Id="rId4" Type="http://schemas.openxmlformats.org/officeDocument/2006/relationships/image" Target="../media/image37.emf"/></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emf"/><Relationship Id="rId1" Type="http://schemas.openxmlformats.org/officeDocument/2006/relationships/slideLayout" Target="../slideLayouts/slideLayout18.xml"/><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8.emf"/><Relationship Id="rId7" Type="http://schemas.openxmlformats.org/officeDocument/2006/relationships/image" Target="../media/image21.emf"/><Relationship Id="rId2" Type="http://schemas.openxmlformats.org/officeDocument/2006/relationships/image" Target="../media/image19.emf"/><Relationship Id="rId1" Type="http://schemas.openxmlformats.org/officeDocument/2006/relationships/slideLayout" Target="../slideLayouts/slideLayout18.xml"/><Relationship Id="rId6" Type="http://schemas.openxmlformats.org/officeDocument/2006/relationships/image" Target="../media/image20.emf"/><Relationship Id="rId5" Type="http://schemas.openxmlformats.org/officeDocument/2006/relationships/image" Target="../media/image37.emf"/><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9.emf"/><Relationship Id="rId7"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8.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37.emf"/></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8.emf"/><Relationship Id="rId1" Type="http://schemas.openxmlformats.org/officeDocument/2006/relationships/slideLayout" Target="../slideLayouts/slideLayout18.xml"/><Relationship Id="rId5" Type="http://schemas.openxmlformats.org/officeDocument/2006/relationships/image" Target="../media/image16.emf"/><Relationship Id="rId4" Type="http://schemas.openxmlformats.org/officeDocument/2006/relationships/image" Target="../media/image39.emf"/></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teachablemachine.withgoogle.com/models/Iu6ZbI6J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380" y="-178354"/>
            <a:ext cx="8825658" cy="3329581"/>
          </a:xfrm>
        </p:spPr>
        <p:txBody>
          <a:bodyPr/>
          <a:lstStyle/>
          <a:p>
            <a:r>
              <a:rPr lang="en-IN" dirty="0"/>
              <a:t>AI based Garbage separator</a:t>
            </a:r>
            <a:endParaRPr lang="en-IN" dirty="0"/>
          </a:p>
        </p:txBody>
      </p:sp>
      <p:sp>
        <p:nvSpPr>
          <p:cNvPr id="3" name="Subtitle 2"/>
          <p:cNvSpPr>
            <a:spLocks noGrp="1"/>
          </p:cNvSpPr>
          <p:nvPr>
            <p:ph type="subTitle" idx="1"/>
          </p:nvPr>
        </p:nvSpPr>
        <p:spPr>
          <a:xfrm>
            <a:off x="448432" y="1486437"/>
            <a:ext cx="10238704" cy="2726191"/>
          </a:xfrm>
        </p:spPr>
        <p:txBody>
          <a:bodyPr>
            <a:normAutofit fontScale="92500" lnSpcReduction="20000"/>
          </a:bodyPr>
          <a:lstStyle/>
          <a:p>
            <a:endParaRPr lang="en-US" u="sng" dirty="0" smtClean="0"/>
          </a:p>
          <a:p>
            <a:endParaRPr lang="en-US" u="sng" dirty="0"/>
          </a:p>
          <a:p>
            <a:endParaRPr lang="en-US" u="sng" dirty="0" smtClean="0"/>
          </a:p>
          <a:p>
            <a:r>
              <a:rPr lang="en-IN" dirty="0" smtClean="0"/>
              <a:t>		</a:t>
            </a:r>
          </a:p>
          <a:p>
            <a:r>
              <a:rPr lang="en-IN" dirty="0"/>
              <a:t>	</a:t>
            </a:r>
            <a:r>
              <a:rPr lang="en-IN" dirty="0" smtClean="0"/>
              <a:t>	</a:t>
            </a:r>
            <a:endParaRPr lang="en-US" u="sng" dirty="0"/>
          </a:p>
          <a:p>
            <a:r>
              <a:rPr lang="en-US" b="1" dirty="0" smtClean="0">
                <a:solidFill>
                  <a:schemeClr val="tx1">
                    <a:lumMod val="95000"/>
                    <a:lumOff val="5000"/>
                  </a:schemeClr>
                </a:solidFill>
              </a:rPr>
              <a:t>Name :-</a:t>
            </a:r>
            <a:r>
              <a:rPr lang="en-US" b="1" dirty="0">
                <a:solidFill>
                  <a:schemeClr val="tx1">
                    <a:lumMod val="95000"/>
                    <a:lumOff val="5000"/>
                  </a:schemeClr>
                </a:solidFill>
              </a:rPr>
              <a:t> </a:t>
            </a:r>
            <a:r>
              <a:rPr lang="en-IN" b="1" dirty="0" smtClean="0">
                <a:solidFill>
                  <a:schemeClr val="tx1">
                    <a:lumMod val="95000"/>
                    <a:lumOff val="5000"/>
                  </a:schemeClr>
                </a:solidFill>
              </a:rPr>
              <a:t>Jimita Gandhi</a:t>
            </a:r>
            <a:endParaRPr lang="en-IN" b="1" dirty="0">
              <a:solidFill>
                <a:schemeClr val="tx1">
                  <a:lumMod val="95000"/>
                  <a:lumOff val="5000"/>
                </a:schemeClr>
              </a:solidFill>
            </a:endParaRPr>
          </a:p>
        </p:txBody>
      </p:sp>
    </p:spTree>
    <p:extLst>
      <p:ext uri="{BB962C8B-B14F-4D97-AF65-F5344CB8AC3E}">
        <p14:creationId xmlns:p14="http://schemas.microsoft.com/office/powerpoint/2010/main" val="2750956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9627" y="3833489"/>
            <a:ext cx="1354094" cy="1312819"/>
          </a:xfrm>
          <a:prstGeom prst="rect">
            <a:avLst/>
          </a:prstGeom>
        </p:spPr>
      </p:pic>
      <p:pic>
        <p:nvPicPr>
          <p:cNvPr id="3" name="Picture 2"/>
          <p:cNvPicPr>
            <a:picLocks noChangeAspect="1"/>
          </p:cNvPicPr>
          <p:nvPr/>
        </p:nvPicPr>
        <p:blipFill>
          <a:blip r:embed="rId3"/>
          <a:stretch>
            <a:fillRect/>
          </a:stretch>
        </p:blipFill>
        <p:spPr>
          <a:xfrm>
            <a:off x="2349627" y="1727273"/>
            <a:ext cx="1354094" cy="1312819"/>
          </a:xfrm>
          <a:prstGeom prst="rect">
            <a:avLst/>
          </a:prstGeom>
        </p:spPr>
      </p:pic>
      <p:sp>
        <p:nvSpPr>
          <p:cNvPr id="2" name="Title 1"/>
          <p:cNvSpPr>
            <a:spLocks noGrp="1"/>
          </p:cNvSpPr>
          <p:nvPr>
            <p:ph type="title"/>
          </p:nvPr>
        </p:nvSpPr>
        <p:spPr/>
        <p:txBody>
          <a:bodyPr>
            <a:normAutofit fontScale="90000"/>
          </a:bodyPr>
          <a:lstStyle/>
          <a:p>
            <a:r>
              <a:rPr lang="en-US" dirty="0"/>
              <a:t>For example</a:t>
            </a:r>
          </a:p>
        </p:txBody>
      </p:sp>
      <p:sp>
        <p:nvSpPr>
          <p:cNvPr id="5" name="Rectangle 4"/>
          <p:cNvSpPr/>
          <p:nvPr/>
        </p:nvSpPr>
        <p:spPr bwMode="auto">
          <a:xfrm>
            <a:off x="4599706" y="1562364"/>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r>
              <a:rPr lang="en-US" sz="2743" dirty="0">
                <a:solidFill>
                  <a:srgbClr val="00188F"/>
                </a:solidFill>
              </a:rPr>
              <a:t>CNN</a:t>
            </a:r>
          </a:p>
        </p:txBody>
      </p:sp>
      <p:cxnSp>
        <p:nvCxnSpPr>
          <p:cNvPr id="12" name="Straight Arrow Connector 11"/>
          <p:cNvCxnSpPr>
            <a:endCxn id="5" idx="1"/>
          </p:cNvCxnSpPr>
          <p:nvPr/>
        </p:nvCxnSpPr>
        <p:spPr>
          <a:xfrm>
            <a:off x="3713834" y="2383683"/>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660993" y="2383683"/>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8482314" y="1789042"/>
            <a:ext cx="860430" cy="1266641"/>
          </a:xfrm>
          <a:prstGeom prst="rect">
            <a:avLst/>
          </a:prstGeom>
          <a:noFill/>
        </p:spPr>
        <p:txBody>
          <a:bodyPr wrap="none" lIns="179198" tIns="143357" rIns="179198" bIns="143357" rtlCol="0">
            <a:spAutoFit/>
          </a:bodyPr>
          <a:lstStyle/>
          <a:p>
            <a:pPr>
              <a:lnSpc>
                <a:spcPct val="90000"/>
              </a:lnSpc>
              <a:spcAft>
                <a:spcPts val="588"/>
              </a:spcAft>
            </a:pPr>
            <a:r>
              <a:rPr lang="en-US" sz="7055" b="1" dirty="0">
                <a:solidFill>
                  <a:srgbClr val="002060"/>
                </a:solidFill>
              </a:rPr>
              <a:t>X</a:t>
            </a:r>
          </a:p>
        </p:txBody>
      </p:sp>
      <p:sp>
        <p:nvSpPr>
          <p:cNvPr id="15" name="Rectangle 14"/>
          <p:cNvSpPr/>
          <p:nvPr/>
        </p:nvSpPr>
        <p:spPr bwMode="auto">
          <a:xfrm>
            <a:off x="4599706" y="3652996"/>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r>
              <a:rPr lang="en-US" sz="2743" dirty="0">
                <a:solidFill>
                  <a:srgbClr val="00188F"/>
                </a:solidFill>
              </a:rPr>
              <a:t>CNN</a:t>
            </a:r>
          </a:p>
        </p:txBody>
      </p:sp>
      <p:cxnSp>
        <p:nvCxnSpPr>
          <p:cNvPr id="17" name="Straight Arrow Connector 16"/>
          <p:cNvCxnSpPr>
            <a:endCxn id="15" idx="1"/>
          </p:cNvCxnSpPr>
          <p:nvPr/>
        </p:nvCxnSpPr>
        <p:spPr>
          <a:xfrm>
            <a:off x="3713834" y="4474317"/>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660993" y="4474317"/>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8482315" y="3876993"/>
            <a:ext cx="974243" cy="1266641"/>
          </a:xfrm>
          <a:prstGeom prst="rect">
            <a:avLst/>
          </a:prstGeom>
          <a:noFill/>
        </p:spPr>
        <p:txBody>
          <a:bodyPr wrap="none" lIns="179198" tIns="143357" rIns="179198" bIns="143357" rtlCol="0">
            <a:spAutoFit/>
          </a:bodyPr>
          <a:lstStyle/>
          <a:p>
            <a:pPr>
              <a:lnSpc>
                <a:spcPct val="90000"/>
              </a:lnSpc>
              <a:spcAft>
                <a:spcPts val="588"/>
              </a:spcAft>
            </a:pPr>
            <a:r>
              <a:rPr lang="en-US" sz="7055" b="1" dirty="0">
                <a:solidFill>
                  <a:srgbClr val="002060"/>
                </a:solidFill>
              </a:rPr>
              <a:t>O</a:t>
            </a:r>
          </a:p>
        </p:txBody>
      </p:sp>
      <p:sp>
        <p:nvSpPr>
          <p:cNvPr id="16" name="Rectangle 15">
            <a:extLst>
              <a:ext uri="{FF2B5EF4-FFF2-40B4-BE49-F238E27FC236}">
                <a16:creationId xmlns="" xmlns:a16="http://schemas.microsoft.com/office/drawing/2014/main" id="{0BB78F13-041A-4885-BD2F-F24DCA232867}"/>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577839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1798770" y="1711692"/>
            <a:ext cx="1354094" cy="1312819"/>
          </a:xfrm>
          <a:prstGeom prst="rect">
            <a:avLst/>
          </a:prstGeom>
        </p:spPr>
      </p:pic>
      <p:pic>
        <p:nvPicPr>
          <p:cNvPr id="29" name="Picture 28"/>
          <p:cNvPicPr>
            <a:picLocks noChangeAspect="1"/>
          </p:cNvPicPr>
          <p:nvPr/>
        </p:nvPicPr>
        <p:blipFill>
          <a:blip r:embed="rId3"/>
          <a:stretch>
            <a:fillRect/>
          </a:stretch>
        </p:blipFill>
        <p:spPr>
          <a:xfrm>
            <a:off x="4785392" y="1714801"/>
            <a:ext cx="1354094" cy="1312819"/>
          </a:xfrm>
          <a:prstGeom prst="rect">
            <a:avLst/>
          </a:prstGeom>
        </p:spPr>
      </p:pic>
      <p:pic>
        <p:nvPicPr>
          <p:cNvPr id="30" name="Picture 29"/>
          <p:cNvPicPr>
            <a:picLocks noChangeAspect="1"/>
          </p:cNvPicPr>
          <p:nvPr/>
        </p:nvPicPr>
        <p:blipFill>
          <a:blip r:embed="rId4"/>
          <a:stretch>
            <a:fillRect/>
          </a:stretch>
        </p:blipFill>
        <p:spPr>
          <a:xfrm>
            <a:off x="3292082" y="1711692"/>
            <a:ext cx="1354094" cy="1312819"/>
          </a:xfrm>
          <a:prstGeom prst="rect">
            <a:avLst/>
          </a:prstGeom>
        </p:spPr>
      </p:pic>
      <p:sp>
        <p:nvSpPr>
          <p:cNvPr id="2" name="Title 1"/>
          <p:cNvSpPr>
            <a:spLocks noGrp="1"/>
          </p:cNvSpPr>
          <p:nvPr>
            <p:ph type="title"/>
          </p:nvPr>
        </p:nvSpPr>
        <p:spPr/>
        <p:txBody>
          <a:bodyPr>
            <a:normAutofit fontScale="90000"/>
          </a:bodyPr>
          <a:lstStyle/>
          <a:p>
            <a:r>
              <a:rPr lang="en-US" dirty="0"/>
              <a:t>Trickier cases</a:t>
            </a:r>
          </a:p>
        </p:txBody>
      </p:sp>
      <p:sp>
        <p:nvSpPr>
          <p:cNvPr id="5" name="Rectangle 4"/>
          <p:cNvSpPr/>
          <p:nvPr/>
        </p:nvSpPr>
        <p:spPr bwMode="auto">
          <a:xfrm>
            <a:off x="7131202" y="1562364"/>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r>
              <a:rPr lang="en-US" sz="2743" dirty="0">
                <a:solidFill>
                  <a:srgbClr val="00188F"/>
                </a:solidFill>
              </a:rPr>
              <a:t>CNN</a:t>
            </a:r>
          </a:p>
        </p:txBody>
      </p:sp>
      <p:cxnSp>
        <p:nvCxnSpPr>
          <p:cNvPr id="12" name="Straight Arrow Connector 11"/>
          <p:cNvCxnSpPr>
            <a:endCxn id="5" idx="1"/>
          </p:cNvCxnSpPr>
          <p:nvPr/>
        </p:nvCxnSpPr>
        <p:spPr>
          <a:xfrm>
            <a:off x="6245333" y="2383683"/>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a:off x="10192489" y="2383683"/>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11013811" y="1789042"/>
            <a:ext cx="860430" cy="1266641"/>
          </a:xfrm>
          <a:prstGeom prst="rect">
            <a:avLst/>
          </a:prstGeom>
          <a:noFill/>
        </p:spPr>
        <p:txBody>
          <a:bodyPr wrap="none" lIns="179198" tIns="143357" rIns="179198" bIns="143357" rtlCol="0">
            <a:spAutoFit/>
          </a:bodyPr>
          <a:lstStyle/>
          <a:p>
            <a:pPr>
              <a:lnSpc>
                <a:spcPct val="90000"/>
              </a:lnSpc>
              <a:spcAft>
                <a:spcPts val="588"/>
              </a:spcAft>
            </a:pPr>
            <a:r>
              <a:rPr lang="en-US" sz="7055" b="1" dirty="0">
                <a:solidFill>
                  <a:srgbClr val="002060"/>
                </a:solidFill>
              </a:rPr>
              <a:t>X</a:t>
            </a:r>
          </a:p>
        </p:txBody>
      </p:sp>
      <p:sp>
        <p:nvSpPr>
          <p:cNvPr id="15" name="Rectangle 14"/>
          <p:cNvSpPr/>
          <p:nvPr/>
        </p:nvSpPr>
        <p:spPr bwMode="auto">
          <a:xfrm>
            <a:off x="7141318" y="4324987"/>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r>
              <a:rPr lang="en-US" sz="2743" dirty="0">
                <a:solidFill>
                  <a:srgbClr val="00188F"/>
                </a:solidFill>
              </a:rPr>
              <a:t>CNN</a:t>
            </a:r>
          </a:p>
        </p:txBody>
      </p:sp>
      <p:cxnSp>
        <p:nvCxnSpPr>
          <p:cNvPr id="17" name="Straight Arrow Connector 16"/>
          <p:cNvCxnSpPr>
            <a:endCxn id="15" idx="1"/>
          </p:cNvCxnSpPr>
          <p:nvPr/>
        </p:nvCxnSpPr>
        <p:spPr>
          <a:xfrm>
            <a:off x="6255446" y="5146308"/>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a:off x="10202605" y="5146308"/>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1023925" y="4548983"/>
            <a:ext cx="974243" cy="1266641"/>
          </a:xfrm>
          <a:prstGeom prst="rect">
            <a:avLst/>
          </a:prstGeom>
          <a:noFill/>
        </p:spPr>
        <p:txBody>
          <a:bodyPr wrap="none" lIns="179198" tIns="143357" rIns="179198" bIns="143357" rtlCol="0">
            <a:spAutoFit/>
          </a:bodyPr>
          <a:lstStyle/>
          <a:p>
            <a:pPr>
              <a:lnSpc>
                <a:spcPct val="90000"/>
              </a:lnSpc>
              <a:spcAft>
                <a:spcPts val="588"/>
              </a:spcAft>
            </a:pPr>
            <a:r>
              <a:rPr lang="en-US" sz="7055" b="1" dirty="0">
                <a:solidFill>
                  <a:srgbClr val="002060"/>
                </a:solidFill>
              </a:rPr>
              <a:t>O</a:t>
            </a:r>
          </a:p>
        </p:txBody>
      </p:sp>
      <p:sp>
        <p:nvSpPr>
          <p:cNvPr id="22" name="TextBox 21"/>
          <p:cNvSpPr txBox="1"/>
          <p:nvPr/>
        </p:nvSpPr>
        <p:spPr>
          <a:xfrm>
            <a:off x="197425" y="3472507"/>
            <a:ext cx="1458928" cy="560870"/>
          </a:xfrm>
          <a:prstGeom prst="rect">
            <a:avLst/>
          </a:prstGeom>
          <a:noFill/>
        </p:spPr>
        <p:txBody>
          <a:bodyPr wrap="none" lIns="179198" tIns="143357" rIns="179198" bIns="143357" rtlCol="0">
            <a:spAutoFit/>
          </a:bodyPr>
          <a:lstStyle/>
          <a:p>
            <a:pPr>
              <a:lnSpc>
                <a:spcPct val="90000"/>
              </a:lnSpc>
              <a:spcAft>
                <a:spcPts val="588"/>
              </a:spcAft>
            </a:pPr>
            <a:r>
              <a:rPr lang="en-US" sz="1959" dirty="0">
                <a:gradFill>
                  <a:gsLst>
                    <a:gs pos="2917">
                      <a:schemeClr val="tx1"/>
                    </a:gs>
                    <a:gs pos="30000">
                      <a:schemeClr val="tx1"/>
                    </a:gs>
                  </a:gsLst>
                  <a:lin ang="5400000" scaled="0"/>
                </a:gradFill>
              </a:rPr>
              <a:t>translation</a:t>
            </a:r>
          </a:p>
        </p:txBody>
      </p:sp>
      <p:sp>
        <p:nvSpPr>
          <p:cNvPr id="23" name="TextBox 22"/>
          <p:cNvSpPr txBox="1"/>
          <p:nvPr/>
        </p:nvSpPr>
        <p:spPr>
          <a:xfrm>
            <a:off x="1952932" y="3472507"/>
            <a:ext cx="1049072" cy="560870"/>
          </a:xfrm>
          <a:prstGeom prst="rect">
            <a:avLst/>
          </a:prstGeom>
          <a:noFill/>
        </p:spPr>
        <p:txBody>
          <a:bodyPr wrap="none" lIns="179198" tIns="143357" rIns="179198" bIns="143357" rtlCol="0">
            <a:spAutoFit/>
          </a:bodyPr>
          <a:lstStyle/>
          <a:p>
            <a:pPr>
              <a:lnSpc>
                <a:spcPct val="90000"/>
              </a:lnSpc>
              <a:spcAft>
                <a:spcPts val="588"/>
              </a:spcAft>
            </a:pPr>
            <a:r>
              <a:rPr lang="en-US" sz="1959" dirty="0">
                <a:gradFill>
                  <a:gsLst>
                    <a:gs pos="2917">
                      <a:schemeClr val="tx1"/>
                    </a:gs>
                    <a:gs pos="30000">
                      <a:schemeClr val="tx1"/>
                    </a:gs>
                  </a:gsLst>
                  <a:lin ang="5400000" scaled="0"/>
                </a:gradFill>
              </a:rPr>
              <a:t>scaling</a:t>
            </a:r>
          </a:p>
        </p:txBody>
      </p:sp>
      <p:sp>
        <p:nvSpPr>
          <p:cNvPr id="24" name="TextBox 23"/>
          <p:cNvSpPr txBox="1"/>
          <p:nvPr/>
        </p:nvSpPr>
        <p:spPr>
          <a:xfrm>
            <a:off x="4878712" y="3467695"/>
            <a:ext cx="1053111" cy="560870"/>
          </a:xfrm>
          <a:prstGeom prst="rect">
            <a:avLst/>
          </a:prstGeom>
          <a:noFill/>
        </p:spPr>
        <p:txBody>
          <a:bodyPr wrap="none" lIns="179198" tIns="143357" rIns="179198" bIns="143357" rtlCol="0">
            <a:spAutoFit/>
          </a:bodyPr>
          <a:lstStyle/>
          <a:p>
            <a:pPr>
              <a:lnSpc>
                <a:spcPct val="90000"/>
              </a:lnSpc>
              <a:spcAft>
                <a:spcPts val="588"/>
              </a:spcAft>
            </a:pPr>
            <a:r>
              <a:rPr lang="en-US" sz="1959" dirty="0">
                <a:gradFill>
                  <a:gsLst>
                    <a:gs pos="2917">
                      <a:schemeClr val="tx1"/>
                    </a:gs>
                    <a:gs pos="30000">
                      <a:schemeClr val="tx1"/>
                    </a:gs>
                  </a:gsLst>
                  <a:lin ang="5400000" scaled="0"/>
                </a:gradFill>
              </a:rPr>
              <a:t>weight</a:t>
            </a:r>
          </a:p>
        </p:txBody>
      </p:sp>
      <p:sp>
        <p:nvSpPr>
          <p:cNvPr id="25" name="TextBox 24"/>
          <p:cNvSpPr txBox="1"/>
          <p:nvPr/>
        </p:nvSpPr>
        <p:spPr>
          <a:xfrm>
            <a:off x="3328628" y="3454401"/>
            <a:ext cx="1182826" cy="560870"/>
          </a:xfrm>
          <a:prstGeom prst="rect">
            <a:avLst/>
          </a:prstGeom>
          <a:noFill/>
        </p:spPr>
        <p:txBody>
          <a:bodyPr wrap="none" lIns="179198" tIns="143357" rIns="179198" bIns="143357" rtlCol="0">
            <a:spAutoFit/>
          </a:bodyPr>
          <a:lstStyle/>
          <a:p>
            <a:pPr>
              <a:lnSpc>
                <a:spcPct val="90000"/>
              </a:lnSpc>
              <a:spcAft>
                <a:spcPts val="588"/>
              </a:spcAft>
            </a:pPr>
            <a:r>
              <a:rPr lang="en-US" sz="1959" dirty="0">
                <a:gradFill>
                  <a:gsLst>
                    <a:gs pos="2917">
                      <a:schemeClr val="tx1"/>
                    </a:gs>
                    <a:gs pos="30000">
                      <a:schemeClr val="tx1"/>
                    </a:gs>
                  </a:gsLst>
                  <a:lin ang="5400000" scaled="0"/>
                </a:gradFill>
              </a:rPr>
              <a:t>rotation</a:t>
            </a:r>
          </a:p>
        </p:txBody>
      </p:sp>
      <p:pic>
        <p:nvPicPr>
          <p:cNvPr id="26" name="Picture 25"/>
          <p:cNvPicPr>
            <a:picLocks noChangeAspect="1"/>
          </p:cNvPicPr>
          <p:nvPr/>
        </p:nvPicPr>
        <p:blipFill>
          <a:blip r:embed="rId5"/>
          <a:stretch>
            <a:fillRect/>
          </a:stretch>
        </p:blipFill>
        <p:spPr>
          <a:xfrm>
            <a:off x="305459" y="1711692"/>
            <a:ext cx="1354094" cy="1312819"/>
          </a:xfrm>
          <a:prstGeom prst="rect">
            <a:avLst/>
          </a:prstGeom>
        </p:spPr>
      </p:pic>
      <p:pic>
        <p:nvPicPr>
          <p:cNvPr id="32" name="Picture 31"/>
          <p:cNvPicPr>
            <a:picLocks noChangeAspect="1"/>
          </p:cNvPicPr>
          <p:nvPr/>
        </p:nvPicPr>
        <p:blipFill>
          <a:blip r:embed="rId6"/>
          <a:stretch>
            <a:fillRect/>
          </a:stretch>
        </p:blipFill>
        <p:spPr>
          <a:xfrm>
            <a:off x="309885" y="4474318"/>
            <a:ext cx="1354094" cy="1312819"/>
          </a:xfrm>
          <a:prstGeom prst="rect">
            <a:avLst/>
          </a:prstGeom>
        </p:spPr>
      </p:pic>
      <p:pic>
        <p:nvPicPr>
          <p:cNvPr id="33" name="Picture 32"/>
          <p:cNvPicPr>
            <a:picLocks noChangeAspect="1"/>
          </p:cNvPicPr>
          <p:nvPr/>
        </p:nvPicPr>
        <p:blipFill>
          <a:blip r:embed="rId7"/>
          <a:stretch>
            <a:fillRect/>
          </a:stretch>
        </p:blipFill>
        <p:spPr>
          <a:xfrm>
            <a:off x="1798770" y="4474318"/>
            <a:ext cx="1354094" cy="1312819"/>
          </a:xfrm>
          <a:prstGeom prst="rect">
            <a:avLst/>
          </a:prstGeom>
        </p:spPr>
      </p:pic>
      <p:pic>
        <p:nvPicPr>
          <p:cNvPr id="35" name="Picture 34"/>
          <p:cNvPicPr>
            <a:picLocks noChangeAspect="1"/>
          </p:cNvPicPr>
          <p:nvPr/>
        </p:nvPicPr>
        <p:blipFill>
          <a:blip r:embed="rId8"/>
          <a:stretch>
            <a:fillRect/>
          </a:stretch>
        </p:blipFill>
        <p:spPr>
          <a:xfrm>
            <a:off x="4785392" y="4474318"/>
            <a:ext cx="1354094" cy="1312819"/>
          </a:xfrm>
          <a:prstGeom prst="rect">
            <a:avLst/>
          </a:prstGeom>
        </p:spPr>
      </p:pic>
      <p:pic>
        <p:nvPicPr>
          <p:cNvPr id="37" name="Picture 36"/>
          <p:cNvPicPr>
            <a:picLocks noChangeAspect="1"/>
          </p:cNvPicPr>
          <p:nvPr/>
        </p:nvPicPr>
        <p:blipFill>
          <a:blip r:embed="rId9"/>
          <a:stretch>
            <a:fillRect/>
          </a:stretch>
        </p:blipFill>
        <p:spPr>
          <a:xfrm>
            <a:off x="3292082" y="4474318"/>
            <a:ext cx="1354094" cy="1312819"/>
          </a:xfrm>
          <a:prstGeom prst="rect">
            <a:avLst/>
          </a:prstGeom>
        </p:spPr>
      </p:pic>
      <p:sp>
        <p:nvSpPr>
          <p:cNvPr id="27" name="Rectangle 26">
            <a:extLst>
              <a:ext uri="{FF2B5EF4-FFF2-40B4-BE49-F238E27FC236}">
                <a16:creationId xmlns="" xmlns:a16="http://schemas.microsoft.com/office/drawing/2014/main" id="{8F63DD02-1177-4C5E-BE53-37FD83CD01E8}"/>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91848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439980" y="2011494"/>
            <a:ext cx="3444729" cy="3339730"/>
          </a:xfrm>
          <a:prstGeom prst="rect">
            <a:avLst/>
          </a:prstGeom>
        </p:spPr>
      </p:pic>
      <p:pic>
        <p:nvPicPr>
          <p:cNvPr id="8" name="Picture 7"/>
          <p:cNvPicPr>
            <a:picLocks noChangeAspect="1"/>
          </p:cNvPicPr>
          <p:nvPr/>
        </p:nvPicPr>
        <p:blipFill>
          <a:blip r:embed="rId3"/>
          <a:stretch>
            <a:fillRect/>
          </a:stretch>
        </p:blipFill>
        <p:spPr>
          <a:xfrm>
            <a:off x="1018744" y="2010356"/>
            <a:ext cx="3425621" cy="3321205"/>
          </a:xfrm>
          <a:prstGeom prst="rect">
            <a:avLst/>
          </a:prstGeom>
        </p:spPr>
      </p:pic>
      <p:sp>
        <p:nvSpPr>
          <p:cNvPr id="2" name="Title 1"/>
          <p:cNvSpPr>
            <a:spLocks noGrp="1"/>
          </p:cNvSpPr>
          <p:nvPr>
            <p:ph type="title"/>
          </p:nvPr>
        </p:nvSpPr>
        <p:spPr/>
        <p:txBody>
          <a:bodyPr>
            <a:normAutofit fontScale="90000"/>
          </a:bodyPr>
          <a:lstStyle/>
          <a:p>
            <a:r>
              <a:rPr lang="en-US" dirty="0"/>
              <a:t>Deciding is hard</a:t>
            </a:r>
          </a:p>
        </p:txBody>
      </p:sp>
      <p:sp>
        <p:nvSpPr>
          <p:cNvPr id="6" name="TextBox 5"/>
          <p:cNvSpPr txBox="1"/>
          <p:nvPr/>
        </p:nvSpPr>
        <p:spPr>
          <a:xfrm>
            <a:off x="4453361" y="1562364"/>
            <a:ext cx="2157259" cy="4184106"/>
          </a:xfrm>
          <a:prstGeom prst="rect">
            <a:avLst/>
          </a:prstGeom>
          <a:noFill/>
        </p:spPr>
        <p:txBody>
          <a:bodyPr wrap="none" lIns="179198" tIns="143357" rIns="179198" bIns="143357" rtlCol="0">
            <a:spAutoFit/>
          </a:bodyPr>
          <a:lstStyle/>
          <a:p>
            <a:pPr>
              <a:lnSpc>
                <a:spcPct val="90000"/>
              </a:lnSpc>
              <a:spcAft>
                <a:spcPts val="588"/>
              </a:spcAft>
            </a:pPr>
            <a:r>
              <a:rPr lang="en-US" sz="28120" dirty="0">
                <a:solidFill>
                  <a:srgbClr val="002060"/>
                </a:solidFill>
              </a:rPr>
              <a:t>=</a:t>
            </a:r>
          </a:p>
        </p:txBody>
      </p:sp>
      <p:sp>
        <p:nvSpPr>
          <p:cNvPr id="7" name="TextBox 6"/>
          <p:cNvSpPr txBox="1"/>
          <p:nvPr/>
        </p:nvSpPr>
        <p:spPr>
          <a:xfrm>
            <a:off x="5108565" y="666377"/>
            <a:ext cx="1520868" cy="2990125"/>
          </a:xfrm>
          <a:prstGeom prst="rect">
            <a:avLst/>
          </a:prstGeom>
          <a:noFill/>
        </p:spPr>
        <p:txBody>
          <a:bodyPr wrap="none" lIns="179198" tIns="143357" rIns="179198" bIns="143357" rtlCol="0">
            <a:spAutoFit/>
          </a:bodyPr>
          <a:lstStyle/>
          <a:p>
            <a:pPr>
              <a:lnSpc>
                <a:spcPct val="90000"/>
              </a:lnSpc>
              <a:spcAft>
                <a:spcPts val="588"/>
              </a:spcAft>
            </a:pPr>
            <a:r>
              <a:rPr lang="en-US" sz="19499" dirty="0">
                <a:solidFill>
                  <a:srgbClr val="002060"/>
                </a:solidFill>
              </a:rPr>
              <a:t>?</a:t>
            </a:r>
          </a:p>
        </p:txBody>
      </p:sp>
      <p:sp>
        <p:nvSpPr>
          <p:cNvPr id="10" name="Rectangle 9">
            <a:extLst>
              <a:ext uri="{FF2B5EF4-FFF2-40B4-BE49-F238E27FC236}">
                <a16:creationId xmlns="" xmlns:a16="http://schemas.microsoft.com/office/drawing/2014/main" id="{BC481662-0D26-4B31-8632-B56A2E85A9D1}"/>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93666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40180" y="2010354"/>
            <a:ext cx="3404185" cy="3300423"/>
          </a:xfrm>
          <a:prstGeom prst="rect">
            <a:avLst/>
          </a:prstGeom>
        </p:spPr>
      </p:pic>
      <p:pic>
        <p:nvPicPr>
          <p:cNvPr id="13" name="Picture 12"/>
          <p:cNvPicPr>
            <a:picLocks noChangeAspect="1"/>
          </p:cNvPicPr>
          <p:nvPr/>
        </p:nvPicPr>
        <p:blipFill>
          <a:blip r:embed="rId3"/>
          <a:stretch>
            <a:fillRect/>
          </a:stretch>
        </p:blipFill>
        <p:spPr>
          <a:xfrm>
            <a:off x="7438764" y="2010354"/>
            <a:ext cx="3435831" cy="3331103"/>
          </a:xfrm>
          <a:prstGeom prst="rect">
            <a:avLst/>
          </a:prstGeom>
        </p:spPr>
      </p:pic>
      <p:sp>
        <p:nvSpPr>
          <p:cNvPr id="2" name="Title 1"/>
          <p:cNvSpPr>
            <a:spLocks noGrp="1"/>
          </p:cNvSpPr>
          <p:nvPr>
            <p:ph type="title"/>
          </p:nvPr>
        </p:nvSpPr>
        <p:spPr/>
        <p:txBody>
          <a:bodyPr>
            <a:normAutofit fontScale="90000"/>
          </a:bodyPr>
          <a:lstStyle/>
          <a:p>
            <a:r>
              <a:rPr lang="en-US" dirty="0"/>
              <a:t>What computers see</a:t>
            </a:r>
          </a:p>
        </p:txBody>
      </p:sp>
      <p:sp>
        <p:nvSpPr>
          <p:cNvPr id="6" name="TextBox 5"/>
          <p:cNvSpPr txBox="1"/>
          <p:nvPr/>
        </p:nvSpPr>
        <p:spPr>
          <a:xfrm>
            <a:off x="4453361" y="1562364"/>
            <a:ext cx="2157259" cy="4184106"/>
          </a:xfrm>
          <a:prstGeom prst="rect">
            <a:avLst/>
          </a:prstGeom>
          <a:noFill/>
        </p:spPr>
        <p:txBody>
          <a:bodyPr wrap="none" lIns="179198" tIns="143357" rIns="179198" bIns="143357" rtlCol="0">
            <a:spAutoFit/>
          </a:bodyPr>
          <a:lstStyle/>
          <a:p>
            <a:pPr>
              <a:lnSpc>
                <a:spcPct val="90000"/>
              </a:lnSpc>
              <a:spcAft>
                <a:spcPts val="588"/>
              </a:spcAft>
            </a:pPr>
            <a:r>
              <a:rPr lang="en-US" sz="28120" dirty="0">
                <a:solidFill>
                  <a:srgbClr val="002060"/>
                </a:solidFill>
              </a:rPr>
              <a:t>=</a:t>
            </a:r>
          </a:p>
        </p:txBody>
      </p:sp>
      <p:sp>
        <p:nvSpPr>
          <p:cNvPr id="8" name="TextBox 7"/>
          <p:cNvSpPr txBox="1"/>
          <p:nvPr/>
        </p:nvSpPr>
        <p:spPr>
          <a:xfrm>
            <a:off x="5108565" y="666377"/>
            <a:ext cx="1520868" cy="2990125"/>
          </a:xfrm>
          <a:prstGeom prst="rect">
            <a:avLst/>
          </a:prstGeom>
          <a:noFill/>
        </p:spPr>
        <p:txBody>
          <a:bodyPr wrap="none" lIns="179198" tIns="143357" rIns="179198" bIns="143357" rtlCol="0">
            <a:spAutoFit/>
          </a:bodyPr>
          <a:lstStyle/>
          <a:p>
            <a:pPr>
              <a:lnSpc>
                <a:spcPct val="90000"/>
              </a:lnSpc>
              <a:spcAft>
                <a:spcPts val="588"/>
              </a:spcAft>
            </a:pPr>
            <a:r>
              <a:rPr lang="en-US" sz="19499" dirty="0">
                <a:solidFill>
                  <a:srgbClr val="002060"/>
                </a:solidFill>
              </a:rPr>
              <a:t>?</a:t>
            </a:r>
          </a:p>
        </p:txBody>
      </p:sp>
      <p:sp>
        <p:nvSpPr>
          <p:cNvPr id="7" name="Rectangle 6">
            <a:extLst>
              <a:ext uri="{FF2B5EF4-FFF2-40B4-BE49-F238E27FC236}">
                <a16:creationId xmlns="" xmlns:a16="http://schemas.microsoft.com/office/drawing/2014/main" id="{2833F3EE-C18B-4794-BA17-1DC46EED962C}"/>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32776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557373" y="1508127"/>
            <a:ext cx="4405265" cy="4270990"/>
          </a:xfrm>
          <a:prstGeom prst="rect">
            <a:avLst/>
          </a:prstGeom>
        </p:spPr>
      </p:pic>
      <p:sp>
        <p:nvSpPr>
          <p:cNvPr id="2" name="Title 1"/>
          <p:cNvSpPr>
            <a:spLocks noGrp="1"/>
          </p:cNvSpPr>
          <p:nvPr>
            <p:ph type="title"/>
          </p:nvPr>
        </p:nvSpPr>
        <p:spPr/>
        <p:txBody>
          <a:bodyPr>
            <a:normAutofit fontScale="90000"/>
          </a:bodyPr>
          <a:lstStyle/>
          <a:p>
            <a:r>
              <a:rPr lang="en-US" dirty="0"/>
              <a:t>What computers see</a:t>
            </a:r>
          </a:p>
        </p:txBody>
      </p:sp>
      <p:sp>
        <p:nvSpPr>
          <p:cNvPr id="4" name="Rectangle 3">
            <a:extLst>
              <a:ext uri="{FF2B5EF4-FFF2-40B4-BE49-F238E27FC236}">
                <a16:creationId xmlns="" xmlns:a16="http://schemas.microsoft.com/office/drawing/2014/main" id="{441FD0FF-B0DA-4CCA-A0D6-1F31E12ACA95}"/>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23112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40180" y="2010354"/>
            <a:ext cx="3404185" cy="3300423"/>
          </a:xfrm>
          <a:prstGeom prst="rect">
            <a:avLst/>
          </a:prstGeom>
        </p:spPr>
      </p:pic>
      <p:pic>
        <p:nvPicPr>
          <p:cNvPr id="9" name="Picture 8"/>
          <p:cNvPicPr>
            <a:picLocks noChangeAspect="1"/>
          </p:cNvPicPr>
          <p:nvPr/>
        </p:nvPicPr>
        <p:blipFill>
          <a:blip r:embed="rId3"/>
          <a:stretch>
            <a:fillRect/>
          </a:stretch>
        </p:blipFill>
        <p:spPr>
          <a:xfrm>
            <a:off x="7438764" y="2010354"/>
            <a:ext cx="3435831" cy="3331103"/>
          </a:xfrm>
          <a:prstGeom prst="rect">
            <a:avLst/>
          </a:prstGeom>
        </p:spPr>
      </p:pic>
      <p:sp>
        <p:nvSpPr>
          <p:cNvPr id="2" name="Title 1"/>
          <p:cNvSpPr>
            <a:spLocks noGrp="1"/>
          </p:cNvSpPr>
          <p:nvPr>
            <p:ph type="title"/>
          </p:nvPr>
        </p:nvSpPr>
        <p:spPr/>
        <p:txBody>
          <a:bodyPr>
            <a:normAutofit fontScale="90000"/>
          </a:bodyPr>
          <a:lstStyle/>
          <a:p>
            <a:r>
              <a:rPr lang="en-US" dirty="0"/>
              <a:t>Computers are literal</a:t>
            </a:r>
          </a:p>
        </p:txBody>
      </p:sp>
      <p:sp>
        <p:nvSpPr>
          <p:cNvPr id="6" name="TextBox 5"/>
          <p:cNvSpPr txBox="1"/>
          <p:nvPr/>
        </p:nvSpPr>
        <p:spPr>
          <a:xfrm>
            <a:off x="4453361" y="1562364"/>
            <a:ext cx="2157259" cy="4184106"/>
          </a:xfrm>
          <a:prstGeom prst="rect">
            <a:avLst/>
          </a:prstGeom>
          <a:noFill/>
        </p:spPr>
        <p:txBody>
          <a:bodyPr wrap="none" lIns="179198" tIns="143357" rIns="179198" bIns="143357" rtlCol="0">
            <a:spAutoFit/>
          </a:bodyPr>
          <a:lstStyle/>
          <a:p>
            <a:pPr>
              <a:lnSpc>
                <a:spcPct val="90000"/>
              </a:lnSpc>
              <a:spcAft>
                <a:spcPts val="588"/>
              </a:spcAft>
            </a:pPr>
            <a:r>
              <a:rPr lang="en-US" sz="28120" dirty="0">
                <a:solidFill>
                  <a:srgbClr val="002060"/>
                </a:solidFill>
              </a:rPr>
              <a:t>=</a:t>
            </a:r>
          </a:p>
        </p:txBody>
      </p:sp>
      <p:sp>
        <p:nvSpPr>
          <p:cNvPr id="7" name="TextBox 6"/>
          <p:cNvSpPr txBox="1"/>
          <p:nvPr/>
        </p:nvSpPr>
        <p:spPr>
          <a:xfrm>
            <a:off x="5125349" y="2081488"/>
            <a:ext cx="1445526" cy="2990125"/>
          </a:xfrm>
          <a:prstGeom prst="rect">
            <a:avLst/>
          </a:prstGeom>
          <a:noFill/>
        </p:spPr>
        <p:txBody>
          <a:bodyPr wrap="none" lIns="179198" tIns="143357" rIns="179198" bIns="143357" rtlCol="0">
            <a:spAutoFit/>
          </a:bodyPr>
          <a:lstStyle/>
          <a:p>
            <a:pPr>
              <a:lnSpc>
                <a:spcPct val="90000"/>
              </a:lnSpc>
              <a:spcAft>
                <a:spcPts val="588"/>
              </a:spcAft>
            </a:pPr>
            <a:r>
              <a:rPr lang="en-US" sz="19499" dirty="0">
                <a:solidFill>
                  <a:srgbClr val="C00000"/>
                </a:solidFill>
              </a:rPr>
              <a:t>x</a:t>
            </a:r>
          </a:p>
        </p:txBody>
      </p:sp>
      <p:sp>
        <p:nvSpPr>
          <p:cNvPr id="10" name="Rectangle 9">
            <a:extLst>
              <a:ext uri="{FF2B5EF4-FFF2-40B4-BE49-F238E27FC236}">
                <a16:creationId xmlns="" xmlns:a16="http://schemas.microsoft.com/office/drawing/2014/main" id="{5188F123-D1F9-4EFA-956A-3105B7643B29}"/>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405415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2"/>
          <a:stretch>
            <a:fillRect/>
          </a:stretch>
        </p:blipFill>
        <p:spPr>
          <a:xfrm>
            <a:off x="7439980" y="2011494"/>
            <a:ext cx="3444729" cy="3339730"/>
          </a:xfrm>
          <a:prstGeom prst="rect">
            <a:avLst/>
          </a:prstGeom>
        </p:spPr>
      </p:pic>
      <p:pic>
        <p:nvPicPr>
          <p:cNvPr id="74" name="Picture 73"/>
          <p:cNvPicPr>
            <a:picLocks noChangeAspect="1"/>
          </p:cNvPicPr>
          <p:nvPr/>
        </p:nvPicPr>
        <p:blipFill>
          <a:blip r:embed="rId3"/>
          <a:stretch>
            <a:fillRect/>
          </a:stretch>
        </p:blipFill>
        <p:spPr>
          <a:xfrm>
            <a:off x="1018744" y="2010356"/>
            <a:ext cx="3425621" cy="3321205"/>
          </a:xfrm>
          <a:prstGeom prst="rect">
            <a:avLst/>
          </a:prstGeom>
        </p:spPr>
      </p:pic>
      <p:sp>
        <p:nvSpPr>
          <p:cNvPr id="2" name="Title 1"/>
          <p:cNvSpPr>
            <a:spLocks noGrp="1"/>
          </p:cNvSpPr>
          <p:nvPr>
            <p:ph type="title"/>
          </p:nvPr>
        </p:nvSpPr>
        <p:spPr/>
        <p:txBody>
          <a:bodyPr>
            <a:normAutofit fontScale="90000"/>
          </a:bodyPr>
          <a:lstStyle/>
          <a:p>
            <a:r>
              <a:rPr lang="en-US" dirty="0" err="1"/>
              <a:t>ConvNets</a:t>
            </a:r>
            <a:r>
              <a:rPr lang="en-US" dirty="0"/>
              <a:t> match pieces of the image</a:t>
            </a:r>
          </a:p>
        </p:txBody>
      </p:sp>
      <p:sp>
        <p:nvSpPr>
          <p:cNvPr id="6" name="TextBox 5"/>
          <p:cNvSpPr txBox="1"/>
          <p:nvPr/>
        </p:nvSpPr>
        <p:spPr>
          <a:xfrm>
            <a:off x="5486163" y="794195"/>
            <a:ext cx="812340" cy="1266641"/>
          </a:xfrm>
          <a:prstGeom prst="rect">
            <a:avLst/>
          </a:prstGeom>
          <a:noFill/>
        </p:spPr>
        <p:txBody>
          <a:bodyPr wrap="none" lIns="179198" tIns="143357" rIns="179198" bIns="143357" rtlCol="0">
            <a:spAutoFit/>
          </a:bodyPr>
          <a:lstStyle/>
          <a:p>
            <a:pPr>
              <a:lnSpc>
                <a:spcPct val="90000"/>
              </a:lnSpc>
              <a:spcAft>
                <a:spcPts val="588"/>
              </a:spcAft>
            </a:pPr>
            <a:r>
              <a:rPr lang="en-US" sz="7055" dirty="0">
                <a:solidFill>
                  <a:srgbClr val="002060"/>
                </a:solidFill>
              </a:rPr>
              <a:t>=</a:t>
            </a:r>
          </a:p>
        </p:txBody>
      </p:sp>
      <p:cxnSp>
        <p:nvCxnSpPr>
          <p:cNvPr id="10" name="Straight Connector 9"/>
          <p:cNvCxnSpPr>
            <a:endCxn id="6" idx="1"/>
          </p:cNvCxnSpPr>
          <p:nvPr/>
        </p:nvCxnSpPr>
        <p:spPr>
          <a:xfrm flipV="1">
            <a:off x="1392072" y="1427516"/>
            <a:ext cx="4094091" cy="95617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a:stCxn id="6" idx="3"/>
          </p:cNvCxnSpPr>
          <p:nvPr/>
        </p:nvCxnSpPr>
        <p:spPr>
          <a:xfrm>
            <a:off x="6298503" y="1427516"/>
            <a:ext cx="2284448" cy="132938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5482852" y="5593523"/>
            <a:ext cx="812340" cy="1266641"/>
          </a:xfrm>
          <a:prstGeom prst="rect">
            <a:avLst/>
          </a:prstGeom>
          <a:noFill/>
        </p:spPr>
        <p:txBody>
          <a:bodyPr wrap="none" lIns="179198" tIns="143357" rIns="179198" bIns="143357" rtlCol="0">
            <a:spAutoFit/>
          </a:bodyPr>
          <a:lstStyle/>
          <a:p>
            <a:pPr>
              <a:lnSpc>
                <a:spcPct val="90000"/>
              </a:lnSpc>
              <a:spcAft>
                <a:spcPts val="588"/>
              </a:spcAft>
            </a:pPr>
            <a:r>
              <a:rPr lang="en-US" sz="7055" dirty="0">
                <a:solidFill>
                  <a:srgbClr val="002060"/>
                </a:solidFill>
              </a:rPr>
              <a:t>=</a:t>
            </a:r>
          </a:p>
        </p:txBody>
      </p:sp>
      <p:cxnSp>
        <p:nvCxnSpPr>
          <p:cNvPr id="17" name="Straight Connector 16"/>
          <p:cNvCxnSpPr/>
          <p:nvPr/>
        </p:nvCxnSpPr>
        <p:spPr>
          <a:xfrm>
            <a:off x="1386748" y="5009399"/>
            <a:ext cx="4096104" cy="118222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8" name="Straight Connector 17"/>
          <p:cNvCxnSpPr>
            <a:stCxn id="14" idx="3"/>
          </p:cNvCxnSpPr>
          <p:nvPr/>
        </p:nvCxnSpPr>
        <p:spPr>
          <a:xfrm flipV="1">
            <a:off x="6295192" y="4263476"/>
            <a:ext cx="1891443" cy="1963368"/>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5485162" y="2955656"/>
            <a:ext cx="812340" cy="1266641"/>
          </a:xfrm>
          <a:prstGeom prst="rect">
            <a:avLst/>
          </a:prstGeom>
          <a:noFill/>
        </p:spPr>
        <p:txBody>
          <a:bodyPr wrap="none" lIns="179198" tIns="143357" rIns="179198" bIns="143357" rtlCol="0">
            <a:spAutoFit/>
          </a:bodyPr>
          <a:lstStyle/>
          <a:p>
            <a:pPr>
              <a:lnSpc>
                <a:spcPct val="90000"/>
              </a:lnSpc>
              <a:spcAft>
                <a:spcPts val="588"/>
              </a:spcAft>
            </a:pPr>
            <a:r>
              <a:rPr lang="en-US" sz="7055" dirty="0">
                <a:solidFill>
                  <a:srgbClr val="002060"/>
                </a:solidFill>
              </a:rPr>
              <a:t>=</a:t>
            </a:r>
          </a:p>
        </p:txBody>
      </p:sp>
      <p:cxnSp>
        <p:nvCxnSpPr>
          <p:cNvPr id="26" name="Straight Connector 25"/>
          <p:cNvCxnSpPr>
            <a:endCxn id="23" idx="1"/>
          </p:cNvCxnSpPr>
          <p:nvPr/>
        </p:nvCxnSpPr>
        <p:spPr>
          <a:xfrm>
            <a:off x="3277759" y="3142762"/>
            <a:ext cx="2207403" cy="44621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a:stCxn id="23" idx="3"/>
          </p:cNvCxnSpPr>
          <p:nvPr/>
        </p:nvCxnSpPr>
        <p:spPr>
          <a:xfrm>
            <a:off x="6297502" y="3588977"/>
            <a:ext cx="2262460" cy="674498"/>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3" name="Rectangle 2"/>
          <p:cNvSpPr/>
          <p:nvPr/>
        </p:nvSpPr>
        <p:spPr bwMode="auto">
          <a:xfrm>
            <a:off x="1392073" y="2383684"/>
            <a:ext cx="746656" cy="746656"/>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8" name="Rectangle 7"/>
          <p:cNvSpPr/>
          <p:nvPr/>
        </p:nvSpPr>
        <p:spPr bwMode="auto">
          <a:xfrm>
            <a:off x="7813307" y="2757011"/>
            <a:ext cx="746656" cy="746656"/>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15" name="Rectangle 14"/>
          <p:cNvSpPr/>
          <p:nvPr/>
        </p:nvSpPr>
        <p:spPr bwMode="auto">
          <a:xfrm>
            <a:off x="1392073" y="4250321"/>
            <a:ext cx="746656" cy="746656"/>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16" name="Rectangle 15"/>
          <p:cNvSpPr/>
          <p:nvPr/>
        </p:nvSpPr>
        <p:spPr bwMode="auto">
          <a:xfrm>
            <a:off x="8186636" y="4250321"/>
            <a:ext cx="746656" cy="746656"/>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24" name="Rectangle 23"/>
          <p:cNvSpPr/>
          <p:nvPr/>
        </p:nvSpPr>
        <p:spPr bwMode="auto">
          <a:xfrm>
            <a:off x="2138728" y="3130337"/>
            <a:ext cx="1194649" cy="1119983"/>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25" name="Rectangle 24"/>
          <p:cNvSpPr/>
          <p:nvPr/>
        </p:nvSpPr>
        <p:spPr bwMode="auto">
          <a:xfrm>
            <a:off x="8559962" y="3130337"/>
            <a:ext cx="1194649" cy="1119983"/>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cxnSp>
        <p:nvCxnSpPr>
          <p:cNvPr id="42" name="Straight Connector 41"/>
          <p:cNvCxnSpPr>
            <a:endCxn id="6" idx="1"/>
          </p:cNvCxnSpPr>
          <p:nvPr/>
        </p:nvCxnSpPr>
        <p:spPr>
          <a:xfrm flipV="1">
            <a:off x="2159717" y="1427516"/>
            <a:ext cx="3326446" cy="168967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7" name="Straight Connector 46"/>
          <p:cNvCxnSpPr>
            <a:stCxn id="6" idx="3"/>
          </p:cNvCxnSpPr>
          <p:nvPr/>
        </p:nvCxnSpPr>
        <p:spPr>
          <a:xfrm>
            <a:off x="6298503" y="1427516"/>
            <a:ext cx="1491417" cy="2078089"/>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endCxn id="23" idx="1"/>
          </p:cNvCxnSpPr>
          <p:nvPr/>
        </p:nvCxnSpPr>
        <p:spPr>
          <a:xfrm flipV="1">
            <a:off x="3333378" y="3588977"/>
            <a:ext cx="2151784" cy="66134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23" idx="3"/>
          </p:cNvCxnSpPr>
          <p:nvPr/>
        </p:nvCxnSpPr>
        <p:spPr>
          <a:xfrm flipV="1">
            <a:off x="6297502" y="3150557"/>
            <a:ext cx="2262460" cy="438420"/>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a:cxnSpLocks/>
          </p:cNvCxnSpPr>
          <p:nvPr/>
        </p:nvCxnSpPr>
        <p:spPr>
          <a:xfrm>
            <a:off x="2096339" y="4224286"/>
            <a:ext cx="3344124" cy="195094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p:cNvCxnSpPr>
            <a:stCxn id="14" idx="3"/>
          </p:cNvCxnSpPr>
          <p:nvPr/>
        </p:nvCxnSpPr>
        <p:spPr>
          <a:xfrm flipV="1">
            <a:off x="6295192" y="5008190"/>
            <a:ext cx="2638100" cy="121865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28" name="Rectangle 27">
            <a:extLst>
              <a:ext uri="{FF2B5EF4-FFF2-40B4-BE49-F238E27FC236}">
                <a16:creationId xmlns="" xmlns:a16="http://schemas.microsoft.com/office/drawing/2014/main" id="{021F9E1B-56C8-433C-B691-44CE5D1CA9F9}"/>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43612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242743" y="2568100"/>
            <a:ext cx="2357657" cy="2286626"/>
          </a:xfrm>
          <a:prstGeom prst="rect">
            <a:avLst/>
          </a:prstGeom>
        </p:spPr>
      </p:pic>
      <p:pic>
        <p:nvPicPr>
          <p:cNvPr id="11" name="Picture 10"/>
          <p:cNvPicPr>
            <a:picLocks noChangeAspect="1"/>
          </p:cNvPicPr>
          <p:nvPr/>
        </p:nvPicPr>
        <p:blipFill>
          <a:blip r:embed="rId3"/>
          <a:stretch>
            <a:fillRect/>
          </a:stretch>
        </p:blipFill>
        <p:spPr>
          <a:xfrm>
            <a:off x="7620953" y="2568100"/>
            <a:ext cx="2357657" cy="2286626"/>
          </a:xfrm>
          <a:prstGeom prst="rect">
            <a:avLst/>
          </a:prstGeom>
        </p:spPr>
      </p:pic>
      <p:pic>
        <p:nvPicPr>
          <p:cNvPr id="12" name="Picture 11"/>
          <p:cNvPicPr>
            <a:picLocks noChangeAspect="1"/>
          </p:cNvPicPr>
          <p:nvPr/>
        </p:nvPicPr>
        <p:blipFill>
          <a:blip r:embed="rId4"/>
          <a:stretch>
            <a:fillRect/>
          </a:stretch>
        </p:blipFill>
        <p:spPr>
          <a:xfrm>
            <a:off x="4410334" y="2568100"/>
            <a:ext cx="2357657" cy="2286626"/>
          </a:xfrm>
          <a:prstGeom prst="rect">
            <a:avLst/>
          </a:prstGeom>
        </p:spPr>
      </p:pic>
      <p:sp>
        <p:nvSpPr>
          <p:cNvPr id="2" name="Title 1"/>
          <p:cNvSpPr>
            <a:spLocks noGrp="1"/>
          </p:cNvSpPr>
          <p:nvPr>
            <p:ph type="title"/>
          </p:nvPr>
        </p:nvSpPr>
        <p:spPr/>
        <p:txBody>
          <a:bodyPr>
            <a:normAutofit fontScale="90000"/>
          </a:bodyPr>
          <a:lstStyle/>
          <a:p>
            <a:r>
              <a:rPr lang="en-US" dirty="0"/>
              <a:t>Features match pieces of the image</a:t>
            </a:r>
          </a:p>
        </p:txBody>
      </p:sp>
      <p:sp>
        <p:nvSpPr>
          <p:cNvPr id="6" name="Rectangle 5">
            <a:extLst>
              <a:ext uri="{FF2B5EF4-FFF2-40B4-BE49-F238E27FC236}">
                <a16:creationId xmlns="" xmlns:a16="http://schemas.microsoft.com/office/drawing/2014/main" id="{31299176-4337-487E-80DF-1786491A0C66}"/>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501347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076317" y="2999532"/>
            <a:ext cx="3425621" cy="3321205"/>
          </a:xfrm>
          <a:prstGeom prst="rect">
            <a:avLst/>
          </a:prstGeom>
        </p:spPr>
      </p:pic>
      <p:pic>
        <p:nvPicPr>
          <p:cNvPr id="14" name="Picture 13"/>
          <p:cNvPicPr>
            <a:picLocks noChangeAspect="1"/>
          </p:cNvPicPr>
          <p:nvPr/>
        </p:nvPicPr>
        <p:blipFill>
          <a:blip r:embed="rId3"/>
          <a:stretch>
            <a:fillRect/>
          </a:stretch>
        </p:blipFill>
        <p:spPr>
          <a:xfrm>
            <a:off x="1839063" y="1090237"/>
            <a:ext cx="1239058" cy="1201727"/>
          </a:xfrm>
          <a:prstGeom prst="rect">
            <a:avLst/>
          </a:prstGeom>
        </p:spPr>
      </p:pic>
      <p:pic>
        <p:nvPicPr>
          <p:cNvPr id="15" name="Picture 14"/>
          <p:cNvPicPr>
            <a:picLocks noChangeAspect="1"/>
          </p:cNvPicPr>
          <p:nvPr/>
        </p:nvPicPr>
        <p:blipFill>
          <a:blip r:embed="rId4"/>
          <a:stretch>
            <a:fillRect/>
          </a:stretch>
        </p:blipFill>
        <p:spPr>
          <a:xfrm>
            <a:off x="8485296" y="1090237"/>
            <a:ext cx="1239058" cy="1201727"/>
          </a:xfrm>
          <a:prstGeom prst="rect">
            <a:avLst/>
          </a:prstGeom>
        </p:spPr>
      </p:pic>
      <p:pic>
        <p:nvPicPr>
          <p:cNvPr id="16" name="Picture 15"/>
          <p:cNvPicPr>
            <a:picLocks noChangeAspect="1"/>
          </p:cNvPicPr>
          <p:nvPr/>
        </p:nvPicPr>
        <p:blipFill>
          <a:blip r:embed="rId5"/>
          <a:stretch>
            <a:fillRect/>
          </a:stretch>
        </p:blipFill>
        <p:spPr>
          <a:xfrm>
            <a:off x="5155603" y="1090237"/>
            <a:ext cx="1239058" cy="1201727"/>
          </a:xfrm>
          <a:prstGeom prst="rect">
            <a:avLst/>
          </a:prstGeom>
        </p:spPr>
      </p:pic>
      <p:sp>
        <p:nvSpPr>
          <p:cNvPr id="5" name="Rectangle 4"/>
          <p:cNvSpPr/>
          <p:nvPr/>
        </p:nvSpPr>
        <p:spPr bwMode="auto">
          <a:xfrm>
            <a:off x="4453358" y="3354334"/>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bg1"/>
              </a:solidFill>
            </a:endParaRPr>
          </a:p>
        </p:txBody>
      </p:sp>
      <p:cxnSp>
        <p:nvCxnSpPr>
          <p:cNvPr id="11" name="Straight Connector 10"/>
          <p:cNvCxnSpPr/>
          <p:nvPr/>
        </p:nvCxnSpPr>
        <p:spPr>
          <a:xfrm flipH="1" flipV="1">
            <a:off x="3078122" y="1114368"/>
            <a:ext cx="2495221" cy="223996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37865" y="2316097"/>
            <a:ext cx="2615496" cy="215822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2EA67886-BB62-4A29-9141-0E2CAD96AE04}"/>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39518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076317" y="2999532"/>
            <a:ext cx="3425621" cy="3321205"/>
          </a:xfrm>
          <a:prstGeom prst="rect">
            <a:avLst/>
          </a:prstGeom>
        </p:spPr>
      </p:pic>
      <p:pic>
        <p:nvPicPr>
          <p:cNvPr id="15" name="Picture 14"/>
          <p:cNvPicPr>
            <a:picLocks noChangeAspect="1"/>
          </p:cNvPicPr>
          <p:nvPr/>
        </p:nvPicPr>
        <p:blipFill>
          <a:blip r:embed="rId3"/>
          <a:stretch>
            <a:fillRect/>
          </a:stretch>
        </p:blipFill>
        <p:spPr>
          <a:xfrm>
            <a:off x="1839063" y="1090237"/>
            <a:ext cx="1239058" cy="1201727"/>
          </a:xfrm>
          <a:prstGeom prst="rect">
            <a:avLst/>
          </a:prstGeom>
        </p:spPr>
      </p:pic>
      <p:pic>
        <p:nvPicPr>
          <p:cNvPr id="16" name="Picture 15"/>
          <p:cNvPicPr>
            <a:picLocks noChangeAspect="1"/>
          </p:cNvPicPr>
          <p:nvPr/>
        </p:nvPicPr>
        <p:blipFill>
          <a:blip r:embed="rId4"/>
          <a:stretch>
            <a:fillRect/>
          </a:stretch>
        </p:blipFill>
        <p:spPr>
          <a:xfrm>
            <a:off x="8485296" y="1090237"/>
            <a:ext cx="1239058" cy="1201727"/>
          </a:xfrm>
          <a:prstGeom prst="rect">
            <a:avLst/>
          </a:prstGeom>
        </p:spPr>
      </p:pic>
      <p:pic>
        <p:nvPicPr>
          <p:cNvPr id="17" name="Picture 16"/>
          <p:cNvPicPr>
            <a:picLocks noChangeAspect="1"/>
          </p:cNvPicPr>
          <p:nvPr/>
        </p:nvPicPr>
        <p:blipFill>
          <a:blip r:embed="rId5"/>
          <a:stretch>
            <a:fillRect/>
          </a:stretch>
        </p:blipFill>
        <p:spPr>
          <a:xfrm>
            <a:off x="5155603" y="1090237"/>
            <a:ext cx="1239058" cy="1201727"/>
          </a:xfrm>
          <a:prstGeom prst="rect">
            <a:avLst/>
          </a:prstGeom>
        </p:spPr>
      </p:pic>
      <p:sp>
        <p:nvSpPr>
          <p:cNvPr id="5" name="Rectangle 4"/>
          <p:cNvSpPr/>
          <p:nvPr/>
        </p:nvSpPr>
        <p:spPr bwMode="auto">
          <a:xfrm>
            <a:off x="5946668" y="3354335"/>
            <a:ext cx="1194649" cy="1115720"/>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11" name="Straight Connector 10"/>
          <p:cNvCxnSpPr/>
          <p:nvPr/>
        </p:nvCxnSpPr>
        <p:spPr>
          <a:xfrm flipV="1">
            <a:off x="7141318" y="2316098"/>
            <a:ext cx="2538628" cy="215395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946669" y="1114368"/>
            <a:ext cx="2538628" cy="223996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81E294C1-D6E0-4363-B98C-9861034697E9}"/>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408467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310895512"/>
              </p:ext>
            </p:extLst>
          </p:nvPr>
        </p:nvGraphicFramePr>
        <p:xfrm>
          <a:off x="1752600" y="761994"/>
          <a:ext cx="8648700" cy="4192623"/>
        </p:xfrm>
        <a:graphic>
          <a:graphicData uri="http://schemas.openxmlformats.org/drawingml/2006/table">
            <a:tbl>
              <a:tblPr>
                <a:tableStyleId>{5C22544A-7EE6-4342-B048-85BDC9FD1C3A}</a:tableStyleId>
              </a:tblPr>
              <a:tblGrid>
                <a:gridCol w="2179926"/>
                <a:gridCol w="6468774"/>
              </a:tblGrid>
              <a:tr h="587900">
                <a:tc>
                  <a:txBody>
                    <a:bodyPr/>
                    <a:lstStyle/>
                    <a:p>
                      <a:pPr marL="66040">
                        <a:lnSpc>
                          <a:spcPct val="107000"/>
                        </a:lnSpc>
                        <a:spcBef>
                          <a:spcPts val="25"/>
                        </a:spcBef>
                        <a:spcAft>
                          <a:spcPts val="0"/>
                        </a:spcAft>
                      </a:pPr>
                      <a:r>
                        <a:rPr lang="en-US" sz="2000" spc="5" dirty="0">
                          <a:effectLst/>
                        </a:rPr>
                        <a:t>N</a:t>
                      </a:r>
                      <a:r>
                        <a:rPr lang="en-US" sz="2000" spc="-5" dirty="0">
                          <a:effectLst/>
                        </a:rPr>
                        <a:t>o</a:t>
                      </a:r>
                      <a:r>
                        <a:rPr lang="en-US" sz="2000" dirty="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solidFill>
                      <a:schemeClr val="accent1">
                        <a:lumMod val="40000"/>
                        <a:lumOff val="60000"/>
                      </a:schemeClr>
                    </a:solidFill>
                  </a:tcPr>
                </a:tc>
                <a:tc>
                  <a:txBody>
                    <a:bodyPr/>
                    <a:lstStyle/>
                    <a:p>
                      <a:pPr marL="66675">
                        <a:lnSpc>
                          <a:spcPct val="107000"/>
                        </a:lnSpc>
                        <a:spcBef>
                          <a:spcPts val="25"/>
                        </a:spcBef>
                        <a:spcAft>
                          <a:spcPts val="0"/>
                        </a:spcAft>
                      </a:pPr>
                      <a:r>
                        <a:rPr lang="en-US" sz="2000" spc="5">
                          <a:effectLst/>
                        </a:rPr>
                        <a:t>Ti</a:t>
                      </a:r>
                      <a:r>
                        <a:rPr lang="en-US" sz="2000" spc="-10">
                          <a:effectLst/>
                        </a:rPr>
                        <a:t>t</a:t>
                      </a:r>
                      <a:r>
                        <a:rPr lang="en-US" sz="2000" spc="5">
                          <a:effectLst/>
                        </a:rPr>
                        <a:t>l</a:t>
                      </a:r>
                      <a:r>
                        <a:rPr lang="en-US" sz="2000">
                          <a:effectLst/>
                        </a:rPr>
                        <a:t>e</a:t>
                      </a:r>
                      <a:endParaRPr lang="en-IN" sz="2000">
                        <a:effectLst/>
                        <a:latin typeface="Calibri" panose="020F0502020204030204" pitchFamily="34" charset="0"/>
                        <a:ea typeface="Times New Roman" panose="02020603050405020304" pitchFamily="18" charset="0"/>
                        <a:cs typeface="Mangal"/>
                      </a:endParaRPr>
                    </a:p>
                  </a:txBody>
                  <a:tcPr marL="0" marR="0" marT="0" marB="0">
                    <a:solidFill>
                      <a:schemeClr val="accent1">
                        <a:lumMod val="40000"/>
                        <a:lumOff val="60000"/>
                      </a:schemeClr>
                    </a:solidFill>
                  </a:tcPr>
                </a:tc>
              </a:tr>
              <a:tr h="591582">
                <a:tc>
                  <a:txBody>
                    <a:bodyPr/>
                    <a:lstStyle/>
                    <a:p>
                      <a:pPr marL="66040">
                        <a:lnSpc>
                          <a:spcPct val="107000"/>
                        </a:lnSpc>
                        <a:spcBef>
                          <a:spcPts val="40"/>
                        </a:spcBef>
                        <a:spcAft>
                          <a:spcPts val="0"/>
                        </a:spcAft>
                      </a:pPr>
                      <a:r>
                        <a:rPr lang="en-US" sz="2000" spc="5">
                          <a:effectLst/>
                        </a:rPr>
                        <a:t>1.</a:t>
                      </a:r>
                      <a:endParaRPr lang="en-IN" sz="200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40"/>
                        </a:spcBef>
                        <a:spcAft>
                          <a:spcPts val="0"/>
                        </a:spcAft>
                      </a:pPr>
                      <a:r>
                        <a:rPr lang="en-US" sz="2000" spc="5" dirty="0">
                          <a:effectLst/>
                        </a:rPr>
                        <a:t>I</a:t>
                      </a:r>
                      <a:r>
                        <a:rPr lang="en-US" sz="2000" spc="-5" dirty="0">
                          <a:effectLst/>
                        </a:rPr>
                        <a:t>n</a:t>
                      </a:r>
                      <a:r>
                        <a:rPr lang="en-US" sz="2000" dirty="0">
                          <a:effectLst/>
                        </a:rPr>
                        <a:t>t</a:t>
                      </a:r>
                      <a:r>
                        <a:rPr lang="en-US" sz="2000" spc="5" dirty="0">
                          <a:effectLst/>
                        </a:rPr>
                        <a:t>r</a:t>
                      </a:r>
                      <a:r>
                        <a:rPr lang="en-US" sz="2000" spc="-5" dirty="0">
                          <a:effectLst/>
                        </a:rPr>
                        <a:t>odu</a:t>
                      </a:r>
                      <a:r>
                        <a:rPr lang="en-US" sz="2000" spc="5" dirty="0">
                          <a:effectLst/>
                        </a:rPr>
                        <a:t>c</a:t>
                      </a:r>
                      <a:r>
                        <a:rPr lang="en-US" sz="2000" spc="-10" dirty="0">
                          <a:effectLst/>
                        </a:rPr>
                        <a:t>t</a:t>
                      </a:r>
                      <a:r>
                        <a:rPr lang="en-US" sz="2000" spc="5" dirty="0">
                          <a:effectLst/>
                        </a:rPr>
                        <a:t>i</a:t>
                      </a:r>
                      <a:r>
                        <a:rPr lang="en-US" sz="2000" spc="-5" dirty="0">
                          <a:effectLst/>
                        </a:rPr>
                        <a:t>o</a:t>
                      </a:r>
                      <a:r>
                        <a:rPr lang="en-US" sz="2000" dirty="0">
                          <a:effectLst/>
                        </a:rPr>
                        <a:t>n</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587900">
                <a:tc>
                  <a:txBody>
                    <a:bodyPr/>
                    <a:lstStyle/>
                    <a:p>
                      <a:pPr marL="66040">
                        <a:lnSpc>
                          <a:spcPct val="107000"/>
                        </a:lnSpc>
                        <a:spcBef>
                          <a:spcPts val="25"/>
                        </a:spcBef>
                        <a:spcAft>
                          <a:spcPts val="0"/>
                        </a:spcAft>
                      </a:pPr>
                      <a:r>
                        <a:rPr lang="en-US" sz="2000" spc="5">
                          <a:effectLst/>
                        </a:rPr>
                        <a:t>2.</a:t>
                      </a:r>
                      <a:endParaRPr lang="en-IN" sz="200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25"/>
                        </a:spcBef>
                        <a:spcAft>
                          <a:spcPts val="0"/>
                        </a:spcAft>
                      </a:pPr>
                      <a:r>
                        <a:rPr lang="en-US" sz="2000" dirty="0">
                          <a:effectLst/>
                        </a:rPr>
                        <a:t>O</a:t>
                      </a:r>
                      <a:r>
                        <a:rPr lang="en-US" sz="2000" spc="-5" dirty="0">
                          <a:effectLst/>
                        </a:rPr>
                        <a:t>b</a:t>
                      </a:r>
                      <a:r>
                        <a:rPr lang="en-US" sz="2000" spc="5" dirty="0">
                          <a:effectLst/>
                        </a:rPr>
                        <a:t>j</a:t>
                      </a:r>
                      <a:r>
                        <a:rPr lang="en-US" sz="2000" spc="-5" dirty="0">
                          <a:effectLst/>
                        </a:rPr>
                        <a:t>e</a:t>
                      </a:r>
                      <a:r>
                        <a:rPr lang="en-US" sz="2000" spc="5" dirty="0">
                          <a:effectLst/>
                        </a:rPr>
                        <a:t>c</a:t>
                      </a:r>
                      <a:r>
                        <a:rPr lang="en-US" sz="2000" spc="-10" dirty="0">
                          <a:effectLst/>
                        </a:rPr>
                        <a:t>t</a:t>
                      </a:r>
                      <a:r>
                        <a:rPr lang="en-US" sz="2000" spc="5" dirty="0">
                          <a:effectLst/>
                        </a:rPr>
                        <a:t>iv</a:t>
                      </a:r>
                      <a:r>
                        <a:rPr lang="en-US" sz="2000" dirty="0">
                          <a:effectLst/>
                        </a:rPr>
                        <a:t>e</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591582">
                <a:tc>
                  <a:txBody>
                    <a:bodyPr/>
                    <a:lstStyle/>
                    <a:p>
                      <a:pPr marL="66040">
                        <a:lnSpc>
                          <a:spcPct val="107000"/>
                        </a:lnSpc>
                        <a:spcBef>
                          <a:spcPts val="40"/>
                        </a:spcBef>
                        <a:spcAft>
                          <a:spcPts val="0"/>
                        </a:spcAft>
                      </a:pPr>
                      <a:r>
                        <a:rPr lang="en-US" sz="2000" spc="5" dirty="0" smtClean="0">
                          <a:effectLst/>
                        </a:rPr>
                        <a:t>3.</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40"/>
                        </a:spcBef>
                        <a:spcAft>
                          <a:spcPts val="0"/>
                        </a:spcAft>
                      </a:pPr>
                      <a:r>
                        <a:rPr lang="en-US" sz="2000" dirty="0">
                          <a:effectLst/>
                        </a:rPr>
                        <a:t>Re</a:t>
                      </a:r>
                      <a:r>
                        <a:rPr lang="en-US" sz="2000" spc="-5" dirty="0">
                          <a:effectLst/>
                        </a:rPr>
                        <a:t>qu</a:t>
                      </a:r>
                      <a:r>
                        <a:rPr lang="en-US" sz="2000" spc="5" dirty="0">
                          <a:effectLst/>
                        </a:rPr>
                        <a:t>ir</a:t>
                      </a:r>
                      <a:r>
                        <a:rPr lang="en-US" sz="2000" spc="-5" dirty="0">
                          <a:effectLst/>
                        </a:rPr>
                        <a:t>e</a:t>
                      </a:r>
                      <a:r>
                        <a:rPr lang="en-US" sz="2000" dirty="0">
                          <a:effectLst/>
                        </a:rPr>
                        <a:t>me</a:t>
                      </a:r>
                      <a:r>
                        <a:rPr lang="en-US" sz="2000" spc="-5" dirty="0">
                          <a:effectLst/>
                        </a:rPr>
                        <a:t>n</a:t>
                      </a:r>
                      <a:r>
                        <a:rPr lang="en-US" sz="2000" dirty="0">
                          <a:effectLst/>
                        </a:rPr>
                        <a:t>ts</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587900">
                <a:tc>
                  <a:txBody>
                    <a:bodyPr/>
                    <a:lstStyle/>
                    <a:p>
                      <a:pPr marL="66040">
                        <a:lnSpc>
                          <a:spcPct val="107000"/>
                        </a:lnSpc>
                        <a:spcBef>
                          <a:spcPts val="25"/>
                        </a:spcBef>
                        <a:spcAft>
                          <a:spcPts val="0"/>
                        </a:spcAft>
                      </a:pPr>
                      <a:r>
                        <a:rPr lang="en-US" sz="2000" spc="5" dirty="0" smtClean="0">
                          <a:effectLst/>
                        </a:rPr>
                        <a:t>4</a:t>
                      </a:r>
                      <a:r>
                        <a:rPr lang="en-US" sz="2000" dirty="0" smtClean="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25"/>
                        </a:spcBef>
                        <a:spcAft>
                          <a:spcPts val="0"/>
                        </a:spcAft>
                      </a:pPr>
                      <a:r>
                        <a:rPr lang="en-US" sz="2000" spc="5" dirty="0">
                          <a:effectLst/>
                        </a:rPr>
                        <a:t>T</a:t>
                      </a:r>
                      <a:r>
                        <a:rPr lang="en-US" sz="2000" spc="-5" dirty="0">
                          <a:effectLst/>
                        </a:rPr>
                        <a:t>oo</a:t>
                      </a:r>
                      <a:r>
                        <a:rPr lang="en-US" sz="2000" spc="5" dirty="0">
                          <a:effectLst/>
                        </a:rPr>
                        <a:t>l</a:t>
                      </a:r>
                      <a:r>
                        <a:rPr lang="en-US" sz="2000" dirty="0">
                          <a:effectLst/>
                        </a:rPr>
                        <a:t>s</a:t>
                      </a:r>
                      <a:r>
                        <a:rPr lang="en-US" sz="2000" spc="5" dirty="0">
                          <a:effectLst/>
                        </a:rPr>
                        <a:t> </a:t>
                      </a:r>
                      <a:r>
                        <a:rPr lang="en-US" sz="2000" dirty="0">
                          <a:effectLst/>
                        </a:rPr>
                        <a:t>a</a:t>
                      </a:r>
                      <a:r>
                        <a:rPr lang="en-US" sz="2000" spc="-5" dirty="0">
                          <a:effectLst/>
                        </a:rPr>
                        <a:t>n</a:t>
                      </a:r>
                      <a:r>
                        <a:rPr lang="en-US" sz="2000" dirty="0">
                          <a:effectLst/>
                        </a:rPr>
                        <a:t>d</a:t>
                      </a:r>
                      <a:r>
                        <a:rPr lang="en-US" sz="2000" spc="-5" dirty="0">
                          <a:effectLst/>
                        </a:rPr>
                        <a:t> </a:t>
                      </a:r>
                      <a:r>
                        <a:rPr lang="en-US" sz="2000" spc="5" dirty="0">
                          <a:effectLst/>
                        </a:rPr>
                        <a:t>T</a:t>
                      </a:r>
                      <a:r>
                        <a:rPr lang="en-US" sz="2000" spc="-15" dirty="0">
                          <a:effectLst/>
                        </a:rPr>
                        <a:t>e</a:t>
                      </a:r>
                      <a:r>
                        <a:rPr lang="en-US" sz="2000" spc="5" dirty="0">
                          <a:effectLst/>
                        </a:rPr>
                        <a:t>c</a:t>
                      </a:r>
                      <a:r>
                        <a:rPr lang="en-US" sz="2000" spc="-5" dirty="0">
                          <a:effectLst/>
                        </a:rPr>
                        <a:t>hno</a:t>
                      </a:r>
                      <a:r>
                        <a:rPr lang="en-US" sz="2000" spc="5" dirty="0">
                          <a:effectLst/>
                        </a:rPr>
                        <a:t>l</a:t>
                      </a:r>
                      <a:r>
                        <a:rPr lang="en-US" sz="2000" spc="-5" dirty="0">
                          <a:effectLst/>
                        </a:rPr>
                        <a:t>o</a:t>
                      </a:r>
                      <a:r>
                        <a:rPr lang="en-US" sz="2000" spc="-10" dirty="0">
                          <a:effectLst/>
                        </a:rPr>
                        <a:t>g</a:t>
                      </a:r>
                      <a:r>
                        <a:rPr lang="en-US" sz="2000" dirty="0">
                          <a:effectLst/>
                        </a:rPr>
                        <a:t>y</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619811">
                <a:tc>
                  <a:txBody>
                    <a:bodyPr/>
                    <a:lstStyle/>
                    <a:p>
                      <a:pPr marL="66040">
                        <a:lnSpc>
                          <a:spcPct val="107000"/>
                        </a:lnSpc>
                        <a:spcBef>
                          <a:spcPts val="25"/>
                        </a:spcBef>
                        <a:spcAft>
                          <a:spcPts val="0"/>
                        </a:spcAft>
                      </a:pPr>
                      <a:r>
                        <a:rPr lang="en-US" sz="2000" spc="5" dirty="0" smtClean="0">
                          <a:effectLst/>
                        </a:rPr>
                        <a:t>5</a:t>
                      </a:r>
                      <a:r>
                        <a:rPr lang="en-US" sz="2000" dirty="0" smtClean="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25"/>
                        </a:spcBef>
                        <a:spcAft>
                          <a:spcPts val="0"/>
                        </a:spcAft>
                      </a:pPr>
                      <a:r>
                        <a:rPr lang="en-US" sz="2000" spc="5" dirty="0">
                          <a:effectLst/>
                        </a:rPr>
                        <a:t>C</a:t>
                      </a:r>
                      <a:r>
                        <a:rPr lang="en-US" sz="2000" spc="-5" dirty="0">
                          <a:effectLst/>
                        </a:rPr>
                        <a:t>on</a:t>
                      </a:r>
                      <a:r>
                        <a:rPr lang="en-US" sz="2000" spc="5" dirty="0">
                          <a:effectLst/>
                        </a:rPr>
                        <a:t>cl</a:t>
                      </a:r>
                      <a:r>
                        <a:rPr lang="en-US" sz="2000" spc="-5" dirty="0">
                          <a:effectLst/>
                        </a:rPr>
                        <a:t>u</a:t>
                      </a:r>
                      <a:r>
                        <a:rPr lang="en-US" sz="2000" spc="-10" dirty="0">
                          <a:effectLst/>
                        </a:rPr>
                        <a:t>s</a:t>
                      </a:r>
                      <a:r>
                        <a:rPr lang="en-US" sz="2000" spc="5" dirty="0">
                          <a:effectLst/>
                        </a:rPr>
                        <a:t>i</a:t>
                      </a:r>
                      <a:r>
                        <a:rPr lang="en-US" sz="2000" spc="-5" dirty="0">
                          <a:effectLst/>
                        </a:rPr>
                        <a:t>o</a:t>
                      </a:r>
                      <a:r>
                        <a:rPr lang="en-US" sz="2000" dirty="0">
                          <a:effectLst/>
                        </a:rPr>
                        <a:t>n</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r h="625948">
                <a:tc>
                  <a:txBody>
                    <a:bodyPr/>
                    <a:lstStyle/>
                    <a:p>
                      <a:pPr marL="66040">
                        <a:lnSpc>
                          <a:spcPct val="107000"/>
                        </a:lnSpc>
                        <a:spcBef>
                          <a:spcPts val="40"/>
                        </a:spcBef>
                        <a:spcAft>
                          <a:spcPts val="0"/>
                        </a:spcAft>
                      </a:pPr>
                      <a:r>
                        <a:rPr lang="en-US" sz="2000" spc="5" dirty="0" smtClean="0">
                          <a:effectLst/>
                        </a:rPr>
                        <a:t>6</a:t>
                      </a:r>
                      <a:r>
                        <a:rPr lang="en-US" sz="2000" dirty="0" smtClean="0">
                          <a:effectLst/>
                        </a:rPr>
                        <a:t>.</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c>
                  <a:txBody>
                    <a:bodyPr/>
                    <a:lstStyle/>
                    <a:p>
                      <a:pPr marL="66675">
                        <a:lnSpc>
                          <a:spcPct val="107000"/>
                        </a:lnSpc>
                        <a:spcBef>
                          <a:spcPts val="40"/>
                        </a:spcBef>
                        <a:spcAft>
                          <a:spcPts val="0"/>
                        </a:spcAft>
                      </a:pPr>
                      <a:r>
                        <a:rPr lang="en-US" sz="2000" spc="5" dirty="0">
                          <a:effectLst/>
                        </a:rPr>
                        <a:t>Bi</a:t>
                      </a:r>
                      <a:r>
                        <a:rPr lang="en-US" sz="2000" spc="-5" dirty="0">
                          <a:effectLst/>
                        </a:rPr>
                        <a:t>bl</a:t>
                      </a:r>
                      <a:r>
                        <a:rPr lang="en-US" sz="2000" spc="5" dirty="0">
                          <a:effectLst/>
                        </a:rPr>
                        <a:t>i</a:t>
                      </a:r>
                      <a:r>
                        <a:rPr lang="en-US" sz="2000" spc="-5" dirty="0">
                          <a:effectLst/>
                        </a:rPr>
                        <a:t>o</a:t>
                      </a:r>
                      <a:r>
                        <a:rPr lang="en-US" sz="2000" spc="-10" dirty="0">
                          <a:effectLst/>
                        </a:rPr>
                        <a:t>g</a:t>
                      </a:r>
                      <a:r>
                        <a:rPr lang="en-US" sz="2000" spc="5" dirty="0">
                          <a:effectLst/>
                        </a:rPr>
                        <a:t>r</a:t>
                      </a:r>
                      <a:r>
                        <a:rPr lang="en-US" sz="2000" spc="-5" dirty="0">
                          <a:effectLst/>
                        </a:rPr>
                        <a:t>aph</a:t>
                      </a:r>
                      <a:r>
                        <a:rPr lang="en-US" sz="2000" dirty="0">
                          <a:effectLst/>
                        </a:rPr>
                        <a:t>y</a:t>
                      </a:r>
                      <a:endParaRPr lang="en-IN" sz="2000" dirty="0">
                        <a:effectLst/>
                        <a:latin typeface="Calibri" panose="020F0502020204030204" pitchFamily="34" charset="0"/>
                        <a:ea typeface="Times New Roman" panose="02020603050405020304" pitchFamily="18" charset="0"/>
                        <a:cs typeface="Mangal"/>
                      </a:endParaRPr>
                    </a:p>
                  </a:txBody>
                  <a:tcPr marL="0" marR="0" marT="0" marB="0">
                    <a:noFill/>
                  </a:tcPr>
                </a:tc>
              </a:tr>
            </a:tbl>
          </a:graphicData>
        </a:graphic>
      </p:graphicFrame>
      <p:sp>
        <p:nvSpPr>
          <p:cNvPr id="5" name="Rectangle 1"/>
          <p:cNvSpPr>
            <a:spLocks noChangeArrowheads="1"/>
          </p:cNvSpPr>
          <p:nvPr/>
        </p:nvSpPr>
        <p:spPr bwMode="auto">
          <a:xfrm>
            <a:off x="4257460" y="174080"/>
            <a:ext cx="29658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kumimoji="0" lang="en-US" sz="28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390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076317" y="2999532"/>
            <a:ext cx="3425621" cy="3321205"/>
          </a:xfrm>
          <a:prstGeom prst="rect">
            <a:avLst/>
          </a:prstGeom>
        </p:spPr>
      </p:pic>
      <p:pic>
        <p:nvPicPr>
          <p:cNvPr id="15" name="Picture 14"/>
          <p:cNvPicPr>
            <a:picLocks noChangeAspect="1"/>
          </p:cNvPicPr>
          <p:nvPr/>
        </p:nvPicPr>
        <p:blipFill>
          <a:blip r:embed="rId3"/>
          <a:stretch>
            <a:fillRect/>
          </a:stretch>
        </p:blipFill>
        <p:spPr>
          <a:xfrm>
            <a:off x="1839063" y="1090237"/>
            <a:ext cx="1239058" cy="1201727"/>
          </a:xfrm>
          <a:prstGeom prst="rect">
            <a:avLst/>
          </a:prstGeom>
        </p:spPr>
      </p:pic>
      <p:pic>
        <p:nvPicPr>
          <p:cNvPr id="16" name="Picture 15"/>
          <p:cNvPicPr>
            <a:picLocks noChangeAspect="1"/>
          </p:cNvPicPr>
          <p:nvPr/>
        </p:nvPicPr>
        <p:blipFill>
          <a:blip r:embed="rId4"/>
          <a:stretch>
            <a:fillRect/>
          </a:stretch>
        </p:blipFill>
        <p:spPr>
          <a:xfrm>
            <a:off x="8485296" y="1090237"/>
            <a:ext cx="1239058" cy="1201727"/>
          </a:xfrm>
          <a:prstGeom prst="rect">
            <a:avLst/>
          </a:prstGeom>
        </p:spPr>
      </p:pic>
      <p:pic>
        <p:nvPicPr>
          <p:cNvPr id="17" name="Picture 16"/>
          <p:cNvPicPr>
            <a:picLocks noChangeAspect="1"/>
          </p:cNvPicPr>
          <p:nvPr/>
        </p:nvPicPr>
        <p:blipFill>
          <a:blip r:embed="rId5"/>
          <a:stretch>
            <a:fillRect/>
          </a:stretch>
        </p:blipFill>
        <p:spPr>
          <a:xfrm>
            <a:off x="5155603" y="1090237"/>
            <a:ext cx="1239058" cy="1201727"/>
          </a:xfrm>
          <a:prstGeom prst="rect">
            <a:avLst/>
          </a:prstGeom>
        </p:spPr>
      </p:pic>
      <p:sp>
        <p:nvSpPr>
          <p:cNvPr id="5" name="Rectangle 4"/>
          <p:cNvSpPr/>
          <p:nvPr/>
        </p:nvSpPr>
        <p:spPr bwMode="auto">
          <a:xfrm>
            <a:off x="5200014" y="4100990"/>
            <a:ext cx="1194649" cy="1119983"/>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11" name="Straight Connector 10"/>
          <p:cNvCxnSpPr/>
          <p:nvPr/>
        </p:nvCxnSpPr>
        <p:spPr>
          <a:xfrm flipV="1">
            <a:off x="6394661" y="2234353"/>
            <a:ext cx="0" cy="186663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169601" y="2234353"/>
            <a:ext cx="30413" cy="186663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B6AAE706-C02F-416C-8DAC-977F49AC0E69}"/>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222700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076317" y="2999532"/>
            <a:ext cx="3425621" cy="3321205"/>
          </a:xfrm>
          <a:prstGeom prst="rect">
            <a:avLst/>
          </a:prstGeom>
        </p:spPr>
      </p:pic>
      <p:pic>
        <p:nvPicPr>
          <p:cNvPr id="13" name="Picture 12"/>
          <p:cNvPicPr>
            <a:picLocks noChangeAspect="1"/>
          </p:cNvPicPr>
          <p:nvPr/>
        </p:nvPicPr>
        <p:blipFill>
          <a:blip r:embed="rId3"/>
          <a:stretch>
            <a:fillRect/>
          </a:stretch>
        </p:blipFill>
        <p:spPr>
          <a:xfrm>
            <a:off x="1839063" y="1090237"/>
            <a:ext cx="1239058" cy="1201727"/>
          </a:xfrm>
          <a:prstGeom prst="rect">
            <a:avLst/>
          </a:prstGeom>
        </p:spPr>
      </p:pic>
      <p:pic>
        <p:nvPicPr>
          <p:cNvPr id="14" name="Picture 13"/>
          <p:cNvPicPr>
            <a:picLocks noChangeAspect="1"/>
          </p:cNvPicPr>
          <p:nvPr/>
        </p:nvPicPr>
        <p:blipFill>
          <a:blip r:embed="rId4"/>
          <a:stretch>
            <a:fillRect/>
          </a:stretch>
        </p:blipFill>
        <p:spPr>
          <a:xfrm>
            <a:off x="8485296" y="1090237"/>
            <a:ext cx="1239058" cy="1201727"/>
          </a:xfrm>
          <a:prstGeom prst="rect">
            <a:avLst/>
          </a:prstGeom>
        </p:spPr>
      </p:pic>
      <p:pic>
        <p:nvPicPr>
          <p:cNvPr id="15" name="Picture 14"/>
          <p:cNvPicPr>
            <a:picLocks noChangeAspect="1"/>
          </p:cNvPicPr>
          <p:nvPr/>
        </p:nvPicPr>
        <p:blipFill>
          <a:blip r:embed="rId5"/>
          <a:stretch>
            <a:fillRect/>
          </a:stretch>
        </p:blipFill>
        <p:spPr>
          <a:xfrm>
            <a:off x="5155603" y="1090237"/>
            <a:ext cx="1239058" cy="1201727"/>
          </a:xfrm>
          <a:prstGeom prst="rect">
            <a:avLst/>
          </a:prstGeom>
        </p:spPr>
      </p:pic>
      <p:sp>
        <p:nvSpPr>
          <p:cNvPr id="5" name="Rectangle 4"/>
          <p:cNvSpPr/>
          <p:nvPr/>
        </p:nvSpPr>
        <p:spPr bwMode="auto">
          <a:xfrm>
            <a:off x="5946668" y="4847645"/>
            <a:ext cx="1194649"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11" name="Straight Connector 10"/>
          <p:cNvCxnSpPr/>
          <p:nvPr/>
        </p:nvCxnSpPr>
        <p:spPr>
          <a:xfrm flipH="1" flipV="1">
            <a:off x="3078121" y="1114369"/>
            <a:ext cx="4063197" cy="373327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37868" y="2316098"/>
            <a:ext cx="4108804" cy="3651531"/>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93575222-08E7-4649-8DB5-246C6B1B479E}"/>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066535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076317" y="2999532"/>
            <a:ext cx="3425621" cy="3321205"/>
          </a:xfrm>
          <a:prstGeom prst="rect">
            <a:avLst/>
          </a:prstGeom>
        </p:spPr>
      </p:pic>
      <p:pic>
        <p:nvPicPr>
          <p:cNvPr id="16" name="Picture 15"/>
          <p:cNvPicPr>
            <a:picLocks noChangeAspect="1"/>
          </p:cNvPicPr>
          <p:nvPr/>
        </p:nvPicPr>
        <p:blipFill>
          <a:blip r:embed="rId3"/>
          <a:stretch>
            <a:fillRect/>
          </a:stretch>
        </p:blipFill>
        <p:spPr>
          <a:xfrm>
            <a:off x="1839063" y="1090237"/>
            <a:ext cx="1239058" cy="1201727"/>
          </a:xfrm>
          <a:prstGeom prst="rect">
            <a:avLst/>
          </a:prstGeom>
        </p:spPr>
      </p:pic>
      <p:pic>
        <p:nvPicPr>
          <p:cNvPr id="17" name="Picture 16"/>
          <p:cNvPicPr>
            <a:picLocks noChangeAspect="1"/>
          </p:cNvPicPr>
          <p:nvPr/>
        </p:nvPicPr>
        <p:blipFill>
          <a:blip r:embed="rId4"/>
          <a:stretch>
            <a:fillRect/>
          </a:stretch>
        </p:blipFill>
        <p:spPr>
          <a:xfrm>
            <a:off x="8485296" y="1090237"/>
            <a:ext cx="1239058" cy="1201727"/>
          </a:xfrm>
          <a:prstGeom prst="rect">
            <a:avLst/>
          </a:prstGeom>
        </p:spPr>
      </p:pic>
      <p:pic>
        <p:nvPicPr>
          <p:cNvPr id="18" name="Picture 17"/>
          <p:cNvPicPr>
            <a:picLocks noChangeAspect="1"/>
          </p:cNvPicPr>
          <p:nvPr/>
        </p:nvPicPr>
        <p:blipFill>
          <a:blip r:embed="rId5"/>
          <a:stretch>
            <a:fillRect/>
          </a:stretch>
        </p:blipFill>
        <p:spPr>
          <a:xfrm>
            <a:off x="5155603" y="1090237"/>
            <a:ext cx="1239058" cy="1201727"/>
          </a:xfrm>
          <a:prstGeom prst="rect">
            <a:avLst/>
          </a:prstGeom>
        </p:spPr>
      </p:pic>
      <p:sp>
        <p:nvSpPr>
          <p:cNvPr id="5" name="Rectangle 4"/>
          <p:cNvSpPr/>
          <p:nvPr/>
        </p:nvSpPr>
        <p:spPr bwMode="auto">
          <a:xfrm>
            <a:off x="4453358" y="4847645"/>
            <a:ext cx="1119983" cy="1119983"/>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11" name="Straight Connector 10"/>
          <p:cNvCxnSpPr/>
          <p:nvPr/>
        </p:nvCxnSpPr>
        <p:spPr>
          <a:xfrm flipV="1">
            <a:off x="5573341" y="2316098"/>
            <a:ext cx="4106604" cy="3651531"/>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453358" y="1114369"/>
            <a:ext cx="4031938" cy="3733277"/>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6672C863-DD25-4F68-9FC4-829318E6C4AB}"/>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21027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839063" y="1090237"/>
            <a:ext cx="1239058" cy="1201727"/>
          </a:xfrm>
          <a:prstGeom prst="rect">
            <a:avLst/>
          </a:prstGeom>
        </p:spPr>
      </p:pic>
      <p:pic>
        <p:nvPicPr>
          <p:cNvPr id="11" name="Picture 10"/>
          <p:cNvPicPr>
            <a:picLocks noChangeAspect="1"/>
          </p:cNvPicPr>
          <p:nvPr/>
        </p:nvPicPr>
        <p:blipFill>
          <a:blip r:embed="rId3"/>
          <a:stretch>
            <a:fillRect/>
          </a:stretch>
        </p:blipFill>
        <p:spPr>
          <a:xfrm>
            <a:off x="4074164" y="2981008"/>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solidFill>
                  <a:schemeClr val="bg1"/>
                </a:solidFill>
              </a:rPr>
              <a:t>Filtering: The math behind the match</a:t>
            </a:r>
          </a:p>
        </p:txBody>
      </p:sp>
      <p:sp>
        <p:nvSpPr>
          <p:cNvPr id="7" name="Rectangle 6"/>
          <p:cNvSpPr/>
          <p:nvPr/>
        </p:nvSpPr>
        <p:spPr bwMode="auto">
          <a:xfrm>
            <a:off x="4453358" y="3354334"/>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8" name="Straight Connector 7"/>
          <p:cNvCxnSpPr/>
          <p:nvPr/>
        </p:nvCxnSpPr>
        <p:spPr>
          <a:xfrm flipH="1" flipV="1">
            <a:off x="3078122" y="1114368"/>
            <a:ext cx="2495221" cy="223996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837865" y="2316097"/>
            <a:ext cx="2615496" cy="215822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78F49DE7-BD66-4460-8A57-0C7493E4DE9C}"/>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820861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3" name="Text Placeholder 2"/>
          <p:cNvSpPr>
            <a:spLocks noGrp="1"/>
          </p:cNvSpPr>
          <p:nvPr>
            <p:ph type="body" sz="quarter" idx="10"/>
          </p:nvPr>
        </p:nvSpPr>
        <p:spPr>
          <a:xfrm>
            <a:off x="272092" y="1190592"/>
            <a:ext cx="11647821" cy="2927191"/>
          </a:xfrm>
        </p:spPr>
        <p:txBody>
          <a:bodyPr/>
          <a:lstStyle/>
          <a:p>
            <a:pPr marL="727957" indent="-727957">
              <a:buAutoNum type="arabicPeriod"/>
            </a:pPr>
            <a:r>
              <a:rPr lang="en-US" dirty="0">
                <a:solidFill>
                  <a:schemeClr val="bg1"/>
                </a:solidFill>
              </a:rPr>
              <a:t>Line up the feature and the image patch.</a:t>
            </a:r>
          </a:p>
          <a:p>
            <a:pPr marL="727957" indent="-727957">
              <a:buAutoNum type="arabicPeriod"/>
            </a:pPr>
            <a:r>
              <a:rPr lang="en-US" dirty="0">
                <a:solidFill>
                  <a:schemeClr val="bg1"/>
                </a:solidFill>
              </a:rPr>
              <a:t>Multiply each image pixel by the corresponding feature pixel.</a:t>
            </a:r>
          </a:p>
          <a:p>
            <a:pPr marL="727957" indent="-727957">
              <a:buAutoNum type="arabicPeriod"/>
            </a:pPr>
            <a:r>
              <a:rPr lang="en-US" dirty="0">
                <a:solidFill>
                  <a:schemeClr val="bg1"/>
                </a:solidFill>
              </a:rPr>
              <a:t>Add them up.</a:t>
            </a:r>
          </a:p>
          <a:p>
            <a:pPr marL="727957" indent="-727957">
              <a:buAutoNum type="arabicPeriod"/>
            </a:pPr>
            <a:r>
              <a:rPr lang="en-US" dirty="0">
                <a:solidFill>
                  <a:schemeClr val="bg1"/>
                </a:solidFill>
              </a:rPr>
              <a:t>Divide by the total number of pixels in the feature.</a:t>
            </a:r>
          </a:p>
        </p:txBody>
      </p:sp>
      <p:sp>
        <p:nvSpPr>
          <p:cNvPr id="4" name="Rectangle 3">
            <a:extLst>
              <a:ext uri="{FF2B5EF4-FFF2-40B4-BE49-F238E27FC236}">
                <a16:creationId xmlns="" xmlns:a16="http://schemas.microsoft.com/office/drawing/2014/main" id="{BFA08924-5190-4061-BD06-479D65FE2425}"/>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414670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570752" y="1263703"/>
            <a:ext cx="1239058" cy="1201727"/>
          </a:xfrm>
          <a:prstGeom prst="rect">
            <a:avLst/>
          </a:prstGeom>
        </p:spPr>
      </p:pic>
      <p:pic>
        <p:nvPicPr>
          <p:cNvPr id="29" name="Picture 28"/>
          <p:cNvPicPr>
            <a:picLocks noChangeAspect="1"/>
          </p:cNvPicPr>
          <p:nvPr/>
        </p:nvPicPr>
        <p:blipFill>
          <a:blip r:embed="rId3"/>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1819" y="1279846"/>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sp>
        <p:nvSpPr>
          <p:cNvPr id="12" name="Rectangle 11"/>
          <p:cNvSpPr/>
          <p:nvPr/>
        </p:nvSpPr>
        <p:spPr bwMode="auto">
          <a:xfrm>
            <a:off x="3197311"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sp>
        <p:nvSpPr>
          <p:cNvPr id="3" name="TextBox 2"/>
          <p:cNvSpPr txBox="1"/>
          <p:nvPr/>
        </p:nvSpPr>
        <p:spPr>
          <a:xfrm>
            <a:off x="3501409" y="1662073"/>
            <a:ext cx="1857498"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6" name="Straight Connector 5"/>
          <p:cNvCxnSpPr/>
          <p:nvPr/>
        </p:nvCxnSpPr>
        <p:spPr>
          <a:xfrm flipV="1">
            <a:off x="3557373" y="2172967"/>
            <a:ext cx="1119406" cy="16878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186969" y="1729864"/>
            <a:ext cx="1113556" cy="180537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noFill/>
            </a:endParaRPr>
          </a:p>
        </p:txBody>
      </p:sp>
      <p:cxnSp>
        <p:nvCxnSpPr>
          <p:cNvPr id="19" name="Straight Connector 18"/>
          <p:cNvCxnSpPr/>
          <p:nvPr/>
        </p:nvCxnSpPr>
        <p:spPr>
          <a:xfrm>
            <a:off x="1018745" y="1295994"/>
            <a:ext cx="2900888" cy="42910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84263" y="1745921"/>
            <a:ext cx="3017338" cy="410043"/>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 xmlns:a16="http://schemas.microsoft.com/office/drawing/2014/main" id="{4D37E160-E1DC-43AB-BDEA-E09052C784BF}"/>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738910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91867" y="1341728"/>
            <a:ext cx="2261645" cy="2193507"/>
          </a:xfrm>
          <a:prstGeom prst="rect">
            <a:avLst/>
          </a:prstGeom>
        </p:spPr>
      </p:pic>
      <p:pic>
        <p:nvPicPr>
          <p:cNvPr id="20" name="Picture 19"/>
          <p:cNvPicPr>
            <a:picLocks noChangeAspect="1"/>
          </p:cNvPicPr>
          <p:nvPr/>
        </p:nvPicPr>
        <p:blipFill>
          <a:blip r:embed="rId3"/>
          <a:stretch>
            <a:fillRect/>
          </a:stretch>
        </p:blipFill>
        <p:spPr>
          <a:xfrm>
            <a:off x="570752" y="1263703"/>
            <a:ext cx="1239058" cy="1201727"/>
          </a:xfrm>
          <a:prstGeom prst="rect">
            <a:avLst/>
          </a:prstGeom>
        </p:spPr>
      </p:pic>
      <p:pic>
        <p:nvPicPr>
          <p:cNvPr id="21" name="Picture 20"/>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1819" y="1279846"/>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197311"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482708" y="1637028"/>
            <a:ext cx="1884749"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3557373" y="2172967"/>
            <a:ext cx="1119406" cy="16878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186969" y="1729864"/>
            <a:ext cx="1113556" cy="180537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a:off x="1018745" y="1295994"/>
            <a:ext cx="2900888" cy="42910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84263" y="1745921"/>
            <a:ext cx="3017338" cy="410043"/>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8" name="Rectangle 17"/>
          <p:cNvSpPr/>
          <p:nvPr/>
        </p:nvSpPr>
        <p:spPr bwMode="auto">
          <a:xfrm>
            <a:off x="7647208" y="133167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2" name="Rectangle 21">
            <a:extLst>
              <a:ext uri="{FF2B5EF4-FFF2-40B4-BE49-F238E27FC236}">
                <a16:creationId xmlns="" xmlns:a16="http://schemas.microsoft.com/office/drawing/2014/main" id="{884426FA-B734-4AA1-A260-E7230EA177F1}"/>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525537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672310" y="1341519"/>
            <a:ext cx="2306297" cy="2236813"/>
          </a:xfrm>
          <a:prstGeom prst="rect">
            <a:avLst/>
          </a:prstGeom>
        </p:spPr>
      </p:pic>
      <p:pic>
        <p:nvPicPr>
          <p:cNvPr id="26" name="Picture 25"/>
          <p:cNvPicPr>
            <a:picLocks noChangeAspect="1"/>
          </p:cNvPicPr>
          <p:nvPr/>
        </p:nvPicPr>
        <p:blipFill>
          <a:blip r:embed="rId3"/>
          <a:stretch>
            <a:fillRect/>
          </a:stretch>
        </p:blipFill>
        <p:spPr>
          <a:xfrm>
            <a:off x="570752" y="1263703"/>
            <a:ext cx="1239058" cy="1201727"/>
          </a:xfrm>
          <a:prstGeom prst="rect">
            <a:avLst/>
          </a:prstGeom>
        </p:spPr>
      </p:pic>
      <p:pic>
        <p:nvPicPr>
          <p:cNvPr id="27" name="Picture 26"/>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77331" y="1268901"/>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567716"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394433" y="1643804"/>
            <a:ext cx="2043447"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 -1   x   -1   = 1</a:t>
            </a:r>
          </a:p>
        </p:txBody>
      </p:sp>
      <p:sp>
        <p:nvSpPr>
          <p:cNvPr id="14" name="Rectangle 13"/>
          <p:cNvSpPr/>
          <p:nvPr/>
        </p:nvSpPr>
        <p:spPr bwMode="auto">
          <a:xfrm>
            <a:off x="4300525" y="1729865"/>
            <a:ext cx="470654"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3937623" y="2172967"/>
            <a:ext cx="739155" cy="16878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561687" y="1729865"/>
            <a:ext cx="738840" cy="178994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4"/>
            <a:ext cx="432503" cy="458524"/>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a:off x="1414257" y="1268903"/>
            <a:ext cx="2505376" cy="45619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77330" y="1676233"/>
            <a:ext cx="2624269" cy="47972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8460997" y="1316689"/>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Tree>
    <p:extLst>
      <p:ext uri="{BB962C8B-B14F-4D97-AF65-F5344CB8AC3E}">
        <p14:creationId xmlns:p14="http://schemas.microsoft.com/office/powerpoint/2010/main" val="2568906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666882" y="1306017"/>
            <a:ext cx="2282562" cy="2213795"/>
          </a:xfrm>
          <a:prstGeom prst="rect">
            <a:avLst/>
          </a:prstGeom>
        </p:spPr>
      </p:pic>
      <p:pic>
        <p:nvPicPr>
          <p:cNvPr id="26" name="Picture 25"/>
          <p:cNvPicPr>
            <a:picLocks noChangeAspect="1"/>
          </p:cNvPicPr>
          <p:nvPr/>
        </p:nvPicPr>
        <p:blipFill>
          <a:blip r:embed="rId3"/>
          <a:stretch>
            <a:fillRect/>
          </a:stretch>
        </p:blipFill>
        <p:spPr>
          <a:xfrm>
            <a:off x="570752" y="1263703"/>
            <a:ext cx="1239058" cy="1201727"/>
          </a:xfrm>
          <a:prstGeom prst="rect">
            <a:avLst/>
          </a:prstGeom>
        </p:spPr>
      </p:pic>
      <p:pic>
        <p:nvPicPr>
          <p:cNvPr id="27" name="Picture 26"/>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a:cxnSpLocks/>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384813" y="1262114"/>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946660" y="3519811"/>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394433" y="1643806"/>
            <a:ext cx="2820468" cy="615309"/>
          </a:xfrm>
          <a:prstGeom prst="rect">
            <a:avLst/>
          </a:prstGeom>
          <a:noFill/>
        </p:spPr>
        <p:txBody>
          <a:bodyPr wrap="square" lIns="179198" tIns="143357" rIns="179198" bIns="143357" rtlCol="0">
            <a:spAutoFit/>
          </a:bodyPr>
          <a:lstStyle/>
          <a:p>
            <a:pPr>
              <a:lnSpc>
                <a:spcPct val="90000"/>
              </a:lnSpc>
              <a:spcAft>
                <a:spcPts val="588"/>
              </a:spcAft>
            </a:pPr>
            <a:r>
              <a:rPr lang="en-US" sz="2352" dirty="0"/>
              <a:t> -1   x  -1   = 1</a:t>
            </a:r>
          </a:p>
        </p:txBody>
      </p:sp>
      <p:sp>
        <p:nvSpPr>
          <p:cNvPr id="14" name="Rectangle 13"/>
          <p:cNvSpPr/>
          <p:nvPr/>
        </p:nvSpPr>
        <p:spPr bwMode="auto">
          <a:xfrm>
            <a:off x="4264114" y="1729865"/>
            <a:ext cx="380893"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a:cxnSpLocks/>
          </p:cNvCxnSpPr>
          <p:nvPr/>
        </p:nvCxnSpPr>
        <p:spPr>
          <a:xfrm flipV="1">
            <a:off x="4328990" y="2172964"/>
            <a:ext cx="347787" cy="1710805"/>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a:cxnSpLocks/>
          </p:cNvCxnSpPr>
          <p:nvPr/>
        </p:nvCxnSpPr>
        <p:spPr>
          <a:xfrm flipV="1">
            <a:off x="3946082" y="1729864"/>
            <a:ext cx="354445" cy="1822376"/>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452374"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a:cxnSpLocks/>
          </p:cNvCxnSpPr>
          <p:nvPr/>
        </p:nvCxnSpPr>
        <p:spPr>
          <a:xfrm>
            <a:off x="1810378" y="1271132"/>
            <a:ext cx="2109255" cy="45396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cxnSpLocks/>
          </p:cNvCxnSpPr>
          <p:nvPr/>
        </p:nvCxnSpPr>
        <p:spPr>
          <a:xfrm>
            <a:off x="1397489" y="1693962"/>
            <a:ext cx="2204113" cy="46199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206802" y="1279847"/>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8" name="Rectangle 27">
            <a:extLst>
              <a:ext uri="{FF2B5EF4-FFF2-40B4-BE49-F238E27FC236}">
                <a16:creationId xmlns="" xmlns:a16="http://schemas.microsoft.com/office/drawing/2014/main" id="{AF01F0A1-8643-4386-A7B5-F43ADCC1F6E5}"/>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98777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692423" y="1286356"/>
            <a:ext cx="2286187" cy="2217310"/>
          </a:xfrm>
          <a:prstGeom prst="rect">
            <a:avLst/>
          </a:prstGeom>
        </p:spPr>
      </p:pic>
      <p:pic>
        <p:nvPicPr>
          <p:cNvPr id="26" name="Picture 25"/>
          <p:cNvPicPr>
            <a:picLocks noChangeAspect="1"/>
          </p:cNvPicPr>
          <p:nvPr/>
        </p:nvPicPr>
        <p:blipFill>
          <a:blip r:embed="rId3"/>
          <a:stretch>
            <a:fillRect/>
          </a:stretch>
        </p:blipFill>
        <p:spPr>
          <a:xfrm>
            <a:off x="570752" y="1263703"/>
            <a:ext cx="1239058" cy="1201727"/>
          </a:xfrm>
          <a:prstGeom prst="rect">
            <a:avLst/>
          </a:prstGeom>
        </p:spPr>
      </p:pic>
      <p:pic>
        <p:nvPicPr>
          <p:cNvPr id="27" name="Picture 26"/>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79669" y="1670997"/>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217212" y="3878973"/>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394433" y="1643804"/>
            <a:ext cx="1974517"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252410" y="1729865"/>
            <a:ext cx="424945"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3549991" y="2172967"/>
            <a:ext cx="1126787" cy="204704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17212" y="1729865"/>
            <a:ext cx="1083314" cy="214910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382168" y="1729865"/>
            <a:ext cx="537466"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a:off x="947477" y="1667961"/>
            <a:ext cx="2972156" cy="5713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53846" y="2121548"/>
            <a:ext cx="2647756" cy="3441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7651828" y="2023157"/>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02AC1962-834F-47F2-91C8-466B1345F79B}"/>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99761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p>
        </p:txBody>
      </p:sp>
      <p:sp>
        <p:nvSpPr>
          <p:cNvPr id="3" name="Content Placeholder 2"/>
          <p:cNvSpPr>
            <a:spLocks noGrp="1"/>
          </p:cNvSpPr>
          <p:nvPr>
            <p:ph sz="quarter" idx="13"/>
          </p:nvPr>
        </p:nvSpPr>
        <p:spPr/>
        <p:txBody>
          <a:bodyPr>
            <a:normAutofit fontScale="92500" lnSpcReduction="10000"/>
          </a:bodyPr>
          <a:lstStyle/>
          <a:p>
            <a:pPr marL="0" indent="0">
              <a:buNone/>
            </a:pPr>
            <a:r>
              <a:rPr lang="en-US" b="1" dirty="0"/>
              <a:t> </a:t>
            </a:r>
            <a:endParaRPr lang="en-IN" dirty="0"/>
          </a:p>
          <a:p>
            <a:pPr marL="0" indent="0">
              <a:buNone/>
            </a:pPr>
            <a:r>
              <a:rPr lang="en-IN" dirty="0"/>
              <a:t>Technology has improved the quality of life and given birth to an advanced form of life. This has varying impact on the environment and other lives on the earth. For instance, water bottles made of plastic, which is convenient to use and carry but its disposal is a challenge for nature. There are lots of waste materials which are degradable and non- degradable.</a:t>
            </a:r>
          </a:p>
          <a:p>
            <a:pPr marL="0" indent="0">
              <a:buNone/>
            </a:pPr>
            <a:r>
              <a:rPr lang="en-IN" dirty="0"/>
              <a:t>Therefore, categorization and proper disposal of waste are necessary. Waste materials can be classified as biodegradable and non-biodegradable.</a:t>
            </a:r>
          </a:p>
          <a:p>
            <a:pPr marL="0" indent="0">
              <a:buNone/>
            </a:pPr>
            <a:r>
              <a:rPr lang="en-IN" dirty="0"/>
              <a:t>Thus with the help of our project the separation of wastes can be detected.</a:t>
            </a:r>
          </a:p>
          <a:p>
            <a:endParaRPr lang="en-IN" dirty="0"/>
          </a:p>
        </p:txBody>
      </p:sp>
    </p:spTree>
    <p:extLst>
      <p:ext uri="{BB962C8B-B14F-4D97-AF65-F5344CB8AC3E}">
        <p14:creationId xmlns:p14="http://schemas.microsoft.com/office/powerpoint/2010/main" val="2170560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7678204" y="1316180"/>
            <a:ext cx="2300404" cy="2231098"/>
          </a:xfrm>
          <a:prstGeom prst="rect">
            <a:avLst/>
          </a:prstGeom>
        </p:spPr>
      </p:pic>
      <p:pic>
        <p:nvPicPr>
          <p:cNvPr id="27" name="Picture 26"/>
          <p:cNvPicPr>
            <a:picLocks noChangeAspect="1"/>
          </p:cNvPicPr>
          <p:nvPr/>
        </p:nvPicPr>
        <p:blipFill>
          <a:blip r:embed="rId3"/>
          <a:stretch>
            <a:fillRect/>
          </a:stretch>
        </p:blipFill>
        <p:spPr>
          <a:xfrm>
            <a:off x="570752" y="1263703"/>
            <a:ext cx="1239058" cy="1201727"/>
          </a:xfrm>
          <a:prstGeom prst="rect">
            <a:avLst/>
          </a:prstGeom>
        </p:spPr>
      </p:pic>
      <p:pic>
        <p:nvPicPr>
          <p:cNvPr id="28" name="Picture 27"/>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94683" y="1671975"/>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577273" y="3876993"/>
            <a:ext cx="377649" cy="359773"/>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482707" y="1637028"/>
            <a:ext cx="1857498"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3954922" y="2172967"/>
            <a:ext cx="721854" cy="206380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574964" y="1729865"/>
            <a:ext cx="725563" cy="216769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a:stCxn id="11" idx="0"/>
          </p:cNvCxnSpPr>
          <p:nvPr/>
        </p:nvCxnSpPr>
        <p:spPr>
          <a:xfrm>
            <a:off x="1213148" y="1671975"/>
            <a:ext cx="2706486" cy="53117"/>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stCxn id="11" idx="2"/>
          </p:cNvCxnSpPr>
          <p:nvPr/>
        </p:nvCxnSpPr>
        <p:spPr>
          <a:xfrm>
            <a:off x="1213148" y="2103823"/>
            <a:ext cx="2388455" cy="5214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8440855" y="2054820"/>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DF710FD8-718F-47EB-80A8-A23BC896A991}"/>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320594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7663976" y="1263700"/>
            <a:ext cx="2326193" cy="2256112"/>
          </a:xfrm>
          <a:prstGeom prst="rect">
            <a:avLst/>
          </a:prstGeom>
        </p:spPr>
      </p:pic>
      <p:pic>
        <p:nvPicPr>
          <p:cNvPr id="26" name="Picture 25"/>
          <p:cNvPicPr>
            <a:picLocks noChangeAspect="1"/>
          </p:cNvPicPr>
          <p:nvPr/>
        </p:nvPicPr>
        <p:blipFill>
          <a:blip r:embed="rId3"/>
          <a:stretch>
            <a:fillRect/>
          </a:stretch>
        </p:blipFill>
        <p:spPr>
          <a:xfrm>
            <a:off x="570752" y="1263703"/>
            <a:ext cx="1239058" cy="1201727"/>
          </a:xfrm>
          <a:prstGeom prst="rect">
            <a:avLst/>
          </a:prstGeom>
        </p:spPr>
      </p:pic>
      <p:pic>
        <p:nvPicPr>
          <p:cNvPr id="27" name="Picture 26"/>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385149" y="1666453"/>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956945" y="3878973"/>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394433" y="1643804"/>
            <a:ext cx="1974517"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5" y="1729865"/>
            <a:ext cx="376831"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4320425" y="2172968"/>
            <a:ext cx="356354" cy="202580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53816" y="1729865"/>
            <a:ext cx="346710" cy="214910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482707" y="1729865"/>
            <a:ext cx="436927"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a:off x="1819745" y="1666454"/>
            <a:ext cx="2099888" cy="5863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773064" y="2081920"/>
            <a:ext cx="1828535" cy="7404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210726" y="2033843"/>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F824B9E8-9891-46D7-868B-BB28A4770751}"/>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196262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7675159" y="1279846"/>
            <a:ext cx="2296346" cy="2227163"/>
          </a:xfrm>
          <a:prstGeom prst="rect">
            <a:avLst/>
          </a:prstGeom>
        </p:spPr>
      </p:pic>
      <p:pic>
        <p:nvPicPr>
          <p:cNvPr id="27" name="Picture 26"/>
          <p:cNvPicPr>
            <a:picLocks noChangeAspect="1"/>
          </p:cNvPicPr>
          <p:nvPr/>
        </p:nvPicPr>
        <p:blipFill>
          <a:blip r:embed="rId3"/>
          <a:stretch>
            <a:fillRect/>
          </a:stretch>
        </p:blipFill>
        <p:spPr>
          <a:xfrm>
            <a:off x="570752" y="1263703"/>
            <a:ext cx="1239058" cy="1201727"/>
          </a:xfrm>
          <a:prstGeom prst="rect">
            <a:avLst/>
          </a:prstGeom>
        </p:spPr>
      </p:pic>
      <p:pic>
        <p:nvPicPr>
          <p:cNvPr id="28" name="Picture 27"/>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61519" y="2056984"/>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194185" y="4257829"/>
            <a:ext cx="382343" cy="35205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394433" y="1643804"/>
            <a:ext cx="2043447"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5" y="1729865"/>
            <a:ext cx="507666"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3578206" y="2172968"/>
            <a:ext cx="1098571" cy="243691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189929" y="1729866"/>
            <a:ext cx="1110595" cy="2527965"/>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446792" y="1729865"/>
            <a:ext cx="472841"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flipV="1">
            <a:off x="581819" y="1725092"/>
            <a:ext cx="3337815" cy="331892"/>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flipV="1">
            <a:off x="986562" y="2155961"/>
            <a:ext cx="2615037" cy="327859"/>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6" name="Rectangle 25"/>
          <p:cNvSpPr/>
          <p:nvPr/>
        </p:nvSpPr>
        <p:spPr bwMode="auto">
          <a:xfrm>
            <a:off x="7702846" y="275366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D2BC3FAF-05E1-4D3D-9740-816B5D65B574}"/>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870677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7663977" y="1281804"/>
            <a:ext cx="2292899" cy="2223819"/>
          </a:xfrm>
          <a:prstGeom prst="rect">
            <a:avLst/>
          </a:prstGeom>
        </p:spPr>
      </p:pic>
      <p:pic>
        <p:nvPicPr>
          <p:cNvPr id="24" name="Picture 23"/>
          <p:cNvPicPr>
            <a:picLocks noChangeAspect="1"/>
          </p:cNvPicPr>
          <p:nvPr/>
        </p:nvPicPr>
        <p:blipFill>
          <a:blip r:embed="rId3"/>
          <a:stretch>
            <a:fillRect/>
          </a:stretch>
        </p:blipFill>
        <p:spPr>
          <a:xfrm>
            <a:off x="570752" y="1263703"/>
            <a:ext cx="1239058" cy="1201727"/>
          </a:xfrm>
          <a:prstGeom prst="rect">
            <a:avLst/>
          </a:prstGeom>
        </p:spPr>
      </p:pic>
      <p:pic>
        <p:nvPicPr>
          <p:cNvPr id="26" name="Picture 25"/>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64312" y="2052099"/>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566134" y="4277848"/>
            <a:ext cx="382343" cy="35205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394433" y="1643804"/>
            <a:ext cx="1974517"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276491" y="1729865"/>
            <a:ext cx="400866"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3958456" y="2172967"/>
            <a:ext cx="718320" cy="2466828"/>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563167" y="1729867"/>
            <a:ext cx="737359" cy="2554483"/>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382168" y="1729865"/>
            <a:ext cx="537466"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flipV="1">
            <a:off x="964313" y="1725093"/>
            <a:ext cx="2955320" cy="324957"/>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flipV="1">
            <a:off x="1375839" y="2155963"/>
            <a:ext cx="2225762" cy="30814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3" name="Rectangle 22"/>
          <p:cNvSpPr/>
          <p:nvPr/>
        </p:nvSpPr>
        <p:spPr bwMode="auto">
          <a:xfrm>
            <a:off x="8430370" y="275366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E2F7132F-6904-4F5F-BCFD-E3CC0557D027}"/>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551865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7682351" y="1308403"/>
            <a:ext cx="2296258" cy="2227076"/>
          </a:xfrm>
          <a:prstGeom prst="rect">
            <a:avLst/>
          </a:prstGeom>
        </p:spPr>
      </p:pic>
      <p:pic>
        <p:nvPicPr>
          <p:cNvPr id="26" name="Picture 25"/>
          <p:cNvPicPr>
            <a:picLocks noChangeAspect="1"/>
          </p:cNvPicPr>
          <p:nvPr/>
        </p:nvPicPr>
        <p:blipFill>
          <a:blip r:embed="rId3"/>
          <a:stretch>
            <a:fillRect/>
          </a:stretch>
        </p:blipFill>
        <p:spPr>
          <a:xfrm>
            <a:off x="570752" y="1263703"/>
            <a:ext cx="1239058" cy="1201727"/>
          </a:xfrm>
          <a:prstGeom prst="rect">
            <a:avLst/>
          </a:prstGeom>
        </p:spPr>
      </p:pic>
      <p:pic>
        <p:nvPicPr>
          <p:cNvPr id="27" name="Picture 26"/>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07660" y="2065545"/>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956459" y="4244157"/>
            <a:ext cx="377649" cy="359773"/>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482707" y="1637028"/>
            <a:ext cx="1857498"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4342269" y="2172966"/>
            <a:ext cx="334510" cy="207119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62171" y="1729865"/>
            <a:ext cx="338355" cy="2514293"/>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a:stCxn id="11" idx="0"/>
          </p:cNvCxnSpPr>
          <p:nvPr/>
        </p:nvCxnSpPr>
        <p:spPr>
          <a:xfrm flipV="1">
            <a:off x="1626122" y="1724022"/>
            <a:ext cx="1923869" cy="341525"/>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a:stCxn id="11" idx="2"/>
          </p:cNvCxnSpPr>
          <p:nvPr/>
        </p:nvCxnSpPr>
        <p:spPr>
          <a:xfrm flipV="1">
            <a:off x="1626123" y="2152541"/>
            <a:ext cx="2293510" cy="344852"/>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3" name="Rectangle 22"/>
          <p:cNvSpPr/>
          <p:nvPr/>
        </p:nvSpPr>
        <p:spPr bwMode="auto">
          <a:xfrm>
            <a:off x="9210726" y="2808478"/>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Tree>
    <p:extLst>
      <p:ext uri="{BB962C8B-B14F-4D97-AF65-F5344CB8AC3E}">
        <p14:creationId xmlns:p14="http://schemas.microsoft.com/office/powerpoint/2010/main" val="266174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7738643" y="3126132"/>
            <a:ext cx="3388569" cy="3285282"/>
          </a:xfrm>
          <a:prstGeom prst="rect">
            <a:avLst/>
          </a:prstGeom>
        </p:spPr>
      </p:pic>
      <p:pic>
        <p:nvPicPr>
          <p:cNvPr id="31" name="Picture 30"/>
          <p:cNvPicPr>
            <a:picLocks noChangeAspect="1"/>
          </p:cNvPicPr>
          <p:nvPr/>
        </p:nvPicPr>
        <p:blipFill>
          <a:blip r:embed="rId3"/>
          <a:stretch>
            <a:fillRect/>
          </a:stretch>
        </p:blipFill>
        <p:spPr>
          <a:xfrm>
            <a:off x="4243119" y="1396065"/>
            <a:ext cx="1320318" cy="1280540"/>
          </a:xfrm>
          <a:prstGeom prst="rect">
            <a:avLst/>
          </a:prstGeom>
        </p:spPr>
      </p:pic>
      <p:pic>
        <p:nvPicPr>
          <p:cNvPr id="27" name="Picture 26"/>
          <p:cNvPicPr>
            <a:picLocks noChangeAspect="1"/>
          </p:cNvPicPr>
          <p:nvPr/>
        </p:nvPicPr>
        <p:blipFill>
          <a:blip r:embed="rId4"/>
          <a:stretch>
            <a:fillRect/>
          </a:stretch>
        </p:blipFill>
        <p:spPr>
          <a:xfrm>
            <a:off x="570752" y="1263703"/>
            <a:ext cx="1239058" cy="1201727"/>
          </a:xfrm>
          <a:prstGeom prst="rect">
            <a:avLst/>
          </a:prstGeom>
        </p:spPr>
      </p:pic>
      <p:pic>
        <p:nvPicPr>
          <p:cNvPr id="28" name="Picture 27"/>
          <p:cNvPicPr>
            <a:picLocks noChangeAspect="1"/>
          </p:cNvPicPr>
          <p:nvPr/>
        </p:nvPicPr>
        <p:blipFill>
          <a:blip r:embed="rId5"/>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197312" y="3519811"/>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2495221" cy="2239966"/>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19" y="2481574"/>
            <a:ext cx="2615496" cy="215822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6723321" y="1712544"/>
                <a:ext cx="5008807" cy="688522"/>
              </a:xfrm>
              <a:prstGeom prst="rect">
                <a:avLst/>
              </a:prstGeom>
              <a:noFill/>
            </p:spPr>
            <p:txBody>
              <a:bodyPr wrap="none" lIns="0" tIns="0" rIns="0" bIns="0" rtlCol="0">
                <a:sp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f>
                        <m:fPr>
                          <m:ctrlPr>
                            <a:rPr lang="en-US" sz="2352" i="1">
                              <a:latin typeface="Cambria Math" panose="02040503050406030204" pitchFamily="18" charset="0"/>
                            </a:rPr>
                          </m:ctrlPr>
                        </m:fPr>
                        <m:num>
                          <m:r>
                            <a:rPr lang="en-US" sz="2352" i="1">
                              <a:latin typeface="Cambria Math" panose="02040503050406030204" pitchFamily="18" charset="0"/>
                            </a:rPr>
                            <m:t>1+1+1+1+1+1+1+1+1</m:t>
                          </m:r>
                        </m:num>
                        <m:den>
                          <m:r>
                            <a:rPr lang="en-US" sz="2352" i="1">
                              <a:latin typeface="Cambria Math" panose="02040503050406030204" pitchFamily="18" charset="0"/>
                            </a:rPr>
                            <m:t>9</m:t>
                          </m:r>
                        </m:den>
                      </m:f>
                      <m:r>
                        <a:rPr lang="en-US" sz="2352" i="1">
                          <a:latin typeface="Cambria Math" panose="02040503050406030204" pitchFamily="18" charset="0"/>
                        </a:rPr>
                        <m:t>=1</m:t>
                      </m:r>
                    </m:oMath>
                  </m:oMathPara>
                </a14:m>
                <a:endParaRPr lang="en-US" sz="2352" dirty="0" err="1"/>
              </a:p>
            </p:txBody>
          </p:sp>
        </mc:Choice>
        <mc:Fallback xmlns="">
          <p:sp>
            <p:nvSpPr>
              <p:cNvPr id="4" name="TextBox 3"/>
              <p:cNvSpPr txBox="1">
                <a:spLocks noRot="1" noChangeAspect="1" noMove="1" noResize="1" noEditPoints="1" noAdjustHandles="1" noChangeArrowheads="1" noChangeShapeType="1" noTextEdit="1"/>
              </p:cNvSpPr>
              <p:nvPr/>
            </p:nvSpPr>
            <p:spPr>
              <a:xfrm>
                <a:off x="6723321" y="1712544"/>
                <a:ext cx="5008807" cy="688522"/>
              </a:xfrm>
              <a:prstGeom prst="rect">
                <a:avLst/>
              </a:prstGeom>
              <a:blipFill rotWithShape="0">
                <a:blip r:embed="rId6"/>
                <a:stretch>
                  <a:fillRect t="-1770"/>
                </a:stretch>
              </a:blipFill>
            </p:spPr>
            <p:txBody>
              <a:bodyPr/>
              <a:lstStyle/>
              <a:p>
                <a:r>
                  <a:rPr lang="en-IN">
                    <a:noFill/>
                  </a:rPr>
                  <a:t> </a:t>
                </a:r>
              </a:p>
            </p:txBody>
          </p:sp>
        </mc:Fallback>
      </mc:AlternateContent>
      <p:sp>
        <p:nvSpPr>
          <p:cNvPr id="21" name="Rectangle 20"/>
          <p:cNvSpPr/>
          <p:nvPr/>
        </p:nvSpPr>
        <p:spPr bwMode="auto">
          <a:xfrm>
            <a:off x="11397253" y="1801802"/>
            <a:ext cx="372086" cy="432552"/>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22" name="Straight Connector 21"/>
          <p:cNvCxnSpPr/>
          <p:nvPr/>
        </p:nvCxnSpPr>
        <p:spPr>
          <a:xfrm flipH="1">
            <a:off x="8858626" y="2234351"/>
            <a:ext cx="2910714" cy="2015969"/>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488108" y="1787598"/>
            <a:ext cx="2898536" cy="2099402"/>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8124201" y="3519812"/>
            <a:ext cx="1107752" cy="108769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36" name="Straight Connector 35"/>
          <p:cNvCxnSpPr/>
          <p:nvPr/>
        </p:nvCxnSpPr>
        <p:spPr>
          <a:xfrm flipH="1">
            <a:off x="3984421" y="3519811"/>
            <a:ext cx="4874205"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080032" y="4639794"/>
            <a:ext cx="4874205"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55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7663979" y="1316185"/>
            <a:ext cx="2314630" cy="2244897"/>
          </a:xfrm>
          <a:prstGeom prst="rect">
            <a:avLst/>
          </a:prstGeom>
        </p:spPr>
      </p:pic>
      <p:pic>
        <p:nvPicPr>
          <p:cNvPr id="23" name="Picture 22"/>
          <p:cNvPicPr>
            <a:picLocks noChangeAspect="1"/>
          </p:cNvPicPr>
          <p:nvPr/>
        </p:nvPicPr>
        <p:blipFill>
          <a:blip r:embed="rId3"/>
          <a:stretch>
            <a:fillRect/>
          </a:stretch>
        </p:blipFill>
        <p:spPr>
          <a:xfrm>
            <a:off x="570752" y="1263703"/>
            <a:ext cx="1239058" cy="1201727"/>
          </a:xfrm>
          <a:prstGeom prst="rect">
            <a:avLst/>
          </a:prstGeom>
        </p:spPr>
      </p:pic>
      <p:pic>
        <p:nvPicPr>
          <p:cNvPr id="24" name="Picture 23"/>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1819" y="1279846"/>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3967256" y="4242806"/>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482707" y="1637028"/>
            <a:ext cx="1857498"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V="1">
            <a:off x="4337360" y="2172966"/>
            <a:ext cx="339416" cy="2408552"/>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977854" y="1729865"/>
            <a:ext cx="322673" cy="258373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a:off x="1018745" y="1295994"/>
            <a:ext cx="2900888" cy="42910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584263" y="1745921"/>
            <a:ext cx="3017338" cy="410043"/>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2" name="Rectangle 21"/>
          <p:cNvSpPr/>
          <p:nvPr/>
        </p:nvSpPr>
        <p:spPr bwMode="auto">
          <a:xfrm>
            <a:off x="7647208" y="1331676"/>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DF6B3D50-1BF8-4219-9EFB-47CA15AD936D}"/>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solidFill>
                <a:schemeClr val="tx1"/>
              </a:solidFill>
            </a:endParaRPr>
          </a:p>
        </p:txBody>
      </p:sp>
    </p:spTree>
    <p:extLst>
      <p:ext uri="{BB962C8B-B14F-4D97-AF65-F5344CB8AC3E}">
        <p14:creationId xmlns:p14="http://schemas.microsoft.com/office/powerpoint/2010/main" val="1337964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7677881" y="1335083"/>
            <a:ext cx="2299022" cy="2229758"/>
          </a:xfrm>
          <a:prstGeom prst="rect">
            <a:avLst/>
          </a:prstGeom>
        </p:spPr>
      </p:pic>
      <p:pic>
        <p:nvPicPr>
          <p:cNvPr id="27" name="Picture 26"/>
          <p:cNvPicPr>
            <a:picLocks noChangeAspect="1"/>
          </p:cNvPicPr>
          <p:nvPr/>
        </p:nvPicPr>
        <p:blipFill>
          <a:blip r:embed="rId3"/>
          <a:stretch>
            <a:fillRect/>
          </a:stretch>
        </p:blipFill>
        <p:spPr>
          <a:xfrm>
            <a:off x="570752" y="1263703"/>
            <a:ext cx="1239058" cy="1201727"/>
          </a:xfrm>
          <a:prstGeom prst="rect">
            <a:avLst/>
          </a:prstGeom>
        </p:spPr>
      </p:pic>
      <p:pic>
        <p:nvPicPr>
          <p:cNvPr id="28" name="Picture 27"/>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391255" y="1256484"/>
            <a:ext cx="436927" cy="43184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2" name="Rectangle 11"/>
          <p:cNvSpPr/>
          <p:nvPr/>
        </p:nvSpPr>
        <p:spPr bwMode="auto">
          <a:xfrm>
            <a:off x="4722996" y="4251949"/>
            <a:ext cx="360061" cy="341035"/>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 name="TextBox 2"/>
          <p:cNvSpPr txBox="1"/>
          <p:nvPr/>
        </p:nvSpPr>
        <p:spPr>
          <a:xfrm>
            <a:off x="3427697" y="1656931"/>
            <a:ext cx="1974517" cy="615309"/>
          </a:xfrm>
          <a:prstGeom prst="rect">
            <a:avLst/>
          </a:prstGeom>
          <a:noFill/>
        </p:spPr>
        <p:txBody>
          <a:bodyPr wrap="none" lIns="179198" tIns="143357" rIns="179198" bIns="143357" rtlCol="0">
            <a:spAutoFit/>
          </a:bodyPr>
          <a:lstStyle/>
          <a:p>
            <a:pPr>
              <a:lnSpc>
                <a:spcPct val="90000"/>
              </a:lnSpc>
              <a:spcAft>
                <a:spcPts val="588"/>
              </a:spcAft>
            </a:pPr>
            <a:r>
              <a:rPr lang="en-US" sz="2352" dirty="0"/>
              <a:t>-1  x    1   = -1</a:t>
            </a:r>
          </a:p>
        </p:txBody>
      </p:sp>
      <p:sp>
        <p:nvSpPr>
          <p:cNvPr id="14" name="Rectangle 13"/>
          <p:cNvSpPr/>
          <p:nvPr/>
        </p:nvSpPr>
        <p:spPr bwMode="auto">
          <a:xfrm>
            <a:off x="4300526" y="1729865"/>
            <a:ext cx="376829" cy="443102"/>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6" name="Straight Connector 5"/>
          <p:cNvCxnSpPr/>
          <p:nvPr/>
        </p:nvCxnSpPr>
        <p:spPr>
          <a:xfrm flipH="1" flipV="1">
            <a:off x="4676348" y="1725093"/>
            <a:ext cx="415090" cy="251942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H="1" flipV="1">
            <a:off x="4311668" y="2155962"/>
            <a:ext cx="406158" cy="245276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549990" y="1729865"/>
            <a:ext cx="369643" cy="44310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9" name="Straight Connector 18"/>
          <p:cNvCxnSpPr/>
          <p:nvPr/>
        </p:nvCxnSpPr>
        <p:spPr>
          <a:xfrm>
            <a:off x="1793482" y="1259671"/>
            <a:ext cx="2126152" cy="465423"/>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1391254" y="1688332"/>
            <a:ext cx="2210348" cy="467632"/>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26" name="Rectangle 25"/>
          <p:cNvSpPr/>
          <p:nvPr/>
        </p:nvSpPr>
        <p:spPr bwMode="auto">
          <a:xfrm>
            <a:off x="9193427" y="1311659"/>
            <a:ext cx="767882" cy="75334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Rectangle 19">
            <a:extLst>
              <a:ext uri="{FF2B5EF4-FFF2-40B4-BE49-F238E27FC236}">
                <a16:creationId xmlns="" xmlns:a16="http://schemas.microsoft.com/office/drawing/2014/main" id="{B597A7F5-05A7-45C0-8F8E-EDD5C4D90000}"/>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4274665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75118" y="1328654"/>
            <a:ext cx="2306741" cy="2237244"/>
          </a:xfrm>
          <a:prstGeom prst="rect">
            <a:avLst/>
          </a:prstGeom>
        </p:spPr>
      </p:pic>
      <p:pic>
        <p:nvPicPr>
          <p:cNvPr id="20" name="Picture 19"/>
          <p:cNvPicPr>
            <a:picLocks noChangeAspect="1"/>
          </p:cNvPicPr>
          <p:nvPr/>
        </p:nvPicPr>
        <p:blipFill>
          <a:blip r:embed="rId3"/>
          <a:stretch>
            <a:fillRect/>
          </a:stretch>
        </p:blipFill>
        <p:spPr>
          <a:xfrm>
            <a:off x="570752" y="1263703"/>
            <a:ext cx="1239058" cy="1201727"/>
          </a:xfrm>
          <a:prstGeom prst="rect">
            <a:avLst/>
          </a:prstGeom>
        </p:spPr>
      </p:pic>
      <p:pic>
        <p:nvPicPr>
          <p:cNvPr id="21" name="Picture 20"/>
          <p:cNvPicPr>
            <a:picLocks noChangeAspect="1"/>
          </p:cNvPicPr>
          <p:nvPr/>
        </p:nvPicPr>
        <p:blipFill>
          <a:blip r:embed="rId4"/>
          <a:stretch>
            <a:fillRect/>
          </a:stretch>
        </p:blipFill>
        <p:spPr>
          <a:xfrm>
            <a:off x="2810716" y="3130340"/>
            <a:ext cx="3404185" cy="3300423"/>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D93B6EB8-9B88-446C-B01F-4BBCD9089114}"/>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10803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7746421" y="3113226"/>
            <a:ext cx="3329205" cy="3227729"/>
          </a:xfrm>
          <a:prstGeom prst="rect">
            <a:avLst/>
          </a:prstGeom>
        </p:spPr>
      </p:pic>
      <p:pic>
        <p:nvPicPr>
          <p:cNvPr id="22" name="Picture 21"/>
          <p:cNvPicPr>
            <a:picLocks noChangeAspect="1"/>
          </p:cNvPicPr>
          <p:nvPr/>
        </p:nvPicPr>
        <p:blipFill>
          <a:blip r:embed="rId3"/>
          <a:stretch>
            <a:fillRect/>
          </a:stretch>
        </p:blipFill>
        <p:spPr>
          <a:xfrm>
            <a:off x="570752" y="1263703"/>
            <a:ext cx="1239058" cy="1201727"/>
          </a:xfrm>
          <a:prstGeom prst="rect">
            <a:avLst/>
          </a:prstGeom>
        </p:spPr>
      </p:pic>
      <p:pic>
        <p:nvPicPr>
          <p:cNvPr id="23" name="Picture 22"/>
          <p:cNvPicPr>
            <a:picLocks noChangeAspect="1"/>
          </p:cNvPicPr>
          <p:nvPr/>
        </p:nvPicPr>
        <p:blipFill>
          <a:blip r:embed="rId4"/>
          <a:stretch>
            <a:fillRect/>
          </a:stretch>
        </p:blipFill>
        <p:spPr>
          <a:xfrm>
            <a:off x="2810716" y="3130340"/>
            <a:ext cx="3404185" cy="3300423"/>
          </a:xfrm>
          <a:prstGeom prst="rect">
            <a:avLst/>
          </a:prstGeom>
        </p:spPr>
      </p:pic>
      <p:pic>
        <p:nvPicPr>
          <p:cNvPr id="24" name="Picture 23"/>
          <p:cNvPicPr>
            <a:picLocks noChangeAspect="1"/>
          </p:cNvPicPr>
          <p:nvPr/>
        </p:nvPicPr>
        <p:blipFill>
          <a:blip r:embed="rId5"/>
          <a:stretch>
            <a:fillRect/>
          </a:stretch>
        </p:blipFill>
        <p:spPr>
          <a:xfrm>
            <a:off x="4300336" y="1267612"/>
            <a:ext cx="1571854" cy="1524499"/>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Filtering: The math behind the match</a:t>
            </a:r>
          </a:p>
        </p:txBody>
      </p:sp>
      <p:sp>
        <p:nvSpPr>
          <p:cNvPr id="7" name="Rectangle 6"/>
          <p:cNvSpPr/>
          <p:nvPr/>
        </p:nvSpPr>
        <p:spPr bwMode="auto">
          <a:xfrm>
            <a:off x="3966282" y="4224337"/>
            <a:ext cx="1119983" cy="1119983"/>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p:nvPr/>
        </p:nvCxnSpPr>
        <p:spPr>
          <a:xfrm flipH="1" flipV="1">
            <a:off x="1822075" y="1279847"/>
            <a:ext cx="3235595" cy="294449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1821" y="2481576"/>
            <a:ext cx="3379290" cy="286274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723322" y="1712544"/>
                <a:ext cx="5238037" cy="688522"/>
              </a:xfrm>
              <a:prstGeom prst="rect">
                <a:avLst/>
              </a:prstGeom>
              <a:noFill/>
            </p:spPr>
            <p:txBody>
              <a:bodyPr wrap="none" lIns="0" tIns="0" rIns="0" bIns="0" rtlCol="0">
                <a:sp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f>
                        <m:fPr>
                          <m:ctrlPr>
                            <a:rPr lang="en-US" sz="2352" i="1">
                              <a:latin typeface="Cambria Math" panose="02040503050406030204" pitchFamily="18" charset="0"/>
                            </a:rPr>
                          </m:ctrlPr>
                        </m:fPr>
                        <m:num>
                          <m:r>
                            <a:rPr lang="en-US" sz="2352" i="1">
                              <a:latin typeface="Cambria Math" panose="02040503050406030204" pitchFamily="18" charset="0"/>
                            </a:rPr>
                            <m:t>1+1−1+1+1+1−1+1+1</m:t>
                          </m:r>
                        </m:num>
                        <m:den>
                          <m:r>
                            <a:rPr lang="en-US" sz="2352" i="1">
                              <a:latin typeface="Cambria Math" panose="02040503050406030204" pitchFamily="18" charset="0"/>
                            </a:rPr>
                            <m:t>9</m:t>
                          </m:r>
                        </m:den>
                      </m:f>
                      <m:r>
                        <a:rPr lang="en-US" sz="2352" i="1">
                          <a:latin typeface="Cambria Math" panose="02040503050406030204" pitchFamily="18" charset="0"/>
                        </a:rPr>
                        <m:t>=.55</m:t>
                      </m:r>
                    </m:oMath>
                  </m:oMathPara>
                </a14:m>
                <a:endParaRPr lang="en-US" sz="2352" dirty="0" err="1"/>
              </a:p>
            </p:txBody>
          </p:sp>
        </mc:Choice>
        <mc:Fallback xmlns="">
          <p:sp>
            <p:nvSpPr>
              <p:cNvPr id="11" name="TextBox 10"/>
              <p:cNvSpPr txBox="1">
                <a:spLocks noRot="1" noChangeAspect="1" noMove="1" noResize="1" noEditPoints="1" noAdjustHandles="1" noChangeArrowheads="1" noChangeShapeType="1" noTextEdit="1"/>
              </p:cNvSpPr>
              <p:nvPr/>
            </p:nvSpPr>
            <p:spPr>
              <a:xfrm>
                <a:off x="6723322" y="1712544"/>
                <a:ext cx="5238037" cy="688522"/>
              </a:xfrm>
              <a:prstGeom prst="rect">
                <a:avLst/>
              </a:prstGeom>
              <a:blipFill rotWithShape="0">
                <a:blip r:embed="rId6"/>
                <a:stretch>
                  <a:fillRect t="-1770"/>
                </a:stretch>
              </a:blipFill>
            </p:spPr>
            <p:txBody>
              <a:bodyPr/>
              <a:lstStyle/>
              <a:p>
                <a:r>
                  <a:rPr lang="en-IN">
                    <a:noFill/>
                  </a:rPr>
                  <a:t> </a:t>
                </a:r>
              </a:p>
            </p:txBody>
          </p:sp>
        </mc:Fallback>
      </mc:AlternateContent>
      <p:sp>
        <p:nvSpPr>
          <p:cNvPr id="13" name="Rectangle 12"/>
          <p:cNvSpPr/>
          <p:nvPr/>
        </p:nvSpPr>
        <p:spPr bwMode="auto">
          <a:xfrm>
            <a:off x="11397254" y="1801802"/>
            <a:ext cx="563673" cy="432552"/>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14" name="Straight Connector 13"/>
          <p:cNvCxnSpPr/>
          <p:nvPr/>
        </p:nvCxnSpPr>
        <p:spPr>
          <a:xfrm flipH="1">
            <a:off x="9601592" y="2234352"/>
            <a:ext cx="2359335" cy="2613294"/>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231952" y="1787600"/>
            <a:ext cx="2154691" cy="2762004"/>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8858626" y="4191801"/>
            <a:ext cx="1107752" cy="1029170"/>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0" name="TextBox 19"/>
          <p:cNvSpPr txBox="1"/>
          <p:nvPr/>
        </p:nvSpPr>
        <p:spPr>
          <a:xfrm flipH="1">
            <a:off x="9082621" y="4474319"/>
            <a:ext cx="933631" cy="560870"/>
          </a:xfrm>
          <a:prstGeom prst="rect">
            <a:avLst/>
          </a:prstGeom>
          <a:noFill/>
        </p:spPr>
        <p:txBody>
          <a:bodyPr wrap="square" lIns="179198" tIns="143357" rIns="179198" bIns="143357" rtlCol="0">
            <a:spAutoFit/>
          </a:bodyPr>
          <a:lstStyle/>
          <a:p>
            <a:pPr>
              <a:lnSpc>
                <a:spcPct val="90000"/>
              </a:lnSpc>
              <a:spcAft>
                <a:spcPts val="588"/>
              </a:spcAft>
            </a:pPr>
            <a:r>
              <a:rPr lang="en-US" sz="1763" dirty="0"/>
              <a:t>.</a:t>
            </a:r>
            <a:r>
              <a:rPr lang="en-US" sz="1959" dirty="0"/>
              <a:t>55</a:t>
            </a:r>
            <a:endParaRPr lang="en-US" sz="1763" dirty="0"/>
          </a:p>
        </p:txBody>
      </p:sp>
      <p:pic>
        <p:nvPicPr>
          <p:cNvPr id="21" name="Picture 20"/>
          <p:cNvPicPr>
            <a:picLocks noChangeAspect="1"/>
          </p:cNvPicPr>
          <p:nvPr/>
        </p:nvPicPr>
        <p:blipFill>
          <a:blip r:embed="rId7"/>
          <a:stretch>
            <a:fillRect/>
          </a:stretch>
        </p:blipFill>
        <p:spPr>
          <a:xfrm>
            <a:off x="4288072" y="1268725"/>
            <a:ext cx="1584121" cy="1536394"/>
          </a:xfrm>
          <a:prstGeom prst="rect">
            <a:avLst/>
          </a:prstGeom>
        </p:spPr>
      </p:pic>
      <p:cxnSp>
        <p:nvCxnSpPr>
          <p:cNvPr id="28" name="Straight Connector 27"/>
          <p:cNvCxnSpPr>
            <a:stCxn id="16" idx="2"/>
            <a:endCxn id="7" idx="2"/>
          </p:cNvCxnSpPr>
          <p:nvPr/>
        </p:nvCxnSpPr>
        <p:spPr>
          <a:xfrm flipH="1">
            <a:off x="4526274" y="5220975"/>
            <a:ext cx="4886229" cy="123346"/>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0"/>
            <a:endCxn id="7" idx="0"/>
          </p:cNvCxnSpPr>
          <p:nvPr/>
        </p:nvCxnSpPr>
        <p:spPr>
          <a:xfrm flipH="1">
            <a:off x="4526274" y="4191801"/>
            <a:ext cx="4886229" cy="32535"/>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082733B-6521-443A-9991-E371E2E8E737}"/>
              </a:ext>
            </a:extLst>
          </p:cNvPr>
          <p:cNvSpPr/>
          <p:nvPr/>
        </p:nvSpPr>
        <p:spPr>
          <a:xfrm>
            <a:off x="7856506" y="6385437"/>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389323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OBJECTIVE</a:t>
            </a:r>
            <a:endParaRPr lang="en-IN" b="1" dirty="0"/>
          </a:p>
        </p:txBody>
      </p:sp>
      <p:sp>
        <p:nvSpPr>
          <p:cNvPr id="3" name="Content Placeholder 2"/>
          <p:cNvSpPr>
            <a:spLocks noGrp="1"/>
          </p:cNvSpPr>
          <p:nvPr>
            <p:ph sz="quarter" idx="13"/>
          </p:nvPr>
        </p:nvSpPr>
        <p:spPr/>
        <p:txBody>
          <a:bodyPr/>
          <a:lstStyle/>
          <a:p>
            <a:pPr marL="0" indent="0">
              <a:buNone/>
            </a:pPr>
            <a:r>
              <a:rPr lang="en-IN" dirty="0" smtClean="0"/>
              <a:t>Excel waste separating Biodegradable and Non-Biodegradable  waste to migrate the dropdown of the waste disposal.</a:t>
            </a:r>
            <a:endParaRPr lang="en-IN" dirty="0"/>
          </a:p>
        </p:txBody>
      </p:sp>
    </p:spTree>
    <p:extLst>
      <p:ext uri="{BB962C8B-B14F-4D97-AF65-F5344CB8AC3E}">
        <p14:creationId xmlns:p14="http://schemas.microsoft.com/office/powerpoint/2010/main" val="131045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526514" y="1114371"/>
            <a:ext cx="1239058" cy="1201727"/>
          </a:xfrm>
          <a:prstGeom prst="rect">
            <a:avLst/>
          </a:prstGeom>
        </p:spPr>
      </p:pic>
      <p:pic>
        <p:nvPicPr>
          <p:cNvPr id="25" name="Picture 24"/>
          <p:cNvPicPr>
            <a:picLocks noChangeAspect="1"/>
          </p:cNvPicPr>
          <p:nvPr/>
        </p:nvPicPr>
        <p:blipFill>
          <a:blip r:embed="rId3"/>
          <a:stretch>
            <a:fillRect/>
          </a:stretch>
        </p:blipFill>
        <p:spPr>
          <a:xfrm>
            <a:off x="1242741" y="2605576"/>
            <a:ext cx="3882152" cy="3763821"/>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Convolution: Trying every possible match</a:t>
            </a:r>
          </a:p>
        </p:txBody>
      </p:sp>
      <p:cxnSp>
        <p:nvCxnSpPr>
          <p:cNvPr id="19" name="Straight Arrow Connector 18"/>
          <p:cNvCxnSpPr/>
          <p:nvPr/>
        </p:nvCxnSpPr>
        <p:spPr>
          <a:xfrm>
            <a:off x="5498677" y="4474317"/>
            <a:ext cx="1493310" cy="0"/>
          </a:xfrm>
          <a:prstGeom prst="straightConnector1">
            <a:avLst/>
          </a:prstGeom>
          <a:ln w="7620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stretch>
            <a:fillRect/>
          </a:stretch>
        </p:blipFill>
        <p:spPr>
          <a:xfrm>
            <a:off x="7887974" y="3055673"/>
            <a:ext cx="2993058" cy="2911955"/>
          </a:xfrm>
          <a:prstGeom prst="rect">
            <a:avLst/>
          </a:prstGeom>
        </p:spPr>
      </p:pic>
      <p:sp>
        <p:nvSpPr>
          <p:cNvPr id="7" name="Rectangle 6">
            <a:extLst>
              <a:ext uri="{FF2B5EF4-FFF2-40B4-BE49-F238E27FC236}">
                <a16:creationId xmlns="" xmlns:a16="http://schemas.microsoft.com/office/drawing/2014/main" id="{A588D3EF-9D4A-4B6D-B16F-679721E981EA}"/>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017460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405248" y="3496589"/>
            <a:ext cx="1239058" cy="1201727"/>
          </a:xfrm>
          <a:prstGeom prst="rect">
            <a:avLst/>
          </a:prstGeom>
        </p:spPr>
      </p:pic>
      <p:pic>
        <p:nvPicPr>
          <p:cNvPr id="18" name="Picture 17"/>
          <p:cNvPicPr>
            <a:picLocks noChangeAspect="1"/>
          </p:cNvPicPr>
          <p:nvPr/>
        </p:nvPicPr>
        <p:blipFill>
          <a:blip r:embed="rId3"/>
          <a:stretch>
            <a:fillRect/>
          </a:stretch>
        </p:blipFill>
        <p:spPr>
          <a:xfrm>
            <a:off x="521734" y="2277958"/>
            <a:ext cx="3882685" cy="3764337"/>
          </a:xfrm>
          <a:prstGeom prst="rect">
            <a:avLst/>
          </a:prstGeom>
        </p:spPr>
      </p:pic>
      <p:sp>
        <p:nvSpPr>
          <p:cNvPr id="2" name="Title 1"/>
          <p:cNvSpPr>
            <a:spLocks noGrp="1"/>
          </p:cNvSpPr>
          <p:nvPr>
            <p:ph type="title"/>
          </p:nvPr>
        </p:nvSpPr>
        <p:spPr>
          <a:xfrm>
            <a:off x="6902291" y="213145"/>
            <a:ext cx="4793890" cy="715535"/>
          </a:xfrm>
        </p:spPr>
        <p:txBody>
          <a:bodyPr>
            <a:normAutofit fontScale="90000"/>
          </a:bodyPr>
          <a:lstStyle/>
          <a:p>
            <a:r>
              <a:rPr lang="en-US" dirty="0"/>
              <a:t>Convolution: Trying every possible match</a:t>
            </a:r>
          </a:p>
        </p:txBody>
      </p:sp>
      <p:grpSp>
        <p:nvGrpSpPr>
          <p:cNvPr id="15" name="Group 14"/>
          <p:cNvGrpSpPr/>
          <p:nvPr/>
        </p:nvGrpSpPr>
        <p:grpSpPr>
          <a:xfrm>
            <a:off x="4647908" y="3876994"/>
            <a:ext cx="477440" cy="502665"/>
            <a:chOff x="4740385" y="3954462"/>
            <a:chExt cx="487252" cy="512996"/>
          </a:xfrm>
        </p:grpSpPr>
        <p:sp>
          <p:nvSpPr>
            <p:cNvPr id="3" name="Oval 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8" name="Straight Connector 7"/>
            <p:cNvCxnSpPr>
              <a:stCxn id="3" idx="1"/>
              <a:endCxn id="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7"/>
              <a:endCxn id="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797858" y="3553222"/>
            <a:ext cx="44798" cy="1103904"/>
          </a:xfrm>
          <a:prstGeom prst="rect">
            <a:avLst/>
          </a:prstGeom>
          <a:noFill/>
        </p:spPr>
        <p:txBody>
          <a:bodyPr wrap="square" lIns="179198" tIns="143357" rIns="179198" bIns="143357" rtlCol="0">
            <a:spAutoFit/>
          </a:bodyPr>
          <a:lstStyle/>
          <a:p>
            <a:pPr>
              <a:lnSpc>
                <a:spcPct val="90000"/>
              </a:lnSpc>
              <a:spcAft>
                <a:spcPts val="588"/>
              </a:spcAft>
            </a:pPr>
            <a:r>
              <a:rPr lang="en-US" sz="5880" dirty="0"/>
              <a:t>=</a:t>
            </a:r>
          </a:p>
        </p:txBody>
      </p:sp>
      <p:pic>
        <p:nvPicPr>
          <p:cNvPr id="19" name="Picture 18"/>
          <p:cNvPicPr>
            <a:picLocks noChangeAspect="1"/>
          </p:cNvPicPr>
          <p:nvPr/>
        </p:nvPicPr>
        <p:blipFill>
          <a:blip r:embed="rId4"/>
          <a:stretch>
            <a:fillRect/>
          </a:stretch>
        </p:blipFill>
        <p:spPr>
          <a:xfrm>
            <a:off x="7663976" y="2277958"/>
            <a:ext cx="3869177" cy="3764337"/>
          </a:xfrm>
          <a:prstGeom prst="rect">
            <a:avLst/>
          </a:prstGeom>
        </p:spPr>
      </p:pic>
      <p:sp>
        <p:nvSpPr>
          <p:cNvPr id="12" name="Rectangle 11">
            <a:extLst>
              <a:ext uri="{FF2B5EF4-FFF2-40B4-BE49-F238E27FC236}">
                <a16:creationId xmlns="" xmlns:a16="http://schemas.microsoft.com/office/drawing/2014/main" id="{F4CB87AC-4F5F-43AE-B12A-6F190D3057B4}"/>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66604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05248" y="1039705"/>
            <a:ext cx="1239058" cy="1201727"/>
          </a:xfrm>
          <a:prstGeom prst="rect">
            <a:avLst/>
          </a:prstGeom>
        </p:spPr>
      </p:pic>
      <p:pic>
        <p:nvPicPr>
          <p:cNvPr id="4" name="Picture 3"/>
          <p:cNvPicPr>
            <a:picLocks noChangeAspect="1"/>
          </p:cNvPicPr>
          <p:nvPr/>
        </p:nvPicPr>
        <p:blipFill>
          <a:blip r:embed="rId3"/>
          <a:stretch>
            <a:fillRect/>
          </a:stretch>
        </p:blipFill>
        <p:spPr>
          <a:xfrm>
            <a:off x="8251929" y="4698316"/>
            <a:ext cx="1876009" cy="1871974"/>
          </a:xfrm>
          <a:prstGeom prst="rect">
            <a:avLst/>
          </a:prstGeom>
        </p:spPr>
      </p:pic>
      <p:pic>
        <p:nvPicPr>
          <p:cNvPr id="6" name="Picture 5"/>
          <p:cNvPicPr>
            <a:picLocks noChangeAspect="1"/>
          </p:cNvPicPr>
          <p:nvPr/>
        </p:nvPicPr>
        <p:blipFill>
          <a:blip r:embed="rId4"/>
          <a:stretch>
            <a:fillRect/>
          </a:stretch>
        </p:blipFill>
        <p:spPr>
          <a:xfrm>
            <a:off x="1935603" y="4734823"/>
            <a:ext cx="1866637" cy="1809742"/>
          </a:xfrm>
          <a:prstGeom prst="rect">
            <a:avLst/>
          </a:prstGeom>
        </p:spPr>
      </p:pic>
      <p:sp>
        <p:nvSpPr>
          <p:cNvPr id="7" name="Oval 6"/>
          <p:cNvSpPr/>
          <p:nvPr/>
        </p:nvSpPr>
        <p:spPr bwMode="auto">
          <a:xfrm>
            <a:off x="3175471" y="3876994"/>
            <a:ext cx="477440" cy="502665"/>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3245389" y="3950608"/>
            <a:ext cx="337603" cy="355436"/>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3245389" y="3950608"/>
            <a:ext cx="337603" cy="355436"/>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47188" y="3130340"/>
            <a:ext cx="940784" cy="1103904"/>
          </a:xfrm>
          <a:prstGeom prst="rect">
            <a:avLst/>
          </a:prstGeom>
          <a:noFill/>
        </p:spPr>
        <p:txBody>
          <a:bodyPr wrap="square" lIns="179198" tIns="143357" rIns="179198" bIns="143357" rtlCol="0">
            <a:spAutoFit/>
          </a:bodyPr>
          <a:lstStyle/>
          <a:p>
            <a:pPr>
              <a:lnSpc>
                <a:spcPct val="90000"/>
              </a:lnSpc>
              <a:spcAft>
                <a:spcPts val="588"/>
              </a:spcAft>
            </a:pPr>
            <a:r>
              <a:rPr lang="en-US" sz="5880" dirty="0">
                <a:solidFill>
                  <a:srgbClr val="002060"/>
                </a:solidFill>
              </a:rPr>
              <a:t>=</a:t>
            </a:r>
          </a:p>
        </p:txBody>
      </p:sp>
      <p:pic>
        <p:nvPicPr>
          <p:cNvPr id="11" name="Picture 10"/>
          <p:cNvPicPr>
            <a:picLocks noChangeAspect="1"/>
          </p:cNvPicPr>
          <p:nvPr/>
        </p:nvPicPr>
        <p:blipFill>
          <a:blip r:embed="rId5"/>
          <a:stretch>
            <a:fillRect/>
          </a:stretch>
        </p:blipFill>
        <p:spPr>
          <a:xfrm>
            <a:off x="8251933" y="741040"/>
            <a:ext cx="1870955" cy="1820259"/>
          </a:xfrm>
          <a:prstGeom prst="rect">
            <a:avLst/>
          </a:prstGeom>
        </p:spPr>
      </p:pic>
      <p:pic>
        <p:nvPicPr>
          <p:cNvPr id="12" name="Picture 11"/>
          <p:cNvPicPr>
            <a:picLocks noChangeAspect="1"/>
          </p:cNvPicPr>
          <p:nvPr/>
        </p:nvPicPr>
        <p:blipFill>
          <a:blip r:embed="rId6"/>
          <a:stretch>
            <a:fillRect/>
          </a:stretch>
        </p:blipFill>
        <p:spPr>
          <a:xfrm>
            <a:off x="5424010" y="5064563"/>
            <a:ext cx="1239058" cy="1201727"/>
          </a:xfrm>
          <a:prstGeom prst="rect">
            <a:avLst/>
          </a:prstGeom>
        </p:spPr>
      </p:pic>
      <p:pic>
        <p:nvPicPr>
          <p:cNvPr id="13" name="Picture 12"/>
          <p:cNvPicPr>
            <a:picLocks noChangeAspect="1"/>
          </p:cNvPicPr>
          <p:nvPr/>
        </p:nvPicPr>
        <p:blipFill>
          <a:blip r:embed="rId7"/>
          <a:stretch>
            <a:fillRect/>
          </a:stretch>
        </p:blipFill>
        <p:spPr>
          <a:xfrm>
            <a:off x="5424010" y="3055674"/>
            <a:ext cx="1239058" cy="1201727"/>
          </a:xfrm>
          <a:prstGeom prst="rect">
            <a:avLst/>
          </a:prstGeom>
        </p:spPr>
      </p:pic>
      <p:pic>
        <p:nvPicPr>
          <p:cNvPr id="15" name="Picture 14"/>
          <p:cNvPicPr>
            <a:picLocks noChangeAspect="1"/>
          </p:cNvPicPr>
          <p:nvPr/>
        </p:nvPicPr>
        <p:blipFill>
          <a:blip r:embed="rId8"/>
          <a:stretch>
            <a:fillRect/>
          </a:stretch>
        </p:blipFill>
        <p:spPr>
          <a:xfrm>
            <a:off x="8251931" y="2682347"/>
            <a:ext cx="1870955" cy="1866931"/>
          </a:xfrm>
          <a:prstGeom prst="rect">
            <a:avLst/>
          </a:prstGeom>
        </p:spPr>
      </p:pic>
      <p:sp>
        <p:nvSpPr>
          <p:cNvPr id="16" name="TextBox 15"/>
          <p:cNvSpPr txBox="1"/>
          <p:nvPr/>
        </p:nvSpPr>
        <p:spPr>
          <a:xfrm>
            <a:off x="6947188" y="1114371"/>
            <a:ext cx="940784" cy="1103904"/>
          </a:xfrm>
          <a:prstGeom prst="rect">
            <a:avLst/>
          </a:prstGeom>
          <a:noFill/>
        </p:spPr>
        <p:txBody>
          <a:bodyPr wrap="square" lIns="179198" tIns="143357" rIns="179198" bIns="143357" rtlCol="0">
            <a:spAutoFit/>
          </a:bodyPr>
          <a:lstStyle/>
          <a:p>
            <a:pPr>
              <a:lnSpc>
                <a:spcPct val="90000"/>
              </a:lnSpc>
              <a:spcAft>
                <a:spcPts val="588"/>
              </a:spcAft>
            </a:pPr>
            <a:r>
              <a:rPr lang="en-US" sz="5880" dirty="0">
                <a:solidFill>
                  <a:srgbClr val="002060"/>
                </a:solidFill>
              </a:rPr>
              <a:t>=</a:t>
            </a:r>
          </a:p>
        </p:txBody>
      </p:sp>
      <p:sp>
        <p:nvSpPr>
          <p:cNvPr id="17" name="TextBox 16"/>
          <p:cNvSpPr txBox="1"/>
          <p:nvPr/>
        </p:nvSpPr>
        <p:spPr>
          <a:xfrm>
            <a:off x="6947188" y="5087847"/>
            <a:ext cx="940784" cy="1103904"/>
          </a:xfrm>
          <a:prstGeom prst="rect">
            <a:avLst/>
          </a:prstGeom>
          <a:noFill/>
        </p:spPr>
        <p:txBody>
          <a:bodyPr wrap="square" lIns="179198" tIns="143357" rIns="179198" bIns="143357" rtlCol="0">
            <a:spAutoFit/>
          </a:bodyPr>
          <a:lstStyle/>
          <a:p>
            <a:pPr>
              <a:lnSpc>
                <a:spcPct val="90000"/>
              </a:lnSpc>
              <a:spcAft>
                <a:spcPts val="588"/>
              </a:spcAft>
            </a:pPr>
            <a:r>
              <a:rPr lang="en-US" sz="5880" dirty="0">
                <a:solidFill>
                  <a:srgbClr val="002060"/>
                </a:solidFill>
              </a:rPr>
              <a:t>=</a:t>
            </a:r>
          </a:p>
        </p:txBody>
      </p:sp>
      <p:pic>
        <p:nvPicPr>
          <p:cNvPr id="18" name="Picture 17"/>
          <p:cNvPicPr>
            <a:picLocks noChangeAspect="1"/>
          </p:cNvPicPr>
          <p:nvPr/>
        </p:nvPicPr>
        <p:blipFill>
          <a:blip r:embed="rId4"/>
          <a:stretch>
            <a:fillRect/>
          </a:stretch>
        </p:blipFill>
        <p:spPr>
          <a:xfrm>
            <a:off x="1914731" y="2739241"/>
            <a:ext cx="1866637" cy="1809742"/>
          </a:xfrm>
          <a:prstGeom prst="rect">
            <a:avLst/>
          </a:prstGeom>
        </p:spPr>
      </p:pic>
      <p:pic>
        <p:nvPicPr>
          <p:cNvPr id="19" name="Picture 18"/>
          <p:cNvPicPr>
            <a:picLocks noChangeAspect="1"/>
          </p:cNvPicPr>
          <p:nvPr/>
        </p:nvPicPr>
        <p:blipFill>
          <a:blip r:embed="rId4"/>
          <a:stretch>
            <a:fillRect/>
          </a:stretch>
        </p:blipFill>
        <p:spPr>
          <a:xfrm>
            <a:off x="1918184" y="723272"/>
            <a:ext cx="1866637" cy="1809742"/>
          </a:xfrm>
          <a:prstGeom prst="rect">
            <a:avLst/>
          </a:prstGeom>
        </p:spPr>
      </p:pic>
      <p:grpSp>
        <p:nvGrpSpPr>
          <p:cNvPr id="22" name="Group 21"/>
          <p:cNvGrpSpPr/>
          <p:nvPr/>
        </p:nvGrpSpPr>
        <p:grpSpPr>
          <a:xfrm>
            <a:off x="4349913" y="1414926"/>
            <a:ext cx="477440" cy="502665"/>
            <a:chOff x="4740385" y="3954462"/>
            <a:chExt cx="487252" cy="512996"/>
          </a:xfrm>
        </p:grpSpPr>
        <p:sp>
          <p:nvSpPr>
            <p:cNvPr id="23" name="Oval 2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cxnSp>
          <p:nvCxnSpPr>
            <p:cNvPr id="24" name="Straight Connector 23"/>
            <p:cNvCxnSpPr>
              <a:stCxn id="23" idx="1"/>
              <a:endCxn id="2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7"/>
              <a:endCxn id="2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349247" y="3429001"/>
            <a:ext cx="477440" cy="502665"/>
            <a:chOff x="4740385" y="3954462"/>
            <a:chExt cx="487252" cy="512996"/>
          </a:xfrm>
        </p:grpSpPr>
        <p:sp>
          <p:nvSpPr>
            <p:cNvPr id="27" name="Oval 2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cxnSp>
          <p:nvCxnSpPr>
            <p:cNvPr id="28" name="Straight Connector 27"/>
            <p:cNvCxnSpPr>
              <a:stCxn id="27" idx="1"/>
              <a:endCxn id="2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a:endCxn id="2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349247" y="5390298"/>
            <a:ext cx="477440" cy="502665"/>
            <a:chOff x="4740385" y="3954462"/>
            <a:chExt cx="487252" cy="512996"/>
          </a:xfrm>
        </p:grpSpPr>
        <p:sp>
          <p:nvSpPr>
            <p:cNvPr id="31" name="Oval 30"/>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cxnSp>
          <p:nvCxnSpPr>
            <p:cNvPr id="32" name="Straight Connector 31"/>
            <p:cNvCxnSpPr>
              <a:stCxn id="31" idx="1"/>
              <a:endCxn id="31"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7"/>
              <a:endCxn id="31"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5405248" y="1039705"/>
            <a:ext cx="1239058" cy="12017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35" name="Rectangle 34"/>
          <p:cNvSpPr/>
          <p:nvPr/>
        </p:nvSpPr>
        <p:spPr bwMode="auto">
          <a:xfrm>
            <a:off x="5424010" y="3048594"/>
            <a:ext cx="1239058" cy="1201727"/>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36" name="Rectangle 35"/>
          <p:cNvSpPr/>
          <p:nvPr/>
        </p:nvSpPr>
        <p:spPr bwMode="auto">
          <a:xfrm>
            <a:off x="5424010" y="5064563"/>
            <a:ext cx="1239058" cy="1201727"/>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37" name="Rectangle 36">
            <a:extLst>
              <a:ext uri="{FF2B5EF4-FFF2-40B4-BE49-F238E27FC236}">
                <a16:creationId xmlns="" xmlns:a16="http://schemas.microsoft.com/office/drawing/2014/main" id="{ACF714BD-0C5B-48B7-A9AD-4D5FFF08438D}"/>
              </a:ext>
            </a:extLst>
          </p:cNvPr>
          <p:cNvSpPr/>
          <p:nvPr/>
        </p:nvSpPr>
        <p:spPr>
          <a:xfrm>
            <a:off x="7565874" y="6330627"/>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339532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 layer</a:t>
            </a:r>
          </a:p>
        </p:txBody>
      </p:sp>
      <p:sp>
        <p:nvSpPr>
          <p:cNvPr id="3" name="Text Placeholder 2"/>
          <p:cNvSpPr>
            <a:spLocks noGrp="1"/>
          </p:cNvSpPr>
          <p:nvPr>
            <p:ph type="body" sz="quarter" idx="10"/>
          </p:nvPr>
        </p:nvSpPr>
        <p:spPr>
          <a:xfrm>
            <a:off x="272092" y="1190592"/>
            <a:ext cx="11647821" cy="585438"/>
          </a:xfrm>
        </p:spPr>
        <p:txBody>
          <a:bodyPr/>
          <a:lstStyle/>
          <a:p>
            <a:r>
              <a:rPr lang="en-US" dirty="0">
                <a:solidFill>
                  <a:schemeClr val="tx1"/>
                </a:solidFill>
              </a:rPr>
              <a:t>One image becomes a stack of filtered images</a:t>
            </a:r>
          </a:p>
        </p:txBody>
      </p:sp>
      <p:pic>
        <p:nvPicPr>
          <p:cNvPr id="5" name="Picture 4"/>
          <p:cNvPicPr>
            <a:picLocks noChangeAspect="1"/>
          </p:cNvPicPr>
          <p:nvPr/>
        </p:nvPicPr>
        <p:blipFill>
          <a:blip r:embed="rId2"/>
          <a:stretch>
            <a:fillRect/>
          </a:stretch>
        </p:blipFill>
        <p:spPr>
          <a:xfrm>
            <a:off x="7962639" y="4663968"/>
            <a:ext cx="1079748" cy="1077426"/>
          </a:xfrm>
          <a:prstGeom prst="rect">
            <a:avLst/>
          </a:prstGeom>
        </p:spPr>
      </p:pic>
      <p:pic>
        <p:nvPicPr>
          <p:cNvPr id="6" name="Picture 5"/>
          <p:cNvPicPr>
            <a:picLocks noChangeAspect="1"/>
          </p:cNvPicPr>
          <p:nvPr/>
        </p:nvPicPr>
        <p:blipFill>
          <a:blip r:embed="rId3"/>
          <a:stretch>
            <a:fillRect/>
          </a:stretch>
        </p:blipFill>
        <p:spPr>
          <a:xfrm>
            <a:off x="5353562" y="2558235"/>
            <a:ext cx="713147" cy="691661"/>
          </a:xfrm>
          <a:prstGeom prst="rect">
            <a:avLst/>
          </a:prstGeom>
        </p:spPr>
      </p:pic>
      <p:pic>
        <p:nvPicPr>
          <p:cNvPr id="12" name="Picture 11"/>
          <p:cNvPicPr>
            <a:picLocks noChangeAspect="1"/>
          </p:cNvPicPr>
          <p:nvPr/>
        </p:nvPicPr>
        <p:blipFill>
          <a:blip r:embed="rId4"/>
          <a:stretch>
            <a:fillRect/>
          </a:stretch>
        </p:blipFill>
        <p:spPr>
          <a:xfrm>
            <a:off x="7962640" y="2386337"/>
            <a:ext cx="1076838" cy="1047659"/>
          </a:xfrm>
          <a:prstGeom prst="rect">
            <a:avLst/>
          </a:prstGeom>
        </p:spPr>
      </p:pic>
      <p:pic>
        <p:nvPicPr>
          <p:cNvPr id="13" name="Picture 12"/>
          <p:cNvPicPr>
            <a:picLocks noChangeAspect="1"/>
          </p:cNvPicPr>
          <p:nvPr/>
        </p:nvPicPr>
        <p:blipFill>
          <a:blip r:embed="rId5"/>
          <a:stretch>
            <a:fillRect/>
          </a:stretch>
        </p:blipFill>
        <p:spPr>
          <a:xfrm>
            <a:off x="5364360" y="4874765"/>
            <a:ext cx="713147" cy="691661"/>
          </a:xfrm>
          <a:prstGeom prst="rect">
            <a:avLst/>
          </a:prstGeom>
        </p:spPr>
      </p:pic>
      <p:pic>
        <p:nvPicPr>
          <p:cNvPr id="14" name="Picture 13"/>
          <p:cNvPicPr>
            <a:picLocks noChangeAspect="1"/>
          </p:cNvPicPr>
          <p:nvPr/>
        </p:nvPicPr>
        <p:blipFill>
          <a:blip r:embed="rId6"/>
          <a:stretch>
            <a:fillRect/>
          </a:stretch>
        </p:blipFill>
        <p:spPr>
          <a:xfrm>
            <a:off x="5364360" y="3718535"/>
            <a:ext cx="713147" cy="691661"/>
          </a:xfrm>
          <a:prstGeom prst="rect">
            <a:avLst/>
          </a:prstGeom>
        </p:spPr>
      </p:pic>
      <p:pic>
        <p:nvPicPr>
          <p:cNvPr id="15" name="Picture 14"/>
          <p:cNvPicPr>
            <a:picLocks noChangeAspect="1"/>
          </p:cNvPicPr>
          <p:nvPr/>
        </p:nvPicPr>
        <p:blipFill>
          <a:blip r:embed="rId7"/>
          <a:stretch>
            <a:fillRect/>
          </a:stretch>
        </p:blipFill>
        <p:spPr>
          <a:xfrm>
            <a:off x="7962639" y="3503667"/>
            <a:ext cx="1076840" cy="1074524"/>
          </a:xfrm>
          <a:prstGeom prst="rect">
            <a:avLst/>
          </a:prstGeom>
        </p:spPr>
      </p:pic>
      <p:pic>
        <p:nvPicPr>
          <p:cNvPr id="18" name="Picture 17"/>
          <p:cNvPicPr>
            <a:picLocks noChangeAspect="1"/>
          </p:cNvPicPr>
          <p:nvPr/>
        </p:nvPicPr>
        <p:blipFill>
          <a:blip r:embed="rId8"/>
          <a:stretch>
            <a:fillRect/>
          </a:stretch>
        </p:blipFill>
        <p:spPr>
          <a:xfrm>
            <a:off x="2259023" y="3536414"/>
            <a:ext cx="1074355" cy="1041608"/>
          </a:xfrm>
          <a:prstGeom prst="rect">
            <a:avLst/>
          </a:prstGeom>
        </p:spPr>
      </p:pic>
      <p:grpSp>
        <p:nvGrpSpPr>
          <p:cNvPr id="21" name="Group 20"/>
          <p:cNvGrpSpPr/>
          <p:nvPr/>
        </p:nvGrpSpPr>
        <p:grpSpPr>
          <a:xfrm>
            <a:off x="4745774" y="3933407"/>
            <a:ext cx="274793" cy="289313"/>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5353562" y="2558235"/>
            <a:ext cx="713147" cy="69166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4" name="Rectangle 23"/>
          <p:cNvSpPr/>
          <p:nvPr/>
        </p:nvSpPr>
        <p:spPr bwMode="auto">
          <a:xfrm>
            <a:off x="5364360" y="3714462"/>
            <a:ext cx="713147" cy="691661"/>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25" name="Rectangle 24"/>
          <p:cNvSpPr/>
          <p:nvPr/>
        </p:nvSpPr>
        <p:spPr bwMode="auto">
          <a:xfrm>
            <a:off x="5364360" y="4874765"/>
            <a:ext cx="713147" cy="691661"/>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35" name="Rectangle 34"/>
          <p:cNvSpPr/>
          <p:nvPr/>
        </p:nvSpPr>
        <p:spPr bwMode="auto">
          <a:xfrm>
            <a:off x="4464555" y="2386337"/>
            <a:ext cx="2090635" cy="3499052"/>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36" name="Straight Arrow Connector 35"/>
          <p:cNvCxnSpPr/>
          <p:nvPr/>
        </p:nvCxnSpPr>
        <p:spPr>
          <a:xfrm>
            <a:off x="3482707" y="4026325"/>
            <a:ext cx="885873"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67991" y="4064532"/>
            <a:ext cx="885873"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 xmlns:a16="http://schemas.microsoft.com/office/drawing/2014/main" id="{1890E9EE-ACAC-4153-A37E-EAC9FD019350}"/>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2685606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 layer</a:t>
            </a:r>
          </a:p>
        </p:txBody>
      </p:sp>
      <p:sp>
        <p:nvSpPr>
          <p:cNvPr id="3" name="Text Placeholder 2"/>
          <p:cNvSpPr>
            <a:spLocks noGrp="1"/>
          </p:cNvSpPr>
          <p:nvPr>
            <p:ph type="body" sz="quarter" idx="10"/>
          </p:nvPr>
        </p:nvSpPr>
        <p:spPr>
          <a:xfrm>
            <a:off x="272092" y="1190592"/>
            <a:ext cx="11647821" cy="585438"/>
          </a:xfrm>
        </p:spPr>
        <p:txBody>
          <a:bodyPr/>
          <a:lstStyle/>
          <a:p>
            <a:r>
              <a:rPr lang="en-US" dirty="0">
                <a:solidFill>
                  <a:schemeClr val="tx1"/>
                </a:solidFill>
              </a:rPr>
              <a:t>One image becomes a stack of filtered images</a:t>
            </a:r>
          </a:p>
        </p:txBody>
      </p:sp>
      <p:pic>
        <p:nvPicPr>
          <p:cNvPr id="5" name="Picture 4"/>
          <p:cNvPicPr>
            <a:picLocks noChangeAspect="1"/>
          </p:cNvPicPr>
          <p:nvPr/>
        </p:nvPicPr>
        <p:blipFill>
          <a:blip r:embed="rId2"/>
          <a:stretch>
            <a:fillRect/>
          </a:stretch>
        </p:blipFill>
        <p:spPr>
          <a:xfrm>
            <a:off x="7215985" y="4663968"/>
            <a:ext cx="1079748" cy="1077426"/>
          </a:xfrm>
          <a:prstGeom prst="rect">
            <a:avLst/>
          </a:prstGeom>
        </p:spPr>
      </p:pic>
      <p:pic>
        <p:nvPicPr>
          <p:cNvPr id="12" name="Picture 11"/>
          <p:cNvPicPr>
            <a:picLocks noChangeAspect="1"/>
          </p:cNvPicPr>
          <p:nvPr/>
        </p:nvPicPr>
        <p:blipFill>
          <a:blip r:embed="rId3"/>
          <a:stretch>
            <a:fillRect/>
          </a:stretch>
        </p:blipFill>
        <p:spPr>
          <a:xfrm>
            <a:off x="7215983" y="2386337"/>
            <a:ext cx="1076838" cy="1047659"/>
          </a:xfrm>
          <a:prstGeom prst="rect">
            <a:avLst/>
          </a:prstGeom>
        </p:spPr>
      </p:pic>
      <p:pic>
        <p:nvPicPr>
          <p:cNvPr id="15" name="Picture 14"/>
          <p:cNvPicPr>
            <a:picLocks noChangeAspect="1"/>
          </p:cNvPicPr>
          <p:nvPr/>
        </p:nvPicPr>
        <p:blipFill>
          <a:blip r:embed="rId4"/>
          <a:stretch>
            <a:fillRect/>
          </a:stretch>
        </p:blipFill>
        <p:spPr>
          <a:xfrm>
            <a:off x="7215984" y="3503667"/>
            <a:ext cx="1076840" cy="1074524"/>
          </a:xfrm>
          <a:prstGeom prst="rect">
            <a:avLst/>
          </a:prstGeom>
        </p:spPr>
      </p:pic>
      <p:pic>
        <p:nvPicPr>
          <p:cNvPr id="18" name="Picture 17"/>
          <p:cNvPicPr>
            <a:picLocks noChangeAspect="1"/>
          </p:cNvPicPr>
          <p:nvPr/>
        </p:nvPicPr>
        <p:blipFill>
          <a:blip r:embed="rId5"/>
          <a:stretch>
            <a:fillRect/>
          </a:stretch>
        </p:blipFill>
        <p:spPr>
          <a:xfrm>
            <a:off x="2781680" y="3536414"/>
            <a:ext cx="1074355" cy="1041608"/>
          </a:xfrm>
          <a:prstGeom prst="rect">
            <a:avLst/>
          </a:prstGeom>
        </p:spPr>
      </p:pic>
      <p:grpSp>
        <p:nvGrpSpPr>
          <p:cNvPr id="21" name="Group 20"/>
          <p:cNvGrpSpPr/>
          <p:nvPr/>
        </p:nvGrpSpPr>
        <p:grpSpPr>
          <a:xfrm>
            <a:off x="5086487" y="3647295"/>
            <a:ext cx="785519" cy="827022"/>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bwMode="auto">
          <a:xfrm>
            <a:off x="4464555" y="2386337"/>
            <a:ext cx="2090635" cy="3499052"/>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endParaRPr lang="en-US" sz="1959" dirty="0">
              <a:solidFill>
                <a:schemeClr val="tx1"/>
              </a:solidFill>
            </a:endParaRPr>
          </a:p>
        </p:txBody>
      </p:sp>
      <p:sp>
        <p:nvSpPr>
          <p:cNvPr id="13" name="Rectangle 12">
            <a:extLst>
              <a:ext uri="{FF2B5EF4-FFF2-40B4-BE49-F238E27FC236}">
                <a16:creationId xmlns="" xmlns:a16="http://schemas.microsoft.com/office/drawing/2014/main" id="{8377E6AD-13A0-4BDC-B65A-8BEBDDB79D73}"/>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Tree>
    <p:extLst>
      <p:ext uri="{BB962C8B-B14F-4D97-AF65-F5344CB8AC3E}">
        <p14:creationId xmlns:p14="http://schemas.microsoft.com/office/powerpoint/2010/main" val="800167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3362"/>
            <a:ext cx="10364451" cy="1596177"/>
          </a:xfrm>
        </p:spPr>
        <p:txBody>
          <a:bodyPr>
            <a:normAutofit/>
          </a:bodyPr>
          <a:lstStyle/>
          <a:p>
            <a:r>
              <a:rPr lang="en-IN" dirty="0" smtClean="0"/>
              <a:t>Screenshots of project</a:t>
            </a:r>
            <a:endParaRPr lang="en-IN" dirty="0"/>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38200" y="1555846"/>
            <a:ext cx="5181600" cy="4462817"/>
          </a:xfrm>
        </p:spPr>
      </p:pic>
      <p:pic>
        <p:nvPicPr>
          <p:cNvPr id="11" name="Content Placeholder 10"/>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172200" y="1555845"/>
            <a:ext cx="5181600" cy="4462817"/>
          </a:xfrm>
        </p:spPr>
      </p:pic>
    </p:spTree>
    <p:extLst>
      <p:ext uri="{BB962C8B-B14F-4D97-AF65-F5344CB8AC3E}">
        <p14:creationId xmlns:p14="http://schemas.microsoft.com/office/powerpoint/2010/main" val="394644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7949" y="825093"/>
            <a:ext cx="5181600" cy="4598098"/>
          </a:xfrm>
        </p:spPr>
      </p:pic>
      <p:pic>
        <p:nvPicPr>
          <p:cNvPr id="6" name="Content Placeholder 5"/>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663519" y="859810"/>
            <a:ext cx="5181600" cy="4598098"/>
          </a:xfrm>
        </p:spPr>
      </p:pic>
    </p:spTree>
    <p:extLst>
      <p:ext uri="{BB962C8B-B14F-4D97-AF65-F5344CB8AC3E}">
        <p14:creationId xmlns:p14="http://schemas.microsoft.com/office/powerpoint/2010/main" val="877882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7949" y="655093"/>
            <a:ext cx="5181600" cy="4802814"/>
          </a:xfrm>
        </p:spPr>
      </p:pic>
      <p:pic>
        <p:nvPicPr>
          <p:cNvPr id="12" name="Content Placeholder 11"/>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172200" y="655094"/>
            <a:ext cx="5181600" cy="4802814"/>
          </a:xfrm>
        </p:spPr>
      </p:pic>
    </p:spTree>
    <p:extLst>
      <p:ext uri="{BB962C8B-B14F-4D97-AF65-F5344CB8AC3E}">
        <p14:creationId xmlns:p14="http://schemas.microsoft.com/office/powerpoint/2010/main" val="106771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38200" y="723332"/>
            <a:ext cx="5181600" cy="4981432"/>
          </a:xfrm>
        </p:spPr>
      </p:pic>
      <p:pic>
        <p:nvPicPr>
          <p:cNvPr id="6" name="Content Placeholder 5"/>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172200" y="723332"/>
            <a:ext cx="5181600" cy="4981432"/>
          </a:xfrm>
        </p:spPr>
      </p:pic>
    </p:spTree>
    <p:extLst>
      <p:ext uri="{BB962C8B-B14F-4D97-AF65-F5344CB8AC3E}">
        <p14:creationId xmlns:p14="http://schemas.microsoft.com/office/powerpoint/2010/main" val="741128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2643188"/>
            <a:ext cx="5105400" cy="2871787"/>
          </a:xfrm>
        </p:spPr>
      </p:pic>
      <p:pic>
        <p:nvPicPr>
          <p:cNvPr id="8" name="Content Placeholder 7"/>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172200" y="2643188"/>
            <a:ext cx="5105400" cy="2871787"/>
          </a:xfrm>
        </p:spPr>
      </p:pic>
    </p:spTree>
    <p:extLst>
      <p:ext uri="{BB962C8B-B14F-4D97-AF65-F5344CB8AC3E}">
        <p14:creationId xmlns:p14="http://schemas.microsoft.com/office/powerpoint/2010/main" val="3794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REQUIREMENTS</a:t>
            </a:r>
            <a:endParaRPr lang="en-IN" dirty="0"/>
          </a:p>
        </p:txBody>
      </p:sp>
      <p:sp>
        <p:nvSpPr>
          <p:cNvPr id="3" name="Content Placeholder 2"/>
          <p:cNvSpPr>
            <a:spLocks noGrp="1"/>
          </p:cNvSpPr>
          <p:nvPr>
            <p:ph sz="quarter" idx="13"/>
          </p:nvPr>
        </p:nvSpPr>
        <p:spPr/>
        <p:txBody>
          <a:bodyPr/>
          <a:lstStyle/>
          <a:p>
            <a:pPr marL="0" indent="0">
              <a:buNone/>
            </a:pPr>
            <a:r>
              <a:rPr lang="en-IN" dirty="0" smtClean="0"/>
              <a:t>Hardware used:-</a:t>
            </a:r>
          </a:p>
          <a:p>
            <a:pPr lvl="1"/>
            <a:r>
              <a:rPr lang="en-IN" dirty="0" smtClean="0"/>
              <a:t>Camera Hardware (live IP cam)</a:t>
            </a:r>
          </a:p>
          <a:p>
            <a:pPr marL="457200" lvl="1" indent="0">
              <a:buNone/>
            </a:pPr>
            <a:endParaRPr lang="en-IN" dirty="0" smtClean="0"/>
          </a:p>
          <a:p>
            <a:pPr marL="0" indent="0">
              <a:buNone/>
            </a:pPr>
            <a:r>
              <a:rPr lang="en-IN" dirty="0" smtClean="0"/>
              <a:t>Operating System:-</a:t>
            </a:r>
          </a:p>
          <a:p>
            <a:pPr lvl="1"/>
            <a:r>
              <a:rPr lang="en-IN" dirty="0" smtClean="0"/>
              <a:t>Android/Linux/Windows operating system dedicated hardware for running software</a:t>
            </a:r>
            <a:endParaRPr lang="en-IN" dirty="0"/>
          </a:p>
        </p:txBody>
      </p:sp>
    </p:spTree>
    <p:extLst>
      <p:ext uri="{BB962C8B-B14F-4D97-AF65-F5344CB8AC3E}">
        <p14:creationId xmlns:p14="http://schemas.microsoft.com/office/powerpoint/2010/main" val="361832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38200" y="0"/>
            <a:ext cx="10456572" cy="6181859"/>
          </a:xfrm>
        </p:spPr>
      </p:pic>
    </p:spTree>
    <p:extLst>
      <p:ext uri="{BB962C8B-B14F-4D97-AF65-F5344CB8AC3E}">
        <p14:creationId xmlns:p14="http://schemas.microsoft.com/office/powerpoint/2010/main" val="32317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38200" y="128789"/>
            <a:ext cx="10289146" cy="6091707"/>
          </a:xfrm>
        </p:spPr>
      </p:pic>
    </p:spTree>
    <p:extLst>
      <p:ext uri="{BB962C8B-B14F-4D97-AF65-F5344CB8AC3E}">
        <p14:creationId xmlns:p14="http://schemas.microsoft.com/office/powerpoint/2010/main" val="4220457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5" dirty="0" smtClean="0">
                <a:effectLst/>
              </a:rPr>
              <a:t>C</a:t>
            </a:r>
            <a:r>
              <a:rPr lang="en-US" spc="-5" dirty="0" smtClean="0"/>
              <a:t>ONCLUSION</a:t>
            </a:r>
            <a:endParaRPr lang="en-IN" dirty="0"/>
          </a:p>
        </p:txBody>
      </p:sp>
      <p:sp>
        <p:nvSpPr>
          <p:cNvPr id="3" name="Content Placeholder 2"/>
          <p:cNvSpPr>
            <a:spLocks noGrp="1"/>
          </p:cNvSpPr>
          <p:nvPr>
            <p:ph sz="quarter" idx="13"/>
          </p:nvPr>
        </p:nvSpPr>
        <p:spPr/>
        <p:txBody>
          <a:bodyPr/>
          <a:lstStyle/>
          <a:p>
            <a:pPr marL="0" indent="0">
              <a:buNone/>
            </a:pPr>
            <a:r>
              <a:rPr lang="en-IN" dirty="0"/>
              <a:t>W</a:t>
            </a:r>
            <a:r>
              <a:rPr lang="en-IN" dirty="0" smtClean="0"/>
              <a:t>e have proposed a garbage classified system which can be used </a:t>
            </a:r>
            <a:r>
              <a:rPr lang="en-IN" dirty="0" err="1" smtClean="0"/>
              <a:t>excibilty</a:t>
            </a:r>
            <a:r>
              <a:rPr lang="en-IN" dirty="0" smtClean="0"/>
              <a:t> by taking in images/videos the model we made is </a:t>
            </a:r>
            <a:r>
              <a:rPr lang="en-IN" dirty="0" err="1" smtClean="0"/>
              <a:t>lite</a:t>
            </a:r>
            <a:r>
              <a:rPr lang="en-IN" dirty="0" smtClean="0"/>
              <a:t> into a run a execute we have a integrated our model into web-site to demonstrate in an understand </a:t>
            </a:r>
            <a:r>
              <a:rPr lang="en-IN" dirty="0" err="1" smtClean="0"/>
              <a:t>lable</a:t>
            </a:r>
            <a:r>
              <a:rPr lang="en-IN" dirty="0" smtClean="0"/>
              <a:t>.</a:t>
            </a:r>
            <a:endParaRPr lang="en-IN" dirty="0"/>
          </a:p>
        </p:txBody>
      </p:sp>
    </p:spTree>
    <p:extLst>
      <p:ext uri="{BB962C8B-B14F-4D97-AF65-F5344CB8AC3E}">
        <p14:creationId xmlns:p14="http://schemas.microsoft.com/office/powerpoint/2010/main" val="4209653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5" dirty="0" smtClean="0">
                <a:effectLst/>
              </a:rPr>
              <a:t>BIBLIOGRAPHY</a:t>
            </a:r>
            <a:endParaRPr lang="en-IN" dirty="0"/>
          </a:p>
        </p:txBody>
      </p:sp>
      <p:sp>
        <p:nvSpPr>
          <p:cNvPr id="4" name="Rectangle 1"/>
          <p:cNvSpPr>
            <a:spLocks noGrp="1" noChangeArrowheads="1"/>
          </p:cNvSpPr>
          <p:nvPr>
            <p:ph sz="quarter" idx="13"/>
          </p:nvPr>
        </p:nvSpPr>
        <p:spPr bwMode="auto">
          <a:xfrm>
            <a:off x="838200" y="3401130"/>
            <a:ext cx="105156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2"/>
              </a:rPr>
              <a:t>https://teachablemachine.withgoogle.com/models/Iu6ZbI6Jo/</a:t>
            </a:r>
            <a:endPar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1155CC"/>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rPr>
              <a:t>Keras.io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44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TOOLS AND TECHNOLOGY</a:t>
            </a:r>
            <a:endParaRPr lang="en-IN" dirty="0"/>
          </a:p>
        </p:txBody>
      </p:sp>
      <p:sp>
        <p:nvSpPr>
          <p:cNvPr id="3" name="Content Placeholder 2"/>
          <p:cNvSpPr>
            <a:spLocks noGrp="1"/>
          </p:cNvSpPr>
          <p:nvPr>
            <p:ph sz="quarter" idx="13"/>
          </p:nvPr>
        </p:nvSpPr>
        <p:spPr/>
        <p:txBody>
          <a:bodyPr>
            <a:normAutofit fontScale="25000" lnSpcReduction="20000"/>
          </a:bodyPr>
          <a:lstStyle/>
          <a:p>
            <a:r>
              <a:rPr lang="en-IN" sz="3200" dirty="0"/>
              <a:t>S</a:t>
            </a:r>
            <a:r>
              <a:rPr lang="en-IN" sz="3200" dirty="0" smtClean="0"/>
              <a:t>oftware Used :</a:t>
            </a:r>
          </a:p>
          <a:p>
            <a:pPr marL="0" indent="0">
              <a:buNone/>
            </a:pPr>
            <a:r>
              <a:rPr lang="en-IN" sz="3200" dirty="0"/>
              <a:t>		</a:t>
            </a:r>
            <a:r>
              <a:rPr lang="en-IN" sz="3200" dirty="0" smtClean="0"/>
              <a:t>- keras, tensorflow, flask, python</a:t>
            </a:r>
          </a:p>
          <a:p>
            <a:pPr marL="0" indent="0">
              <a:buNone/>
            </a:pPr>
            <a:endParaRPr lang="en-IN" sz="3200" dirty="0" smtClean="0"/>
          </a:p>
          <a:p>
            <a:r>
              <a:rPr lang="en-IN" sz="3200" dirty="0" smtClean="0"/>
              <a:t>Programing used:</a:t>
            </a:r>
          </a:p>
          <a:p>
            <a:pPr marL="0" indent="0">
              <a:buNone/>
            </a:pPr>
            <a:r>
              <a:rPr lang="en-IN" sz="3200" dirty="0"/>
              <a:t> </a:t>
            </a:r>
            <a:r>
              <a:rPr lang="en-IN" sz="3200" dirty="0" smtClean="0"/>
              <a:t>	</a:t>
            </a:r>
            <a:r>
              <a:rPr lang="en-IN" sz="3200" dirty="0"/>
              <a:t>- HTML/CSS/JS</a:t>
            </a:r>
          </a:p>
          <a:p>
            <a:pPr marL="0" indent="0">
              <a:buNone/>
            </a:pPr>
            <a:endParaRPr lang="en-IN" sz="3200" dirty="0" smtClean="0"/>
          </a:p>
          <a:p>
            <a:r>
              <a:rPr lang="en-IN" sz="3200" dirty="0" smtClean="0"/>
              <a:t>Platform:</a:t>
            </a:r>
          </a:p>
          <a:p>
            <a:pPr marL="0" indent="0">
              <a:buNone/>
            </a:pPr>
            <a:r>
              <a:rPr lang="en-IN" sz="3200" dirty="0" smtClean="0"/>
              <a:t>	-Google Colab</a:t>
            </a:r>
          </a:p>
          <a:p>
            <a:pPr marL="0" indent="0">
              <a:buNone/>
            </a:pPr>
            <a:r>
              <a:rPr lang="en-IN" sz="3200" dirty="0"/>
              <a:t>	</a:t>
            </a:r>
            <a:r>
              <a:rPr lang="en-IN" sz="3200" dirty="0" smtClean="0"/>
              <a:t>-Anaconda(</a:t>
            </a:r>
            <a:r>
              <a:rPr lang="en-IN" sz="3200" dirty="0" err="1"/>
              <a:t>S</a:t>
            </a:r>
            <a:r>
              <a:rPr lang="en-IN" sz="3200" dirty="0" err="1" smtClean="0"/>
              <a:t>pyder</a:t>
            </a:r>
            <a:r>
              <a:rPr lang="en-IN" sz="3200" dirty="0" smtClean="0"/>
              <a:t>)</a:t>
            </a:r>
          </a:p>
          <a:p>
            <a:pPr marL="0" indent="0">
              <a:buNone/>
            </a:pPr>
            <a:r>
              <a:rPr lang="en-IN" sz="3200" dirty="0"/>
              <a:t>	</a:t>
            </a:r>
            <a:endParaRPr lang="en-IN" sz="3200" dirty="0" smtClean="0"/>
          </a:p>
          <a:p>
            <a:pPr marL="0" indent="0">
              <a:buNone/>
            </a:pPr>
            <a:endParaRPr lang="en-IN" sz="3200" dirty="0"/>
          </a:p>
          <a:p>
            <a:pPr marL="0" indent="0">
              <a:buNone/>
            </a:pPr>
            <a:r>
              <a:rPr lang="en-IN" sz="3200" dirty="0" smtClean="0"/>
              <a:t> </a:t>
            </a:r>
          </a:p>
          <a:p>
            <a:pPr marL="0" indent="0">
              <a:buNone/>
            </a:pPr>
            <a:r>
              <a:rPr lang="en-IN" dirty="0" smtClean="0"/>
              <a:t>	</a:t>
            </a:r>
          </a:p>
        </p:txBody>
      </p:sp>
    </p:spTree>
    <p:extLst>
      <p:ext uri="{BB962C8B-B14F-4D97-AF65-F5344CB8AC3E}">
        <p14:creationId xmlns:p14="http://schemas.microsoft.com/office/powerpoint/2010/main" val="2904335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91" y="118268"/>
            <a:ext cx="10515600" cy="1325563"/>
          </a:xfrm>
        </p:spPr>
        <p:txBody>
          <a:bodyPr>
            <a:normAutofit/>
          </a:bodyPr>
          <a:lstStyle/>
          <a:p>
            <a:r>
              <a:rPr lang="en-IN" sz="2000" dirty="0" smtClean="0"/>
              <a:t>WORKING OF IMAGES IN MODEL</a:t>
            </a:r>
            <a:endParaRPr lang="en-IN" sz="2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90613"/>
            <a:ext cx="7516813" cy="4883150"/>
          </a:xfrm>
        </p:spPr>
      </p:pic>
    </p:spTree>
    <p:extLst>
      <p:ext uri="{BB962C8B-B14F-4D97-AF65-F5344CB8AC3E}">
        <p14:creationId xmlns:p14="http://schemas.microsoft.com/office/powerpoint/2010/main" val="1208328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57809" y="1495339"/>
            <a:ext cx="1106072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Building a Convolutional Neural Network (CNN) in </a:t>
            </a:r>
            <a:r>
              <a:rPr kumimoji="0" 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Keras</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great way to use deep learning to classify images is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build a convolutional</a:t>
            </a:r>
            <a:r>
              <a:rPr kumimoji="0" lang="en-US" sz="2400" b="1"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neural network (CNN).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The </a:t>
            </a:r>
            <a:r>
              <a:rPr kumimoji="0" 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Keras</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library in Python makes it pretty simple to build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CNN.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smtClean="0">
                <a:solidFill>
                  <a:srgbClr val="000000"/>
                </a:solidFill>
                <a:latin typeface="Courier New" panose="02070309020205020404" pitchFamily="49" charset="0"/>
                <a:cs typeface="Courier New" panose="02070309020205020404" pitchFamily="49" charset="0"/>
              </a:rPr>
              <a:t>CNN </a:t>
            </a:r>
            <a:r>
              <a:rPr kumimoji="0" 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Computers see images using pixels.</a:t>
            </a:r>
            <a:r>
              <a:rPr kumimoji="0" lang="en-US" sz="2400" b="1" i="0" u="none" strike="noStrike" cap="none" normalizeH="0" baseline="0" dirty="0" smtClean="0">
                <a:ln>
                  <a:noFill/>
                </a:ln>
                <a:solidFill>
                  <a:schemeClr val="tx1"/>
                </a:solidFill>
                <a:effectLst/>
              </a:rPr>
              <a:t> </a:t>
            </a:r>
            <a:endParaRPr kumimoji="0" lang="en-US" sz="2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37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p:cNvSpPr>
            <a:spLocks noGrp="1"/>
          </p:cNvSpPr>
          <p:nvPr>
            <p:ph type="body" sz="quarter" idx="4294967295"/>
          </p:nvPr>
        </p:nvSpPr>
        <p:spPr>
          <a:xfrm>
            <a:off x="544513" y="1190625"/>
            <a:ext cx="11647487" cy="585788"/>
          </a:xfrm>
        </p:spPr>
        <p:txBody>
          <a:bodyPr/>
          <a:lstStyle/>
          <a:p>
            <a:r>
              <a:rPr lang="en-US" dirty="0">
                <a:solidFill>
                  <a:schemeClr val="tx1"/>
                </a:solidFill>
              </a:rPr>
              <a:t>Says whether a picture is of an X or an O</a:t>
            </a:r>
          </a:p>
        </p:txBody>
      </p:sp>
      <p:sp>
        <p:nvSpPr>
          <p:cNvPr id="14" name="TextBox 13"/>
          <p:cNvSpPr txBox="1"/>
          <p:nvPr/>
        </p:nvSpPr>
        <p:spPr>
          <a:xfrm>
            <a:off x="8176523" y="3169006"/>
            <a:ext cx="2367253" cy="1266641"/>
          </a:xfrm>
          <a:prstGeom prst="rect">
            <a:avLst/>
          </a:prstGeom>
          <a:noFill/>
        </p:spPr>
        <p:txBody>
          <a:bodyPr wrap="none" lIns="179198" tIns="143357" rIns="179198" bIns="143357" rtlCol="0">
            <a:spAutoFit/>
          </a:bodyPr>
          <a:lstStyle/>
          <a:p>
            <a:pPr>
              <a:lnSpc>
                <a:spcPct val="90000"/>
              </a:lnSpc>
              <a:spcAft>
                <a:spcPts val="588"/>
              </a:spcAft>
            </a:pPr>
            <a:r>
              <a:rPr lang="en-US" sz="7055" b="1" dirty="0"/>
              <a:t>X </a:t>
            </a:r>
            <a:r>
              <a:rPr lang="en-US" sz="4312" dirty="0"/>
              <a:t>or</a:t>
            </a:r>
            <a:r>
              <a:rPr lang="en-US" sz="7055" b="1" dirty="0"/>
              <a:t> O</a:t>
            </a:r>
          </a:p>
        </p:txBody>
      </p:sp>
      <p:sp>
        <p:nvSpPr>
          <p:cNvPr id="15" name="Rectangle 14"/>
          <p:cNvSpPr/>
          <p:nvPr/>
        </p:nvSpPr>
        <p:spPr bwMode="auto">
          <a:xfrm>
            <a:off x="4015477" y="2981006"/>
            <a:ext cx="3061286" cy="1642642"/>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8" rIns="0" bIns="45698" numCol="1" rtlCol="0" anchor="ctr" anchorCtr="0" compatLnSpc="1">
            <a:prstTxWarp prst="textNoShape">
              <a:avLst/>
            </a:prstTxWarp>
          </a:bodyPr>
          <a:lstStyle/>
          <a:p>
            <a:pPr algn="ctr" defTabSz="913653" fontAlgn="base">
              <a:spcBef>
                <a:spcPct val="0"/>
              </a:spcBef>
              <a:spcAft>
                <a:spcPct val="0"/>
              </a:spcAft>
            </a:pPr>
            <a:r>
              <a:rPr lang="en-US" sz="2743" dirty="0">
                <a:solidFill>
                  <a:schemeClr val="tx1"/>
                </a:solidFill>
              </a:rPr>
              <a:t>CNN</a:t>
            </a:r>
          </a:p>
        </p:txBody>
      </p:sp>
      <p:cxnSp>
        <p:nvCxnSpPr>
          <p:cNvPr id="17" name="Straight Arrow Connector 16"/>
          <p:cNvCxnSpPr>
            <a:endCxn id="15" idx="1"/>
          </p:cNvCxnSpPr>
          <p:nvPr/>
        </p:nvCxnSpPr>
        <p:spPr>
          <a:xfrm>
            <a:off x="3129605" y="3802325"/>
            <a:ext cx="885873"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290650" y="3802327"/>
            <a:ext cx="885873" cy="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pic>
        <p:nvPicPr>
          <p:cNvPr id="22" name="Picture 21"/>
          <p:cNvPicPr>
            <a:picLocks noChangeAspect="1"/>
          </p:cNvPicPr>
          <p:nvPr/>
        </p:nvPicPr>
        <p:blipFill>
          <a:blip r:embed="rId2"/>
          <a:stretch>
            <a:fillRect/>
          </a:stretch>
        </p:blipFill>
        <p:spPr>
          <a:xfrm>
            <a:off x="1891519" y="3145918"/>
            <a:ext cx="1354094" cy="1312819"/>
          </a:xfrm>
          <a:prstGeom prst="rect">
            <a:avLst/>
          </a:prstGeom>
        </p:spPr>
      </p:pic>
      <p:sp>
        <p:nvSpPr>
          <p:cNvPr id="24" name="TextBox 23"/>
          <p:cNvSpPr txBox="1"/>
          <p:nvPr/>
        </p:nvSpPr>
        <p:spPr>
          <a:xfrm>
            <a:off x="1168078" y="2129599"/>
            <a:ext cx="2667399" cy="1018047"/>
          </a:xfrm>
          <a:prstGeom prst="rect">
            <a:avLst/>
          </a:prstGeom>
          <a:noFill/>
        </p:spPr>
        <p:txBody>
          <a:bodyPr wrap="none" lIns="179198" tIns="143357" rIns="179198" bIns="143357" rtlCol="0">
            <a:spAutoFit/>
          </a:bodyPr>
          <a:lstStyle/>
          <a:p>
            <a:pPr>
              <a:lnSpc>
                <a:spcPct val="90000"/>
              </a:lnSpc>
              <a:spcAft>
                <a:spcPts val="588"/>
              </a:spcAft>
            </a:pPr>
            <a:r>
              <a:rPr lang="en-US" sz="2352" dirty="0"/>
              <a:t>A two-dimensional</a:t>
            </a:r>
          </a:p>
          <a:p>
            <a:pPr>
              <a:lnSpc>
                <a:spcPct val="90000"/>
              </a:lnSpc>
              <a:spcAft>
                <a:spcPts val="588"/>
              </a:spcAft>
            </a:pPr>
            <a:r>
              <a:rPr lang="en-US" sz="2352" dirty="0"/>
              <a:t>array of pixels</a:t>
            </a:r>
          </a:p>
        </p:txBody>
      </p:sp>
      <p:cxnSp>
        <p:nvCxnSpPr>
          <p:cNvPr id="4" name="Straight Connector 3">
            <a:extLst>
              <a:ext uri="{FF2B5EF4-FFF2-40B4-BE49-F238E27FC236}">
                <a16:creationId xmlns="" xmlns:a16="http://schemas.microsoft.com/office/drawing/2014/main" id="{7945CD6F-233E-4ECD-AC77-61CECEE27736}"/>
              </a:ext>
            </a:extLst>
          </p:cNvPr>
          <p:cNvCxnSpPr/>
          <p:nvPr/>
        </p:nvCxnSpPr>
        <p:spPr>
          <a:xfrm>
            <a:off x="3245612" y="3145918"/>
            <a:ext cx="0" cy="128972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EC6B7F88-4218-4FAF-81E4-1166386300C0}"/>
              </a:ext>
            </a:extLst>
          </p:cNvPr>
          <p:cNvCxnSpPr/>
          <p:nvPr/>
        </p:nvCxnSpPr>
        <p:spPr>
          <a:xfrm>
            <a:off x="1891519" y="4435642"/>
            <a:ext cx="1354094"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3A51FF3F-DCAA-48F5-80F9-84CD40527541}"/>
              </a:ext>
            </a:extLst>
          </p:cNvPr>
          <p:cNvCxnSpPr/>
          <p:nvPr/>
        </p:nvCxnSpPr>
        <p:spPr>
          <a:xfrm>
            <a:off x="3245612" y="3145918"/>
            <a:ext cx="0" cy="1289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94DD1138-3B09-471A-9914-DF5BC72DD240}"/>
              </a:ext>
            </a:extLst>
          </p:cNvPr>
          <p:cNvCxnSpPr/>
          <p:nvPr/>
        </p:nvCxnSpPr>
        <p:spPr>
          <a:xfrm>
            <a:off x="1891519" y="4435611"/>
            <a:ext cx="13540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5EAF51CD-5FDE-4F09-A15B-601C58BD31AA}"/>
              </a:ext>
            </a:extLst>
          </p:cNvPr>
          <p:cNvSpPr/>
          <p:nvPr/>
        </p:nvSpPr>
        <p:spPr>
          <a:xfrm>
            <a:off x="7867538" y="6327882"/>
            <a:ext cx="644196" cy="161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3" name="Rectangle 2"/>
          <p:cNvSpPr/>
          <p:nvPr/>
        </p:nvSpPr>
        <p:spPr>
          <a:xfrm>
            <a:off x="8189636" y="468107"/>
            <a:ext cx="3221046" cy="369332"/>
          </a:xfrm>
          <a:prstGeom prst="rect">
            <a:avLst/>
          </a:prstGeom>
        </p:spPr>
        <p:txBody>
          <a:bodyPr wrap="square">
            <a:spAutoFit/>
          </a:bodyPr>
          <a:lstStyle/>
          <a:p>
            <a:r>
              <a:rPr lang="en-US" dirty="0"/>
              <a:t>A toy ConvNet: X’s and O’s</a:t>
            </a:r>
            <a:endParaRPr lang="en-IN" dirty="0"/>
          </a:p>
        </p:txBody>
      </p:sp>
    </p:spTree>
    <p:extLst>
      <p:ext uri="{BB962C8B-B14F-4D97-AF65-F5344CB8AC3E}">
        <p14:creationId xmlns:p14="http://schemas.microsoft.com/office/powerpoint/2010/main" val="126863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160</TotalTime>
  <Words>527</Words>
  <Application>Microsoft Office PowerPoint</Application>
  <PresentationFormat>Widescreen</PresentationFormat>
  <Paragraphs>148</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Cambria Math</vt:lpstr>
      <vt:lpstr>Courier New</vt:lpstr>
      <vt:lpstr>Mangal</vt:lpstr>
      <vt:lpstr>Times New Roman</vt:lpstr>
      <vt:lpstr>Tw Cen MT</vt:lpstr>
      <vt:lpstr>Droplet</vt:lpstr>
      <vt:lpstr>AI based Garbage separator</vt:lpstr>
      <vt:lpstr>PowerPoint Presentation</vt:lpstr>
      <vt:lpstr>INTRODUCTION</vt:lpstr>
      <vt:lpstr>OBJECTIVE</vt:lpstr>
      <vt:lpstr>REQUIREMENTS</vt:lpstr>
      <vt:lpstr>TOOLS AND TECHNOLOGY</vt:lpstr>
      <vt:lpstr>WORKING OF IMAGES IN MODEL</vt:lpstr>
      <vt:lpstr>PowerPoint Presentation</vt:lpstr>
      <vt:lpstr>PowerPoint Presentation</vt:lpstr>
      <vt:lpstr>For example</vt:lpstr>
      <vt:lpstr>Trickier cases</vt:lpstr>
      <vt:lpstr>Deciding is hard</vt:lpstr>
      <vt:lpstr>What computers see</vt:lpstr>
      <vt:lpstr>What computers see</vt:lpstr>
      <vt:lpstr>Computers are literal</vt:lpstr>
      <vt:lpstr>ConvNets match pieces of the image</vt:lpstr>
      <vt:lpstr>Features match pieces of the image</vt:lpstr>
      <vt:lpstr>PowerPoint Presentation</vt:lpstr>
      <vt:lpstr>PowerPoint Presentation</vt:lpstr>
      <vt:lpstr>PowerPoint Presentation</vt:lpstr>
      <vt:lpstr>PowerPoint Presentation</vt:lpstr>
      <vt:lpstr>PowerPoint Presentation</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Convolution: Trying every possible match</vt:lpstr>
      <vt:lpstr>Convolution: Trying every possible match</vt:lpstr>
      <vt:lpstr>PowerPoint Presentation</vt:lpstr>
      <vt:lpstr>Convolution layer</vt:lpstr>
      <vt:lpstr>Convolution layer</vt:lpstr>
      <vt:lpstr>Screenshots of project</vt:lpstr>
      <vt:lpstr>PowerPoint Presentation</vt:lpstr>
      <vt:lpstr>PowerPoint Presentation</vt:lpstr>
      <vt:lpstr>PowerPoint Presentation</vt:lpstr>
      <vt:lpstr>PowerPoint Presentation</vt:lpstr>
      <vt:lpstr>PowerPoint Presentation</vt:lpstr>
      <vt:lpstr>PowerPoint Presentation</vt:lpstr>
      <vt:lpstr>CONCLUSION</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Separation Biodegradable n Non-Biodegradable</dc:title>
  <dc:creator>karishma</dc:creator>
  <cp:lastModifiedBy>karishma</cp:lastModifiedBy>
  <cp:revision>38</cp:revision>
  <dcterms:created xsi:type="dcterms:W3CDTF">2020-03-26T08:48:13Z</dcterms:created>
  <dcterms:modified xsi:type="dcterms:W3CDTF">2020-08-30T09:34:51Z</dcterms:modified>
</cp:coreProperties>
</file>