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0585" autoAdjust="0"/>
  </p:normalViewPr>
  <p:slideViewPr>
    <p:cSldViewPr>
      <p:cViewPr varScale="1">
        <p:scale>
          <a:sx n="50" d="100"/>
          <a:sy n="50" d="100"/>
        </p:scale>
        <p:origin x="725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mit\OneDrive\Desktop\Forage\TASK%202\Merg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mit\OneDrive\Desktop\Forage\TASK%202\Merge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mit\OneDrive\Desktop\Forage\TASK%202\Merge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[Merged.xlsx]Sheet1!PivotTable1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Scores</a:t>
            </a:r>
            <a:r>
              <a:rPr lang="en-US" baseline="0"/>
              <a:t> per Reaction Type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Sheet1!$A$4:$A$8</c:f>
              <c:strCache>
                <c:ptCount val="4"/>
                <c:pt idx="0">
                  <c:v>audio</c:v>
                </c:pt>
                <c:pt idx="1">
                  <c:v>GIF</c:v>
                </c:pt>
                <c:pt idx="2">
                  <c:v>photo</c:v>
                </c:pt>
                <c:pt idx="3">
                  <c:v>video</c:v>
                </c:pt>
              </c:strCache>
            </c:strRef>
          </c:cat>
          <c:val>
            <c:numRef>
              <c:f>Sheet1!$B$4:$B$8</c:f>
              <c:numCache>
                <c:formatCode>General</c:formatCode>
                <c:ptCount val="4"/>
                <c:pt idx="0">
                  <c:v>226127</c:v>
                </c:pt>
                <c:pt idx="1">
                  <c:v>238217</c:v>
                </c:pt>
                <c:pt idx="2">
                  <c:v>262838</c:v>
                </c:pt>
                <c:pt idx="3">
                  <c:v>246463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B7C-489B-91AA-452876FC7B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6795328"/>
        <c:axId val="606793888"/>
      </c:lineChart>
      <c:catAx>
        <c:axId val="60679532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Reaction</a:t>
                </a:r>
                <a:r>
                  <a:rPr lang="en-US" baseline="0"/>
                  <a:t> Types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793888"/>
        <c:crosses val="autoZero"/>
        <c:auto val="1"/>
        <c:lblAlgn val="ctr"/>
        <c:lblOffset val="100"/>
        <c:noMultiLvlLbl val="0"/>
      </c:catAx>
      <c:valAx>
        <c:axId val="60679388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</a:t>
                </a:r>
                <a:r>
                  <a:rPr lang="en-US" baseline="0"/>
                  <a:t> of Scores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795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5 Categories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Sheet7!$Q$9:$R$9</c:f>
              <c:strCache>
                <c:ptCount val="2"/>
                <c:pt idx="0">
                  <c:v>1</c:v>
                </c:pt>
                <c:pt idx="1">
                  <c:v>Animals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Sheet7!$S$9</c:f>
              <c:numCache>
                <c:formatCode>General</c:formatCode>
                <c:ptCount val="1"/>
                <c:pt idx="0">
                  <c:v>74965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6B-4355-BEB0-3868A52B1E44}"/>
            </c:ext>
          </c:extLst>
        </c:ser>
        <c:ser>
          <c:idx val="1"/>
          <c:order val="1"/>
          <c:tx>
            <c:strRef>
              <c:f>Sheet7!$Q$10:$R$10</c:f>
              <c:strCache>
                <c:ptCount val="2"/>
                <c:pt idx="0">
                  <c:v>2</c:v>
                </c:pt>
                <c:pt idx="1">
                  <c:v>science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Sheet7!$S$10</c:f>
              <c:numCache>
                <c:formatCode>General</c:formatCode>
                <c:ptCount val="1"/>
                <c:pt idx="0">
                  <c:v>71168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6B-4355-BEB0-3868A52B1E44}"/>
            </c:ext>
          </c:extLst>
        </c:ser>
        <c:ser>
          <c:idx val="2"/>
          <c:order val="2"/>
          <c:tx>
            <c:strRef>
              <c:f>Sheet7!$Q$11:$R$11</c:f>
              <c:strCache>
                <c:ptCount val="2"/>
                <c:pt idx="0">
                  <c:v>3</c:v>
                </c:pt>
                <c:pt idx="1">
                  <c:v>healthy eating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Sheet7!$S$11</c:f>
              <c:numCache>
                <c:formatCode>General</c:formatCode>
                <c:ptCount val="1"/>
                <c:pt idx="0">
                  <c:v>69339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6B-4355-BEB0-3868A52B1E44}"/>
            </c:ext>
          </c:extLst>
        </c:ser>
        <c:ser>
          <c:idx val="3"/>
          <c:order val="3"/>
          <c:tx>
            <c:strRef>
              <c:f>Sheet7!$Q$12:$R$12</c:f>
              <c:strCache>
                <c:ptCount val="2"/>
                <c:pt idx="0">
                  <c:v>4</c:v>
                </c:pt>
                <c:pt idx="1">
                  <c:v>technology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Sheet7!$S$12</c:f>
              <c:numCache>
                <c:formatCode>General</c:formatCode>
                <c:ptCount val="1"/>
                <c:pt idx="0">
                  <c:v>68738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66B-4355-BEB0-3868A52B1E44}"/>
            </c:ext>
          </c:extLst>
        </c:ser>
        <c:ser>
          <c:idx val="4"/>
          <c:order val="4"/>
          <c:tx>
            <c:strRef>
              <c:f>Sheet7!$Q$13:$R$13</c:f>
              <c:strCache>
                <c:ptCount val="2"/>
                <c:pt idx="0">
                  <c:v>5</c:v>
                </c:pt>
                <c:pt idx="1">
                  <c:v>food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Sheet7!$S$13</c:f>
              <c:numCache>
                <c:formatCode>General</c:formatCode>
                <c:ptCount val="1"/>
                <c:pt idx="0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66B-4355-BEB0-3868A52B1E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54760672"/>
        <c:axId val="354768352"/>
      </c:barChart>
      <c:catAx>
        <c:axId val="3547606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54768352"/>
        <c:crosses val="autoZero"/>
        <c:auto val="1"/>
        <c:lblAlgn val="ctr"/>
        <c:lblOffset val="100"/>
        <c:noMultiLvlLbl val="0"/>
      </c:catAx>
      <c:valAx>
        <c:axId val="354768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4760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Contents per Month</a:t>
            </a:r>
          </a:p>
        </c:rich>
      </c:tx>
      <c:layout>
        <c:manualLayout>
          <c:xMode val="edge"/>
          <c:yMode val="edge"/>
          <c:x val="0.40347900262467196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Sheet7!$F$1</c:f>
              <c:strCache>
                <c:ptCount val="1"/>
                <c:pt idx="0">
                  <c:v>Content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Sheet7!$E$2:$E$13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Sheet7!$F$2:$F$13</c:f>
              <c:numCache>
                <c:formatCode>General</c:formatCode>
                <c:ptCount val="12"/>
                <c:pt idx="0">
                  <c:v>2126</c:v>
                </c:pt>
                <c:pt idx="1">
                  <c:v>1914</c:v>
                </c:pt>
                <c:pt idx="2">
                  <c:v>2012</c:v>
                </c:pt>
                <c:pt idx="3">
                  <c:v>1974</c:v>
                </c:pt>
                <c:pt idx="4">
                  <c:v>2138</c:v>
                </c:pt>
                <c:pt idx="5">
                  <c:v>2021</c:v>
                </c:pt>
                <c:pt idx="6">
                  <c:v>2070</c:v>
                </c:pt>
                <c:pt idx="7">
                  <c:v>2114</c:v>
                </c:pt>
                <c:pt idx="8">
                  <c:v>2022</c:v>
                </c:pt>
                <c:pt idx="9">
                  <c:v>2056</c:v>
                </c:pt>
                <c:pt idx="10">
                  <c:v>2034</c:v>
                </c:pt>
                <c:pt idx="11">
                  <c:v>2092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74-48CB-88B7-8A704D64D3E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16072656"/>
        <c:axId val="2116074096"/>
      </c:barChart>
      <c:catAx>
        <c:axId val="2116072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6074096"/>
        <c:crosses val="autoZero"/>
        <c:auto val="1"/>
        <c:lblAlgn val="ctr"/>
        <c:lblOffset val="100"/>
        <c:noMultiLvlLbl val="0"/>
      </c:catAx>
      <c:valAx>
        <c:axId val="2116074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6072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5.jpeg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69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23325D5-B720-E377-40AF-A446F21C03EC}"/>
              </a:ext>
            </a:extLst>
          </p:cNvPr>
          <p:cNvSpPr txBox="1"/>
          <p:nvPr/>
        </p:nvSpPr>
        <p:spPr>
          <a:xfrm>
            <a:off x="11391900" y="307672"/>
            <a:ext cx="5867400" cy="969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"Animals" garnered the highest engagement, with a staggering 74,965 posts, indicating a significant interest </a:t>
            </a:r>
            <a:r>
              <a:rPr lang="en-US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animal-related.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May was the month where the platform observed the highest engagement with 2138 posts.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prevalence of topics such as science and healthy eating underscores users' curiosity about health and scientific advancements.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Interestingly, the content shared primarily consisted of visual elements, with photos being the most popular format, followed closely by videos, GIFs, and audio.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preference for visual content suggests a user base inclined towards immersive and visually appealing posts.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data highlights a dynamic online community engaging in a wide array of topics, with a strong emphasis on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943600" y="5511774"/>
            <a:ext cx="5385738" cy="424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7C9BF8-BAA4-6BED-7D31-6CC9C28A6B32}"/>
              </a:ext>
            </a:extLst>
          </p:cNvPr>
          <p:cNvSpPr txBox="1"/>
          <p:nvPr/>
        </p:nvSpPr>
        <p:spPr>
          <a:xfrm>
            <a:off x="5392057" y="2572647"/>
            <a:ext cx="967279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14800" lvl="8" indent="-457200" algn="just"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audit of Social Buzz’s big data practice.</a:t>
            </a:r>
          </a:p>
          <a:p>
            <a:pPr marL="4114800" lvl="8" indent="-457200" algn="just"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0" lvl="8" indent="-457200" algn="just"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for a successful IPO.</a:t>
            </a:r>
          </a:p>
          <a:p>
            <a:pPr marL="4114800" lvl="8" indent="-457200" algn="just"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0" lvl="8" indent="-457200" algn="just"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analysis of Social Buzz content categories that highlights the top 5 categories with the largest aggregate popularity.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0A0D41-9C90-36C0-7BCF-E4775278EC52}"/>
              </a:ext>
            </a:extLst>
          </p:cNvPr>
          <p:cNvSpPr txBox="1"/>
          <p:nvPr/>
        </p:nvSpPr>
        <p:spPr>
          <a:xfrm>
            <a:off x="2759088" y="4978604"/>
            <a:ext cx="624626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The amount of data that Social Buzz create, collect and must analyze is huge.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Over 100,000 pieces of content, ranging from text, images, videos and GIFs are posted every day.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The data is highly unstructured and requires extremely sophisticated and expensive technology to manage and maintain.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Social Buzz is still a small company and do not have the resources to manage the scale that they are currently at.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2670508" y="3331799"/>
            <a:ext cx="56122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Analytics team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22C08AD9-5632-C848-7963-DE5CE5F13D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028312"/>
              </p:ext>
            </p:extLst>
          </p:nvPr>
        </p:nvGraphicFramePr>
        <p:xfrm>
          <a:off x="14540064" y="240415"/>
          <a:ext cx="3217480" cy="23307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17480">
                  <a:extLst>
                    <a:ext uri="{9D8B030D-6E8A-4147-A177-3AD203B41FA5}">
                      <a16:colId xmlns:a16="http://schemas.microsoft.com/office/drawing/2014/main" val="3806096501"/>
                    </a:ext>
                  </a:extLst>
                </a:gridCol>
              </a:tblGrid>
              <a:tr h="1628447">
                <a:tc>
                  <a:txBody>
                    <a:bodyPr/>
                    <a:lstStyle/>
                    <a:p>
                      <a:pPr marL="0" marR="9525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Andrew Fleming</a:t>
                      </a:r>
                      <a:endParaRPr lang="en-US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9525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Worked with over 50 clients on digital transformation projects and has advised some Of the biggest companies in the world on their big data strategy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P,ndrew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responsible for ensuring we deliver high quality data insights and a solid data</a:t>
                      </a:r>
                      <a:endParaRPr lang="en-US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1183371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8A5B80E4-A777-1290-0AB8-FA41FA840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956067"/>
              </p:ext>
            </p:extLst>
          </p:nvPr>
        </p:nvGraphicFramePr>
        <p:xfrm>
          <a:off x="10446567" y="552761"/>
          <a:ext cx="3494617" cy="10085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94617">
                  <a:extLst>
                    <a:ext uri="{9D8B030D-6E8A-4147-A177-3AD203B41FA5}">
                      <a16:colId xmlns:a16="http://schemas.microsoft.com/office/drawing/2014/main" val="310084638"/>
                    </a:ext>
                  </a:extLst>
                </a:gridCol>
              </a:tblGrid>
              <a:tr h="1003547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Chief Technology Architect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66154047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77F58DDE-ED38-EAC1-6B5F-ACF5B37F9EFB}"/>
              </a:ext>
            </a:extLst>
          </p:cNvPr>
          <p:cNvSpPr txBox="1"/>
          <p:nvPr/>
        </p:nvSpPr>
        <p:spPr>
          <a:xfrm>
            <a:off x="10628884" y="3033833"/>
            <a:ext cx="3244806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3200" kern="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Senior Principal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C495BB-1D2C-EE4C-4230-5CF5F1758D2D}"/>
              </a:ext>
            </a:extLst>
          </p:cNvPr>
          <p:cNvSpPr txBox="1"/>
          <p:nvPr/>
        </p:nvSpPr>
        <p:spPr>
          <a:xfrm>
            <a:off x="14540064" y="2879462"/>
            <a:ext cx="3217480" cy="2445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9525">
              <a:lnSpc>
                <a:spcPct val="107000"/>
              </a:lnSpc>
            </a:pPr>
            <a:r>
              <a:rPr lang="en-US" sz="3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Marcus </a:t>
            </a:r>
            <a:r>
              <a:rPr lang="en-US" sz="3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Rompton</a:t>
            </a:r>
            <a:endParaRPr lang="en-US" sz="3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9525" algn="just">
              <a:lnSpc>
                <a:spcPct val="107000"/>
              </a:lnSpc>
            </a:pPr>
            <a:r>
              <a:rPr 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Marcus' expertise lies in his understanding of business data and </a:t>
            </a:r>
            <a:r>
              <a:rPr lang="en-US" sz="16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particularty</a:t>
            </a:r>
            <a:r>
              <a:rPr 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in the media and content industry, His main role Will be managing and overseeing the results of the analysis that we present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75854D6-E29F-6DB2-A674-73BBBFC7DC2C}"/>
              </a:ext>
            </a:extLst>
          </p:cNvPr>
          <p:cNvSpPr txBox="1"/>
          <p:nvPr/>
        </p:nvSpPr>
        <p:spPr>
          <a:xfrm>
            <a:off x="10879687" y="5584547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Scientist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154CE5-6AD3-89BC-62C3-39D18A4010F4}"/>
              </a:ext>
            </a:extLst>
          </p:cNvPr>
          <p:cNvSpPr txBox="1"/>
          <p:nvPr/>
        </p:nvSpPr>
        <p:spPr>
          <a:xfrm>
            <a:off x="14540064" y="6133303"/>
            <a:ext cx="3217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working closely with the data team to produce predictions of future active user forecasts and developing algorithms the Clients scale.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62FC4267-B815-B239-44B7-A1FF2E445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71786"/>
              </p:ext>
            </p:extLst>
          </p:nvPr>
        </p:nvGraphicFramePr>
        <p:xfrm>
          <a:off x="13616680" y="5633603"/>
          <a:ext cx="4524266" cy="4866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24266">
                  <a:extLst>
                    <a:ext uri="{9D8B030D-6E8A-4147-A177-3AD203B41FA5}">
                      <a16:colId xmlns:a16="http://schemas.microsoft.com/office/drawing/2014/main" val="2321804418"/>
                    </a:ext>
                  </a:extLst>
                </a:gridCol>
              </a:tblGrid>
              <a:tr h="166232">
                <a:tc>
                  <a:txBody>
                    <a:bodyPr/>
                    <a:lstStyle/>
                    <a:p>
                      <a:pPr marL="952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Michelle Grove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17651460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D75F66B3-99AA-3C66-E00B-9C15EFCCE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633233"/>
              </p:ext>
            </p:extLst>
          </p:nvPr>
        </p:nvGraphicFramePr>
        <p:xfrm>
          <a:off x="11066975" y="7874739"/>
          <a:ext cx="2253799" cy="4987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53799">
                  <a:extLst>
                    <a:ext uri="{9D8B030D-6E8A-4147-A177-3AD203B41FA5}">
                      <a16:colId xmlns:a16="http://schemas.microsoft.com/office/drawing/2014/main" val="35056434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Analyst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81516739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983D8471-5CB5-69FF-1842-F286D5F7C674}"/>
              </a:ext>
            </a:extLst>
          </p:cNvPr>
          <p:cNvSpPr txBox="1"/>
          <p:nvPr/>
        </p:nvSpPr>
        <p:spPr>
          <a:xfrm>
            <a:off x="14540064" y="8373468"/>
            <a:ext cx="29097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Primarily responsible for completing the hands-on analysis of data and translating the requirements of the project into insights,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523DC6-370A-130E-17FD-4D7CB790F852}"/>
              </a:ext>
            </a:extLst>
          </p:cNvPr>
          <p:cNvSpPr txBox="1"/>
          <p:nvPr/>
        </p:nvSpPr>
        <p:spPr>
          <a:xfrm>
            <a:off x="14540064" y="7802969"/>
            <a:ext cx="2874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Jimit Mehta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B286A3-0CFE-3E31-F484-F998FC0A7618}"/>
              </a:ext>
            </a:extLst>
          </p:cNvPr>
          <p:cNvSpPr txBox="1"/>
          <p:nvPr/>
        </p:nvSpPr>
        <p:spPr>
          <a:xfrm>
            <a:off x="4085663" y="1517075"/>
            <a:ext cx="3356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</a:rPr>
              <a:t>Data 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0CE31F-3F01-2DEA-0ACF-C7BCE942CC28}"/>
              </a:ext>
            </a:extLst>
          </p:cNvPr>
          <p:cNvSpPr txBox="1"/>
          <p:nvPr/>
        </p:nvSpPr>
        <p:spPr>
          <a:xfrm>
            <a:off x="5943600" y="3150525"/>
            <a:ext cx="3050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</a:rPr>
              <a:t>Data</a:t>
            </a:r>
            <a:r>
              <a:rPr lang="en-US" dirty="0"/>
              <a:t> </a:t>
            </a:r>
            <a:r>
              <a:rPr lang="en-US" sz="2800" b="1" dirty="0">
                <a:solidFill>
                  <a:schemeClr val="bg2"/>
                </a:solidFill>
              </a:rPr>
              <a:t>Cleaning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F17FB82-0148-8E9A-6C33-D3A11F8C147E}"/>
              </a:ext>
            </a:extLst>
          </p:cNvPr>
          <p:cNvSpPr txBox="1"/>
          <p:nvPr/>
        </p:nvSpPr>
        <p:spPr>
          <a:xfrm>
            <a:off x="7856320" y="4747934"/>
            <a:ext cx="3617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</a:rPr>
              <a:t>Data</a:t>
            </a:r>
            <a:r>
              <a:rPr lang="en-US" dirty="0"/>
              <a:t> </a:t>
            </a:r>
            <a:r>
              <a:rPr lang="en-US" sz="2800" b="1" dirty="0">
                <a:solidFill>
                  <a:schemeClr val="bg2"/>
                </a:solidFill>
              </a:rPr>
              <a:t>Modelling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72FDE7-8013-393D-163E-3DC236B219B8}"/>
              </a:ext>
            </a:extLst>
          </p:cNvPr>
          <p:cNvSpPr txBox="1"/>
          <p:nvPr/>
        </p:nvSpPr>
        <p:spPr>
          <a:xfrm>
            <a:off x="9720144" y="6336778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</a:rPr>
              <a:t>Data</a:t>
            </a:r>
            <a:r>
              <a:rPr lang="en-US" dirty="0"/>
              <a:t> </a:t>
            </a:r>
            <a:r>
              <a:rPr lang="en-US" sz="2800" b="1" dirty="0">
                <a:solidFill>
                  <a:schemeClr val="bg2"/>
                </a:solidFill>
              </a:rPr>
              <a:t>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6514A2-FAFE-1706-92B8-668888C94347}"/>
              </a:ext>
            </a:extLst>
          </p:cNvPr>
          <p:cNvSpPr txBox="1"/>
          <p:nvPr/>
        </p:nvSpPr>
        <p:spPr>
          <a:xfrm>
            <a:off x="11473440" y="7972110"/>
            <a:ext cx="3405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</a:rPr>
              <a:t>Insights</a:t>
            </a:r>
            <a:r>
              <a:rPr lang="en-US" dirty="0"/>
              <a:t> </a:t>
            </a:r>
            <a:r>
              <a:rPr lang="en-US" sz="2800" b="1" dirty="0">
                <a:solidFill>
                  <a:schemeClr val="bg2"/>
                </a:solidFill>
              </a:rPr>
              <a:t>from</a:t>
            </a:r>
            <a:r>
              <a:rPr lang="en-US" dirty="0"/>
              <a:t> </a:t>
            </a:r>
            <a:r>
              <a:rPr lang="en-US" sz="2800" b="1" dirty="0">
                <a:solidFill>
                  <a:schemeClr val="bg2"/>
                </a:solidFill>
              </a:rPr>
              <a:t>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ECE4809-C648-8E96-6CB5-A8A1F6571F46}"/>
              </a:ext>
            </a:extLst>
          </p:cNvPr>
          <p:cNvSpPr txBox="1"/>
          <p:nvPr/>
        </p:nvSpPr>
        <p:spPr>
          <a:xfrm>
            <a:off x="13087839" y="4217410"/>
            <a:ext cx="3234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A100FF"/>
                </a:solidFill>
              </a:rPr>
              <a:t>MAY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470C84-B61C-81D5-53E3-B777264F733B}"/>
              </a:ext>
            </a:extLst>
          </p:cNvPr>
          <p:cNvSpPr txBox="1"/>
          <p:nvPr/>
        </p:nvSpPr>
        <p:spPr>
          <a:xfrm>
            <a:off x="12192000" y="5208306"/>
            <a:ext cx="36251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Month with Highest Number of Posts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D422BC-FF47-C439-DF04-8BAE58090676}"/>
              </a:ext>
            </a:extLst>
          </p:cNvPr>
          <p:cNvSpPr txBox="1"/>
          <p:nvPr/>
        </p:nvSpPr>
        <p:spPr>
          <a:xfrm>
            <a:off x="7168194" y="4217410"/>
            <a:ext cx="3951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A100FF"/>
                </a:solidFill>
              </a:rPr>
              <a:t>ANIMAL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310DC1-258C-F262-BA64-3B29F4328858}"/>
              </a:ext>
            </a:extLst>
          </p:cNvPr>
          <p:cNvSpPr txBox="1"/>
          <p:nvPr/>
        </p:nvSpPr>
        <p:spPr>
          <a:xfrm>
            <a:off x="7025973" y="5231996"/>
            <a:ext cx="36251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The Highest Uploaded content type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EA3F5-E910-EF24-AF62-5D31DA36FD09}"/>
              </a:ext>
            </a:extLst>
          </p:cNvPr>
          <p:cNvSpPr txBox="1"/>
          <p:nvPr/>
        </p:nvSpPr>
        <p:spPr>
          <a:xfrm>
            <a:off x="2763709" y="4208032"/>
            <a:ext cx="29722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A100FF"/>
                </a:solidFill>
              </a:rPr>
              <a:t>16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9CA3A8-0434-AFB0-B2E7-494FA957037B}"/>
              </a:ext>
            </a:extLst>
          </p:cNvPr>
          <p:cNvSpPr txBox="1"/>
          <p:nvPr/>
        </p:nvSpPr>
        <p:spPr>
          <a:xfrm>
            <a:off x="1908699" y="5231996"/>
            <a:ext cx="28761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Number of Unique Categories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A8518D8E-0FBD-9A35-AD8B-F9C6B7872D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0408852"/>
              </p:ext>
            </p:extLst>
          </p:nvPr>
        </p:nvGraphicFramePr>
        <p:xfrm>
          <a:off x="9677400" y="4945003"/>
          <a:ext cx="7162800" cy="3906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D8869B49-5522-82A7-8394-3A561205EA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1551283"/>
              </p:ext>
            </p:extLst>
          </p:nvPr>
        </p:nvGraphicFramePr>
        <p:xfrm>
          <a:off x="2573768" y="1489300"/>
          <a:ext cx="7103631" cy="365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99CF3C47-6705-B8BD-8462-81463DA194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8289437"/>
              </p:ext>
            </p:extLst>
          </p:nvPr>
        </p:nvGraphicFramePr>
        <p:xfrm>
          <a:off x="2824655" y="1383832"/>
          <a:ext cx="14173645" cy="7542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3024</TotalTime>
  <Words>472</Words>
  <Application>Microsoft Office PowerPoint</Application>
  <PresentationFormat>Custom</PresentationFormat>
  <Paragraphs>95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Times New Roman</vt:lpstr>
      <vt:lpstr>Graphik Regular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Jimit Kishor Mehta</cp:lastModifiedBy>
  <cp:revision>15</cp:revision>
  <dcterms:created xsi:type="dcterms:W3CDTF">2006-08-16T00:00:00Z</dcterms:created>
  <dcterms:modified xsi:type="dcterms:W3CDTF">2024-05-16T23:23:53Z</dcterms:modified>
  <dc:identifier>DAEhDyfaYKE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3fd474-4f3c-44ed-88fb-5cc4bd2471bf_Enabled">
    <vt:lpwstr>true</vt:lpwstr>
  </property>
  <property fmtid="{D5CDD505-2E9C-101B-9397-08002B2CF9AE}" pid="3" name="MSIP_Label_a73fd474-4f3c-44ed-88fb-5cc4bd2471bf_SetDate">
    <vt:lpwstr>2024-05-14T21:36:52Z</vt:lpwstr>
  </property>
  <property fmtid="{D5CDD505-2E9C-101B-9397-08002B2CF9AE}" pid="4" name="MSIP_Label_a73fd474-4f3c-44ed-88fb-5cc4bd2471bf_Method">
    <vt:lpwstr>Standard</vt:lpwstr>
  </property>
  <property fmtid="{D5CDD505-2E9C-101B-9397-08002B2CF9AE}" pid="5" name="MSIP_Label_a73fd474-4f3c-44ed-88fb-5cc4bd2471bf_Name">
    <vt:lpwstr>defa4170-0d19-0005-0004-bc88714345d2</vt:lpwstr>
  </property>
  <property fmtid="{D5CDD505-2E9C-101B-9397-08002B2CF9AE}" pid="6" name="MSIP_Label_a73fd474-4f3c-44ed-88fb-5cc4bd2471bf_SiteId">
    <vt:lpwstr>8d1a69ec-03b5-4345-ae21-dad112f5fb4f</vt:lpwstr>
  </property>
  <property fmtid="{D5CDD505-2E9C-101B-9397-08002B2CF9AE}" pid="7" name="MSIP_Label_a73fd474-4f3c-44ed-88fb-5cc4bd2471bf_ActionId">
    <vt:lpwstr>5043464c-dcea-4dfa-b2d3-6889b2af1a80</vt:lpwstr>
  </property>
  <property fmtid="{D5CDD505-2E9C-101B-9397-08002B2CF9AE}" pid="8" name="MSIP_Label_a73fd474-4f3c-44ed-88fb-5cc4bd2471bf_ContentBits">
    <vt:lpwstr>0</vt:lpwstr>
  </property>
</Properties>
</file>