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9" r:id="rId4"/>
    <p:sldId id="260" r:id="rId5"/>
    <p:sldId id="261" r:id="rId6"/>
    <p:sldId id="262" r:id="rId7"/>
    <p:sldId id="263" r:id="rId8"/>
    <p:sldId id="285"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7" r:id="rId25"/>
    <p:sldId id="280" r:id="rId26"/>
    <p:sldId id="286" r:id="rId27"/>
    <p:sldId id="288" r:id="rId28"/>
    <p:sldId id="290" r:id="rId29"/>
    <p:sldId id="289" r:id="rId30"/>
    <p:sldId id="281"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3F8A57-B69A-4AF5-BD35-2EFB35910761}"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2AE23C-5ADC-4BFB-91EF-64620B1D60EE}" type="slidenum">
              <a:rPr lang="en-IN" smtClean="0"/>
              <a:t>‹#›</a:t>
            </a:fld>
            <a:endParaRPr lang="en-IN"/>
          </a:p>
        </p:txBody>
      </p:sp>
    </p:spTree>
    <p:extLst>
      <p:ext uri="{BB962C8B-B14F-4D97-AF65-F5344CB8AC3E}">
        <p14:creationId xmlns:p14="http://schemas.microsoft.com/office/powerpoint/2010/main" val="294728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F8A57-B69A-4AF5-BD35-2EFB35910761}"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2AE23C-5ADC-4BFB-91EF-64620B1D60EE}" type="slidenum">
              <a:rPr lang="en-IN" smtClean="0"/>
              <a:t>‹#›</a:t>
            </a:fld>
            <a:endParaRPr lang="en-IN"/>
          </a:p>
        </p:txBody>
      </p:sp>
    </p:spTree>
    <p:extLst>
      <p:ext uri="{BB962C8B-B14F-4D97-AF65-F5344CB8AC3E}">
        <p14:creationId xmlns:p14="http://schemas.microsoft.com/office/powerpoint/2010/main" val="205126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F8A57-B69A-4AF5-BD35-2EFB35910761}"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2AE23C-5ADC-4BFB-91EF-64620B1D60E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1498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3F8A57-B69A-4AF5-BD35-2EFB35910761}"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2AE23C-5ADC-4BFB-91EF-64620B1D60EE}" type="slidenum">
              <a:rPr lang="en-IN" smtClean="0"/>
              <a:t>‹#›</a:t>
            </a:fld>
            <a:endParaRPr lang="en-IN"/>
          </a:p>
        </p:txBody>
      </p:sp>
    </p:spTree>
    <p:extLst>
      <p:ext uri="{BB962C8B-B14F-4D97-AF65-F5344CB8AC3E}">
        <p14:creationId xmlns:p14="http://schemas.microsoft.com/office/powerpoint/2010/main" val="3780552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3F8A57-B69A-4AF5-BD35-2EFB35910761}"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2AE23C-5ADC-4BFB-91EF-64620B1D60E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3431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3F8A57-B69A-4AF5-BD35-2EFB35910761}"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2AE23C-5ADC-4BFB-91EF-64620B1D60EE}" type="slidenum">
              <a:rPr lang="en-IN" smtClean="0"/>
              <a:t>‹#›</a:t>
            </a:fld>
            <a:endParaRPr lang="en-IN"/>
          </a:p>
        </p:txBody>
      </p:sp>
    </p:spTree>
    <p:extLst>
      <p:ext uri="{BB962C8B-B14F-4D97-AF65-F5344CB8AC3E}">
        <p14:creationId xmlns:p14="http://schemas.microsoft.com/office/powerpoint/2010/main" val="1685971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F8A57-B69A-4AF5-BD35-2EFB35910761}"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2AE23C-5ADC-4BFB-91EF-64620B1D60EE}" type="slidenum">
              <a:rPr lang="en-IN" smtClean="0"/>
              <a:t>‹#›</a:t>
            </a:fld>
            <a:endParaRPr lang="en-IN"/>
          </a:p>
        </p:txBody>
      </p:sp>
    </p:spTree>
    <p:extLst>
      <p:ext uri="{BB962C8B-B14F-4D97-AF65-F5344CB8AC3E}">
        <p14:creationId xmlns:p14="http://schemas.microsoft.com/office/powerpoint/2010/main" val="3549861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F8A57-B69A-4AF5-BD35-2EFB35910761}"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2AE23C-5ADC-4BFB-91EF-64620B1D60EE}" type="slidenum">
              <a:rPr lang="en-IN" smtClean="0"/>
              <a:t>‹#›</a:t>
            </a:fld>
            <a:endParaRPr lang="en-IN"/>
          </a:p>
        </p:txBody>
      </p:sp>
    </p:spTree>
    <p:extLst>
      <p:ext uri="{BB962C8B-B14F-4D97-AF65-F5344CB8AC3E}">
        <p14:creationId xmlns:p14="http://schemas.microsoft.com/office/powerpoint/2010/main" val="340717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F8A57-B69A-4AF5-BD35-2EFB35910761}"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2AE23C-5ADC-4BFB-91EF-64620B1D60EE}" type="slidenum">
              <a:rPr lang="en-IN" smtClean="0"/>
              <a:t>‹#›</a:t>
            </a:fld>
            <a:endParaRPr lang="en-IN"/>
          </a:p>
        </p:txBody>
      </p:sp>
    </p:spTree>
    <p:extLst>
      <p:ext uri="{BB962C8B-B14F-4D97-AF65-F5344CB8AC3E}">
        <p14:creationId xmlns:p14="http://schemas.microsoft.com/office/powerpoint/2010/main" val="191258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F8A57-B69A-4AF5-BD35-2EFB35910761}"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2AE23C-5ADC-4BFB-91EF-64620B1D60EE}" type="slidenum">
              <a:rPr lang="en-IN" smtClean="0"/>
              <a:t>‹#›</a:t>
            </a:fld>
            <a:endParaRPr lang="en-IN"/>
          </a:p>
        </p:txBody>
      </p:sp>
    </p:spTree>
    <p:extLst>
      <p:ext uri="{BB962C8B-B14F-4D97-AF65-F5344CB8AC3E}">
        <p14:creationId xmlns:p14="http://schemas.microsoft.com/office/powerpoint/2010/main" val="247038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F8A57-B69A-4AF5-BD35-2EFB35910761}"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82AE23C-5ADC-4BFB-91EF-64620B1D60EE}" type="slidenum">
              <a:rPr lang="en-IN" smtClean="0"/>
              <a:t>‹#›</a:t>
            </a:fld>
            <a:endParaRPr lang="en-IN"/>
          </a:p>
        </p:txBody>
      </p:sp>
    </p:spTree>
    <p:extLst>
      <p:ext uri="{BB962C8B-B14F-4D97-AF65-F5344CB8AC3E}">
        <p14:creationId xmlns:p14="http://schemas.microsoft.com/office/powerpoint/2010/main" val="277418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F8A57-B69A-4AF5-BD35-2EFB35910761}" type="datetimeFigureOut">
              <a:rPr lang="en-IN" smtClean="0"/>
              <a:t>26-11-2022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2AE23C-5ADC-4BFB-91EF-64620B1D60EE}" type="slidenum">
              <a:rPr lang="en-IN" smtClean="0"/>
              <a:t>‹#›</a:t>
            </a:fld>
            <a:endParaRPr lang="en-IN"/>
          </a:p>
        </p:txBody>
      </p:sp>
    </p:spTree>
    <p:extLst>
      <p:ext uri="{BB962C8B-B14F-4D97-AF65-F5344CB8AC3E}">
        <p14:creationId xmlns:p14="http://schemas.microsoft.com/office/powerpoint/2010/main" val="154613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F8A57-B69A-4AF5-BD35-2EFB35910761}"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2AE23C-5ADC-4BFB-91EF-64620B1D60EE}" type="slidenum">
              <a:rPr lang="en-IN" smtClean="0"/>
              <a:t>‹#›</a:t>
            </a:fld>
            <a:endParaRPr lang="en-IN"/>
          </a:p>
        </p:txBody>
      </p:sp>
    </p:spTree>
    <p:extLst>
      <p:ext uri="{BB962C8B-B14F-4D97-AF65-F5344CB8AC3E}">
        <p14:creationId xmlns:p14="http://schemas.microsoft.com/office/powerpoint/2010/main" val="98701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F8A57-B69A-4AF5-BD35-2EFB35910761}" type="datetimeFigureOut">
              <a:rPr lang="en-IN" smtClean="0"/>
              <a:t>26-11-2022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2AE23C-5ADC-4BFB-91EF-64620B1D60EE}" type="slidenum">
              <a:rPr lang="en-IN" smtClean="0"/>
              <a:t>‹#›</a:t>
            </a:fld>
            <a:endParaRPr lang="en-IN"/>
          </a:p>
        </p:txBody>
      </p:sp>
    </p:spTree>
    <p:extLst>
      <p:ext uri="{BB962C8B-B14F-4D97-AF65-F5344CB8AC3E}">
        <p14:creationId xmlns:p14="http://schemas.microsoft.com/office/powerpoint/2010/main" val="57031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F8A57-B69A-4AF5-BD35-2EFB35910761}"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2AE23C-5ADC-4BFB-91EF-64620B1D60EE}" type="slidenum">
              <a:rPr lang="en-IN" smtClean="0"/>
              <a:t>‹#›</a:t>
            </a:fld>
            <a:endParaRPr lang="en-IN"/>
          </a:p>
        </p:txBody>
      </p:sp>
    </p:spTree>
    <p:extLst>
      <p:ext uri="{BB962C8B-B14F-4D97-AF65-F5344CB8AC3E}">
        <p14:creationId xmlns:p14="http://schemas.microsoft.com/office/powerpoint/2010/main" val="105416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F8A57-B69A-4AF5-BD35-2EFB35910761}"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2AE23C-5ADC-4BFB-91EF-64620B1D60EE}" type="slidenum">
              <a:rPr lang="en-IN" smtClean="0"/>
              <a:t>‹#›</a:t>
            </a:fld>
            <a:endParaRPr lang="en-IN"/>
          </a:p>
        </p:txBody>
      </p:sp>
    </p:spTree>
    <p:extLst>
      <p:ext uri="{BB962C8B-B14F-4D97-AF65-F5344CB8AC3E}">
        <p14:creationId xmlns:p14="http://schemas.microsoft.com/office/powerpoint/2010/main" val="203767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E3F8A57-B69A-4AF5-BD35-2EFB35910761}" type="datetimeFigureOut">
              <a:rPr lang="en-IN" smtClean="0"/>
              <a:t>26-11-2022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2AE23C-5ADC-4BFB-91EF-64620B1D60EE}" type="slidenum">
              <a:rPr lang="en-IN" smtClean="0"/>
              <a:t>‹#›</a:t>
            </a:fld>
            <a:endParaRPr lang="en-IN"/>
          </a:p>
        </p:txBody>
      </p:sp>
    </p:spTree>
    <p:extLst>
      <p:ext uri="{BB962C8B-B14F-4D97-AF65-F5344CB8AC3E}">
        <p14:creationId xmlns:p14="http://schemas.microsoft.com/office/powerpoint/2010/main" val="37727881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ijert.org/intravenous-iv-drip-rate-controlling-and-monitoring-for-risk-free-iv-delivery" TargetMode="External"/><Relationship Id="rId2" Type="http://schemas.openxmlformats.org/officeDocument/2006/relationships/hyperlink" Target="https://www.loadstarsensors.com/I.V.-bag-monitoring.html" TargetMode="External"/><Relationship Id="rId1" Type="http://schemas.openxmlformats.org/officeDocument/2006/relationships/slideLayout" Target="../slideLayouts/slideLayout2.xml"/><Relationship Id="rId4" Type="http://schemas.openxmlformats.org/officeDocument/2006/relationships/hyperlink" Target="https://www.youtube.com/watch?v=u5MbIsqMieU"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8546" y="0"/>
            <a:ext cx="9144000" cy="2387600"/>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latin typeface="Times New Roman" panose="02020603050405020304" pitchFamily="18" charset="0"/>
                <a:cs typeface="Times New Roman" panose="02020603050405020304" pitchFamily="18" charset="0"/>
              </a:rPr>
              <a:t>I.V. FLUID CONTROLLING SYSTEM</a:t>
            </a:r>
            <a:endParaRPr lang="en-IN" sz="5400" b="1" dirty="0">
              <a:ln/>
              <a:solidFill>
                <a:schemeClr val="accent3"/>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78546" y="2906577"/>
            <a:ext cx="9144000" cy="2566943"/>
          </a:xfrm>
        </p:spPr>
        <p:txBody>
          <a:bodyPr>
            <a:noAutofit/>
          </a:bodyP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By </a:t>
            </a:r>
          </a:p>
          <a:p>
            <a:pPr algn="ctr"/>
            <a:r>
              <a:rPr lang="en-IN" dirty="0" err="1">
                <a:solidFill>
                  <a:srgbClr val="FF0000"/>
                </a:solidFill>
                <a:latin typeface="Times New Roman" panose="02020603050405020304" pitchFamily="18" charset="0"/>
                <a:cs typeface="Times New Roman" panose="02020603050405020304" pitchFamily="18" charset="0"/>
              </a:rPr>
              <a:t>Saurabh</a:t>
            </a:r>
            <a:r>
              <a:rPr lang="en-IN" dirty="0">
                <a:solidFill>
                  <a:srgbClr val="FF0000"/>
                </a:solidFill>
                <a:latin typeface="Times New Roman" panose="02020603050405020304" pitchFamily="18" charset="0"/>
                <a:cs typeface="Times New Roman" panose="02020603050405020304" pitchFamily="18" charset="0"/>
              </a:rPr>
              <a:t> Kumar Mishra (21MCA048) </a:t>
            </a:r>
          </a:p>
          <a:p>
            <a:pPr algn="ctr"/>
            <a:r>
              <a:rPr lang="en-IN" dirty="0" err="1">
                <a:solidFill>
                  <a:srgbClr val="FF0000"/>
                </a:solidFill>
                <a:latin typeface="Times New Roman" panose="02020603050405020304" pitchFamily="18" charset="0"/>
                <a:cs typeface="Times New Roman" panose="02020603050405020304" pitchFamily="18" charset="0"/>
              </a:rPr>
              <a:t>Jimit</a:t>
            </a:r>
            <a:r>
              <a:rPr lang="en-IN" dirty="0">
                <a:solidFill>
                  <a:srgbClr val="FF0000"/>
                </a:solidFill>
                <a:latin typeface="Times New Roman" panose="02020603050405020304" pitchFamily="18" charset="0"/>
                <a:cs typeface="Times New Roman" panose="02020603050405020304" pitchFamily="18" charset="0"/>
              </a:rPr>
              <a:t> Patel (21MCA085)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Under Guidance of Internal Guide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ctr"/>
            <a:r>
              <a:rPr lang="en-US" dirty="0">
                <a:solidFill>
                  <a:srgbClr val="FF0000"/>
                </a:solidFill>
                <a:latin typeface="Times New Roman" panose="02020603050405020304" pitchFamily="18" charset="0"/>
                <a:cs typeface="Times New Roman" panose="02020603050405020304" pitchFamily="18" charset="0"/>
              </a:rPr>
              <a:t> Dr. </a:t>
            </a:r>
            <a:r>
              <a:rPr lang="en-US" dirty="0" err="1">
                <a:solidFill>
                  <a:srgbClr val="FF0000"/>
                </a:solidFill>
                <a:latin typeface="Times New Roman" panose="02020603050405020304" pitchFamily="18" charset="0"/>
                <a:cs typeface="Times New Roman" panose="02020603050405020304" pitchFamily="18" charset="0"/>
              </a:rPr>
              <a:t>Jaimin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Undavia</a:t>
            </a:r>
            <a:r>
              <a:rPr lang="en-US" dirty="0">
                <a:solidFill>
                  <a:srgbClr val="FF0000"/>
                </a:solidFill>
                <a:latin typeface="Times New Roman" panose="02020603050405020304" pitchFamily="18" charset="0"/>
                <a:cs typeface="Times New Roman" panose="02020603050405020304" pitchFamily="18" charset="0"/>
              </a:rPr>
              <a:t> </a:t>
            </a:r>
          </a:p>
          <a:p>
            <a:pPr algn="ctr"/>
            <a:r>
              <a:rPr lang="en-US" dirty="0">
                <a:solidFill>
                  <a:srgbClr val="FF0000"/>
                </a:solidFill>
                <a:latin typeface="Times New Roman" panose="02020603050405020304" pitchFamily="18" charset="0"/>
                <a:cs typeface="Times New Roman" panose="02020603050405020304" pitchFamily="18" charset="0"/>
              </a:rPr>
              <a:t>Mr. Ravi Patel </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714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Analysis</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pPr algn="ctr">
              <a:buFont typeface="Wingdings" panose="05000000000000000000" pitchFamily="2" charset="2"/>
              <a:buChar char="q"/>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Doctor activity diagram:</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858" y="2228045"/>
            <a:ext cx="5563820" cy="4443212"/>
          </a:xfrm>
          <a:prstGeom prst="rect">
            <a:avLst/>
          </a:prstGeom>
        </p:spPr>
      </p:pic>
    </p:spTree>
    <p:extLst>
      <p:ext uri="{BB962C8B-B14F-4D97-AF65-F5344CB8AC3E}">
        <p14:creationId xmlns:p14="http://schemas.microsoft.com/office/powerpoint/2010/main" val="31910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Analysis</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pPr algn="ctr">
              <a:buFont typeface="Wingdings" panose="05000000000000000000" pitchFamily="2" charset="2"/>
              <a:buChar char="q"/>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User activity diagram:</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512" y="2279561"/>
            <a:ext cx="5094225" cy="4391696"/>
          </a:xfrm>
          <a:prstGeom prst="rect">
            <a:avLst/>
          </a:prstGeom>
        </p:spPr>
      </p:pic>
    </p:spTree>
    <p:extLst>
      <p:ext uri="{BB962C8B-B14F-4D97-AF65-F5344CB8AC3E}">
        <p14:creationId xmlns:p14="http://schemas.microsoft.com/office/powerpoint/2010/main" val="263776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Analysis</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pPr algn="ctr">
              <a:buFont typeface="Wingdings" panose="05000000000000000000" pitchFamily="2" charset="2"/>
              <a:buChar char="q"/>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Admin activity diagram:</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797" y="2228701"/>
            <a:ext cx="5013656" cy="4442556"/>
          </a:xfrm>
          <a:prstGeom prst="rect">
            <a:avLst/>
          </a:prstGeom>
        </p:spPr>
      </p:pic>
    </p:spTree>
    <p:extLst>
      <p:ext uri="{BB962C8B-B14F-4D97-AF65-F5344CB8AC3E}">
        <p14:creationId xmlns:p14="http://schemas.microsoft.com/office/powerpoint/2010/main" val="2654900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0284" y="2116253"/>
            <a:ext cx="7464394" cy="4052728"/>
          </a:xfrm>
        </p:spPr>
      </p:pic>
    </p:spTree>
    <p:extLst>
      <p:ext uri="{BB962C8B-B14F-4D97-AF65-F5344CB8AC3E}">
        <p14:creationId xmlns:p14="http://schemas.microsoft.com/office/powerpoint/2010/main" val="120993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pPr algn="ctr">
              <a:buFont typeface="Wingdings" panose="05000000000000000000" pitchFamily="2" charset="2"/>
              <a:buChar char="q"/>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Room side system:</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284" y="2249744"/>
            <a:ext cx="5782681" cy="4421513"/>
          </a:xfrm>
          <a:prstGeom prst="rect">
            <a:avLst/>
          </a:prstGeom>
        </p:spPr>
      </p:pic>
    </p:spTree>
    <p:extLst>
      <p:ext uri="{BB962C8B-B14F-4D97-AF65-F5344CB8AC3E}">
        <p14:creationId xmlns:p14="http://schemas.microsoft.com/office/powerpoint/2010/main" val="4113204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pPr algn="ctr">
              <a:buFont typeface="Wingdings" panose="05000000000000000000" pitchFamily="2" charset="2"/>
              <a:buChar char="q"/>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System screenshots:</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583" y="2139147"/>
            <a:ext cx="5478083" cy="4532110"/>
          </a:xfrm>
          <a:prstGeom prst="rect">
            <a:avLst/>
          </a:prstGeom>
        </p:spPr>
      </p:pic>
    </p:spTree>
    <p:extLst>
      <p:ext uri="{BB962C8B-B14F-4D97-AF65-F5344CB8AC3E}">
        <p14:creationId xmlns:p14="http://schemas.microsoft.com/office/powerpoint/2010/main" val="1810797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pPr algn="ctr">
              <a:buFont typeface="Wingdings" panose="05000000000000000000" pitchFamily="2" charset="2"/>
              <a:buChar char="q"/>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System screenshots:</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9645" y="2253804"/>
            <a:ext cx="6241960" cy="4314422"/>
          </a:xfrm>
          <a:prstGeom prst="rect">
            <a:avLst/>
          </a:prstGeom>
        </p:spPr>
      </p:pic>
    </p:spTree>
    <p:extLst>
      <p:ext uri="{BB962C8B-B14F-4D97-AF65-F5344CB8AC3E}">
        <p14:creationId xmlns:p14="http://schemas.microsoft.com/office/powerpoint/2010/main" val="3534974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pPr algn="ctr">
              <a:buFont typeface="Wingdings" panose="05000000000000000000" pitchFamily="2" charset="2"/>
              <a:buChar char="q"/>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System screenshots:</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296" y="2343954"/>
            <a:ext cx="5310658" cy="4419241"/>
          </a:xfrm>
          <a:prstGeom prst="rect">
            <a:avLst/>
          </a:prstGeom>
        </p:spPr>
      </p:pic>
    </p:spTree>
    <p:extLst>
      <p:ext uri="{BB962C8B-B14F-4D97-AF65-F5344CB8AC3E}">
        <p14:creationId xmlns:p14="http://schemas.microsoft.com/office/powerpoint/2010/main" val="2607413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pPr algn="ctr">
              <a:buFont typeface="Wingdings" panose="05000000000000000000" pitchFamily="2" charset="2"/>
              <a:buChar char="q"/>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Database table structure:</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784" y="2225026"/>
            <a:ext cx="7549681" cy="4341066"/>
          </a:xfrm>
          <a:prstGeom prst="rect">
            <a:avLst/>
          </a:prstGeom>
        </p:spPr>
      </p:pic>
    </p:spTree>
    <p:extLst>
      <p:ext uri="{BB962C8B-B14F-4D97-AF65-F5344CB8AC3E}">
        <p14:creationId xmlns:p14="http://schemas.microsoft.com/office/powerpoint/2010/main" val="3516078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pPr algn="ctr">
              <a:buFont typeface="Wingdings" panose="05000000000000000000" pitchFamily="2" charset="2"/>
              <a:buChar char="q"/>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Database table structure:</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179" y="2331328"/>
            <a:ext cx="9134891" cy="4339929"/>
          </a:xfrm>
          <a:prstGeom prst="rect">
            <a:avLst/>
          </a:prstGeom>
        </p:spPr>
      </p:pic>
    </p:spTree>
    <p:extLst>
      <p:ext uri="{BB962C8B-B14F-4D97-AF65-F5344CB8AC3E}">
        <p14:creationId xmlns:p14="http://schemas.microsoft.com/office/powerpoint/2010/main" val="261789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800" b="1" u="sng" dirty="0">
                <a:ln/>
                <a:solidFill>
                  <a:schemeClr val="accent3"/>
                </a:solidFill>
                <a:latin typeface="Times New Roman" panose="02020603050405020304" pitchFamily="18" charset="0"/>
                <a:cs typeface="Times New Roman" panose="02020603050405020304" pitchFamily="18" charset="0"/>
              </a:rPr>
              <a:t>Project Profile</a:t>
            </a:r>
          </a:p>
        </p:txBody>
      </p:sp>
      <p:sp>
        <p:nvSpPr>
          <p:cNvPr id="3" name="Content Placeholder 2"/>
          <p:cNvSpPr>
            <a:spLocks noGrp="1"/>
          </p:cNvSpPr>
          <p:nvPr>
            <p:ph idx="1"/>
          </p:nvPr>
        </p:nvSpPr>
        <p:spPr>
          <a:xfrm>
            <a:off x="2592925" y="1747234"/>
            <a:ext cx="8915400" cy="4499020"/>
          </a:xfrm>
        </p:spPr>
        <p:txBody>
          <a:bodyPr>
            <a:normAutofit lnSpcReduction="10000"/>
          </a:bodyPr>
          <a:lstStyle/>
          <a:p>
            <a:pPr>
              <a:lnSpc>
                <a:spcPct val="150000"/>
              </a:lnSpc>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Project Name: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I.V. Fluid Controlling System </a:t>
            </a:r>
          </a:p>
          <a:p>
            <a:pPr>
              <a:lnSpc>
                <a:spcPct val="150000"/>
              </a:lnSpc>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Type of Application: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IOT Application </a:t>
            </a:r>
          </a:p>
          <a:p>
            <a:pPr>
              <a:lnSpc>
                <a:spcPct val="150000"/>
              </a:lnSpc>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Project Description: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Our system is an IOT application which allow controlling the “I.V. Fluid” in Hospital. Hospital worrier manage the application. </a:t>
            </a:r>
          </a:p>
          <a:p>
            <a:pPr>
              <a:lnSpc>
                <a:spcPct val="150000"/>
              </a:lnSpc>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Team Size: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2 </a:t>
            </a:r>
          </a:p>
          <a:p>
            <a:pPr>
              <a:lnSpc>
                <a:spcPct val="150000"/>
              </a:lnSpc>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Front End: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HTML, CSS, Bootstrap </a:t>
            </a:r>
          </a:p>
          <a:p>
            <a:pPr>
              <a:lnSpc>
                <a:spcPct val="150000"/>
              </a:lnSpc>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Back End: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PHP, MySQL Database </a:t>
            </a:r>
          </a:p>
          <a:p>
            <a:pPr>
              <a:lnSpc>
                <a:spcPct val="150000"/>
              </a:lnSpc>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Tools used: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HX711 Amplifier, LCD Display, Load cell, I2C Model, Node MCU, MAX30102, DS18B20.</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837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pPr algn="ctr">
              <a:buFont typeface="Wingdings" panose="05000000000000000000" pitchFamily="2" charset="2"/>
              <a:buChar char="q"/>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Database table structure:</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7" y="2169375"/>
            <a:ext cx="9195515" cy="4406184"/>
          </a:xfrm>
          <a:prstGeom prst="rect">
            <a:avLst/>
          </a:prstGeom>
        </p:spPr>
      </p:pic>
    </p:spTree>
    <p:extLst>
      <p:ext uri="{BB962C8B-B14F-4D97-AF65-F5344CB8AC3E}">
        <p14:creationId xmlns:p14="http://schemas.microsoft.com/office/powerpoint/2010/main" val="3061072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pPr algn="ctr">
              <a:buFont typeface="Wingdings" panose="05000000000000000000" pitchFamily="2" charset="2"/>
              <a:buChar char="q"/>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Patient record database table:</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260" y="2232521"/>
            <a:ext cx="7680729" cy="4438736"/>
          </a:xfrm>
          <a:prstGeom prst="rect">
            <a:avLst/>
          </a:prstGeom>
        </p:spPr>
      </p:pic>
    </p:spTree>
    <p:extLst>
      <p:ext uri="{BB962C8B-B14F-4D97-AF65-F5344CB8AC3E}">
        <p14:creationId xmlns:p14="http://schemas.microsoft.com/office/powerpoint/2010/main" val="3661115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pPr algn="ctr">
              <a:buFont typeface="Wingdings" panose="05000000000000000000" pitchFamily="2" charset="2"/>
              <a:buChar char="q"/>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Patient record database table:</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549" y="2264388"/>
            <a:ext cx="9234151" cy="4406869"/>
          </a:xfrm>
          <a:prstGeom prst="rect">
            <a:avLst/>
          </a:prstGeom>
        </p:spPr>
      </p:pic>
    </p:spTree>
    <p:extLst>
      <p:ext uri="{BB962C8B-B14F-4D97-AF65-F5344CB8AC3E}">
        <p14:creationId xmlns:p14="http://schemas.microsoft.com/office/powerpoint/2010/main" val="3998774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pPr algn="ctr">
              <a:buFont typeface="Wingdings" panose="05000000000000000000" pitchFamily="2" charset="2"/>
              <a:buChar char="q"/>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Patient record database table:</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898" y="2333017"/>
            <a:ext cx="8989453" cy="4338240"/>
          </a:xfrm>
          <a:prstGeom prst="rect">
            <a:avLst/>
          </a:prstGeom>
        </p:spPr>
      </p:pic>
    </p:spTree>
    <p:extLst>
      <p:ext uri="{BB962C8B-B14F-4D97-AF65-F5344CB8AC3E}">
        <p14:creationId xmlns:p14="http://schemas.microsoft.com/office/powerpoint/2010/main" val="1799491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00C5AA-99FF-4408-B2FC-901DC855FB56}"/>
              </a:ext>
            </a:extLst>
          </p:cNvPr>
          <p:cNvPicPr>
            <a:picLocks noChangeAspect="1"/>
          </p:cNvPicPr>
          <p:nvPr/>
        </p:nvPicPr>
        <p:blipFill>
          <a:blip r:embed="rId2"/>
          <a:stretch>
            <a:fillRect/>
          </a:stretch>
        </p:blipFill>
        <p:spPr>
          <a:xfrm>
            <a:off x="1945340" y="1385327"/>
            <a:ext cx="9386047" cy="4986337"/>
          </a:xfrm>
          <a:prstGeom prst="rect">
            <a:avLst/>
          </a:prstGeom>
        </p:spPr>
      </p:pic>
    </p:spTree>
    <p:extLst>
      <p:ext uri="{BB962C8B-B14F-4D97-AF65-F5344CB8AC3E}">
        <p14:creationId xmlns:p14="http://schemas.microsoft.com/office/powerpoint/2010/main" val="795513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E4CA78-874C-45F1-9292-EF33FC14F9F4}"/>
              </a:ext>
            </a:extLst>
          </p:cNvPr>
          <p:cNvPicPr>
            <a:picLocks noChangeAspect="1"/>
          </p:cNvPicPr>
          <p:nvPr/>
        </p:nvPicPr>
        <p:blipFill>
          <a:blip r:embed="rId2"/>
          <a:stretch>
            <a:fillRect/>
          </a:stretch>
        </p:blipFill>
        <p:spPr>
          <a:xfrm>
            <a:off x="1954304" y="1346379"/>
            <a:ext cx="9672918" cy="5123624"/>
          </a:xfrm>
          <a:prstGeom prst="rect">
            <a:avLst/>
          </a:prstGeom>
        </p:spPr>
      </p:pic>
    </p:spTree>
    <p:extLst>
      <p:ext uri="{BB962C8B-B14F-4D97-AF65-F5344CB8AC3E}">
        <p14:creationId xmlns:p14="http://schemas.microsoft.com/office/powerpoint/2010/main" val="1198788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80E211-5923-4385-9FF9-947335860F3D}"/>
              </a:ext>
            </a:extLst>
          </p:cNvPr>
          <p:cNvPicPr>
            <a:picLocks noChangeAspect="1"/>
          </p:cNvPicPr>
          <p:nvPr/>
        </p:nvPicPr>
        <p:blipFill>
          <a:blip r:embed="rId2"/>
          <a:stretch>
            <a:fillRect/>
          </a:stretch>
        </p:blipFill>
        <p:spPr>
          <a:xfrm>
            <a:off x="1959987" y="1250513"/>
            <a:ext cx="9470013" cy="5345269"/>
          </a:xfrm>
          <a:prstGeom prst="rect">
            <a:avLst/>
          </a:prstGeom>
        </p:spPr>
      </p:pic>
    </p:spTree>
    <p:extLst>
      <p:ext uri="{BB962C8B-B14F-4D97-AF65-F5344CB8AC3E}">
        <p14:creationId xmlns:p14="http://schemas.microsoft.com/office/powerpoint/2010/main" val="3206242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B31D84A-D429-4A89-94D1-32379B134D54}"/>
              </a:ext>
            </a:extLst>
          </p:cNvPr>
          <p:cNvPicPr>
            <a:picLocks noChangeAspect="1"/>
          </p:cNvPicPr>
          <p:nvPr/>
        </p:nvPicPr>
        <p:blipFill>
          <a:blip r:embed="rId2"/>
          <a:stretch>
            <a:fillRect/>
          </a:stretch>
        </p:blipFill>
        <p:spPr>
          <a:xfrm>
            <a:off x="2467682" y="1595717"/>
            <a:ext cx="8532012" cy="4537075"/>
          </a:xfrm>
          <a:prstGeom prst="rect">
            <a:avLst/>
          </a:prstGeom>
        </p:spPr>
      </p:pic>
    </p:spTree>
    <p:extLst>
      <p:ext uri="{BB962C8B-B14F-4D97-AF65-F5344CB8AC3E}">
        <p14:creationId xmlns:p14="http://schemas.microsoft.com/office/powerpoint/2010/main" val="1657777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3B58C9-7929-40E0-9CAD-363EBCAD8DC8}"/>
              </a:ext>
            </a:extLst>
          </p:cNvPr>
          <p:cNvPicPr>
            <a:picLocks noChangeAspect="1"/>
          </p:cNvPicPr>
          <p:nvPr/>
        </p:nvPicPr>
        <p:blipFill>
          <a:blip r:embed="rId2"/>
          <a:stretch>
            <a:fillRect/>
          </a:stretch>
        </p:blipFill>
        <p:spPr>
          <a:xfrm>
            <a:off x="2407996" y="1470774"/>
            <a:ext cx="8911686" cy="4631949"/>
          </a:xfrm>
          <a:prstGeom prst="rect">
            <a:avLst/>
          </a:prstGeom>
        </p:spPr>
      </p:pic>
    </p:spTree>
    <p:extLst>
      <p:ext uri="{BB962C8B-B14F-4D97-AF65-F5344CB8AC3E}">
        <p14:creationId xmlns:p14="http://schemas.microsoft.com/office/powerpoint/2010/main" val="727680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Design</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DD8D155-D2FC-4274-96CD-FF3FA3D07E0D}"/>
              </a:ext>
            </a:extLst>
          </p:cNvPr>
          <p:cNvPicPr>
            <a:picLocks noChangeAspect="1"/>
          </p:cNvPicPr>
          <p:nvPr/>
        </p:nvPicPr>
        <p:blipFill>
          <a:blip r:embed="rId2"/>
          <a:stretch>
            <a:fillRect/>
          </a:stretch>
        </p:blipFill>
        <p:spPr>
          <a:xfrm>
            <a:off x="2484558" y="1479177"/>
            <a:ext cx="9023767" cy="4793876"/>
          </a:xfrm>
          <a:prstGeom prst="rect">
            <a:avLst/>
          </a:prstGeom>
        </p:spPr>
      </p:pic>
    </p:spTree>
    <p:extLst>
      <p:ext uri="{BB962C8B-B14F-4D97-AF65-F5344CB8AC3E}">
        <p14:creationId xmlns:p14="http://schemas.microsoft.com/office/powerpoint/2010/main" val="188731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Introduction To Tools</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fontScale="92500" lnSpcReduction="20000"/>
          </a:bodyPr>
          <a:lstStyle/>
          <a:p>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HX711 Amplifier: </a:t>
            </a:r>
          </a:p>
          <a:p>
            <a:pPr lvl="1">
              <a:buFont typeface="Wingdings" panose="05000000000000000000" pitchFamily="2" charset="2"/>
              <a:buChar char="v"/>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The HX711 is a precision 24-bit analog-to-digital converter (ADC) that is designed for weighing scales and industrial control applications to interface directly with a bridge sensor.</a:t>
            </a:r>
          </a:p>
          <a:p>
            <a:pPr lvl="1">
              <a:buFont typeface="Wingdings" panose="05000000000000000000" pitchFamily="2" charset="2"/>
              <a:buChar char="v"/>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It is specially made for amplifying signals from cells and reporting them to another microcontroller.</a:t>
            </a:r>
          </a:p>
          <a:p>
            <a:pPr lvl="1">
              <a:buFont typeface="Wingdings" panose="05000000000000000000" pitchFamily="2" charset="2"/>
              <a:buChar char="v"/>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HX711 module is a Load Cell Amplifier breakout board for the HX711 IC that allows you to easily read load cells to measure weight.</a:t>
            </a:r>
          </a:p>
          <a:p>
            <a:pPr lvl="1">
              <a:buFont typeface="Wingdings" panose="05000000000000000000" pitchFamily="2" charset="2"/>
              <a:buChar char="v"/>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The HX711 uses a two wire interface (Clock and Data) for communication. </a:t>
            </a:r>
          </a:p>
          <a:p>
            <a:pPr lvl="1">
              <a:buFont typeface="Wingdings" panose="05000000000000000000" pitchFamily="2" charset="2"/>
              <a:buChar char="v"/>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HX711 has added advantages such as high integration, fast response, immunity, and other features improving the total performance and reliability.</a:t>
            </a:r>
            <a:r>
              <a:rPr lang="en-US" sz="1700" b="1" dirty="0">
                <a:solidFill>
                  <a:schemeClr val="tx1">
                    <a:lumMod val="95000"/>
                    <a:lumOff val="5000"/>
                  </a:schemeClr>
                </a:solidFill>
                <a:latin typeface="Times New Roman" panose="02020603050405020304" pitchFamily="18" charset="0"/>
                <a:cs typeface="Times New Roman" panose="02020603050405020304" pitchFamily="18" charset="0"/>
              </a:rPr>
              <a:t> </a:t>
            </a:r>
          </a:p>
          <a:p>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LCD Display:</a:t>
            </a:r>
          </a:p>
          <a:p>
            <a:pPr lvl="1">
              <a:buFont typeface="Wingdings" panose="05000000000000000000" pitchFamily="2" charset="2"/>
              <a:buChar char="v"/>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A liquid-crystal display (LCD) is a</a:t>
            </a:r>
            <a:r>
              <a:rPr lang="en-US" sz="1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flat-panel display or other electronically modulated optical device that uses the light-modulating properties of liquid crystals combined with polarizers.</a:t>
            </a:r>
          </a:p>
          <a:p>
            <a:pPr lvl="1">
              <a:buFont typeface="Wingdings" panose="05000000000000000000" pitchFamily="2" charset="2"/>
              <a:buChar char="v"/>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LCD display responsible for displaying the result of counting drop of I.V. bags.</a:t>
            </a: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lvl="1" indent="0">
              <a:buNone/>
            </a:pP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448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387997"/>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800" b="1" u="sng" dirty="0">
                <a:ln/>
                <a:solidFill>
                  <a:schemeClr val="accent3"/>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lstStyle/>
          <a:p>
            <a:pPr>
              <a:lnSpc>
                <a:spcPct val="150000"/>
              </a:lnSpc>
            </a:pPr>
            <a:r>
              <a:rPr lang="en-US" u="sng" dirty="0">
                <a:solidFill>
                  <a:srgbClr val="00B0F0"/>
                </a:solidFill>
                <a:hlinkClick r:id="rId2"/>
              </a:rPr>
              <a:t>https://www.loadstarsensors.com/I.V.-bag-monitoring.html</a:t>
            </a:r>
            <a:endParaRPr lang="en-IN" dirty="0">
              <a:solidFill>
                <a:srgbClr val="00B0F0"/>
              </a:solidFill>
            </a:endParaRPr>
          </a:p>
          <a:p>
            <a:pPr>
              <a:lnSpc>
                <a:spcPct val="150000"/>
              </a:lnSpc>
            </a:pPr>
            <a:r>
              <a:rPr lang="en-US" u="sng" dirty="0">
                <a:hlinkClick r:id="rId3"/>
              </a:rPr>
              <a:t>https://www.ijert.org/intravenous-I.V.-drip-rate-controlling-and-monitoring-for-risk-free-I.V.-delI.V.ery</a:t>
            </a:r>
            <a:endParaRPr lang="en-IN" dirty="0"/>
          </a:p>
          <a:p>
            <a:pPr>
              <a:lnSpc>
                <a:spcPct val="150000"/>
              </a:lnSpc>
            </a:pPr>
            <a:r>
              <a:rPr lang="en-US" u="sng" dirty="0">
                <a:hlinkClick r:id="rId4"/>
              </a:rPr>
              <a:t>https://www.youtube.com/watch?v=u5MbIsqMieU</a:t>
            </a:r>
            <a:endParaRPr lang="en-IN" dirty="0"/>
          </a:p>
          <a:p>
            <a:endParaRPr lang="en-IN" dirty="0"/>
          </a:p>
        </p:txBody>
      </p:sp>
    </p:spTree>
    <p:extLst>
      <p:ext uri="{BB962C8B-B14F-4D97-AF65-F5344CB8AC3E}">
        <p14:creationId xmlns:p14="http://schemas.microsoft.com/office/powerpoint/2010/main" val="2546332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8524" y="2555941"/>
            <a:ext cx="8911687" cy="1280890"/>
          </a:xfrm>
          <a:prstGeom prst="rect">
            <a:avLst/>
          </a:prstGeom>
        </p:spPr>
        <p:txBody>
          <a:bodyPr>
            <a:normAutofit/>
            <a:scene3d>
              <a:camera prst="orthographicFront"/>
              <a:lightRig rig="harsh" dir="t"/>
            </a:scene3d>
            <a:sp3d extrusionH="57150" prstMaterial="matte">
              <a:bevelT w="63500" h="12700" prst="angle"/>
              <a:contourClr>
                <a:schemeClr val="bg1">
                  <a:lumMod val="65000"/>
                </a:schemeClr>
              </a:contourClr>
            </a:sp3d>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6000" b="1" u="sng" dirty="0">
                <a:ln/>
                <a:solidFill>
                  <a:schemeClr val="accent3"/>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4577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Introduction To Tools</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lnSpcReduction="10000"/>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Load Cell: </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S-type Load Cell to continuously measure the bag weight to monitor the amount of fluid in the I.V. bag.</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It also uses RFID tag to identify patients. Additionally, the data from the system is uploaded to a healthcare cloud (unspecified) for further review and analysis.</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The system checks if the level of fluid inside the I.V. bag is normal or abnormal.</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It uses a 6502 microcontroller and an Adriano, a Load Cell of 600 g maximum capacity, RFID tag, ID-20-RFID reader and a Wi-Fi module for transmitting data.</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I2C Module:</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I2C_LCD is an easy-to-use display module, It can make display easier.</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We developed the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Arduino</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library for I2C_LCD, user just need a few lines of the code can achieve complex graphics and text display features.</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p>
          <a:p>
            <a:pPr lvl="1">
              <a:buFont typeface="Wingdings" panose="05000000000000000000" pitchFamily="2" charset="2"/>
              <a:buChar char="v"/>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Supports standard I2C mode (100Kbit/s) and fast I2C mode (400Kbit/s).</a:t>
            </a:r>
          </a:p>
          <a:p>
            <a:pPr lvl="1">
              <a:buFont typeface="Wingdings" panose="05000000000000000000" pitchFamily="2" charset="2"/>
              <a:buChar char="v"/>
            </a:pP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Arduino</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library supported, use a line of code to complete the display.</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lvl="1" indent="0">
              <a:buNone/>
            </a:pP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92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Introduction To Tools</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Node MCU: </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Node MCU is an open source platform based on ESP8266 which can connect objects and let data transfer using the Wi-Fi protocol.</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In addition, by providing some of the most important features of microcontrollers such as GPIO, PWM, ADC, and etc.</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MAX30102 spo2: </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The MAX30102 is a very versatile sensor and it can also measure body temperature other than heart rate and blood oxygen level. </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This is a sensor designed by Analog Devices and features  two LEDs (one Infrared and one Red), a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photodetector</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optics, and low-noise signal processing unit to detect pulse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oximetry</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(SpO2) and heart rate (HR) signals. </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The MAX30102 Digital Pulse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Oximeter</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and Heart Rate Sensor, and this module have 7 pins VCC, SCL, SDA, INT, IRD, RD, and GND.</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01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Study</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fontScale="85000" lnSpcReduction="10000"/>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Existing System: </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In Existing system is totally manual Nurse or Doctor has to check your I.V. and measure health data regularly to be sure patients getting the correct amount of fluid in I.V. bag and patients condition is normal.</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Inefficient monitoring of IV drip, leads to complications such as under infusion, blood back flow, over infusion, air embolism etc.</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Poor nurse -&gt; patients Ratio globally.(india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approx</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1.7 nurses-&gt;1000 population.) </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System are available but at very high price(100k minimum) and only available in ICU’s and not IOT system.</a:t>
            </a:r>
          </a:p>
          <a:p>
            <a:pPr lvl="1">
              <a:buFont typeface="Wingdings" panose="05000000000000000000" pitchFamily="2" charset="2"/>
              <a:buChar char="v"/>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In our system admin can register doctor and nurse so we can keep data in our database.</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Doctor and Nurse can monitor fluid and health data through our application.</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Doctor and Authorized staff can check I.V. fluid status from our application, when I.V. fluid is need to closed then display message for available nurse. </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Admin view report which is generated by Doctor and also view feedback which is given by user.</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Admin can manage application. </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47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Study</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Scope of Proposed System: </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Admin as well as Doctor/Nurse will also able to use this system affectively .It would be used on internet. </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Doctor manage their I.V. fluid status and if the fluid is closed nurse get notification from our application based on I.V. fluid status update</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Our system is only used for Hospitals.</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Aim and Objective of the System:</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It is a system design especially for Doctor (admin/nurse).</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I.V. fluid controlling system provides complete functionality to automatically manage the I.V. for service from our desktop device.</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6179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Study</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Advantage of Proposed System: </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Not too expensive compare to market products.</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Less human effort &amp; monitoring required.</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IOT based monitoring so, patient’s data available on cloud server.</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Work with low power so, energy efficient.</a:t>
            </a:r>
          </a:p>
          <a:p>
            <a:pPr lvl="1">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Make thinks easier for medical staff.</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92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23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u="sng" dirty="0">
                <a:ln/>
                <a:solidFill>
                  <a:schemeClr val="accent3"/>
                </a:solidFill>
                <a:latin typeface="Times New Roman" panose="02020603050405020304" pitchFamily="18" charset="0"/>
                <a:cs typeface="Times New Roman" panose="02020603050405020304" pitchFamily="18" charset="0"/>
              </a:rPr>
              <a:t>System Analysis</a:t>
            </a:r>
            <a:endParaRPr lang="en-IN" sz="4800" b="1" u="sng" dirty="0">
              <a:ln/>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747234"/>
            <a:ext cx="8915400" cy="4499020"/>
          </a:xfrm>
        </p:spPr>
        <p:txBody>
          <a:bodyPr>
            <a:normAutofit/>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Requirements Specification: </a:t>
            </a:r>
          </a:p>
          <a:p>
            <a:pPr algn="ctr">
              <a:buFont typeface="Wingdings" panose="05000000000000000000" pitchFamily="2" charset="2"/>
              <a:buChar char="q"/>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Use case diagram:</a:t>
            </a:r>
          </a:p>
          <a:p>
            <a:pPr marL="457200"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903" y="2580058"/>
            <a:ext cx="5889058" cy="4116955"/>
          </a:xfrm>
          <a:prstGeom prst="rect">
            <a:avLst/>
          </a:prstGeom>
        </p:spPr>
      </p:pic>
    </p:spTree>
    <p:extLst>
      <p:ext uri="{BB962C8B-B14F-4D97-AF65-F5344CB8AC3E}">
        <p14:creationId xmlns:p14="http://schemas.microsoft.com/office/powerpoint/2010/main" val="40885186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406</TotalTime>
  <Words>1149</Words>
  <Application>Microsoft Office PowerPoint</Application>
  <PresentationFormat>Widescreen</PresentationFormat>
  <Paragraphs>115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Century Gothic</vt:lpstr>
      <vt:lpstr>Times New Roman</vt:lpstr>
      <vt:lpstr>Wingdings</vt:lpstr>
      <vt:lpstr>Wingdings 3</vt:lpstr>
      <vt:lpstr>Wisp</vt:lpstr>
      <vt:lpstr>I.V. FLUID CONTROLLING SYSTEM</vt:lpstr>
      <vt:lpstr>Project Profile</vt:lpstr>
      <vt:lpstr>Introduction To Tools</vt:lpstr>
      <vt:lpstr>Introduction To Tools</vt:lpstr>
      <vt:lpstr>Introduction To Tools</vt:lpstr>
      <vt:lpstr>System Study</vt:lpstr>
      <vt:lpstr>System Study</vt:lpstr>
      <vt:lpstr>System Study</vt:lpstr>
      <vt:lpstr>System Analysis</vt:lpstr>
      <vt:lpstr>System Analysis</vt:lpstr>
      <vt:lpstr>System Analysis</vt:lpstr>
      <vt:lpstr>System Analysis</vt:lpstr>
      <vt:lpstr>System Design</vt:lpstr>
      <vt:lpstr>System Design</vt:lpstr>
      <vt:lpstr>System Design</vt:lpstr>
      <vt:lpstr>System Design</vt:lpstr>
      <vt:lpstr>System Design</vt:lpstr>
      <vt:lpstr>System Design</vt:lpstr>
      <vt:lpstr>System Design</vt:lpstr>
      <vt:lpstr>System Design</vt:lpstr>
      <vt:lpstr>System Design</vt:lpstr>
      <vt:lpstr>System Design</vt:lpstr>
      <vt:lpstr>System Design</vt:lpstr>
      <vt:lpstr>System Design</vt:lpstr>
      <vt:lpstr>System Design</vt:lpstr>
      <vt:lpstr>System Design</vt:lpstr>
      <vt:lpstr>System Design</vt:lpstr>
      <vt:lpstr>System Design</vt:lpstr>
      <vt:lpstr>System Design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 FLUID CONTROLLING SYSTEM</dc:title>
  <dc:creator>Microsoft account</dc:creator>
  <cp:lastModifiedBy>JIMIT PATEL</cp:lastModifiedBy>
  <cp:revision>61</cp:revision>
  <dcterms:created xsi:type="dcterms:W3CDTF">2022-10-19T11:26:01Z</dcterms:created>
  <dcterms:modified xsi:type="dcterms:W3CDTF">2022-11-25T21:12:50Z</dcterms:modified>
</cp:coreProperties>
</file>