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handoutMasterIdLst>
    <p:handoutMasterId r:id="rId20"/>
  </p:handoutMasterIdLst>
  <p:sldIdLst>
    <p:sldId id="3825" r:id="rId5"/>
    <p:sldId id="3826" r:id="rId6"/>
    <p:sldId id="3827" r:id="rId7"/>
    <p:sldId id="3828" r:id="rId8"/>
    <p:sldId id="3791" r:id="rId9"/>
    <p:sldId id="3792" r:id="rId10"/>
    <p:sldId id="3829" r:id="rId11"/>
    <p:sldId id="3830" r:id="rId12"/>
    <p:sldId id="3831" r:id="rId13"/>
    <p:sldId id="3836" r:id="rId14"/>
    <p:sldId id="3837" r:id="rId15"/>
    <p:sldId id="3838" r:id="rId16"/>
    <p:sldId id="3794" r:id="rId17"/>
    <p:sldId id="3834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7F8"/>
    <a:srgbClr val="2CC3B4"/>
    <a:srgbClr val="43CABC"/>
    <a:srgbClr val="4E9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pt-BR" b="0" i="0" dirty="0"/>
            <a:t>Convertir 'A' a ASCII i encriptar</a:t>
          </a:r>
          <a:endParaRPr lang="ca-ES" noProof="0" dirty="0"/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en-GB" noProof="0" dirty="0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ca-ES" noProof="0"/>
            <a:t>1</a:t>
          </a:r>
          <a:endParaRPr lang="ca-ES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1" custScaleY="102027" custLinFactNeighborX="15923" custLinFactNeighborY="-2047"/>
      <dgm:spPr/>
    </dgm:pt>
    <dgm:pt modelId="{9C3A7F13-9585-42DF-AD32-B56F82B123C8}" type="pres">
      <dgm:prSet presAssocID="{C54063C4-24CD-4834-9424-53756AE38C6B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2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en-GB" b="0" i="0" dirty="0" err="1"/>
            <a:t>Agafar</a:t>
          </a:r>
          <a:r>
            <a:rPr lang="en-GB" b="0" i="0" dirty="0"/>
            <a:t> </a:t>
          </a:r>
          <a:r>
            <a:rPr lang="en-GB" b="0" i="0" dirty="0" err="1"/>
            <a:t>els</a:t>
          </a:r>
          <a:r>
            <a:rPr lang="en-GB" b="0" i="0" dirty="0"/>
            <a:t> </a:t>
          </a:r>
          <a:r>
            <a:rPr lang="en-GB" b="0" i="0" dirty="0" err="1"/>
            <a:t>valors</a:t>
          </a:r>
          <a:r>
            <a:rPr lang="en-GB" b="0" i="0" dirty="0"/>
            <a:t> del canal </a:t>
          </a:r>
          <a:r>
            <a:rPr lang="en-GB" b="0" i="0" dirty="0" err="1"/>
            <a:t>blau</a:t>
          </a:r>
          <a:endParaRPr lang="ca-ES" noProof="0" dirty="0"/>
        </a:p>
      </dgm:t>
    </dgm:pt>
    <dgm:pt modelId="{7DBF5CB5-29DD-4671-A0F3-981D48571500}" type="sibTrans" cxnId="{F0FA65E5-FB81-4E7A-9467-65363565F4A0}">
      <dgm:prSet phldrT="1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ca-ES" noProof="0"/>
            <a:t>1</a:t>
          </a:r>
          <a:endParaRPr lang="ca-ES" noProof="0" dirty="0"/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en-GB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0" presStyleCnt="1" custAng="0" custScaleX="98819" custScaleY="98600"/>
      <dgm:spPr/>
    </dgm:pt>
    <dgm:pt modelId="{C08FC467-91FE-48BD-B243-273925C2B75A}" type="pres">
      <dgm:prSet presAssocID="{7DBF5CB5-29DD-4671-A0F3-981D48571500}" presName="sibTransNodeCircle" presStyleLbl="alignNode1" presStyleIdx="0" presStyleCnt="2" custLinFactNeighborX="567" custLinFactNeighborY="-337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1" presStyleCnt="2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0" destOrd="0" parTransId="{6A557BB1-C0DD-44CB-8745-CE5481476209}" sibTransId="{7DBF5CB5-29DD-4671-A0F3-981D48571500}"/>
    <dgm:cxn modelId="{16E156BA-CA11-45E4-B5EA-B4F3067B424F}" type="presParOf" srcId="{869C0C7E-BD0C-4E5F-8D96-6B8EEC39B952}" destId="{B75A207A-E561-4A33-8860-3580568F46B8}" srcOrd="0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es-ES" b="0" i="0" dirty="0" err="1"/>
            <a:t>Reemplaçar</a:t>
          </a:r>
          <a:r>
            <a:rPr lang="es-ES" b="0" i="0" dirty="0"/>
            <a:t> el LSB</a:t>
          </a:r>
          <a:endParaRPr lang="ca-ES" noProof="0" dirty="0"/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en-GB" noProof="0" dirty="0"/>
        </a:p>
      </dgm:t>
    </dgm:pt>
    <dgm:pt modelId="{6088456C-4B73-4948-985C-DD954DEF44EF}" type="sibTrans" cxnId="{FD2381C0-DA6F-4859-90D6-313730044E7C}">
      <dgm:prSet phldrT="1" phldr="0"/>
      <dgm:spPr>
        <a:solidFill>
          <a:schemeClr val="accent4"/>
        </a:solidFill>
        <a:ln>
          <a:noFill/>
        </a:ln>
      </dgm:spPr>
      <dgm:t>
        <a:bodyPr rtlCol="0"/>
        <a:lstStyle/>
        <a:p>
          <a:pPr rtl="0"/>
          <a:r>
            <a:rPr lang="ca-ES" noProof="0"/>
            <a:t>1</a:t>
          </a:r>
          <a:endParaRPr lang="ca-ES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0" presStyleCnt="1"/>
      <dgm:spPr/>
    </dgm:pt>
    <dgm:pt modelId="{4104A2F1-FB99-4C42-8067-46B8EEEC9610}" type="pres">
      <dgm:prSet presAssocID="{6088456C-4B73-4948-985C-DD954DEF44EF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1" presStyleCnt="2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0" destOrd="0" parTransId="{AB9DA1CE-0370-48BB-8362-3A4CBF7FFB29}" sibTransId="{6088456C-4B73-4948-985C-DD954DEF44EF}"/>
    <dgm:cxn modelId="{C047657C-4647-4043-950A-E8F7F675767E}" type="presParOf" srcId="{869C0C7E-BD0C-4E5F-8D96-6B8EEC39B952}" destId="{9ED209A7-CD15-4C32-9372-A0384698B942}" srcOrd="0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pt-BR" b="0" i="0" dirty="0"/>
            <a:t>La imatge modificada ara conté ‘A’</a:t>
          </a:r>
        </a:p>
        <a:p>
          <a:pPr algn="ctr" rtl="0"/>
          <a:r>
            <a:rPr lang="ca-ES" noProof="0" dirty="0"/>
            <a:t>Per desencriptar:</a:t>
          </a:r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en-GB" noProof="0" dirty="0"/>
        </a:p>
      </dgm:t>
    </dgm:pt>
    <dgm:pt modelId="{C2728830-9A00-4764-A9F1-670DDF9E57B3}" type="sibTrans" cxnId="{058D75E7-8E09-41CE-ADFC-EEAD1556353B}">
      <dgm:prSet phldrT="1" phldr="0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ca-ES" noProof="0"/>
            <a:t>1</a:t>
          </a:r>
          <a:endParaRPr lang="ca-ES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0" presStyleCnt="1"/>
      <dgm:spPr/>
    </dgm:pt>
    <dgm:pt modelId="{AC6B335A-D8B4-46D8-93DE-B9EF1773F6AC}" type="pres">
      <dgm:prSet presAssocID="{C2728830-9A00-4764-A9F1-670DDF9E57B3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1" presStyleCnt="2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058D75E7-8E09-41CE-ADFC-EEAD1556353B}" srcId="{0F5B3066-540F-4606-ADEC-65EB1C3E9627}" destId="{DE16CBB4-D3F4-44AD-8379-3A5D78B889D5}" srcOrd="0" destOrd="0" parTransId="{917142D8-7514-46BB-B61D-8633F0189C31}" sibTransId="{C2728830-9A00-4764-A9F1-670DDF9E57B3}"/>
    <dgm:cxn modelId="{4B61CEE5-C2BB-4897-9CE0-A1A15D162F44}" type="presParOf" srcId="{869C0C7E-BD0C-4E5F-8D96-6B8EEC39B952}" destId="{313C51D3-DB7E-4530-8AFA-F0AE0E26CE2D}" srcOrd="0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0" y="230462"/>
          <a:ext cx="2163947" cy="3090934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10" tIns="330200" rIns="168710" bIns="33020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 dirty="0"/>
            <a:t>Convertir 'A' a ASCII i encriptar</a:t>
          </a:r>
          <a:endParaRPr lang="ca-ES" sz="2600" kern="1200" noProof="0" dirty="0"/>
        </a:p>
      </dsp:txBody>
      <dsp:txXfrm>
        <a:off x="0" y="1405017"/>
        <a:ext cx="2163947" cy="1854560"/>
      </dsp:txXfrm>
    </dsp:sp>
    <dsp:sp modelId="{9C3A7F13-9585-42DF-AD32-B56F82B123C8}">
      <dsp:nvSpPr>
        <dsp:cNvPr id="0" name=""/>
        <dsp:cNvSpPr/>
      </dsp:nvSpPr>
      <dsp:spPr>
        <a:xfrm>
          <a:off x="627544" y="626133"/>
          <a:ext cx="908857" cy="908857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58" tIns="12700" rIns="70858" bIns="1270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4400" kern="1200" noProof="0"/>
            <a:t>1</a:t>
          </a:r>
          <a:endParaRPr lang="ca-ES" sz="4400" kern="1200" noProof="0" dirty="0"/>
        </a:p>
      </dsp:txBody>
      <dsp:txXfrm>
        <a:off x="760643" y="759232"/>
        <a:ext cx="642659" cy="642659"/>
      </dsp:txXfrm>
    </dsp:sp>
    <dsp:sp modelId="{923B2301-552B-45D2-9EF0-53A10AA17FC6}">
      <dsp:nvSpPr>
        <dsp:cNvPr id="0" name=""/>
        <dsp:cNvSpPr/>
      </dsp:nvSpPr>
      <dsp:spPr>
        <a:xfrm>
          <a:off x="0" y="3352634"/>
          <a:ext cx="216394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7283A-0FC3-4AF1-AA94-0270DC0B1C33}">
      <dsp:nvSpPr>
        <dsp:cNvPr id="0" name=""/>
        <dsp:cNvSpPr/>
      </dsp:nvSpPr>
      <dsp:spPr>
        <a:xfrm>
          <a:off x="12973" y="359590"/>
          <a:ext cx="2171128" cy="3032843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93" tIns="330200" rIns="171293" bIns="33020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 err="1"/>
            <a:t>Agafar</a:t>
          </a:r>
          <a:r>
            <a:rPr lang="en-GB" sz="2600" b="0" i="0" kern="1200" dirty="0"/>
            <a:t> </a:t>
          </a:r>
          <a:r>
            <a:rPr lang="en-GB" sz="2600" b="0" i="0" kern="1200" dirty="0" err="1"/>
            <a:t>els</a:t>
          </a:r>
          <a:r>
            <a:rPr lang="en-GB" sz="2600" b="0" i="0" kern="1200" dirty="0"/>
            <a:t> </a:t>
          </a:r>
          <a:r>
            <a:rPr lang="en-GB" sz="2600" b="0" i="0" kern="1200" dirty="0" err="1"/>
            <a:t>valors</a:t>
          </a:r>
          <a:r>
            <a:rPr lang="en-GB" sz="2600" b="0" i="0" kern="1200" dirty="0"/>
            <a:t> del canal </a:t>
          </a:r>
          <a:r>
            <a:rPr lang="en-GB" sz="2600" b="0" i="0" kern="1200" dirty="0" err="1"/>
            <a:t>blau</a:t>
          </a:r>
          <a:endParaRPr lang="ca-ES" sz="2600" kern="1200" noProof="0" dirty="0"/>
        </a:p>
      </dsp:txBody>
      <dsp:txXfrm>
        <a:off x="12973" y="1512071"/>
        <a:ext cx="2171128" cy="1819706"/>
      </dsp:txXfrm>
    </dsp:sp>
    <dsp:sp modelId="{C08FC467-91FE-48BD-B243-273925C2B75A}">
      <dsp:nvSpPr>
        <dsp:cNvPr id="0" name=""/>
        <dsp:cNvSpPr/>
      </dsp:nvSpPr>
      <dsp:spPr>
        <a:xfrm>
          <a:off x="642384" y="642540"/>
          <a:ext cx="922771" cy="922771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43" tIns="12700" rIns="71943" bIns="12700" numCol="1" spcCol="1270" rtlCol="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4500" kern="1200" noProof="0"/>
            <a:t>1</a:t>
          </a:r>
          <a:endParaRPr lang="ca-ES" sz="4500" kern="1200" noProof="0" dirty="0"/>
        </a:p>
      </dsp:txBody>
      <dsp:txXfrm>
        <a:off x="777521" y="777677"/>
        <a:ext cx="652497" cy="652497"/>
      </dsp:txXfrm>
    </dsp:sp>
    <dsp:sp modelId="{DE393E47-CBB6-4D77-A342-C9AFD9FC8CB6}">
      <dsp:nvSpPr>
        <dsp:cNvPr id="0" name=""/>
        <dsp:cNvSpPr/>
      </dsp:nvSpPr>
      <dsp:spPr>
        <a:xfrm>
          <a:off x="0" y="3413893"/>
          <a:ext cx="219707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A272C-701A-4327-802B-15E4D04DF389}">
      <dsp:nvSpPr>
        <dsp:cNvPr id="0" name=""/>
        <dsp:cNvSpPr/>
      </dsp:nvSpPr>
      <dsp:spPr>
        <a:xfrm>
          <a:off x="0" y="262883"/>
          <a:ext cx="2250087" cy="3150121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26" tIns="330200" rIns="175426" bIns="33020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 dirty="0" err="1"/>
            <a:t>Reemplaçar</a:t>
          </a:r>
          <a:r>
            <a:rPr lang="es-ES" sz="2600" b="0" i="0" kern="1200" dirty="0"/>
            <a:t> el LSB</a:t>
          </a:r>
          <a:endParaRPr lang="ca-ES" sz="2600" kern="1200" noProof="0" dirty="0"/>
        </a:p>
      </dsp:txBody>
      <dsp:txXfrm>
        <a:off x="0" y="1459929"/>
        <a:ext cx="2250087" cy="1890073"/>
      </dsp:txXfrm>
    </dsp:sp>
    <dsp:sp modelId="{4104A2F1-FB99-4C42-8067-46B8EEEC9610}">
      <dsp:nvSpPr>
        <dsp:cNvPr id="0" name=""/>
        <dsp:cNvSpPr/>
      </dsp:nvSpPr>
      <dsp:spPr>
        <a:xfrm>
          <a:off x="652525" y="577895"/>
          <a:ext cx="945036" cy="945036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79" tIns="12700" rIns="73679" bIns="12700" numCol="1" spcCol="1270" rtlCol="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4600" kern="1200" noProof="0"/>
            <a:t>1</a:t>
          </a:r>
          <a:endParaRPr lang="ca-ES" sz="4600" kern="1200" noProof="0" dirty="0"/>
        </a:p>
      </dsp:txBody>
      <dsp:txXfrm>
        <a:off x="790922" y="716292"/>
        <a:ext cx="668242" cy="668242"/>
      </dsp:txXfrm>
    </dsp:sp>
    <dsp:sp modelId="{2EB92C72-3528-4913-AFF6-FF0B4F338399}">
      <dsp:nvSpPr>
        <dsp:cNvPr id="0" name=""/>
        <dsp:cNvSpPr/>
      </dsp:nvSpPr>
      <dsp:spPr>
        <a:xfrm>
          <a:off x="0" y="3412932"/>
          <a:ext cx="2250087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A837B-0FA3-4970-A9F9-3BD236350D3D}">
      <dsp:nvSpPr>
        <dsp:cNvPr id="0" name=""/>
        <dsp:cNvSpPr/>
      </dsp:nvSpPr>
      <dsp:spPr>
        <a:xfrm>
          <a:off x="0" y="216501"/>
          <a:ext cx="2316346" cy="324288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91" tIns="330200" rIns="180591" bIns="330200" numCol="1" spcCol="1270" rtlCol="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La imatge modificada ara conté ‘A’</a:t>
          </a:r>
        </a:p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900" kern="1200" noProof="0" dirty="0"/>
            <a:t>Per desencriptar:</a:t>
          </a:r>
        </a:p>
      </dsp:txBody>
      <dsp:txXfrm>
        <a:off x="0" y="1448797"/>
        <a:ext cx="2316346" cy="1945731"/>
      </dsp:txXfrm>
    </dsp:sp>
    <dsp:sp modelId="{AC6B335A-D8B4-46D8-93DE-B9EF1773F6AC}">
      <dsp:nvSpPr>
        <dsp:cNvPr id="0" name=""/>
        <dsp:cNvSpPr/>
      </dsp:nvSpPr>
      <dsp:spPr>
        <a:xfrm>
          <a:off x="671740" y="540789"/>
          <a:ext cx="972865" cy="97286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8" tIns="12700" rIns="75848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4700" kern="1200" noProof="0"/>
            <a:t>1</a:t>
          </a:r>
          <a:endParaRPr lang="ca-ES" sz="4700" kern="1200" noProof="0" dirty="0"/>
        </a:p>
      </dsp:txBody>
      <dsp:txXfrm>
        <a:off x="814213" y="683262"/>
        <a:ext cx="687919" cy="687919"/>
      </dsp:txXfrm>
    </dsp:sp>
    <dsp:sp modelId="{7B3E0A16-DB85-46CA-87D6-4D39F6DBFC52}">
      <dsp:nvSpPr>
        <dsp:cNvPr id="0" name=""/>
        <dsp:cNvSpPr/>
      </dsp:nvSpPr>
      <dsp:spPr>
        <a:xfrm>
          <a:off x="0" y="3459314"/>
          <a:ext cx="231634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23/10/2025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23/10/2025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A625C-A8EB-3EDD-FD33-825CCD7D8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8706A-7752-63DA-3356-68032DA4C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16D3A-4200-ACF3-1A1B-C773A83D3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9E0C0-9348-9E31-792E-4F2703544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34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0E562-9D92-467C-519C-A7C86E12E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0178D1-1838-4FFD-6B53-2DCD441C4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575BF-E448-90BD-1DD5-42B77A15A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2703-C915-0E34-7568-010EF1D6D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062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84D90-E666-EAFE-7A8D-884E8519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3E8E3-C540-4794-570B-EDB44E914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B6482-C223-70EB-DA07-5FB3A0AAE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1DB5A-4265-A575-60BE-3FC704ECC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7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5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4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13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c.paujimenezsanchez.onlin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TWEXCYQKyD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www.securitybydefault.com/2017/01/utilizando-la-esteganografia-para-sali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ca-ES" b="1" noProof="0" dirty="0"/>
              <a:t>Esteganografia Basada en Matrius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a-ES" noProof="0" dirty="0">
                <a:solidFill>
                  <a:srgbClr val="FFFFFF"/>
                </a:solidFill>
              </a:rPr>
              <a:t>Pau Jiménez Sánchez</a:t>
            </a:r>
          </a:p>
          <a:p>
            <a:pPr rtl="0"/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D648B-9BC8-9136-855D-A9167C402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7B29-BDE4-BB60-F8A1-907CFFE7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a-ES" dirty="0"/>
              <a:t>Exemple Manual Pas a Pas</a:t>
            </a:r>
            <a:endParaRPr lang="ca-ES" noProof="0" dirty="0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8882A754-2CE1-FFEB-07F4-009AD45A5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959539"/>
              </p:ext>
            </p:extLst>
          </p:nvPr>
        </p:nvGraphicFramePr>
        <p:xfrm>
          <a:off x="996698" y="1484244"/>
          <a:ext cx="2197076" cy="377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F1D95-8F13-EE3F-E64F-9DF2B7A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a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5C5DFD-0E51-84BE-8CCF-CAB356DE5DC9}"/>
              </a:ext>
            </a:extLst>
          </p:cNvPr>
          <p:cNvSpPr/>
          <p:nvPr/>
        </p:nvSpPr>
        <p:spPr>
          <a:xfrm>
            <a:off x="1737427" y="2186608"/>
            <a:ext cx="715617" cy="722244"/>
          </a:xfrm>
          <a:prstGeom prst="ellipse">
            <a:avLst/>
          </a:prstGeom>
          <a:solidFill>
            <a:srgbClr val="4E91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FDF62-A2F2-EED3-D46F-C8AD50688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3339" y="1964320"/>
            <a:ext cx="815453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7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37331-88BD-30B0-9C06-C355B785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1A23-8236-52DE-2ADD-BF225025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a-ES" dirty="0"/>
              <a:t>Exemple Manual Pas a Pas</a:t>
            </a:r>
            <a:endParaRPr lang="ca-ES" noProof="0" dirty="0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6AEA97CC-A31E-BFDA-5EB2-7BE711483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121458"/>
              </p:ext>
            </p:extLst>
          </p:nvPr>
        </p:nvGraphicFramePr>
        <p:xfrm>
          <a:off x="996696" y="1581912"/>
          <a:ext cx="2250087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FA23-C01F-CD41-7DCF-51077A4C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CE913-31F7-AF5C-F517-40B92804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B8E35-1B7F-E8E3-F27C-FF81D796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a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77D61-1CFF-08AD-6995-105FB59AE317}"/>
              </a:ext>
            </a:extLst>
          </p:cNvPr>
          <p:cNvSpPr/>
          <p:nvPr/>
        </p:nvSpPr>
        <p:spPr>
          <a:xfrm>
            <a:off x="1763930" y="2252869"/>
            <a:ext cx="715617" cy="722244"/>
          </a:xfrm>
          <a:prstGeom prst="ellipse">
            <a:avLst/>
          </a:prstGeom>
          <a:solidFill>
            <a:srgbClr val="2CC3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824AB-ED19-BA6D-6237-6CF6192A7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3461" y="1904978"/>
            <a:ext cx="815453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517A-1671-840F-2298-55444EED5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9C2F-DB2F-5B0A-4556-C566304A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a-ES" dirty="0"/>
              <a:t>Exemple Manual Pas a Pas</a:t>
            </a:r>
            <a:endParaRPr lang="ca-ES" noProof="0" dirty="0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F7C61027-EFD8-36FC-CDCA-763405ABD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475515"/>
              </p:ext>
            </p:extLst>
          </p:nvPr>
        </p:nvGraphicFramePr>
        <p:xfrm>
          <a:off x="996696" y="1581912"/>
          <a:ext cx="2316347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73C5-ECC6-F797-318E-514F0A7D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a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F073E2-3BF8-388C-9105-A3D46872C5CB}"/>
              </a:ext>
            </a:extLst>
          </p:cNvPr>
          <p:cNvSpPr/>
          <p:nvPr/>
        </p:nvSpPr>
        <p:spPr>
          <a:xfrm>
            <a:off x="1797060" y="2232990"/>
            <a:ext cx="715617" cy="722244"/>
          </a:xfrm>
          <a:prstGeom prst="ellipse">
            <a:avLst/>
          </a:prstGeom>
          <a:solidFill>
            <a:srgbClr val="C097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82F968-87FB-BC48-FA38-92FD12884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5099" y="2141061"/>
            <a:ext cx="824980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4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b="1" dirty="0"/>
              <a:t>Per Què </a:t>
            </a:r>
            <a:r>
              <a:rPr lang="en-GB" b="1" dirty="0" err="1"/>
              <a:t>el</a:t>
            </a:r>
            <a:r>
              <a:rPr lang="en-GB" b="1" dirty="0"/>
              <a:t> Canal Blau?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fr-FR" dirty="0" err="1"/>
              <a:t>Sensibilitat</a:t>
            </a:r>
            <a:r>
              <a:rPr lang="fr-FR" dirty="0"/>
              <a:t> </a:t>
            </a:r>
            <a:r>
              <a:rPr lang="fr-FR" dirty="0" err="1"/>
              <a:t>ocular</a:t>
            </a:r>
            <a:r>
              <a:rPr lang="fr-FR" dirty="0"/>
              <a:t>:</a:t>
            </a:r>
            <a:endParaRPr lang="fr-FR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fr-FR" dirty="0"/>
              <a:t> L'</a:t>
            </a:r>
            <a:r>
              <a:rPr lang="fr-FR" dirty="0" err="1"/>
              <a:t>ull</a:t>
            </a:r>
            <a:r>
              <a:rPr lang="fr-FR" dirty="0"/>
              <a:t> </a:t>
            </a:r>
            <a:r>
              <a:rPr lang="fr-FR" dirty="0" err="1"/>
              <a:t>humà</a:t>
            </a:r>
            <a:r>
              <a:rPr lang="fr-FR" dirty="0"/>
              <a:t> </a:t>
            </a:r>
            <a:r>
              <a:rPr lang="fr-FR" dirty="0" err="1"/>
              <a:t>és</a:t>
            </a:r>
            <a:r>
              <a:rPr lang="fr-FR" dirty="0"/>
              <a:t> </a:t>
            </a:r>
            <a:r>
              <a:rPr lang="fr-FR" dirty="0" err="1"/>
              <a:t>menys</a:t>
            </a:r>
            <a:r>
              <a:rPr lang="fr-FR" dirty="0"/>
              <a:t> sensible </a:t>
            </a:r>
            <a:r>
              <a:rPr lang="fr-FR" dirty="0" err="1"/>
              <a:t>als</a:t>
            </a:r>
            <a:r>
              <a:rPr lang="fr-FR" dirty="0"/>
              <a:t> </a:t>
            </a:r>
            <a:r>
              <a:rPr lang="fr-FR" dirty="0" err="1"/>
              <a:t>canvis</a:t>
            </a:r>
            <a:r>
              <a:rPr lang="fr-FR" dirty="0"/>
              <a:t> en el </a:t>
            </a:r>
            <a:r>
              <a:rPr lang="fr-FR" dirty="0" err="1"/>
              <a:t>blau</a:t>
            </a:r>
            <a:r>
              <a:rPr lang="fr-FR" dirty="0"/>
              <a:t> (conté </a:t>
            </a:r>
            <a:r>
              <a:rPr lang="fr-FR" dirty="0" err="1"/>
              <a:t>menys</a:t>
            </a:r>
            <a:r>
              <a:rPr lang="fr-FR" dirty="0"/>
              <a:t> cons sensibles al </a:t>
            </a:r>
            <a:r>
              <a:rPr lang="fr-FR" dirty="0" err="1"/>
              <a:t>blau</a:t>
            </a:r>
            <a:r>
              <a:rPr lang="fr-FR" dirty="0"/>
              <a:t>)</a:t>
            </a:r>
            <a:endParaRPr lang="ca-E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r>
              <a:rPr lang="en-GB" dirty="0" err="1"/>
              <a:t>Percepció</a:t>
            </a:r>
            <a:r>
              <a:rPr lang="en-GB" dirty="0"/>
              <a:t> de </a:t>
            </a:r>
            <a:r>
              <a:rPr lang="en-GB" dirty="0" err="1"/>
              <a:t>luminositat</a:t>
            </a:r>
            <a:r>
              <a:rPr lang="en-GB" dirty="0"/>
              <a:t>:</a:t>
            </a:r>
            <a:endParaRPr lang="ca-E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verd</a:t>
            </a:r>
            <a:r>
              <a:rPr lang="es-ES" dirty="0"/>
              <a:t> </a:t>
            </a:r>
            <a:r>
              <a:rPr lang="es-ES" dirty="0" err="1"/>
              <a:t>contribueix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a la </a:t>
            </a:r>
            <a:r>
              <a:rPr lang="es-ES" dirty="0" err="1"/>
              <a:t>percepció</a:t>
            </a:r>
            <a:r>
              <a:rPr lang="es-ES" dirty="0"/>
              <a:t> de </a:t>
            </a:r>
            <a:r>
              <a:rPr lang="es-ES" dirty="0" err="1"/>
              <a:t>luminositat</a:t>
            </a:r>
            <a:r>
              <a:rPr lang="es-ES" dirty="0"/>
              <a:t> (~59%), el </a:t>
            </a:r>
            <a:r>
              <a:rPr lang="es-ES" dirty="0" err="1"/>
              <a:t>vermell</a:t>
            </a:r>
            <a:r>
              <a:rPr lang="es-ES" dirty="0"/>
              <a:t> ~30%, i el </a:t>
            </a:r>
            <a:r>
              <a:rPr lang="es-ES" dirty="0" err="1"/>
              <a:t>blau</a:t>
            </a:r>
            <a:r>
              <a:rPr lang="es-ES" dirty="0"/>
              <a:t> </a:t>
            </a:r>
            <a:r>
              <a:rPr lang="es-ES" dirty="0" err="1"/>
              <a:t>només</a:t>
            </a:r>
            <a:r>
              <a:rPr lang="es-ES" dirty="0"/>
              <a:t> ~11%</a:t>
            </a:r>
          </a:p>
          <a:p>
            <a:pPr marL="0" indent="0">
              <a:buNone/>
            </a:pPr>
            <a:r>
              <a:rPr lang="en-GB" dirty="0" err="1"/>
              <a:t>Modificar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blau</a:t>
            </a:r>
            <a:r>
              <a:rPr lang="en-GB" dirty="0"/>
              <a:t> </a:t>
            </a:r>
            <a:r>
              <a:rPr lang="en-GB" dirty="0" err="1"/>
              <a:t>produeix</a:t>
            </a:r>
            <a:r>
              <a:rPr lang="en-GB" dirty="0"/>
              <a:t> </a:t>
            </a:r>
            <a:r>
              <a:rPr lang="en-GB" dirty="0" err="1"/>
              <a:t>els</a:t>
            </a:r>
            <a:r>
              <a:rPr lang="en-GB" dirty="0"/>
              <a:t> </a:t>
            </a:r>
            <a:r>
              <a:rPr lang="en-GB" dirty="0" err="1"/>
              <a:t>canvis</a:t>
            </a:r>
            <a:r>
              <a:rPr lang="en-GB" dirty="0"/>
              <a:t> visuals </a:t>
            </a:r>
            <a:r>
              <a:rPr lang="en-GB" dirty="0" err="1"/>
              <a:t>menys</a:t>
            </a:r>
            <a:r>
              <a:rPr lang="en-GB" dirty="0"/>
              <a:t> </a:t>
            </a:r>
            <a:r>
              <a:rPr lang="en-GB" dirty="0" err="1"/>
              <a:t>perceptibles</a:t>
            </a:r>
            <a:endParaRPr lang="ca-ES" sz="2400" noProof="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a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Bionic Lens: Is Superhuman Vision the Next Big Thing? | Beyond Vision">
            <a:extLst>
              <a:ext uri="{FF2B5EF4-FFF2-40B4-BE49-F238E27FC236}">
                <a16:creationId xmlns:a16="http://schemas.microsoft.com/office/drawing/2014/main" id="{96801D2C-9B6D-B4E1-34E5-FCF91CC2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9" y="3953076"/>
            <a:ext cx="3189911" cy="198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 noProof="0" dirty="0"/>
              <a:t>Gràcies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ca-ES" noProof="0" smtClean="0"/>
              <a:pPr lvl="0" rtl="0"/>
              <a:t>14</a:t>
            </a:fld>
            <a:endParaRPr lang="ca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a-ES" noProof="0" dirty="0"/>
              <a:t>Pau Jiménez Sánchez</a:t>
            </a:r>
          </a:p>
          <a:p>
            <a:pPr rtl="0">
              <a:spcBef>
                <a:spcPts val="3000"/>
              </a:spcBef>
            </a:pPr>
            <a:r>
              <a:rPr lang="ca-ES" sz="1800" noProof="0" dirty="0">
                <a:hlinkClick r:id="rId3"/>
              </a:rPr>
              <a:t>upc.paujimenezsanchez.online</a:t>
            </a:r>
            <a:endParaRPr lang="ca-ES" sz="1800" noProof="0" dirty="0"/>
          </a:p>
          <a:p>
            <a:pPr rtl="0"/>
            <a:endParaRPr lang="ca-E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4B40C-10E1-4379-8516-EE28A4D4673B}"/>
              </a:ext>
            </a:extLst>
          </p:cNvPr>
          <p:cNvSpPr txBox="1"/>
          <p:nvPr/>
        </p:nvSpPr>
        <p:spPr>
          <a:xfrm>
            <a:off x="6526697" y="5030807"/>
            <a:ext cx="51918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BIBLIOGRAFIA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https://www.youtube.com/watch?v=TWEXCYQKyDc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Hiding data in images by simple LSB substitution. Pattern Recognition, Chan, C. K., &amp; Cheng, L.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 noProof="0" dirty="0">
                <a:solidFill>
                  <a:srgbClr val="FFFFFF"/>
                </a:solidFill>
              </a:rPr>
              <a:t>Agenda</a:t>
            </a:r>
            <a:endParaRPr lang="ca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ca-ES" noProof="0" dirty="0"/>
              <a:t>Què és l'Esteganografia?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ca-ES" noProof="0" dirty="0"/>
              <a:t>Com Funcionen les Matrius de Píxels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ca-ES" noProof="0" dirty="0"/>
              <a:t>Codificació (LSB)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ca-ES" noProof="0" dirty="0"/>
              <a:t>Xifratge amb Aritmètica Modular Afí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ca-ES" noProof="0" dirty="0"/>
              <a:t>Per Què Aquest Mètode És Segur?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ca-ES" noProof="0" dirty="0"/>
              <a:t>Exemple Manual Pas a Pas: Codificar 'A' amb Encriptació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ca-ES" noProof="0" dirty="0"/>
              <a:t>Per Què el Canal Blau?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a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magnifying glass over a painting of a person's face&#10;&#10;AI-generated content may be incorrect.">
            <a:extLst>
              <a:ext uri="{FF2B5EF4-FFF2-40B4-BE49-F238E27FC236}">
                <a16:creationId xmlns:a16="http://schemas.microsoft.com/office/drawing/2014/main" id="{74792899-873D-1193-5E96-8B9E8B887BE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824" r="25351" b="2"/>
          <a:stretch>
            <a:fillRect/>
          </a:stretch>
        </p:blipFill>
        <p:spPr>
          <a:xfrm>
            <a:off x="7901259" y="2727729"/>
            <a:ext cx="4290740" cy="4130271"/>
          </a:xfrm>
          <a:noFill/>
        </p:spPr>
      </p:pic>
      <p:pic>
        <p:nvPicPr>
          <p:cNvPr id="22" name="Picture Placeholder 21" descr="A key on a printed paper&#10;&#10;AI-generated content may be incorrect.">
            <a:extLst>
              <a:ext uri="{FF2B5EF4-FFF2-40B4-BE49-F238E27FC236}">
                <a16:creationId xmlns:a16="http://schemas.microsoft.com/office/drawing/2014/main" id="{8985A540-B46C-9975-243E-77468A93C9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25302" r="7619" b="4"/>
          <a:stretch>
            <a:fillRect/>
          </a:stretch>
        </p:blipFill>
        <p:spPr>
          <a:xfrm>
            <a:off x="6261609" y="10"/>
            <a:ext cx="3519311" cy="300789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 anchor="ctr">
            <a:normAutofit/>
          </a:bodyPr>
          <a:lstStyle/>
          <a:p>
            <a:r>
              <a:rPr lang="ca-ES" noProof="0" dirty="0"/>
              <a:t>Què és l'Esteganografia?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a-E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>
            <a:normAutofit/>
          </a:bodyPr>
          <a:lstStyle/>
          <a:p>
            <a:pPr rtl="0"/>
            <a:r>
              <a:rPr lang="ca-ES" noProof="0" dirty="0"/>
              <a:t>L'esteganografia és la pràctica d'ocultar informació dins d'altres dades no secretes. A diferència del xifratge, que fa que les dades siguin ilegibles, l'esteganografia amaga la mateixa existència del missatge.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62766-633A-D858-5C54-5CF916378777}"/>
              </a:ext>
            </a:extLst>
          </p:cNvPr>
          <p:cNvSpPr txBox="1"/>
          <p:nvPr/>
        </p:nvSpPr>
        <p:spPr>
          <a:xfrm>
            <a:off x="9565959" y="6657945"/>
            <a:ext cx="262604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ca-ES" sz="700" noProof="0" dirty="0">
                <a:solidFill>
                  <a:srgbClr val="FFFFFF"/>
                </a:solidFill>
                <a:hlinkClick r:id="rId4" tooltip="http://www.securitybydefault.com/2017/01/utilizando-la-esteganografia-para-sali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ca-ES" sz="700" noProof="0" dirty="0">
                <a:solidFill>
                  <a:srgbClr val="FFFFFF"/>
                </a:solidFill>
              </a:rPr>
              <a:t> by Unknown Author is licensed under </a:t>
            </a:r>
            <a:r>
              <a:rPr lang="ca-ES" sz="700" noProof="0" dirty="0">
                <a:solidFill>
                  <a:srgbClr val="FFFFFF"/>
                </a:solidFill>
                <a:hlinkClick r:id="rId6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ca-ES" sz="7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ca-ES" noProof="0" dirty="0"/>
              <a:t>Com Funcionen les Matrius de Píxels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F909A-9095-EB5E-B4EE-CEA31975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0" t="5936" r="4678" b="9707"/>
          <a:stretch>
            <a:fillRect/>
          </a:stretch>
        </p:blipFill>
        <p:spPr>
          <a:xfrm>
            <a:off x="838200" y="2827467"/>
            <a:ext cx="5181600" cy="2347653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9381-A095-661C-C7EB-9C026AC3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ca-ES" sz="2400" noProof="0"/>
              <a:t>Les imatges digitals s'emmagatzemen com a matrius (quadrícules) de píxels. Cada píxel conté informació de color codificada com a números. En el model de color RGB, cada píxel té tres valors que van de 0 a 255:</a:t>
            </a:r>
          </a:p>
          <a:p>
            <a:endParaRPr lang="ca-ES" sz="2400" noProof="0"/>
          </a:p>
          <a:p>
            <a:r>
              <a:rPr lang="ca-ES" sz="2400" noProof="0"/>
              <a:t>R (Vermell): 0-255</a:t>
            </a:r>
          </a:p>
          <a:p>
            <a:r>
              <a:rPr lang="ca-ES" sz="2400" noProof="0"/>
              <a:t>G (Verd): 0-255</a:t>
            </a:r>
          </a:p>
          <a:p>
            <a:r>
              <a:rPr lang="ca-ES" sz="2400" noProof="0"/>
              <a:t>B (Blau): 0-255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85041-BD0F-8BCB-5DE0-7D9E642A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a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7AB72-EE59-F193-5BAF-FF45ECC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Codificació (LSB)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067BB-0D50-8638-D89D-1ADD4CB7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71" y="1559913"/>
            <a:ext cx="9829800" cy="3859742"/>
          </a:xfrm>
        </p:spPr>
        <p:txBody>
          <a:bodyPr/>
          <a:lstStyle/>
          <a:p>
            <a:r>
              <a:rPr lang="ca-ES" noProof="0" dirty="0"/>
              <a:t>La tècnica LSB aprofita el fet que canviar l'últim bit d'un valor de color produeix una diferència visual insignificant.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CCEA9-13E8-1D51-0236-E10CC86E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1" y="2627383"/>
            <a:ext cx="7582467" cy="2467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C340E0-04C0-8DAC-938B-B5D2AE49D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298" y="2885476"/>
            <a:ext cx="1631062" cy="1702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77AF71-7AC3-E427-FF43-D5626C632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360" y="2885477"/>
            <a:ext cx="1677992" cy="17025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4AD073-CE43-FFF4-6EF9-EDA688FD8C2F}"/>
              </a:ext>
            </a:extLst>
          </p:cNvPr>
          <p:cNvSpPr txBox="1"/>
          <p:nvPr/>
        </p:nvSpPr>
        <p:spPr>
          <a:xfrm>
            <a:off x="8410624" y="3492039"/>
            <a:ext cx="167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rgb</a:t>
            </a:r>
            <a:r>
              <a:rPr lang="en-GB" dirty="0">
                <a:solidFill>
                  <a:schemeClr val="bg1"/>
                </a:solidFill>
              </a:rPr>
              <a:t>(0,0,155)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CD590-6183-E995-6C29-21A7C339D826}"/>
              </a:ext>
            </a:extLst>
          </p:cNvPr>
          <p:cNvSpPr txBox="1"/>
          <p:nvPr/>
        </p:nvSpPr>
        <p:spPr>
          <a:xfrm>
            <a:off x="10081283" y="3492039"/>
            <a:ext cx="167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rgb</a:t>
            </a:r>
            <a:r>
              <a:rPr lang="en-GB" dirty="0">
                <a:solidFill>
                  <a:schemeClr val="bg1"/>
                </a:solidFill>
              </a:rPr>
              <a:t>(0,0,154)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ca-ES" noProof="0" dirty="0"/>
              <a:t>Xifratge amb Aritmètica Modular Afí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1A3-5A73-7CF9-1C64-2E5DC6715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Per </a:t>
            </a:r>
            <a:r>
              <a:rPr lang="en-GB" dirty="0" err="1"/>
              <a:t>afegir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capa</a:t>
            </a:r>
            <a:r>
              <a:rPr lang="en-GB" dirty="0"/>
              <a:t> </a:t>
            </a:r>
            <a:r>
              <a:rPr lang="en-GB" dirty="0" err="1"/>
              <a:t>addicional</a:t>
            </a:r>
            <a:r>
              <a:rPr lang="en-GB" dirty="0"/>
              <a:t> de </a:t>
            </a:r>
            <a:r>
              <a:rPr lang="en-GB" dirty="0" err="1"/>
              <a:t>seguretat</a:t>
            </a:r>
            <a:r>
              <a:rPr lang="en-GB" dirty="0"/>
              <a:t>, </a:t>
            </a:r>
            <a:r>
              <a:rPr lang="en-GB" dirty="0" err="1"/>
              <a:t>utilitzem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xifratge</a:t>
            </a:r>
            <a:r>
              <a:rPr lang="en-GB" dirty="0"/>
              <a:t> </a:t>
            </a:r>
            <a:r>
              <a:rPr lang="en-GB" dirty="0" err="1"/>
              <a:t>afí</a:t>
            </a:r>
            <a:r>
              <a:rPr lang="en-GB" dirty="0"/>
              <a:t>, un </a:t>
            </a:r>
            <a:r>
              <a:rPr lang="en-GB" dirty="0" err="1"/>
              <a:t>tipus</a:t>
            </a:r>
            <a:r>
              <a:rPr lang="en-GB" dirty="0"/>
              <a:t> </a:t>
            </a:r>
            <a:r>
              <a:rPr lang="en-GB" dirty="0" err="1"/>
              <a:t>d'encriptació</a:t>
            </a:r>
            <a:r>
              <a:rPr lang="en-GB" dirty="0"/>
              <a:t> </a:t>
            </a:r>
            <a:r>
              <a:rPr lang="en-GB" dirty="0" err="1"/>
              <a:t>basada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aritmètica</a:t>
            </a:r>
            <a:r>
              <a:rPr lang="en-GB" dirty="0"/>
              <a:t> modular. </a:t>
            </a:r>
            <a:r>
              <a:rPr lang="en-GB" dirty="0" err="1"/>
              <a:t>Abans</a:t>
            </a:r>
            <a:r>
              <a:rPr lang="en-GB" dirty="0"/>
              <a:t> </a:t>
            </a:r>
            <a:r>
              <a:rPr lang="en-GB" dirty="0" err="1"/>
              <a:t>d'emmagatzemar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caràcter</a:t>
            </a:r>
            <a:r>
              <a:rPr lang="en-GB" dirty="0"/>
              <a:t> a la </a:t>
            </a:r>
            <a:r>
              <a:rPr lang="en-GB" dirty="0" err="1"/>
              <a:t>imatge</a:t>
            </a:r>
            <a:r>
              <a:rPr lang="en-GB" dirty="0"/>
              <a:t>,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transformem</a:t>
            </a:r>
            <a:r>
              <a:rPr lang="en-GB" dirty="0"/>
              <a:t> </a:t>
            </a:r>
            <a:r>
              <a:rPr lang="en-GB" dirty="0" err="1"/>
              <a:t>utilitzant</a:t>
            </a:r>
            <a:r>
              <a:rPr lang="en-GB" dirty="0"/>
              <a:t> la </a:t>
            </a:r>
            <a:r>
              <a:rPr lang="en-GB" dirty="0" err="1"/>
              <a:t>fórmula</a:t>
            </a:r>
            <a:r>
              <a:rPr lang="en-GB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0ED1-1839-3EE7-0F10-5B349811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1654"/>
            <a:ext cx="5938920" cy="1974691"/>
          </a:xfrm>
          <a:prstGeom prst="rect">
            <a:avLst/>
          </a:prstGeom>
          <a:noFill/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a-E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-up of a stone carving&#10;&#10;AI-generated content may be incorrect.">
            <a:extLst>
              <a:ext uri="{FF2B5EF4-FFF2-40B4-BE49-F238E27FC236}">
                <a16:creationId xmlns:a16="http://schemas.microsoft.com/office/drawing/2014/main" id="{268843A0-5DBA-8E4F-4364-13DB139154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  <a:alpha val="95000"/>
            </a:schemeClr>
          </a:solidFill>
        </p:spPr>
        <p:txBody>
          <a:bodyPr rtlCol="0"/>
          <a:lstStyle/>
          <a:p>
            <a:r>
              <a:rPr lang="ca-ES" dirty="0"/>
              <a:t>Per Què Aquest Mètode És Segur?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728248D-4FCB-429D-AC4B-09580B5458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>
              <a:defRPr/>
            </a:pPr>
            <a:fld id="{D76B855D-E9CC-4FF8-AD85-6CDC7B89A0DE}" type="slidenum">
              <a:rPr lang="ca-ES" noProof="0" smtClean="0">
                <a:latin typeface="Calibri" panose="020F0502020204030204"/>
              </a:rPr>
              <a:pPr>
                <a:defRPr/>
              </a:pPr>
              <a:t>7</a:t>
            </a:fld>
            <a:endParaRPr lang="ca-ES" noProof="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9078B7-2819-730D-DDE7-9304E7DC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28833"/>
            <a:ext cx="3291840" cy="823912"/>
          </a:xfrm>
        </p:spPr>
        <p:txBody>
          <a:bodyPr/>
          <a:lstStyle/>
          <a:p>
            <a:r>
              <a:rPr lang="en-GB" dirty="0" err="1"/>
              <a:t>Ocultació</a:t>
            </a:r>
            <a:r>
              <a:rPr lang="en-GB" dirty="0"/>
              <a:t> doble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17E75D-6544-D533-0435-D6CA92D5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26472"/>
            <a:ext cx="3291840" cy="3684588"/>
          </a:xfrm>
        </p:spPr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missatge</a:t>
            </a:r>
            <a:r>
              <a:rPr lang="en-GB" dirty="0"/>
              <a:t> </a:t>
            </a:r>
            <a:r>
              <a:rPr lang="en-GB" dirty="0" err="1"/>
              <a:t>està</a:t>
            </a:r>
            <a:r>
              <a:rPr lang="en-GB" dirty="0"/>
              <a:t> </a:t>
            </a:r>
            <a:r>
              <a:rPr lang="en-GB" dirty="0" err="1"/>
              <a:t>amagat</a:t>
            </a:r>
            <a:r>
              <a:rPr lang="en-GB" dirty="0"/>
              <a:t> (</a:t>
            </a:r>
            <a:r>
              <a:rPr lang="en-GB" dirty="0" err="1"/>
              <a:t>esteganografia</a:t>
            </a:r>
            <a:r>
              <a:rPr lang="en-GB" dirty="0"/>
              <a:t>) I </a:t>
            </a:r>
            <a:r>
              <a:rPr lang="en-GB" dirty="0" err="1"/>
              <a:t>encriptat</a:t>
            </a:r>
            <a:r>
              <a:rPr lang="en-GB" dirty="0"/>
              <a:t> (</a:t>
            </a:r>
            <a:r>
              <a:rPr lang="en-GB" dirty="0" err="1"/>
              <a:t>xifratge</a:t>
            </a:r>
            <a:r>
              <a:rPr lang="en-GB" dirty="0"/>
              <a:t> </a:t>
            </a:r>
            <a:r>
              <a:rPr lang="en-GB" dirty="0" err="1"/>
              <a:t>afí</a:t>
            </a:r>
            <a:r>
              <a:rPr lang="en-GB" dirty="0"/>
              <a:t>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124A8C-EDDB-8053-84E2-F41407EB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0080" y="433596"/>
            <a:ext cx="3291840" cy="823912"/>
          </a:xfrm>
        </p:spPr>
        <p:txBody>
          <a:bodyPr/>
          <a:lstStyle/>
          <a:p>
            <a:r>
              <a:rPr lang="en-GB" dirty="0"/>
              <a:t>Clau secreta I </a:t>
            </a:r>
            <a:r>
              <a:rPr lang="en-GB" dirty="0" err="1"/>
              <a:t>Espai</a:t>
            </a:r>
            <a:r>
              <a:rPr lang="en-GB" dirty="0"/>
              <a:t> de </a:t>
            </a:r>
            <a:r>
              <a:rPr lang="en-GB" dirty="0" err="1"/>
              <a:t>claus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16FDB4-F36A-C75C-774C-7FE5164EE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0080" y="1426472"/>
            <a:ext cx="3291840" cy="3684588"/>
          </a:xfrm>
        </p:spPr>
        <p:txBody>
          <a:bodyPr/>
          <a:lstStyle/>
          <a:p>
            <a:r>
              <a:rPr lang="en-GB" dirty="0"/>
              <a:t>Amb </a:t>
            </a:r>
            <a:r>
              <a:rPr lang="en-GB" dirty="0" err="1"/>
              <a:t>múltiples</a:t>
            </a:r>
            <a:r>
              <a:rPr lang="en-GB" dirty="0"/>
              <a:t> </a:t>
            </a:r>
            <a:r>
              <a:rPr lang="en-GB" dirty="0" err="1"/>
              <a:t>valors</a:t>
            </a:r>
            <a:r>
              <a:rPr lang="en-GB" dirty="0"/>
              <a:t> </a:t>
            </a:r>
            <a:r>
              <a:rPr lang="en-GB" dirty="0" err="1"/>
              <a:t>vàlids</a:t>
            </a:r>
            <a:r>
              <a:rPr lang="en-GB" dirty="0"/>
              <a:t> per 'a' (128 </a:t>
            </a:r>
            <a:r>
              <a:rPr lang="en-GB" dirty="0" err="1"/>
              <a:t>opcions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256 </a:t>
            </a:r>
            <a:r>
              <a:rPr lang="en-GB" dirty="0" err="1"/>
              <a:t>opcions</a:t>
            </a:r>
            <a:r>
              <a:rPr lang="en-GB" dirty="0"/>
              <a:t> per 'b', hi ha 32.768 </a:t>
            </a:r>
            <a:r>
              <a:rPr lang="en-GB" dirty="0" err="1"/>
              <a:t>combinacions</a:t>
            </a:r>
            <a:r>
              <a:rPr lang="en-GB" dirty="0"/>
              <a:t> possibles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a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16BA80-0530-0BB0-19A4-F808C013C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0372" y="428833"/>
            <a:ext cx="3291840" cy="823912"/>
          </a:xfrm>
        </p:spPr>
        <p:txBody>
          <a:bodyPr/>
          <a:lstStyle/>
          <a:p>
            <a:r>
              <a:rPr lang="en-GB" dirty="0" err="1"/>
              <a:t>Resistència</a:t>
            </a:r>
            <a:r>
              <a:rPr lang="en-GB" dirty="0"/>
              <a:t> a </a:t>
            </a:r>
            <a:r>
              <a:rPr lang="en-GB" dirty="0" err="1"/>
              <a:t>anàlisi</a:t>
            </a:r>
            <a:r>
              <a:rPr lang="en-GB" dirty="0"/>
              <a:t> visual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EE29A4-3F90-D54E-44A2-2F388B8891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0372" y="1426472"/>
            <a:ext cx="3291840" cy="3684588"/>
          </a:xfrm>
        </p:spPr>
        <p:txBody>
          <a:bodyPr/>
          <a:lstStyle/>
          <a:p>
            <a:r>
              <a:rPr lang="en-GB" dirty="0"/>
              <a:t>Els </a:t>
            </a:r>
            <a:r>
              <a:rPr lang="en-GB" dirty="0" err="1"/>
              <a:t>canvis</a:t>
            </a:r>
            <a:r>
              <a:rPr lang="en-GB" dirty="0"/>
              <a:t> al LSB </a:t>
            </a:r>
            <a:r>
              <a:rPr lang="en-GB" dirty="0" err="1"/>
              <a:t>són</a:t>
            </a:r>
            <a:r>
              <a:rPr lang="en-GB" dirty="0"/>
              <a:t> </a:t>
            </a:r>
            <a:r>
              <a:rPr lang="en-GB" dirty="0" err="1"/>
              <a:t>imperceptibles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AC1C39-3D4B-E336-EE5E-C0DB3E25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4" y="3382617"/>
            <a:ext cx="6668431" cy="2695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a-ES" dirty="0"/>
              <a:t>Exemple Manual Pas a Pas</a:t>
            </a:r>
            <a:endParaRPr lang="ca-ES" noProof="0" dirty="0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346004"/>
              </p:ext>
            </p:extLst>
          </p:nvPr>
        </p:nvGraphicFramePr>
        <p:xfrm>
          <a:off x="996696" y="1581912"/>
          <a:ext cx="2163947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ca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a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902B-97F6-7AE0-097C-233DD8911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565" y="2408734"/>
            <a:ext cx="8068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{0F863FB8-9518-4B9A-AE49-1B191C1C12EC}tf78504181_win32</Template>
  <TotalTime>202</TotalTime>
  <Words>490</Words>
  <Application>Microsoft Office PowerPoint</Application>
  <PresentationFormat>Widescreen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Esteganografia Basada en Matrius</vt:lpstr>
      <vt:lpstr>Agenda</vt:lpstr>
      <vt:lpstr>Què és l'Esteganografia?</vt:lpstr>
      <vt:lpstr>Com Funcionen les Matrius de Píxels</vt:lpstr>
      <vt:lpstr>Codificació (LSB)</vt:lpstr>
      <vt:lpstr>Xifratge amb Aritmètica Modular Afí</vt:lpstr>
      <vt:lpstr>Per Què Aquest Mètode És Segur?</vt:lpstr>
      <vt:lpstr>PowerPoint Presentation</vt:lpstr>
      <vt:lpstr>Exemple Manual Pas a Pas</vt:lpstr>
      <vt:lpstr>Exemple Manual Pas a Pas</vt:lpstr>
      <vt:lpstr>Exemple Manual Pas a Pas</vt:lpstr>
      <vt:lpstr>Exemple Manual Pas a Pas</vt:lpstr>
      <vt:lpstr>Per Què el Canal Blau?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JIMÉNEZ</dc:creator>
  <cp:lastModifiedBy>Pau JIMÉNEZ</cp:lastModifiedBy>
  <cp:revision>1</cp:revision>
  <dcterms:created xsi:type="dcterms:W3CDTF">2025-10-23T15:43:53Z</dcterms:created>
  <dcterms:modified xsi:type="dcterms:W3CDTF">2025-10-23T19:06:41Z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