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86" r:id="rId3"/>
    <p:sldId id="259" r:id="rId4"/>
    <p:sldId id="287" r:id="rId5"/>
    <p:sldId id="257" r:id="rId6"/>
    <p:sldId id="295" r:id="rId7"/>
    <p:sldId id="294" r:id="rId8"/>
    <p:sldId id="265" r:id="rId9"/>
    <p:sldId id="263" r:id="rId10"/>
    <p:sldId id="272" r:id="rId11"/>
    <p:sldId id="260" r:id="rId12"/>
    <p:sldId id="262" r:id="rId13"/>
    <p:sldId id="282" r:id="rId14"/>
    <p:sldId id="278" r:id="rId15"/>
    <p:sldId id="266" r:id="rId16"/>
    <p:sldId id="288" r:id="rId17"/>
    <p:sldId id="290" r:id="rId18"/>
    <p:sldId id="276" r:id="rId19"/>
    <p:sldId id="292" r:id="rId20"/>
    <p:sldId id="297" r:id="rId21"/>
    <p:sldId id="270" r:id="rId22"/>
    <p:sldId id="274" r:id="rId23"/>
    <p:sldId id="280" r:id="rId24"/>
    <p:sldId id="293" r:id="rId25"/>
    <p:sldId id="285" r:id="rId26"/>
    <p:sldId id="267" r:id="rId27"/>
    <p:sldId id="275" r:id="rId28"/>
    <p:sldId id="268" r:id="rId29"/>
    <p:sldId id="258" r:id="rId30"/>
    <p:sldId id="296" r:id="rId31"/>
    <p:sldId id="284" r:id="rId32"/>
    <p:sldId id="279" r:id="rId33"/>
    <p:sldId id="281" r:id="rId34"/>
    <p:sldId id="283" r:id="rId35"/>
    <p:sldId id="273" r:id="rId36"/>
    <p:sldId id="271" r:id="rId37"/>
    <p:sldId id="264" r:id="rId38"/>
    <p:sldId id="261" r:id="rId39"/>
    <p:sldId id="26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F1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98" autoAdjust="0"/>
  </p:normalViewPr>
  <p:slideViewPr>
    <p:cSldViewPr>
      <p:cViewPr varScale="1">
        <p:scale>
          <a:sx n="85" d="100"/>
          <a:sy n="85" d="100"/>
        </p:scale>
        <p:origin x="-63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CA5A6E-8B79-4E09-8375-C4B3479B5876}" type="datetimeFigureOut">
              <a:rPr lang="en-US" smtClean="0"/>
              <a:pPr/>
              <a:t>29-May-17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14EC7-2DF8-4046-8F04-BC13B5CC14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General</a:t>
            </a:r>
            <a:r>
              <a:rPr lang="en-US" baseline="0" dirty="0" smtClean="0"/>
              <a:t> warming slide about changes in temperature on global scales, the importance of temp as environmental driver of biological processes, and the importance of understanding its affect on biological systems across scales. </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 to other studies</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Evenness</a:t>
            </a:r>
            <a:r>
              <a:rPr lang="en-US" baseline="0" dirty="0" smtClean="0"/>
              <a:t> highest at intermediate temperatures.</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warm and cold extremes have lower species richness and the p</a:t>
            </a:r>
            <a:r>
              <a:rPr lang="en-US" dirty="0" smtClean="0"/>
              <a:t>roductivity in</a:t>
            </a:r>
            <a:r>
              <a:rPr lang="en-US" baseline="0" dirty="0" smtClean="0"/>
              <a:t> the w</a:t>
            </a:r>
            <a:r>
              <a:rPr lang="en-US" dirty="0" smtClean="0"/>
              <a:t>armest</a:t>
            </a:r>
            <a:r>
              <a:rPr lang="en-US" baseline="0" dirty="0" smtClean="0"/>
              <a:t> and coldest temperatures is dominated by fewer species</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Evenness</a:t>
            </a:r>
            <a:r>
              <a:rPr lang="en-US" baseline="0" dirty="0" smtClean="0"/>
              <a:t> highest at intermediate temperatures.</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date, is just month in this figure. Need to adjust the x text.</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date, is just month in this figure. Need to adjust the x text.</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date, is just month in this figure. Need to adjust the x text.</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temperature</a:t>
            </a:r>
            <a:r>
              <a:rPr lang="en-US" baseline="0" dirty="0" smtClean="0"/>
              <a:t> modifies individual population performance</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date, is just month in this figure. Need to adjust the x text.</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date, is just month in this figure. Need to adjust the x text.</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temperature</a:t>
            </a:r>
            <a:r>
              <a:rPr lang="en-US" baseline="0" dirty="0" smtClean="0"/>
              <a:t> modifies individual population performance</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date, is just month in this figure. Need to adjust the x text.</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date, is just month in this figure. Need to adjust the x text.</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Working this one up focusin</a:t>
            </a:r>
            <a:r>
              <a:rPr lang="en-US" baseline="0" dirty="0" smtClean="0"/>
              <a:t>g on variability in steepness of evenness ‘curve’  across seasons with temperature.  Made up plot for affect. Bold line is the mean annual </a:t>
            </a:r>
            <a:r>
              <a:rPr lang="en-US" baseline="0" dirty="0" err="1" smtClean="0"/>
              <a:t>rank~production</a:t>
            </a:r>
            <a:r>
              <a:rPr lang="en-US" baseline="0" dirty="0" smtClean="0"/>
              <a:t> curve. The small lines are seasonal </a:t>
            </a:r>
            <a:r>
              <a:rPr lang="en-US" baseline="0" dirty="0" err="1" smtClean="0"/>
              <a:t>rank~production</a:t>
            </a:r>
            <a:r>
              <a:rPr lang="en-US" baseline="0" dirty="0" smtClean="0"/>
              <a:t> curves. Based on the previous figure, likely have more variability in warm and cold systems less variability in moderate temperatures. </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62887B-71A8-4805-95A2-BFEC310EE3A6}"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Temperature regime shapes life history,</a:t>
            </a:r>
            <a:r>
              <a:rPr lang="en-US" baseline="0" dirty="0" smtClean="0"/>
              <a:t> metabolism, body size, and potentially fecundity. However, unclear how these population level patterns scale to whole communities…</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62887B-71A8-4805-95A2-BFEC310EE3A6}"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Temperature regime shapes life history,</a:t>
            </a:r>
            <a:r>
              <a:rPr lang="en-US" baseline="0" dirty="0" smtClean="0"/>
              <a:t> metabolism, body size, and potentially fecundity. However, unclear how these population level patterns scale to whole communities…</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Evenness</a:t>
            </a:r>
            <a:r>
              <a:rPr lang="en-US" baseline="0" dirty="0" smtClean="0"/>
              <a:t> highest at intermediate temperatures.</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62887B-71A8-4805-95A2-BFEC310EE3A6}"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Patterns of light and</a:t>
            </a:r>
            <a:r>
              <a:rPr lang="en-US" baseline="0" dirty="0" smtClean="0"/>
              <a:t> temperature. plots will be updated</a:t>
            </a:r>
          </a:p>
          <a:p>
            <a:endParaRPr lang="en-US" dirty="0"/>
          </a:p>
        </p:txBody>
      </p:sp>
      <p:sp>
        <p:nvSpPr>
          <p:cNvPr id="4" name="Slide Number Placeholder 3"/>
          <p:cNvSpPr>
            <a:spLocks noGrp="1"/>
          </p:cNvSpPr>
          <p:nvPr>
            <p:ph type="sldNum" sz="quarter" idx="10"/>
          </p:nvPr>
        </p:nvSpPr>
        <p:spPr/>
        <p:txBody>
          <a:bodyPr/>
          <a:lstStyle/>
          <a:p>
            <a:fld id="{C762887B-71A8-4805-95A2-BFEC310EE3A6}"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Secondary production</a:t>
            </a:r>
            <a:r>
              <a:rPr lang="en-US" baseline="0" dirty="0" smtClean="0"/>
              <a:t> is the accrual of heterotrophic biomass through time and at the population is the product of population biomass  and biomass-specific growth rates. Community production is the summed production of all populations, and therefore manifests from the responses across a diversity of responses across species with differing life history, feeding strategies, etc.</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 to other studies</a:t>
            </a:r>
            <a:endParaRPr lang="en-US" dirty="0"/>
          </a:p>
        </p:txBody>
      </p:sp>
      <p:sp>
        <p:nvSpPr>
          <p:cNvPr id="4" name="Slide Number Placeholder 3"/>
          <p:cNvSpPr>
            <a:spLocks noGrp="1"/>
          </p:cNvSpPr>
          <p:nvPr>
            <p:ph type="sldNum" sz="quarter" idx="10"/>
          </p:nvPr>
        </p:nvSpPr>
        <p:spPr/>
        <p:txBody>
          <a:bodyPr/>
          <a:lstStyle/>
          <a:p>
            <a:fld id="{D5A14EC7-2DF8-4046-8F04-BC13B5CC14C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29-May-17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6.jpeg"/><Relationship Id="rId4" Type="http://schemas.openxmlformats.org/officeDocument/2006/relationships/image" Target="../media/image21.jpeg"/><Relationship Id="rId9" Type="http://schemas.openxmlformats.org/officeDocument/2006/relationships/image" Target="../media/image25.gi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25.gif"/><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jpeg"/><Relationship Id="rId7" Type="http://schemas.openxmlformats.org/officeDocument/2006/relationships/image" Target="../media/image24.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152400"/>
            <a:ext cx="8763000" cy="1066800"/>
          </a:xfrm>
          <a:prstGeom prst="roundRect">
            <a:avLst/>
          </a:prstGeom>
          <a:solidFill>
            <a:schemeClr val="tx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bg1"/>
                </a:solidFill>
              </a:rPr>
              <a:t>PATTERNS OF MACROINVERTEBRATE PRODUCTION ACROSS A NATURAL STREAM TEMPERATURE GRADIENT</a:t>
            </a:r>
            <a:endParaRPr lang="en-US" sz="2400" dirty="0">
              <a:solidFill>
                <a:schemeClr val="bg1"/>
              </a:solidFill>
            </a:endParaRPr>
          </a:p>
        </p:txBody>
      </p:sp>
      <p:pic>
        <p:nvPicPr>
          <p:cNvPr id="3" name="Picture 2" descr="site map.jpg"/>
          <p:cNvPicPr>
            <a:picLocks noChangeAspect="1"/>
          </p:cNvPicPr>
          <p:nvPr/>
        </p:nvPicPr>
        <p:blipFill>
          <a:blip r:embed="rId3" cstate="print"/>
          <a:srcRect l="26825" r="26825"/>
          <a:stretch>
            <a:fillRect/>
          </a:stretch>
        </p:blipFill>
        <p:spPr>
          <a:xfrm>
            <a:off x="0" y="1600200"/>
            <a:ext cx="9144000"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C:\Users\Jim\Documents\Projects\Talk\SFS 2017\SFS2017\temp_plot.png"/>
          <p:cNvPicPr>
            <a:picLocks noChangeAspect="1" noChangeArrowheads="1"/>
          </p:cNvPicPr>
          <p:nvPr/>
        </p:nvPicPr>
        <p:blipFill>
          <a:blip r:embed="rId3" cstate="print"/>
          <a:srcRect l="6000" r="4000" b="4667"/>
          <a:stretch>
            <a:fillRect/>
          </a:stretch>
        </p:blipFill>
        <p:spPr bwMode="auto">
          <a:xfrm>
            <a:off x="914400" y="3657600"/>
            <a:ext cx="7696800" cy="2329401"/>
          </a:xfrm>
          <a:prstGeom prst="rect">
            <a:avLst/>
          </a:prstGeom>
          <a:noFill/>
        </p:spPr>
      </p:pic>
      <p:sp>
        <p:nvSpPr>
          <p:cNvPr id="32" name="TextBox 31"/>
          <p:cNvSpPr txBox="1"/>
          <p:nvPr/>
        </p:nvSpPr>
        <p:spPr>
          <a:xfrm>
            <a:off x="3637738" y="116632"/>
            <a:ext cx="2042419" cy="646331"/>
          </a:xfrm>
          <a:prstGeom prst="rect">
            <a:avLst/>
          </a:prstGeom>
          <a:noFill/>
        </p:spPr>
        <p:txBody>
          <a:bodyPr wrap="none" rtlCol="0">
            <a:spAutoFit/>
          </a:bodyPr>
          <a:lstStyle/>
          <a:p>
            <a:r>
              <a:rPr lang="en-US" sz="3600" dirty="0" smtClean="0"/>
              <a:t>Study Site</a:t>
            </a:r>
            <a:endParaRPr lang="en-US" sz="3600" dirty="0"/>
          </a:p>
        </p:txBody>
      </p:sp>
      <p:sp>
        <p:nvSpPr>
          <p:cNvPr id="31" name="Rounded Rectangle 30"/>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Seasonal patterns in temperature and light</a:t>
            </a:r>
            <a:endParaRPr lang="en-US" sz="3600" dirty="0">
              <a:solidFill>
                <a:schemeClr val="bg1"/>
              </a:solidFill>
            </a:endParaRPr>
          </a:p>
        </p:txBody>
      </p:sp>
      <p:grpSp>
        <p:nvGrpSpPr>
          <p:cNvPr id="35" name="Group 34"/>
          <p:cNvGrpSpPr/>
          <p:nvPr/>
        </p:nvGrpSpPr>
        <p:grpSpPr>
          <a:xfrm>
            <a:off x="533400" y="1143000"/>
            <a:ext cx="8077200" cy="2438743"/>
            <a:chOff x="685800" y="1143000"/>
            <a:chExt cx="8077200" cy="2438743"/>
          </a:xfrm>
        </p:grpSpPr>
        <p:pic>
          <p:nvPicPr>
            <p:cNvPr id="1034" name="Picture 10" descr="C:\Users\Jim\Documents\Projects\Talk\SFS 2017\SFS2017\light_plot.png"/>
            <p:cNvPicPr>
              <a:picLocks noChangeAspect="1" noChangeArrowheads="1"/>
            </p:cNvPicPr>
            <p:nvPr/>
          </p:nvPicPr>
          <p:blipFill>
            <a:blip r:embed="rId4" cstate="print"/>
            <a:srcRect l="5363" r="4471"/>
            <a:stretch>
              <a:fillRect/>
            </a:stretch>
          </p:blipFill>
          <p:spPr bwMode="auto">
            <a:xfrm>
              <a:off x="1066800" y="1143000"/>
              <a:ext cx="7696200" cy="2438743"/>
            </a:xfrm>
            <a:prstGeom prst="rect">
              <a:avLst/>
            </a:prstGeom>
            <a:noFill/>
          </p:spPr>
        </p:pic>
        <p:sp>
          <p:nvSpPr>
            <p:cNvPr id="17" name="Rectangle 16"/>
            <p:cNvSpPr/>
            <p:nvPr/>
          </p:nvSpPr>
          <p:spPr>
            <a:xfrm>
              <a:off x="685800" y="1143000"/>
              <a:ext cx="381000" cy="24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rot="16200000">
              <a:off x="-219045" y="2124045"/>
              <a:ext cx="2209800" cy="400110"/>
            </a:xfrm>
            <a:prstGeom prst="rect">
              <a:avLst/>
            </a:prstGeom>
            <a:noFill/>
          </p:spPr>
          <p:txBody>
            <a:bodyPr wrap="square" rtlCol="0">
              <a:spAutoFit/>
            </a:bodyPr>
            <a:lstStyle/>
            <a:p>
              <a:pPr algn="ctr"/>
              <a:r>
                <a:rPr lang="en-US" sz="2000" b="1" dirty="0" smtClean="0">
                  <a:solidFill>
                    <a:schemeClr val="bg1"/>
                  </a:solidFill>
                </a:rPr>
                <a:t>Light intensity</a:t>
              </a:r>
              <a:endParaRPr lang="en-US" sz="2000" b="1" dirty="0">
                <a:solidFill>
                  <a:schemeClr val="bg1"/>
                </a:solidFill>
              </a:endParaRPr>
            </a:p>
          </p:txBody>
        </p:sp>
        <p:cxnSp>
          <p:nvCxnSpPr>
            <p:cNvPr id="28" name="Straight Connector 27"/>
            <p:cNvCxnSpPr/>
            <p:nvPr/>
          </p:nvCxnSpPr>
          <p:spPr>
            <a:xfrm flipV="1">
              <a:off x="1066800" y="1219200"/>
              <a:ext cx="0" cy="2286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533400" y="3658200"/>
            <a:ext cx="381000" cy="23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200000">
            <a:off x="-371445" y="4638645"/>
            <a:ext cx="2209800" cy="400110"/>
          </a:xfrm>
          <a:prstGeom prst="rect">
            <a:avLst/>
          </a:prstGeom>
          <a:noFill/>
        </p:spPr>
        <p:txBody>
          <a:bodyPr wrap="square" rtlCol="0">
            <a:spAutoFit/>
          </a:bodyPr>
          <a:lstStyle/>
          <a:p>
            <a:pPr algn="ctr"/>
            <a:r>
              <a:rPr lang="en-US" sz="2000" b="1" dirty="0" smtClean="0">
                <a:solidFill>
                  <a:schemeClr val="bg1"/>
                </a:solidFill>
              </a:rPr>
              <a:t>Temperature (°C)</a:t>
            </a:r>
            <a:endParaRPr lang="en-US" sz="2000" b="1" dirty="0">
              <a:solidFill>
                <a:schemeClr val="bg1"/>
              </a:solidFill>
            </a:endParaRPr>
          </a:p>
        </p:txBody>
      </p:sp>
      <p:sp>
        <p:nvSpPr>
          <p:cNvPr id="21" name="Rectangle 20"/>
          <p:cNvSpPr/>
          <p:nvPr/>
        </p:nvSpPr>
        <p:spPr>
          <a:xfrm>
            <a:off x="533400" y="6019800"/>
            <a:ext cx="80772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4026031" y="6172200"/>
            <a:ext cx="787139" cy="461665"/>
          </a:xfrm>
          <a:prstGeom prst="rect">
            <a:avLst/>
          </a:prstGeom>
          <a:noFill/>
        </p:spPr>
        <p:txBody>
          <a:bodyPr wrap="none" rtlCol="0">
            <a:spAutoFit/>
          </a:bodyPr>
          <a:lstStyle/>
          <a:p>
            <a:r>
              <a:rPr lang="en-US" sz="2400" b="1" dirty="0" smtClean="0">
                <a:solidFill>
                  <a:schemeClr val="bg1"/>
                </a:solidFill>
              </a:rPr>
              <a:t>Date</a:t>
            </a:r>
            <a:endParaRPr lang="en-US" sz="2400" b="1" dirty="0">
              <a:solidFill>
                <a:schemeClr val="bg1"/>
              </a:solidFill>
            </a:endParaRPr>
          </a:p>
        </p:txBody>
      </p:sp>
      <p:sp>
        <p:nvSpPr>
          <p:cNvPr id="23" name="TextBox 22"/>
          <p:cNvSpPr txBox="1"/>
          <p:nvPr/>
        </p:nvSpPr>
        <p:spPr>
          <a:xfrm>
            <a:off x="914400" y="5955268"/>
            <a:ext cx="498855" cy="369332"/>
          </a:xfrm>
          <a:prstGeom prst="rect">
            <a:avLst/>
          </a:prstGeom>
          <a:noFill/>
        </p:spPr>
        <p:txBody>
          <a:bodyPr wrap="none" rtlCol="0">
            <a:spAutoFit/>
          </a:bodyPr>
          <a:lstStyle/>
          <a:p>
            <a:r>
              <a:rPr lang="en-US" b="1" dirty="0" smtClean="0">
                <a:solidFill>
                  <a:schemeClr val="bg1"/>
                </a:solidFill>
              </a:rPr>
              <a:t>Jan</a:t>
            </a:r>
            <a:endParaRPr lang="en-US" b="1" dirty="0">
              <a:solidFill>
                <a:schemeClr val="bg1"/>
              </a:solidFill>
            </a:endParaRPr>
          </a:p>
        </p:txBody>
      </p:sp>
      <p:sp>
        <p:nvSpPr>
          <p:cNvPr id="24" name="TextBox 23"/>
          <p:cNvSpPr txBox="1"/>
          <p:nvPr/>
        </p:nvSpPr>
        <p:spPr>
          <a:xfrm>
            <a:off x="8001000" y="6019800"/>
            <a:ext cx="542136" cy="369332"/>
          </a:xfrm>
          <a:prstGeom prst="rect">
            <a:avLst/>
          </a:prstGeom>
          <a:noFill/>
        </p:spPr>
        <p:txBody>
          <a:bodyPr wrap="none" rtlCol="0">
            <a:spAutoFit/>
          </a:bodyPr>
          <a:lstStyle/>
          <a:p>
            <a:r>
              <a:rPr lang="en-US" b="1" dirty="0" smtClean="0">
                <a:solidFill>
                  <a:schemeClr val="bg1"/>
                </a:solidFill>
              </a:rPr>
              <a:t>Dec</a:t>
            </a:r>
            <a:endParaRPr lang="en-US" b="1" dirty="0">
              <a:solidFill>
                <a:schemeClr val="bg1"/>
              </a:solidFill>
            </a:endParaRPr>
          </a:p>
        </p:txBody>
      </p:sp>
      <p:sp>
        <p:nvSpPr>
          <p:cNvPr id="26" name="TextBox 25"/>
          <p:cNvSpPr txBox="1"/>
          <p:nvPr/>
        </p:nvSpPr>
        <p:spPr>
          <a:xfrm>
            <a:off x="4419600" y="5943600"/>
            <a:ext cx="508473" cy="369332"/>
          </a:xfrm>
          <a:prstGeom prst="rect">
            <a:avLst/>
          </a:prstGeom>
          <a:noFill/>
        </p:spPr>
        <p:txBody>
          <a:bodyPr wrap="none" rtlCol="0">
            <a:spAutoFit/>
          </a:bodyPr>
          <a:lstStyle/>
          <a:p>
            <a:r>
              <a:rPr lang="en-US" b="1" dirty="0" smtClean="0">
                <a:solidFill>
                  <a:schemeClr val="bg1"/>
                </a:solidFill>
              </a:rPr>
              <a:t>Jun</a:t>
            </a:r>
            <a:endParaRPr lang="en-US" b="1" dirty="0">
              <a:solidFill>
                <a:schemeClr val="bg1"/>
              </a:solidFill>
            </a:endParaRPr>
          </a:p>
        </p:txBody>
      </p:sp>
      <p:cxnSp>
        <p:nvCxnSpPr>
          <p:cNvPr id="29" name="Straight Connector 28"/>
          <p:cNvCxnSpPr/>
          <p:nvPr/>
        </p:nvCxnSpPr>
        <p:spPr>
          <a:xfrm flipV="1">
            <a:off x="914400" y="3733800"/>
            <a:ext cx="0" cy="2286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14400" y="5989800"/>
            <a:ext cx="762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potamophylax cingulatus"/>
          <p:cNvPicPr>
            <a:picLocks noChangeAspect="1" noChangeArrowheads="1"/>
          </p:cNvPicPr>
          <p:nvPr/>
        </p:nvPicPr>
        <p:blipFill>
          <a:blip r:embed="rId3" cstate="print"/>
          <a:srcRect/>
          <a:stretch>
            <a:fillRect/>
          </a:stretch>
        </p:blipFill>
        <p:spPr bwMode="auto">
          <a:xfrm>
            <a:off x="5634972" y="2819400"/>
            <a:ext cx="2289828" cy="1524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Secondary production</a:t>
            </a:r>
            <a:endParaRPr lang="en-US" sz="3600" dirty="0">
              <a:solidFill>
                <a:schemeClr val="bg1"/>
              </a:solidFill>
            </a:endParaRPr>
          </a:p>
        </p:txBody>
      </p:sp>
      <p:pic>
        <p:nvPicPr>
          <p:cNvPr id="1030" name="Picture 6" descr="C:\Users\Jim\Documents\Projects\Talk\NABS2013\snail.jpg"/>
          <p:cNvPicPr>
            <a:picLocks noChangeAspect="1" noChangeArrowheads="1"/>
          </p:cNvPicPr>
          <p:nvPr/>
        </p:nvPicPr>
        <p:blipFill>
          <a:blip r:embed="rId4" cstate="print"/>
          <a:srcRect l="29064" t="33846" r="26221" b="38462"/>
          <a:stretch>
            <a:fillRect/>
          </a:stretch>
        </p:blipFill>
        <p:spPr bwMode="auto">
          <a:xfrm>
            <a:off x="6400800" y="1066800"/>
            <a:ext cx="1524000"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9" name="Picture 5" descr="http://www.boldsystems.org/pics/_w300/SWRC/08-SWRC-0664%2B1205770728.jpg"/>
          <p:cNvPicPr>
            <a:picLocks noChangeAspect="1" noChangeArrowheads="1"/>
          </p:cNvPicPr>
          <p:nvPr/>
        </p:nvPicPr>
        <p:blipFill>
          <a:blip r:embed="rId5" cstate="print"/>
          <a:srcRect l="16000" t="24889" r="20000" b="25333"/>
          <a:stretch>
            <a:fillRect/>
          </a:stretch>
        </p:blipFill>
        <p:spPr bwMode="auto">
          <a:xfrm rot="16200000">
            <a:off x="5257800" y="1447800"/>
            <a:ext cx="1828800" cy="106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304800" y="1066800"/>
            <a:ext cx="4876800" cy="5262979"/>
          </a:xfrm>
          <a:prstGeom prst="rect">
            <a:avLst/>
          </a:prstGeom>
          <a:noFill/>
        </p:spPr>
        <p:txBody>
          <a:bodyPr wrap="square" rtlCol="0">
            <a:spAutoFit/>
          </a:bodyPr>
          <a:lstStyle/>
          <a:p>
            <a:pPr>
              <a:buFont typeface="Arial" pitchFamily="34" charset="0"/>
              <a:buChar char="•"/>
            </a:pPr>
            <a:r>
              <a:rPr lang="en-US" sz="2400" dirty="0" smtClean="0"/>
              <a:t> 5 monthly </a:t>
            </a:r>
            <a:r>
              <a:rPr lang="en-US" sz="2400" dirty="0" err="1" smtClean="0"/>
              <a:t>surber</a:t>
            </a:r>
            <a:r>
              <a:rPr lang="en-US" sz="2400" dirty="0" smtClean="0"/>
              <a:t> samples</a:t>
            </a:r>
          </a:p>
          <a:p>
            <a:pPr>
              <a:buFont typeface="Arial" pitchFamily="34" charset="0"/>
              <a:buChar char="•"/>
            </a:pPr>
            <a:r>
              <a:rPr lang="en-US" sz="2400" dirty="0" smtClean="0"/>
              <a:t> </a:t>
            </a:r>
            <a:r>
              <a:rPr lang="en-US" sz="2400" dirty="0" err="1" smtClean="0"/>
              <a:t>Macroinvertebrates</a:t>
            </a:r>
            <a:r>
              <a:rPr lang="en-US" sz="2400" dirty="0" smtClean="0"/>
              <a:t> removed from plant and detrital organic matter</a:t>
            </a:r>
          </a:p>
          <a:p>
            <a:pPr>
              <a:buFont typeface="Arial" pitchFamily="34" charset="0"/>
              <a:buChar char="•"/>
            </a:pPr>
            <a:r>
              <a:rPr lang="en-US" sz="2400" dirty="0" smtClean="0"/>
              <a:t> Identified to lowest taxonomic level</a:t>
            </a:r>
          </a:p>
          <a:p>
            <a:pPr>
              <a:buFont typeface="Arial" pitchFamily="34" charset="0"/>
              <a:buChar char="•"/>
            </a:pPr>
            <a:r>
              <a:rPr lang="en-US" sz="2400" dirty="0" smtClean="0"/>
              <a:t> Counted and measured</a:t>
            </a:r>
          </a:p>
          <a:p>
            <a:pPr>
              <a:buFont typeface="Arial" pitchFamily="34" charset="0"/>
              <a:buChar char="•"/>
            </a:pPr>
            <a:r>
              <a:rPr lang="en-US" sz="2400" dirty="0" smtClean="0"/>
              <a:t> Population biomass estimated</a:t>
            </a:r>
          </a:p>
          <a:p>
            <a:pPr>
              <a:buFont typeface="Arial" pitchFamily="34" charset="0"/>
              <a:buChar char="•"/>
            </a:pPr>
            <a:r>
              <a:rPr lang="en-US" sz="2400" dirty="0" smtClean="0"/>
              <a:t> Secondary production was calculated by instantaneous growth rate method</a:t>
            </a:r>
          </a:p>
          <a:p>
            <a:pPr>
              <a:buFont typeface="Arial" pitchFamily="34" charset="0"/>
              <a:buChar char="•"/>
            </a:pPr>
            <a:r>
              <a:rPr lang="en-US" sz="2400" dirty="0" smtClean="0"/>
              <a:t> Growth rates were determined from </a:t>
            </a:r>
            <a:r>
              <a:rPr lang="en-US" sz="2400" i="1" dirty="0" smtClean="0"/>
              <a:t>in situ</a:t>
            </a:r>
            <a:r>
              <a:rPr lang="en-US" sz="2400" dirty="0" smtClean="0"/>
              <a:t> growth measurements, previous studies, and estimated from changes in size-frequency.</a:t>
            </a:r>
          </a:p>
          <a:p>
            <a:pPr>
              <a:buFont typeface="Arial" pitchFamily="34" charset="0"/>
              <a:buChar char="•"/>
            </a:pPr>
            <a:endParaRPr lang="en-US" sz="2400" dirty="0"/>
          </a:p>
        </p:txBody>
      </p:sp>
      <p:pic>
        <p:nvPicPr>
          <p:cNvPr id="1036" name="Picture 12" descr="Black fly larva - Simulium tuberosum"/>
          <p:cNvPicPr>
            <a:picLocks noChangeAspect="1" noChangeArrowheads="1"/>
          </p:cNvPicPr>
          <p:nvPr/>
        </p:nvPicPr>
        <p:blipFill>
          <a:blip r:embed="rId6" cstate="print"/>
          <a:srcRect/>
          <a:stretch>
            <a:fillRect/>
          </a:stretch>
        </p:blipFill>
        <p:spPr bwMode="auto">
          <a:xfrm>
            <a:off x="6553200" y="2286000"/>
            <a:ext cx="1371601" cy="1028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Annual production increases with temperature</a:t>
            </a:r>
            <a:endParaRPr lang="en-US" sz="3200" dirty="0">
              <a:solidFill>
                <a:schemeClr val="bg1"/>
              </a:solidFill>
            </a:endParaRPr>
          </a:p>
        </p:txBody>
      </p:sp>
      <p:pic>
        <p:nvPicPr>
          <p:cNvPr id="1028" name="Picture 4" descr="C:\Users\Jim\Documents\Projects\Talk\SFS 2017\SFS2017\ann_plot.png"/>
          <p:cNvPicPr>
            <a:picLocks noChangeAspect="1" noChangeArrowheads="1"/>
          </p:cNvPicPr>
          <p:nvPr/>
        </p:nvPicPr>
        <p:blipFill>
          <a:blip r:embed="rId3" cstate="print"/>
          <a:srcRect/>
          <a:stretch>
            <a:fillRect/>
          </a:stretch>
        </p:blipFill>
        <p:spPr bwMode="auto">
          <a:xfrm>
            <a:off x="1600200" y="838200"/>
            <a:ext cx="5867401" cy="5867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Species composition shifts with temperature </a:t>
            </a:r>
            <a:endParaRPr lang="en-US" sz="3200" dirty="0">
              <a:solidFill>
                <a:schemeClr val="bg1"/>
              </a:solidFill>
            </a:endParaRPr>
          </a:p>
        </p:txBody>
      </p:sp>
      <p:pic>
        <p:nvPicPr>
          <p:cNvPr id="1028" name="Picture 4" descr="C:\Users\Jim\Documents\Projects\Talk\SFS 2017\SFS2017\ann_plot.png"/>
          <p:cNvPicPr>
            <a:picLocks noChangeAspect="1" noChangeArrowheads="1"/>
          </p:cNvPicPr>
          <p:nvPr/>
        </p:nvPicPr>
        <p:blipFill>
          <a:blip r:embed="rId3" cstate="print"/>
          <a:srcRect/>
          <a:stretch>
            <a:fillRect/>
          </a:stretch>
        </p:blipFill>
        <p:spPr bwMode="auto">
          <a:xfrm>
            <a:off x="1600200" y="838200"/>
            <a:ext cx="5867401" cy="5867400"/>
          </a:xfrm>
          <a:prstGeom prst="rect">
            <a:avLst/>
          </a:prstGeom>
          <a:noFill/>
        </p:spPr>
      </p:pic>
      <p:pic>
        <p:nvPicPr>
          <p:cNvPr id="5" name="Picture 7" descr="Image result for prosimulium"/>
          <p:cNvPicPr>
            <a:picLocks noChangeAspect="1" noChangeArrowheads="1"/>
          </p:cNvPicPr>
          <p:nvPr/>
        </p:nvPicPr>
        <p:blipFill>
          <a:blip r:embed="rId4" cstate="print"/>
          <a:srcRect t="14222" r="37698" b="21778"/>
          <a:stretch>
            <a:fillRect/>
          </a:stretch>
        </p:blipFill>
        <p:spPr bwMode="auto">
          <a:xfrm>
            <a:off x="1752600" y="990599"/>
            <a:ext cx="990600" cy="763200"/>
          </a:xfrm>
          <a:prstGeom prst="rect">
            <a:avLst/>
          </a:prstGeom>
          <a:noFill/>
        </p:spPr>
      </p:pic>
      <p:pic>
        <p:nvPicPr>
          <p:cNvPr id="6" name="Picture 9" descr="Image result for tanytarsus larvae"/>
          <p:cNvPicPr>
            <a:picLocks noChangeAspect="1" noChangeArrowheads="1"/>
          </p:cNvPicPr>
          <p:nvPr/>
        </p:nvPicPr>
        <p:blipFill>
          <a:blip r:embed="rId5" cstate="print"/>
          <a:srcRect l="2500" t="10000" r="43750" b="8333"/>
          <a:stretch>
            <a:fillRect/>
          </a:stretch>
        </p:blipFill>
        <p:spPr bwMode="auto">
          <a:xfrm>
            <a:off x="2362200" y="990600"/>
            <a:ext cx="668694" cy="762000"/>
          </a:xfrm>
          <a:prstGeom prst="rect">
            <a:avLst/>
          </a:prstGeom>
          <a:noFill/>
        </p:spPr>
      </p:pic>
      <p:pic>
        <p:nvPicPr>
          <p:cNvPr id="7" name="Picture 12" descr="Black fly larva - Simulium tuberosum"/>
          <p:cNvPicPr>
            <a:picLocks noChangeAspect="1" noChangeArrowheads="1"/>
          </p:cNvPicPr>
          <p:nvPr/>
        </p:nvPicPr>
        <p:blipFill>
          <a:blip r:embed="rId6" cstate="print"/>
          <a:srcRect l="7895" r="28947"/>
          <a:stretch>
            <a:fillRect/>
          </a:stretch>
        </p:blipFill>
        <p:spPr bwMode="auto">
          <a:xfrm>
            <a:off x="3962400" y="914400"/>
            <a:ext cx="609600" cy="72390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8" name="Picture 2" descr="http://www.boldsystems.org/pics/CHRFI/Fi754%2B1346872926.jpg"/>
          <p:cNvPicPr>
            <a:picLocks noChangeAspect="1" noChangeArrowheads="1"/>
          </p:cNvPicPr>
          <p:nvPr/>
        </p:nvPicPr>
        <p:blipFill>
          <a:blip r:embed="rId7" cstate="print"/>
          <a:srcRect l="1250" t="20000" r="1250" b="21667"/>
          <a:stretch>
            <a:fillRect/>
          </a:stretch>
        </p:blipFill>
        <p:spPr bwMode="auto">
          <a:xfrm>
            <a:off x="3962400" y="1371600"/>
            <a:ext cx="1143000" cy="512885"/>
          </a:xfrm>
          <a:prstGeom prst="rect">
            <a:avLst/>
          </a:prstGeom>
          <a:noFill/>
        </p:spPr>
      </p:pic>
      <p:pic>
        <p:nvPicPr>
          <p:cNvPr id="9" name="Picture 6" descr="C:\Users\Jim\Documents\Projects\Talk\NABS2013\snail.jpg"/>
          <p:cNvPicPr>
            <a:picLocks noChangeAspect="1" noChangeArrowheads="1"/>
          </p:cNvPicPr>
          <p:nvPr/>
        </p:nvPicPr>
        <p:blipFill>
          <a:blip r:embed="rId8" cstate="print"/>
          <a:srcRect l="37113" t="33846" r="34717" b="38462"/>
          <a:stretch>
            <a:fillRect/>
          </a:stretch>
        </p:blipFill>
        <p:spPr bwMode="auto">
          <a:xfrm>
            <a:off x="4572000" y="914400"/>
            <a:ext cx="685800" cy="979714"/>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12" name="Picture 2" descr="TUBIFEX.gif"/>
          <p:cNvPicPr>
            <a:picLocks noChangeAspect="1" noChangeArrowheads="1"/>
          </p:cNvPicPr>
          <p:nvPr/>
        </p:nvPicPr>
        <p:blipFill>
          <a:blip r:embed="rId9" cstate="print"/>
          <a:srcRect r="52727"/>
          <a:stretch>
            <a:fillRect/>
          </a:stretch>
        </p:blipFill>
        <p:spPr bwMode="auto">
          <a:xfrm rot="16200000">
            <a:off x="6428351" y="1344049"/>
            <a:ext cx="649749" cy="1162051"/>
          </a:xfrm>
          <a:prstGeom prst="rect">
            <a:avLst/>
          </a:prstGeom>
          <a:noFill/>
        </p:spPr>
      </p:pic>
      <p:pic>
        <p:nvPicPr>
          <p:cNvPr id="10" name="Picture 5" descr="Image result for cricotopus sylvestris larvae"/>
          <p:cNvPicPr>
            <a:picLocks noChangeAspect="1" noChangeArrowheads="1"/>
          </p:cNvPicPr>
          <p:nvPr/>
        </p:nvPicPr>
        <p:blipFill>
          <a:blip r:embed="rId10" cstate="print"/>
          <a:srcRect/>
          <a:stretch>
            <a:fillRect/>
          </a:stretch>
        </p:blipFill>
        <p:spPr bwMode="auto">
          <a:xfrm>
            <a:off x="6172200" y="1066800"/>
            <a:ext cx="1016000" cy="762000"/>
          </a:xfrm>
          <a:prstGeom prst="rect">
            <a:avLst/>
          </a:prstGeom>
          <a:noFill/>
        </p:spPr>
      </p:pic>
      <p:pic>
        <p:nvPicPr>
          <p:cNvPr id="11" name="Picture 6" descr="C:\Users\Jim\Documents\Projects\Talk\NABS2013\snail.jpg"/>
          <p:cNvPicPr>
            <a:picLocks noChangeAspect="1" noChangeArrowheads="1"/>
          </p:cNvPicPr>
          <p:nvPr/>
        </p:nvPicPr>
        <p:blipFill>
          <a:blip r:embed="rId8" cstate="print"/>
          <a:srcRect l="33088" t="33846" r="34717" b="38462"/>
          <a:stretch>
            <a:fillRect/>
          </a:stretch>
        </p:blipFill>
        <p:spPr bwMode="auto">
          <a:xfrm>
            <a:off x="6705600" y="1066800"/>
            <a:ext cx="609600" cy="762000"/>
          </a:xfrm>
          <a:prstGeom prst="rect">
            <a:avLst/>
          </a:prstGeom>
          <a:ln w="38100" cap="sq">
            <a:no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Resource availability increases with temperature</a:t>
            </a:r>
            <a:endParaRPr lang="en-US" sz="3200"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4503442" y="1295400"/>
            <a:ext cx="4509032" cy="4114800"/>
          </a:xfrm>
          <a:prstGeom prst="rect">
            <a:avLst/>
          </a:prstGeom>
          <a:noFill/>
          <a:ln w="9525">
            <a:noFill/>
            <a:miter lim="800000"/>
            <a:headEnd/>
            <a:tailEnd/>
          </a:ln>
        </p:spPr>
      </p:pic>
      <p:sp>
        <p:nvSpPr>
          <p:cNvPr id="13" name="TextBox 12"/>
          <p:cNvSpPr txBox="1"/>
          <p:nvPr/>
        </p:nvSpPr>
        <p:spPr>
          <a:xfrm>
            <a:off x="7010400" y="5410200"/>
            <a:ext cx="1942776" cy="369332"/>
          </a:xfrm>
          <a:prstGeom prst="rect">
            <a:avLst/>
          </a:prstGeom>
          <a:noFill/>
        </p:spPr>
        <p:txBody>
          <a:bodyPr wrap="none" rtlCol="0">
            <a:spAutoFit/>
          </a:bodyPr>
          <a:lstStyle/>
          <a:p>
            <a:r>
              <a:rPr lang="en-US" dirty="0" err="1" smtClean="0"/>
              <a:t>Demars</a:t>
            </a:r>
            <a:r>
              <a:rPr lang="en-US" dirty="0" smtClean="0"/>
              <a:t> et al. 2011</a:t>
            </a:r>
            <a:endParaRPr lang="en-US" dirty="0"/>
          </a:p>
        </p:txBody>
      </p:sp>
      <p:pic>
        <p:nvPicPr>
          <p:cNvPr id="14" name="Picture 4" descr="C:\Users\Jim\Documents\Projects\Talk\SFS 2017\SFS2017\ann_plot.png"/>
          <p:cNvPicPr>
            <a:picLocks noChangeAspect="1" noChangeArrowheads="1"/>
          </p:cNvPicPr>
          <p:nvPr/>
        </p:nvPicPr>
        <p:blipFill>
          <a:blip r:embed="rId3" cstate="print"/>
          <a:srcRect/>
          <a:stretch>
            <a:fillRect/>
          </a:stretch>
        </p:blipFill>
        <p:spPr bwMode="auto">
          <a:xfrm>
            <a:off x="152400" y="1295400"/>
            <a:ext cx="4114801" cy="4114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0500" y="2133600"/>
            <a:ext cx="8763000" cy="15621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rPr>
              <a:t>Annual species-level patterns</a:t>
            </a:r>
            <a:endParaRPr lang="en-US" sz="54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Fewer species (though different) dominate at warm and cold</a:t>
            </a:r>
            <a:endParaRPr lang="en-US" sz="2400" dirty="0">
              <a:solidFill>
                <a:schemeClr val="bg1"/>
              </a:solidFill>
            </a:endParaRPr>
          </a:p>
        </p:txBody>
      </p:sp>
      <p:pic>
        <p:nvPicPr>
          <p:cNvPr id="2052" name="Picture 4" descr="C:\Users\Jim\Documents\Projects\Talk\SFS 2017\SFS2017\annual_evenness.png"/>
          <p:cNvPicPr>
            <a:picLocks noChangeAspect="1" noChangeArrowheads="1"/>
          </p:cNvPicPr>
          <p:nvPr/>
        </p:nvPicPr>
        <p:blipFill>
          <a:blip r:embed="rId3" cstate="print"/>
          <a:srcRect/>
          <a:stretch>
            <a:fillRect/>
          </a:stretch>
        </p:blipFill>
        <p:spPr bwMode="auto">
          <a:xfrm>
            <a:off x="1676400" y="838200"/>
            <a:ext cx="5943601" cy="59436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0500" y="2133600"/>
            <a:ext cx="8763000" cy="15621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rPr>
              <a:t>Seasonal patterns of production</a:t>
            </a:r>
            <a:endParaRPr lang="en-US" sz="54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Seasonal patterns of productivity</a:t>
            </a:r>
            <a:endParaRPr lang="en-US" sz="3600" dirty="0">
              <a:solidFill>
                <a:schemeClr val="bg1"/>
              </a:solidFill>
            </a:endParaRPr>
          </a:p>
        </p:txBody>
      </p:sp>
      <p:pic>
        <p:nvPicPr>
          <p:cNvPr id="3076" name="Picture 4" descr="C:\Users\Jim\Documents\Projects\Talk\SFS 2017\SFS2017\date_prod.png"/>
          <p:cNvPicPr>
            <a:picLocks noChangeAspect="1" noChangeArrowheads="1"/>
          </p:cNvPicPr>
          <p:nvPr/>
        </p:nvPicPr>
        <p:blipFill>
          <a:blip r:embed="rId3" cstate="print"/>
          <a:srcRect/>
          <a:stretch>
            <a:fillRect/>
          </a:stretch>
        </p:blipFill>
        <p:spPr bwMode="auto">
          <a:xfrm>
            <a:off x="1600200" y="838200"/>
            <a:ext cx="5943600" cy="5943599"/>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Productivity lowest in the dark</a:t>
            </a:r>
            <a:endParaRPr lang="en-US" sz="3600" dirty="0">
              <a:solidFill>
                <a:schemeClr val="bg1"/>
              </a:solidFill>
            </a:endParaRPr>
          </a:p>
        </p:txBody>
      </p:sp>
      <p:pic>
        <p:nvPicPr>
          <p:cNvPr id="3076" name="Picture 4" descr="C:\Users\Jim\Documents\Projects\Talk\SFS 2017\SFS2017\date_prod.png"/>
          <p:cNvPicPr>
            <a:picLocks noChangeAspect="1" noChangeArrowheads="1"/>
          </p:cNvPicPr>
          <p:nvPr/>
        </p:nvPicPr>
        <p:blipFill>
          <a:blip r:embed="rId3" cstate="print"/>
          <a:srcRect/>
          <a:stretch>
            <a:fillRect/>
          </a:stretch>
        </p:blipFill>
        <p:spPr bwMode="auto">
          <a:xfrm>
            <a:off x="1600200" y="838200"/>
            <a:ext cx="5943600" cy="5943599"/>
          </a:xfrm>
          <a:prstGeom prst="rect">
            <a:avLst/>
          </a:prstGeom>
          <a:noFill/>
        </p:spPr>
      </p:pic>
      <p:sp>
        <p:nvSpPr>
          <p:cNvPr id="4" name="Rectangle 3"/>
          <p:cNvSpPr/>
          <p:nvPr/>
        </p:nvSpPr>
        <p:spPr>
          <a:xfrm>
            <a:off x="2286000" y="838200"/>
            <a:ext cx="1371600" cy="5562600"/>
          </a:xfrm>
          <a:prstGeom prst="rect">
            <a:avLst/>
          </a:prstGeom>
          <a:solidFill>
            <a:schemeClr val="bg1">
              <a:lumMod val="50000"/>
              <a:lumOff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48400" y="838200"/>
            <a:ext cx="1295400" cy="5562600"/>
          </a:xfrm>
          <a:prstGeom prst="rect">
            <a:avLst/>
          </a:prstGeom>
          <a:solidFill>
            <a:schemeClr val="bg1">
              <a:lumMod val="50000"/>
              <a:lumOff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410200" y="3505200"/>
            <a:ext cx="3276600" cy="2971800"/>
            <a:chOff x="4724400" y="1066800"/>
            <a:chExt cx="4191000" cy="4419600"/>
          </a:xfrm>
        </p:grpSpPr>
        <p:sp>
          <p:nvSpPr>
            <p:cNvPr id="7" name="Rectangle 6"/>
            <p:cNvSpPr/>
            <p:nvPr/>
          </p:nvSpPr>
          <p:spPr>
            <a:xfrm>
              <a:off x="4724400" y="5257800"/>
              <a:ext cx="4191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586" name="Picture 2" descr="Image result for latitudinal light"/>
            <p:cNvPicPr>
              <a:picLocks noChangeAspect="1" noChangeArrowheads="1"/>
            </p:cNvPicPr>
            <p:nvPr/>
          </p:nvPicPr>
          <p:blipFill>
            <a:blip r:embed="rId2" cstate="print"/>
            <a:srcRect l="31875" r="33750" b="8026"/>
            <a:stretch>
              <a:fillRect/>
            </a:stretch>
          </p:blipFill>
          <p:spPr bwMode="auto">
            <a:xfrm>
              <a:off x="4724400" y="1066800"/>
              <a:ext cx="4191000" cy="4038600"/>
            </a:xfrm>
            <a:prstGeom prst="rect">
              <a:avLst/>
            </a:prstGeom>
            <a:noFill/>
          </p:spPr>
        </p:pic>
        <p:pic>
          <p:nvPicPr>
            <p:cNvPr id="67587" name="Picture 3"/>
            <p:cNvPicPr>
              <a:picLocks noChangeAspect="1" noChangeArrowheads="1"/>
            </p:cNvPicPr>
            <p:nvPr/>
          </p:nvPicPr>
          <p:blipFill>
            <a:blip r:embed="rId3" cstate="print"/>
            <a:srcRect/>
            <a:stretch>
              <a:fillRect/>
            </a:stretch>
          </p:blipFill>
          <p:spPr bwMode="auto">
            <a:xfrm>
              <a:off x="4724400" y="5105400"/>
              <a:ext cx="4190400" cy="198841"/>
            </a:xfrm>
            <a:prstGeom prst="rect">
              <a:avLst/>
            </a:prstGeom>
            <a:noFill/>
            <a:ln w="9525">
              <a:noFill/>
              <a:miter lim="800000"/>
              <a:headEnd/>
              <a:tailEnd/>
            </a:ln>
          </p:spPr>
        </p:pic>
        <p:pic>
          <p:nvPicPr>
            <p:cNvPr id="67588" name="Picture 4"/>
            <p:cNvPicPr>
              <a:picLocks noChangeAspect="1" noChangeArrowheads="1"/>
            </p:cNvPicPr>
            <p:nvPr/>
          </p:nvPicPr>
          <p:blipFill>
            <a:blip r:embed="rId4" cstate="print"/>
            <a:srcRect/>
            <a:stretch>
              <a:fillRect/>
            </a:stretch>
          </p:blipFill>
          <p:spPr bwMode="auto">
            <a:xfrm>
              <a:off x="5242286" y="5288400"/>
              <a:ext cx="3139714" cy="198000"/>
            </a:xfrm>
            <a:prstGeom prst="rect">
              <a:avLst/>
            </a:prstGeom>
            <a:noFill/>
            <a:ln w="9525">
              <a:noFill/>
              <a:miter lim="800000"/>
              <a:headEnd/>
              <a:tailEnd/>
            </a:ln>
          </p:spPr>
        </p:pic>
      </p:grpSp>
      <p:pic>
        <p:nvPicPr>
          <p:cNvPr id="67590" name="Picture 6" descr="Image result for predicted global temperature increase"/>
          <p:cNvPicPr>
            <a:picLocks noChangeAspect="1" noChangeArrowheads="1"/>
          </p:cNvPicPr>
          <p:nvPr/>
        </p:nvPicPr>
        <p:blipFill>
          <a:blip r:embed="rId5" cstate="print"/>
          <a:srcRect/>
          <a:stretch>
            <a:fillRect/>
          </a:stretch>
        </p:blipFill>
        <p:spPr bwMode="auto">
          <a:xfrm>
            <a:off x="228600" y="840376"/>
            <a:ext cx="4856861" cy="2969624"/>
          </a:xfrm>
          <a:prstGeom prst="rect">
            <a:avLst/>
          </a:prstGeom>
          <a:noFill/>
        </p:spPr>
      </p:pic>
      <p:sp>
        <p:nvSpPr>
          <p:cNvPr id="10" name="TextBox 9"/>
          <p:cNvSpPr txBox="1"/>
          <p:nvPr/>
        </p:nvSpPr>
        <p:spPr>
          <a:xfrm>
            <a:off x="5334000" y="1219200"/>
            <a:ext cx="3657600" cy="1815882"/>
          </a:xfrm>
          <a:prstGeom prst="rect">
            <a:avLst/>
          </a:prstGeom>
          <a:noFill/>
        </p:spPr>
        <p:txBody>
          <a:bodyPr wrap="square" rtlCol="0">
            <a:spAutoFit/>
          </a:bodyPr>
          <a:lstStyle/>
          <a:p>
            <a:pPr algn="ctr"/>
            <a:r>
              <a:rPr lang="en-US" sz="2800" dirty="0" smtClean="0"/>
              <a:t>Predicted changes to temperature globally are not distributed evenly</a:t>
            </a:r>
            <a:endParaRPr lang="en-US" sz="2800" dirty="0"/>
          </a:p>
        </p:txBody>
      </p:sp>
      <p:sp>
        <p:nvSpPr>
          <p:cNvPr id="11" name="Rounded Rectangle 10"/>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1"/>
                </a:solidFill>
              </a:rPr>
              <a:t>Understanding global changes requires incorporating multiple variables</a:t>
            </a:r>
            <a:endParaRPr lang="en-US" sz="2200" dirty="0">
              <a:solidFill>
                <a:schemeClr val="bg1"/>
              </a:solidFill>
            </a:endParaRPr>
          </a:p>
        </p:txBody>
      </p:sp>
      <p:sp>
        <p:nvSpPr>
          <p:cNvPr id="12" name="TextBox 11"/>
          <p:cNvSpPr txBox="1"/>
          <p:nvPr/>
        </p:nvSpPr>
        <p:spPr>
          <a:xfrm>
            <a:off x="685800" y="4280118"/>
            <a:ext cx="3657600" cy="1815882"/>
          </a:xfrm>
          <a:prstGeom prst="rect">
            <a:avLst/>
          </a:prstGeom>
          <a:noFill/>
        </p:spPr>
        <p:txBody>
          <a:bodyPr wrap="square" rtlCol="0">
            <a:spAutoFit/>
          </a:bodyPr>
          <a:lstStyle/>
          <a:p>
            <a:pPr algn="ctr"/>
            <a:r>
              <a:rPr lang="en-US" sz="2800" dirty="0" smtClean="0"/>
              <a:t>These predicted temperature changes are overlaid over other unaffected  variables </a:t>
            </a:r>
            <a:endParaRPr lang="en-US" sz="2800" dirty="0"/>
          </a:p>
        </p:txBody>
      </p:sp>
      <p:sp>
        <p:nvSpPr>
          <p:cNvPr id="13" name="TextBox 12"/>
          <p:cNvSpPr txBox="1"/>
          <p:nvPr/>
        </p:nvSpPr>
        <p:spPr>
          <a:xfrm>
            <a:off x="228600" y="3886200"/>
            <a:ext cx="660758" cy="369332"/>
          </a:xfrm>
          <a:prstGeom prst="rect">
            <a:avLst/>
          </a:prstGeom>
          <a:noFill/>
        </p:spPr>
        <p:txBody>
          <a:bodyPr wrap="none" rtlCol="0">
            <a:spAutoFit/>
          </a:bodyPr>
          <a:lstStyle/>
          <a:p>
            <a:r>
              <a:rPr lang="en-US" dirty="0" smtClean="0"/>
              <a:t>IPCC </a:t>
            </a:r>
            <a:endParaRPr lang="en-US" dirty="0"/>
          </a:p>
        </p:txBody>
      </p:sp>
      <p:sp>
        <p:nvSpPr>
          <p:cNvPr id="14" name="TextBox 13"/>
          <p:cNvSpPr txBox="1"/>
          <p:nvPr/>
        </p:nvSpPr>
        <p:spPr>
          <a:xfrm>
            <a:off x="7162800" y="6488668"/>
            <a:ext cx="1566839" cy="369332"/>
          </a:xfrm>
          <a:prstGeom prst="rect">
            <a:avLst/>
          </a:prstGeom>
          <a:noFill/>
        </p:spPr>
        <p:txBody>
          <a:bodyPr wrap="none" rtlCol="0">
            <a:spAutoFit/>
          </a:bodyPr>
          <a:lstStyle/>
          <a:p>
            <a:r>
              <a:rPr lang="en-US" dirty="0" smtClean="0"/>
              <a:t>Hut et al. 2013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Minimal seasonal productivity similar across temperatures</a:t>
            </a:r>
            <a:endParaRPr lang="en-US" sz="2400" dirty="0">
              <a:solidFill>
                <a:schemeClr val="bg1"/>
              </a:solidFill>
            </a:endParaRPr>
          </a:p>
        </p:txBody>
      </p:sp>
      <p:pic>
        <p:nvPicPr>
          <p:cNvPr id="4100" name="Picture 4" descr="C:\Users\Jim\Documents\Projects\Talk\SFS 2017\SFS2017\int_prod.png"/>
          <p:cNvPicPr>
            <a:picLocks noChangeAspect="1" noChangeArrowheads="1"/>
          </p:cNvPicPr>
          <p:nvPr/>
        </p:nvPicPr>
        <p:blipFill>
          <a:blip r:embed="rId3" cstate="print"/>
          <a:srcRect/>
          <a:stretch>
            <a:fillRect/>
          </a:stretch>
        </p:blipFill>
        <p:spPr bwMode="auto">
          <a:xfrm>
            <a:off x="1600200" y="838200"/>
            <a:ext cx="5943600" cy="5943600"/>
          </a:xfrm>
          <a:prstGeom prst="rect">
            <a:avLst/>
          </a:prstGeom>
          <a:noFill/>
        </p:spPr>
      </p:pic>
      <p:sp>
        <p:nvSpPr>
          <p:cNvPr id="7" name="Oval 6"/>
          <p:cNvSpPr/>
          <p:nvPr/>
        </p:nvSpPr>
        <p:spPr>
          <a:xfrm>
            <a:off x="2133600" y="5715000"/>
            <a:ext cx="5334000" cy="609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No relationship with temperature during winter months</a:t>
            </a:r>
            <a:endParaRPr lang="en-US" sz="2400" dirty="0">
              <a:solidFill>
                <a:schemeClr val="bg1"/>
              </a:solidFill>
            </a:endParaRPr>
          </a:p>
        </p:txBody>
      </p:sp>
      <p:pic>
        <p:nvPicPr>
          <p:cNvPr id="2050" name="Picture 2" descr="C:\Users\Jim\Documents\Projects\Talk\SFS 2017\SFS2017\dark_prod.png"/>
          <p:cNvPicPr>
            <a:picLocks noChangeAspect="1" noChangeArrowheads="1"/>
          </p:cNvPicPr>
          <p:nvPr/>
        </p:nvPicPr>
        <p:blipFill>
          <a:blip r:embed="rId3" cstate="print"/>
          <a:srcRect/>
          <a:stretch>
            <a:fillRect/>
          </a:stretch>
        </p:blipFill>
        <p:spPr bwMode="auto">
          <a:xfrm>
            <a:off x="1675800" y="838200"/>
            <a:ext cx="5943600" cy="5943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Sensitivity to light regime may increase with temperature</a:t>
            </a:r>
            <a:endParaRPr lang="en-US" sz="2400" dirty="0">
              <a:solidFill>
                <a:schemeClr val="bg1"/>
              </a:solidFill>
            </a:endParaRPr>
          </a:p>
        </p:txBody>
      </p:sp>
      <p:pic>
        <p:nvPicPr>
          <p:cNvPr id="3074" name="Picture 2" descr="C:\Users\Jim\Documents\Projects\Talk\SFS 2017\SFS2017\light_prod.png"/>
          <p:cNvPicPr>
            <a:picLocks noChangeAspect="1" noChangeArrowheads="1"/>
          </p:cNvPicPr>
          <p:nvPr/>
        </p:nvPicPr>
        <p:blipFill>
          <a:blip r:embed="rId3" cstate="print"/>
          <a:srcRect/>
          <a:stretch>
            <a:fillRect/>
          </a:stretch>
        </p:blipFill>
        <p:spPr bwMode="auto">
          <a:xfrm>
            <a:off x="1676399" y="838199"/>
            <a:ext cx="5943600" cy="59436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Seasonal patterns of productivity</a:t>
            </a:r>
            <a:endParaRPr lang="en-US" sz="3600" dirty="0">
              <a:solidFill>
                <a:schemeClr val="bg1"/>
              </a:solidFill>
            </a:endParaRPr>
          </a:p>
        </p:txBody>
      </p:sp>
      <p:pic>
        <p:nvPicPr>
          <p:cNvPr id="3076" name="Picture 4" descr="C:\Users\Jim\Documents\Projects\Talk\SFS 2017\SFS2017\date_prod.png"/>
          <p:cNvPicPr>
            <a:picLocks noChangeAspect="1" noChangeArrowheads="1"/>
          </p:cNvPicPr>
          <p:nvPr/>
        </p:nvPicPr>
        <p:blipFill>
          <a:blip r:embed="rId3" cstate="print"/>
          <a:srcRect/>
          <a:stretch>
            <a:fillRect/>
          </a:stretch>
        </p:blipFill>
        <p:spPr bwMode="auto">
          <a:xfrm>
            <a:off x="1676400" y="838200"/>
            <a:ext cx="5943600" cy="5943599"/>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Jim\Documents\Projects\Talk\SFS 2017\SFS2017\hv_spp_int.png"/>
          <p:cNvPicPr>
            <a:picLocks noChangeAspect="1" noChangeArrowheads="1"/>
          </p:cNvPicPr>
          <p:nvPr/>
        </p:nvPicPr>
        <p:blipFill>
          <a:blip r:embed="rId3" cstate="print"/>
          <a:srcRect/>
          <a:stretch>
            <a:fillRect/>
          </a:stretch>
        </p:blipFill>
        <p:spPr bwMode="auto">
          <a:xfrm>
            <a:off x="1600200" y="838200"/>
            <a:ext cx="5943600" cy="5943600"/>
          </a:xfrm>
          <a:prstGeom prst="rect">
            <a:avLst/>
          </a:prstGeom>
          <a:noFill/>
        </p:spPr>
      </p:pic>
      <p:pic>
        <p:nvPicPr>
          <p:cNvPr id="7" name="Picture 6" descr="C:\Users\Jim\Documents\Projects\Talk\NABS2013\snail.jpg"/>
          <p:cNvPicPr>
            <a:picLocks noChangeAspect="1" noChangeArrowheads="1"/>
          </p:cNvPicPr>
          <p:nvPr/>
        </p:nvPicPr>
        <p:blipFill>
          <a:blip r:embed="rId4" cstate="print"/>
          <a:srcRect l="37113" t="33846" r="34717" b="38462"/>
          <a:stretch>
            <a:fillRect/>
          </a:stretch>
        </p:blipFill>
        <p:spPr bwMode="auto">
          <a:xfrm>
            <a:off x="2514600" y="3178628"/>
            <a:ext cx="762000" cy="1088572"/>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170" name="Picture 2" descr="TUBIFEX.gif"/>
          <p:cNvPicPr>
            <a:picLocks noChangeAspect="1" noChangeArrowheads="1"/>
          </p:cNvPicPr>
          <p:nvPr/>
        </p:nvPicPr>
        <p:blipFill>
          <a:blip r:embed="rId5" cstate="print"/>
          <a:srcRect r="52727"/>
          <a:stretch>
            <a:fillRect/>
          </a:stretch>
        </p:blipFill>
        <p:spPr bwMode="auto">
          <a:xfrm>
            <a:off x="4800600" y="990600"/>
            <a:ext cx="649749" cy="1162051"/>
          </a:xfrm>
          <a:prstGeom prst="rect">
            <a:avLst/>
          </a:prstGeom>
          <a:noFill/>
        </p:spPr>
      </p:pic>
      <p:pic>
        <p:nvPicPr>
          <p:cNvPr id="7172" name="Picture 4" descr="Image result for orthocladius sylvestris"/>
          <p:cNvPicPr>
            <a:picLocks noChangeAspect="1" noChangeArrowheads="1"/>
          </p:cNvPicPr>
          <p:nvPr/>
        </p:nvPicPr>
        <p:blipFill>
          <a:blip r:embed="rId6" cstate="print"/>
          <a:srcRect t="4459" r="16000" b="19108"/>
          <a:stretch>
            <a:fillRect/>
          </a:stretch>
        </p:blipFill>
        <p:spPr bwMode="auto">
          <a:xfrm>
            <a:off x="5715000" y="4114800"/>
            <a:ext cx="1066800" cy="762000"/>
          </a:xfrm>
          <a:prstGeom prst="rect">
            <a:avLst/>
          </a:prstGeom>
          <a:noFill/>
        </p:spPr>
      </p:pic>
      <p:sp>
        <p:nvSpPr>
          <p:cNvPr id="9" name="Rounded Rectangle 8"/>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1"/>
                </a:solidFill>
              </a:rPr>
              <a:t>Specific-level responses and turnover contribute to annual patterns</a:t>
            </a:r>
            <a:endParaRPr lang="en-US" sz="220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Summary</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Conclusions</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Questions</a:t>
            </a:r>
            <a:endParaRPr lang="en-US" sz="3200" dirty="0">
              <a:solidFill>
                <a:schemeClr val="bg1"/>
              </a:solidFill>
            </a:endParaRPr>
          </a:p>
        </p:txBody>
      </p:sp>
      <p:sp>
        <p:nvSpPr>
          <p:cNvPr id="3" name="TextBox 2"/>
          <p:cNvSpPr txBox="1"/>
          <p:nvPr/>
        </p:nvSpPr>
        <p:spPr>
          <a:xfrm>
            <a:off x="304800" y="6096000"/>
            <a:ext cx="5838714" cy="369332"/>
          </a:xfrm>
          <a:prstGeom prst="rect">
            <a:avLst/>
          </a:prstGeom>
          <a:noFill/>
        </p:spPr>
        <p:txBody>
          <a:bodyPr wrap="none" rtlCol="0">
            <a:spAutoFit/>
          </a:bodyPr>
          <a:lstStyle/>
          <a:p>
            <a:r>
              <a:rPr lang="en-US" dirty="0" smtClean="0"/>
              <a:t>Photo credits: T. Murray, J. Junker, BOLD systems, </a:t>
            </a:r>
            <a:r>
              <a:rPr lang="en-US" dirty="0" err="1" smtClean="0"/>
              <a:t>wikimedia</a:t>
            </a:r>
            <a:r>
              <a:rPr lang="en-US" dirty="0" smtClean="0"/>
              <a:t> </a:t>
            </a:r>
            <a:endParaRPr lang="en-US" dirty="0"/>
          </a:p>
        </p:txBody>
      </p:sp>
      <p:pic>
        <p:nvPicPr>
          <p:cNvPr id="5" name="Picture 4" descr="site map.jpg"/>
          <p:cNvPicPr>
            <a:picLocks noChangeAspect="1"/>
          </p:cNvPicPr>
          <p:nvPr/>
        </p:nvPicPr>
        <p:blipFill>
          <a:blip r:embed="rId2" cstate="print"/>
          <a:srcRect l="26825" r="26825"/>
          <a:stretch>
            <a:fillRect/>
          </a:stretch>
        </p:blipFill>
        <p:spPr>
          <a:xfrm>
            <a:off x="0" y="1295400"/>
            <a:ext cx="9144000"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C:\Users\Jim\Documents\Projects\Talk\SFS 2017\SFS2017\chlaplot.png"/>
          <p:cNvPicPr>
            <a:picLocks noChangeAspect="1" noChangeArrowheads="1"/>
          </p:cNvPicPr>
          <p:nvPr/>
        </p:nvPicPr>
        <p:blipFill>
          <a:blip r:embed="rId2" cstate="print"/>
          <a:srcRect/>
          <a:stretch>
            <a:fillRect/>
          </a:stretch>
        </p:blipFill>
        <p:spPr bwMode="auto">
          <a:xfrm>
            <a:off x="762000" y="-31745"/>
            <a:ext cx="6705600" cy="67324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solidFill>
                  <a:schemeClr val="bg1"/>
                </a:solidFill>
              </a:rPr>
              <a:t>Primary </a:t>
            </a:r>
            <a:r>
              <a:rPr lang="en-US" sz="2500" b="1" dirty="0" smtClean="0">
                <a:solidFill>
                  <a:schemeClr val="bg1"/>
                </a:solidFill>
              </a:rPr>
              <a:t>productivity influenced by both temperatur</a:t>
            </a:r>
            <a:r>
              <a:rPr lang="en-US" sz="2500" b="1" dirty="0" smtClean="0">
                <a:solidFill>
                  <a:schemeClr val="bg1"/>
                </a:solidFill>
              </a:rPr>
              <a:t>e and light</a:t>
            </a:r>
            <a:r>
              <a:rPr lang="en-US" sz="2500" b="1" dirty="0" smtClean="0">
                <a:solidFill>
                  <a:schemeClr val="bg1"/>
                </a:solidFill>
              </a:rPr>
              <a:t>   </a:t>
            </a:r>
            <a:endParaRPr lang="en-US" sz="2500" dirty="0">
              <a:solidFill>
                <a:schemeClr val="bg1"/>
              </a:solidFill>
            </a:endParaRPr>
          </a:p>
        </p:txBody>
      </p:sp>
      <p:cxnSp>
        <p:nvCxnSpPr>
          <p:cNvPr id="23" name="Straight Arrow Connector 22"/>
          <p:cNvCxnSpPr/>
          <p:nvPr/>
        </p:nvCxnSpPr>
        <p:spPr>
          <a:xfrm>
            <a:off x="5181600" y="5791200"/>
            <a:ext cx="1371600" cy="0"/>
          </a:xfrm>
          <a:prstGeom prst="straightConnector1">
            <a:avLst/>
          </a:prstGeom>
          <a:ln w="762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57400" y="5791200"/>
            <a:ext cx="1143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28600" y="1143000"/>
            <a:ext cx="8382000" cy="3695700"/>
            <a:chOff x="0" y="1066800"/>
            <a:chExt cx="8991600" cy="3924300"/>
          </a:xfrm>
        </p:grpSpPr>
        <p:pic>
          <p:nvPicPr>
            <p:cNvPr id="1027" name="Picture 3"/>
            <p:cNvPicPr>
              <a:picLocks noChangeAspect="1" noChangeArrowheads="1"/>
            </p:cNvPicPr>
            <p:nvPr/>
          </p:nvPicPr>
          <p:blipFill>
            <a:blip r:embed="rId3" cstate="print"/>
            <a:srcRect l="8109"/>
            <a:stretch>
              <a:fillRect/>
            </a:stretch>
          </p:blipFill>
          <p:spPr bwMode="auto">
            <a:xfrm>
              <a:off x="2895600" y="1066800"/>
              <a:ext cx="3453979" cy="39240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0" y="1066800"/>
              <a:ext cx="2934981" cy="3924300"/>
            </a:xfrm>
            <a:prstGeom prst="rect">
              <a:avLst/>
            </a:prstGeom>
            <a:noFill/>
            <a:ln w="9525">
              <a:noFill/>
              <a:miter lim="800000"/>
              <a:headEnd/>
              <a:tailEnd/>
            </a:ln>
          </p:spPr>
        </p:pic>
        <p:sp>
          <p:nvSpPr>
            <p:cNvPr id="22" name="Rectangle 21"/>
            <p:cNvSpPr/>
            <p:nvPr/>
          </p:nvSpPr>
          <p:spPr>
            <a:xfrm>
              <a:off x="5638800" y="1524000"/>
              <a:ext cx="914400"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5" cstate="print"/>
            <a:srcRect l="9875"/>
            <a:stretch>
              <a:fillRect/>
            </a:stretch>
          </p:blipFill>
          <p:spPr bwMode="auto">
            <a:xfrm>
              <a:off x="6248400" y="1066800"/>
              <a:ext cx="2743200" cy="3924000"/>
            </a:xfrm>
            <a:prstGeom prst="rect">
              <a:avLst/>
            </a:prstGeom>
            <a:noFill/>
            <a:ln w="9525">
              <a:noFill/>
              <a:miter lim="800000"/>
              <a:headEnd/>
              <a:tailEnd/>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1295400" y="1066800"/>
            <a:ext cx="6553200" cy="5181600"/>
            <a:chOff x="2209800" y="2133600"/>
            <a:chExt cx="5410200" cy="4114800"/>
          </a:xfrm>
        </p:grpSpPr>
        <p:sp>
          <p:nvSpPr>
            <p:cNvPr id="5" name="Rectangle 4"/>
            <p:cNvSpPr/>
            <p:nvPr/>
          </p:nvSpPr>
          <p:spPr>
            <a:xfrm>
              <a:off x="2209800" y="2133600"/>
              <a:ext cx="54102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819400" y="2286000"/>
              <a:ext cx="0" cy="33528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19400" y="5638800"/>
              <a:ext cx="3657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2832410" y="3791415"/>
              <a:ext cx="3367668" cy="1851102"/>
            </a:xfrm>
            <a:custGeom>
              <a:avLst/>
              <a:gdLst>
                <a:gd name="connsiteX0" fmla="*/ 0 w 3367668"/>
                <a:gd name="connsiteY0" fmla="*/ 1851102 h 1851102"/>
                <a:gd name="connsiteX1" fmla="*/ 479502 w 3367668"/>
                <a:gd name="connsiteY1" fmla="*/ 680224 h 1851102"/>
                <a:gd name="connsiteX2" fmla="*/ 1516566 w 3367668"/>
                <a:gd name="connsiteY2" fmla="*/ 100361 h 1851102"/>
                <a:gd name="connsiteX3" fmla="*/ 2776653 w 3367668"/>
                <a:gd name="connsiteY3" fmla="*/ 78058 h 1851102"/>
                <a:gd name="connsiteX4" fmla="*/ 3367668 w 3367668"/>
                <a:gd name="connsiteY4" fmla="*/ 457200 h 1851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668" h="1851102">
                  <a:moveTo>
                    <a:pt x="0" y="1851102"/>
                  </a:moveTo>
                  <a:cubicBezTo>
                    <a:pt x="113370" y="1411558"/>
                    <a:pt x="226741" y="972014"/>
                    <a:pt x="479502" y="680224"/>
                  </a:cubicBezTo>
                  <a:cubicBezTo>
                    <a:pt x="732263" y="388434"/>
                    <a:pt x="1133708" y="200722"/>
                    <a:pt x="1516566" y="100361"/>
                  </a:cubicBezTo>
                  <a:cubicBezTo>
                    <a:pt x="1899424" y="0"/>
                    <a:pt x="2468136" y="18585"/>
                    <a:pt x="2776653" y="78058"/>
                  </a:cubicBezTo>
                  <a:cubicBezTo>
                    <a:pt x="3085170" y="137531"/>
                    <a:pt x="3226419" y="297365"/>
                    <a:pt x="3367668" y="457200"/>
                  </a:cubicBezTo>
                </a:path>
              </a:pathLst>
            </a:custGeom>
            <a:ln w="571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2819400" y="3254298"/>
              <a:ext cx="3533078" cy="2384502"/>
            </a:xfrm>
            <a:custGeom>
              <a:avLst/>
              <a:gdLst>
                <a:gd name="connsiteX0" fmla="*/ 0 w 3367668"/>
                <a:gd name="connsiteY0" fmla="*/ 1851102 h 1851102"/>
                <a:gd name="connsiteX1" fmla="*/ 479502 w 3367668"/>
                <a:gd name="connsiteY1" fmla="*/ 680224 h 1851102"/>
                <a:gd name="connsiteX2" fmla="*/ 1516566 w 3367668"/>
                <a:gd name="connsiteY2" fmla="*/ 100361 h 1851102"/>
                <a:gd name="connsiteX3" fmla="*/ 2776653 w 3367668"/>
                <a:gd name="connsiteY3" fmla="*/ 78058 h 1851102"/>
                <a:gd name="connsiteX4" fmla="*/ 3367668 w 3367668"/>
                <a:gd name="connsiteY4" fmla="*/ 457200 h 1851102"/>
                <a:gd name="connsiteX0" fmla="*/ 0 w 3533078"/>
                <a:gd name="connsiteY0" fmla="*/ 2384502 h 2384502"/>
                <a:gd name="connsiteX1" fmla="*/ 644912 w 3533078"/>
                <a:gd name="connsiteY1" fmla="*/ 680224 h 2384502"/>
                <a:gd name="connsiteX2" fmla="*/ 1681976 w 3533078"/>
                <a:gd name="connsiteY2" fmla="*/ 100361 h 2384502"/>
                <a:gd name="connsiteX3" fmla="*/ 2942063 w 3533078"/>
                <a:gd name="connsiteY3" fmla="*/ 78058 h 2384502"/>
                <a:gd name="connsiteX4" fmla="*/ 3533078 w 3533078"/>
                <a:gd name="connsiteY4" fmla="*/ 457200 h 2384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3078" h="2384502">
                  <a:moveTo>
                    <a:pt x="0" y="2384502"/>
                  </a:moveTo>
                  <a:cubicBezTo>
                    <a:pt x="113370" y="1944958"/>
                    <a:pt x="364583" y="1060914"/>
                    <a:pt x="644912" y="680224"/>
                  </a:cubicBezTo>
                  <a:cubicBezTo>
                    <a:pt x="925241" y="299534"/>
                    <a:pt x="1299118" y="200722"/>
                    <a:pt x="1681976" y="100361"/>
                  </a:cubicBezTo>
                  <a:cubicBezTo>
                    <a:pt x="2064834" y="0"/>
                    <a:pt x="2633546" y="18585"/>
                    <a:pt x="2942063" y="78058"/>
                  </a:cubicBezTo>
                  <a:cubicBezTo>
                    <a:pt x="3250580" y="137531"/>
                    <a:pt x="3391829" y="297365"/>
                    <a:pt x="3533078" y="457200"/>
                  </a:cubicBezTo>
                </a:path>
              </a:pathLst>
            </a:cu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2819400" y="2819400"/>
              <a:ext cx="3581400" cy="2819400"/>
            </a:xfrm>
            <a:custGeom>
              <a:avLst/>
              <a:gdLst>
                <a:gd name="connsiteX0" fmla="*/ 0 w 3367668"/>
                <a:gd name="connsiteY0" fmla="*/ 1851102 h 1851102"/>
                <a:gd name="connsiteX1" fmla="*/ 479502 w 3367668"/>
                <a:gd name="connsiteY1" fmla="*/ 680224 h 1851102"/>
                <a:gd name="connsiteX2" fmla="*/ 1516566 w 3367668"/>
                <a:gd name="connsiteY2" fmla="*/ 100361 h 1851102"/>
                <a:gd name="connsiteX3" fmla="*/ 2776653 w 3367668"/>
                <a:gd name="connsiteY3" fmla="*/ 78058 h 1851102"/>
                <a:gd name="connsiteX4" fmla="*/ 3367668 w 3367668"/>
                <a:gd name="connsiteY4" fmla="*/ 457200 h 1851102"/>
                <a:gd name="connsiteX0" fmla="*/ 0 w 3581400"/>
                <a:gd name="connsiteY0" fmla="*/ 2819400 h 2819400"/>
                <a:gd name="connsiteX1" fmla="*/ 693234 w 3581400"/>
                <a:gd name="connsiteY1" fmla="*/ 680224 h 2819400"/>
                <a:gd name="connsiteX2" fmla="*/ 1730298 w 3581400"/>
                <a:gd name="connsiteY2" fmla="*/ 100361 h 2819400"/>
                <a:gd name="connsiteX3" fmla="*/ 2990385 w 3581400"/>
                <a:gd name="connsiteY3" fmla="*/ 78058 h 2819400"/>
                <a:gd name="connsiteX4" fmla="*/ 3581400 w 3581400"/>
                <a:gd name="connsiteY4" fmla="*/ 457200 h 281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1400" h="2819400">
                  <a:moveTo>
                    <a:pt x="0" y="2819400"/>
                  </a:moveTo>
                  <a:cubicBezTo>
                    <a:pt x="113370" y="2379856"/>
                    <a:pt x="404851" y="1133397"/>
                    <a:pt x="693234" y="680224"/>
                  </a:cubicBezTo>
                  <a:cubicBezTo>
                    <a:pt x="981617" y="227051"/>
                    <a:pt x="1347440" y="200722"/>
                    <a:pt x="1730298" y="100361"/>
                  </a:cubicBezTo>
                  <a:cubicBezTo>
                    <a:pt x="2113156" y="0"/>
                    <a:pt x="2681868" y="18585"/>
                    <a:pt x="2990385" y="78058"/>
                  </a:cubicBezTo>
                  <a:cubicBezTo>
                    <a:pt x="3298902" y="137531"/>
                    <a:pt x="3440151" y="297365"/>
                    <a:pt x="3581400" y="457200"/>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p:cNvSpPr txBox="1"/>
            <p:nvPr/>
          </p:nvSpPr>
          <p:spPr>
            <a:xfrm rot="16200000">
              <a:off x="1102472" y="3690985"/>
              <a:ext cx="2736390" cy="461665"/>
            </a:xfrm>
            <a:prstGeom prst="rect">
              <a:avLst/>
            </a:prstGeom>
            <a:noFill/>
          </p:spPr>
          <p:txBody>
            <a:bodyPr wrap="none" rtlCol="0">
              <a:spAutoFit/>
            </a:bodyPr>
            <a:lstStyle/>
            <a:p>
              <a:r>
                <a:rPr lang="en-US" sz="2400" dirty="0" smtClean="0">
                  <a:solidFill>
                    <a:schemeClr val="bg1"/>
                  </a:solidFill>
                </a:rPr>
                <a:t>Primary productivity</a:t>
              </a:r>
              <a:endParaRPr lang="en-US" sz="2400" dirty="0">
                <a:solidFill>
                  <a:schemeClr val="bg1"/>
                </a:solidFill>
              </a:endParaRPr>
            </a:p>
          </p:txBody>
        </p:sp>
        <p:sp>
          <p:nvSpPr>
            <p:cNvPr id="17" name="TextBox 16"/>
            <p:cNvSpPr txBox="1"/>
            <p:nvPr/>
          </p:nvSpPr>
          <p:spPr>
            <a:xfrm>
              <a:off x="3859620" y="5715000"/>
              <a:ext cx="1684373" cy="366616"/>
            </a:xfrm>
            <a:prstGeom prst="rect">
              <a:avLst/>
            </a:prstGeom>
            <a:noFill/>
          </p:spPr>
          <p:txBody>
            <a:bodyPr wrap="square" rtlCol="0">
              <a:spAutoFit/>
            </a:bodyPr>
            <a:lstStyle/>
            <a:p>
              <a:r>
                <a:rPr lang="en-US" sz="2400" dirty="0" smtClean="0">
                  <a:solidFill>
                    <a:schemeClr val="bg1"/>
                  </a:solidFill>
                </a:rPr>
                <a:t>Light intensity</a:t>
              </a:r>
              <a:endParaRPr lang="en-US" sz="2400" dirty="0">
                <a:solidFill>
                  <a:schemeClr val="bg1"/>
                </a:solidFill>
              </a:endParaRPr>
            </a:p>
          </p:txBody>
        </p:sp>
        <p:sp>
          <p:nvSpPr>
            <p:cNvPr id="18" name="TextBox 17"/>
            <p:cNvSpPr txBox="1"/>
            <p:nvPr/>
          </p:nvSpPr>
          <p:spPr>
            <a:xfrm>
              <a:off x="6558147" y="4191000"/>
              <a:ext cx="604653" cy="369332"/>
            </a:xfrm>
            <a:prstGeom prst="rect">
              <a:avLst/>
            </a:prstGeom>
            <a:noFill/>
          </p:spPr>
          <p:txBody>
            <a:bodyPr wrap="none" rtlCol="0">
              <a:spAutoFit/>
            </a:bodyPr>
            <a:lstStyle/>
            <a:p>
              <a:r>
                <a:rPr lang="en-US" dirty="0" smtClean="0">
                  <a:solidFill>
                    <a:schemeClr val="bg1"/>
                  </a:solidFill>
                </a:rPr>
                <a:t>Cold</a:t>
              </a:r>
              <a:endParaRPr lang="en-US" dirty="0">
                <a:solidFill>
                  <a:schemeClr val="bg1"/>
                </a:solidFill>
              </a:endParaRPr>
            </a:p>
          </p:txBody>
        </p:sp>
        <p:sp>
          <p:nvSpPr>
            <p:cNvPr id="19" name="TextBox 18"/>
            <p:cNvSpPr txBox="1"/>
            <p:nvPr/>
          </p:nvSpPr>
          <p:spPr>
            <a:xfrm>
              <a:off x="6477000" y="2971800"/>
              <a:ext cx="756938" cy="369332"/>
            </a:xfrm>
            <a:prstGeom prst="rect">
              <a:avLst/>
            </a:prstGeom>
            <a:noFill/>
          </p:spPr>
          <p:txBody>
            <a:bodyPr wrap="none" rtlCol="0">
              <a:spAutoFit/>
            </a:bodyPr>
            <a:lstStyle/>
            <a:p>
              <a:r>
                <a:rPr lang="en-US" dirty="0" smtClean="0">
                  <a:solidFill>
                    <a:schemeClr val="bg1"/>
                  </a:solidFill>
                </a:rPr>
                <a:t>Warm</a:t>
              </a:r>
              <a:endParaRPr lang="en-US" dirty="0">
                <a:solidFill>
                  <a:schemeClr val="bg1"/>
                </a:solidFill>
              </a:endParaRPr>
            </a:p>
          </p:txBody>
        </p:sp>
      </p:grpSp>
      <p:sp>
        <p:nvSpPr>
          <p:cNvPr id="20" name="Rounded Rectangle 19"/>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Primary productivity interacts   </a:t>
            </a:r>
            <a:endParaRPr lang="en-US" sz="2800" dirty="0">
              <a:solidFill>
                <a:schemeClr val="bg1"/>
              </a:solidFill>
            </a:endParaRPr>
          </a:p>
        </p:txBody>
      </p:sp>
      <p:cxnSp>
        <p:nvCxnSpPr>
          <p:cNvPr id="23" name="Straight Arrow Connector 22"/>
          <p:cNvCxnSpPr/>
          <p:nvPr/>
        </p:nvCxnSpPr>
        <p:spPr>
          <a:xfrm>
            <a:off x="5181600" y="5791200"/>
            <a:ext cx="1371600" cy="0"/>
          </a:xfrm>
          <a:prstGeom prst="straightConnector1">
            <a:avLst/>
          </a:prstGeom>
          <a:ln w="762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57400" y="5791200"/>
            <a:ext cx="1143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1"/>
                </a:solidFill>
              </a:rPr>
              <a:t>Specific-level responses and turnover contribute to annual patterns</a:t>
            </a:r>
            <a:endParaRPr lang="en-US" sz="2200" dirty="0">
              <a:solidFill>
                <a:schemeClr val="bg1"/>
              </a:solidFill>
            </a:endParaRPr>
          </a:p>
        </p:txBody>
      </p:sp>
      <p:pic>
        <p:nvPicPr>
          <p:cNvPr id="5123" name="Picture 3" descr="C:\Users\Jim\Documents\Projects\Talk\SFS 2017\SFS2017\hv_spp_int.png"/>
          <p:cNvPicPr>
            <a:picLocks noChangeAspect="1" noChangeArrowheads="1"/>
          </p:cNvPicPr>
          <p:nvPr/>
        </p:nvPicPr>
        <p:blipFill>
          <a:blip r:embed="rId3" cstate="print"/>
          <a:srcRect/>
          <a:stretch>
            <a:fillRect/>
          </a:stretch>
        </p:blipFill>
        <p:spPr bwMode="auto">
          <a:xfrm>
            <a:off x="1600200" y="838200"/>
            <a:ext cx="5943600" cy="59436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Sensitivity to light regime may increase with temperature</a:t>
            </a:r>
            <a:endParaRPr lang="en-US" sz="2400" dirty="0">
              <a:solidFill>
                <a:schemeClr val="bg1"/>
              </a:solidFill>
            </a:endParaRPr>
          </a:p>
        </p:txBody>
      </p:sp>
      <p:pic>
        <p:nvPicPr>
          <p:cNvPr id="4100" name="Picture 4" descr="C:\Users\Jim\Documents\Projects\Talk\SFS 2017\SFS2017\int_prod.png"/>
          <p:cNvPicPr>
            <a:picLocks noChangeAspect="1" noChangeArrowheads="1"/>
          </p:cNvPicPr>
          <p:nvPr/>
        </p:nvPicPr>
        <p:blipFill>
          <a:blip r:embed="rId3" cstate="print"/>
          <a:srcRect/>
          <a:stretch>
            <a:fillRect/>
          </a:stretch>
        </p:blipFill>
        <p:spPr bwMode="auto">
          <a:xfrm>
            <a:off x="1600200" y="838200"/>
            <a:ext cx="5943600" cy="59436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Sensitivity to light regime may increase with temperature</a:t>
            </a:r>
            <a:endParaRPr lang="en-US" sz="2400" dirty="0">
              <a:solidFill>
                <a:schemeClr val="bg1"/>
              </a:solidFill>
            </a:endParaRPr>
          </a:p>
        </p:txBody>
      </p:sp>
      <p:pic>
        <p:nvPicPr>
          <p:cNvPr id="4098" name="Picture 2" descr="C:\Users\Jim\Documents\Projects\Talk\SFS 2017\SFS2017\drklt_prod.png"/>
          <p:cNvPicPr>
            <a:picLocks noChangeAspect="1" noChangeArrowheads="1"/>
          </p:cNvPicPr>
          <p:nvPr/>
        </p:nvPicPr>
        <p:blipFill>
          <a:blip r:embed="rId3" cstate="print"/>
          <a:srcRect/>
          <a:stretch>
            <a:fillRect/>
          </a:stretch>
        </p:blipFill>
        <p:spPr bwMode="auto">
          <a:xfrm>
            <a:off x="1675800" y="838200"/>
            <a:ext cx="5943600" cy="59436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1"/>
                </a:solidFill>
              </a:rPr>
              <a:t>Shift in seasonality of production at highest temperature</a:t>
            </a:r>
            <a:endParaRPr lang="en-US" sz="2200" dirty="0">
              <a:solidFill>
                <a:schemeClr val="bg1"/>
              </a:solidFill>
            </a:endParaRPr>
          </a:p>
        </p:txBody>
      </p:sp>
      <p:pic>
        <p:nvPicPr>
          <p:cNvPr id="3076" name="Picture 4" descr="C:\Users\Jim\Documents\Projects\Talk\SFS 2017\SFS2017\date_prod.png"/>
          <p:cNvPicPr>
            <a:picLocks noChangeAspect="1" noChangeArrowheads="1"/>
          </p:cNvPicPr>
          <p:nvPr/>
        </p:nvPicPr>
        <p:blipFill>
          <a:blip r:embed="rId3" cstate="print"/>
          <a:srcRect/>
          <a:stretch>
            <a:fillRect/>
          </a:stretch>
        </p:blipFill>
        <p:spPr bwMode="auto">
          <a:xfrm>
            <a:off x="1676400" y="838200"/>
            <a:ext cx="5943600" cy="5943599"/>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1"/>
                </a:solidFill>
              </a:rPr>
              <a:t>Seasonal variability is most prominent at cold and warm temperatures</a:t>
            </a:r>
            <a:endParaRPr lang="en-US" sz="2200" dirty="0">
              <a:solidFill>
                <a:schemeClr val="bg1"/>
              </a:solidFill>
            </a:endParaRPr>
          </a:p>
        </p:txBody>
      </p:sp>
      <p:pic>
        <p:nvPicPr>
          <p:cNvPr id="31746" name="Picture 2" descr="C:\Users\Jim\Documents\Projects\Talk\SFS 2017\SFS2017\int_prod.png"/>
          <p:cNvPicPr>
            <a:picLocks noChangeAspect="1" noChangeArrowheads="1"/>
          </p:cNvPicPr>
          <p:nvPr/>
        </p:nvPicPr>
        <p:blipFill>
          <a:blip r:embed="rId3" cstate="print"/>
          <a:srcRect/>
          <a:stretch>
            <a:fillRect/>
          </a:stretch>
        </p:blipFill>
        <p:spPr bwMode="auto">
          <a:xfrm>
            <a:off x="2019300" y="990600"/>
            <a:ext cx="5105400" cy="510540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Seasonal patterns of evenness…</a:t>
            </a:r>
            <a:endParaRPr lang="en-US" sz="3200" dirty="0">
              <a:solidFill>
                <a:schemeClr val="bg1"/>
              </a:solidFill>
            </a:endParaRPr>
          </a:p>
        </p:txBody>
      </p:sp>
      <p:sp>
        <p:nvSpPr>
          <p:cNvPr id="3" name="Rectangle 2"/>
          <p:cNvSpPr/>
          <p:nvPr/>
        </p:nvSpPr>
        <p:spPr>
          <a:xfrm>
            <a:off x="1066800" y="1219200"/>
            <a:ext cx="7239000" cy="5181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600200" y="1371600"/>
            <a:ext cx="0" cy="449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00200" y="5867400"/>
            <a:ext cx="594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524000" y="3733800"/>
            <a:ext cx="7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120134" y="3396734"/>
            <a:ext cx="2895600" cy="369332"/>
          </a:xfrm>
          <a:prstGeom prst="rect">
            <a:avLst/>
          </a:prstGeom>
          <a:noFill/>
        </p:spPr>
        <p:txBody>
          <a:bodyPr wrap="square" rtlCol="0">
            <a:spAutoFit/>
          </a:bodyPr>
          <a:lstStyle/>
          <a:p>
            <a:r>
              <a:rPr lang="en-US" dirty="0" smtClean="0">
                <a:solidFill>
                  <a:schemeClr val="bg1"/>
                </a:solidFill>
              </a:rPr>
              <a:t>Standardized production</a:t>
            </a:r>
            <a:endParaRPr lang="en-US" dirty="0">
              <a:solidFill>
                <a:schemeClr val="bg1"/>
              </a:solidFill>
            </a:endParaRPr>
          </a:p>
        </p:txBody>
      </p:sp>
      <p:sp>
        <p:nvSpPr>
          <p:cNvPr id="12" name="Freeform 11"/>
          <p:cNvSpPr/>
          <p:nvPr/>
        </p:nvSpPr>
        <p:spPr>
          <a:xfrm>
            <a:off x="1838848" y="1939332"/>
            <a:ext cx="3054699" cy="2873828"/>
          </a:xfrm>
          <a:custGeom>
            <a:avLst/>
            <a:gdLst>
              <a:gd name="connsiteX0" fmla="*/ 0 w 3054699"/>
              <a:gd name="connsiteY0" fmla="*/ 0 h 2873828"/>
              <a:gd name="connsiteX1" fmla="*/ 231112 w 3054699"/>
              <a:gd name="connsiteY1" fmla="*/ 1245995 h 2873828"/>
              <a:gd name="connsiteX2" fmla="*/ 914400 w 3054699"/>
              <a:gd name="connsiteY2" fmla="*/ 2130250 h 2873828"/>
              <a:gd name="connsiteX3" fmla="*/ 2703007 w 3054699"/>
              <a:gd name="connsiteY3" fmla="*/ 2753248 h 2873828"/>
              <a:gd name="connsiteX4" fmla="*/ 3054699 w 3054699"/>
              <a:gd name="connsiteY4" fmla="*/ 2873828 h 287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4699" h="2873828">
                <a:moveTo>
                  <a:pt x="0" y="0"/>
                </a:moveTo>
                <a:cubicBezTo>
                  <a:pt x="39356" y="445476"/>
                  <a:pt x="78712" y="890953"/>
                  <a:pt x="231112" y="1245995"/>
                </a:cubicBezTo>
                <a:cubicBezTo>
                  <a:pt x="383512" y="1601037"/>
                  <a:pt x="502418" y="1879041"/>
                  <a:pt x="914400" y="2130250"/>
                </a:cubicBezTo>
                <a:cubicBezTo>
                  <a:pt x="1326382" y="2381459"/>
                  <a:pt x="2703007" y="2753248"/>
                  <a:pt x="2703007" y="2753248"/>
                </a:cubicBezTo>
                <a:lnTo>
                  <a:pt x="3054699" y="2873828"/>
                </a:ln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1828800" y="2502040"/>
            <a:ext cx="5235191" cy="1309635"/>
          </a:xfrm>
          <a:custGeom>
            <a:avLst/>
            <a:gdLst>
              <a:gd name="connsiteX0" fmla="*/ 0 w 5235191"/>
              <a:gd name="connsiteY0" fmla="*/ 0 h 1309635"/>
              <a:gd name="connsiteX1" fmla="*/ 643095 w 5235191"/>
              <a:gd name="connsiteY1" fmla="*/ 381837 h 1309635"/>
              <a:gd name="connsiteX2" fmla="*/ 2612571 w 5235191"/>
              <a:gd name="connsiteY2" fmla="*/ 924448 h 1309635"/>
              <a:gd name="connsiteX3" fmla="*/ 4391130 w 5235191"/>
              <a:gd name="connsiteY3" fmla="*/ 1245995 h 1309635"/>
              <a:gd name="connsiteX4" fmla="*/ 5235191 w 5235191"/>
              <a:gd name="connsiteY4" fmla="*/ 1306285 h 1309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5191" h="1309635">
                <a:moveTo>
                  <a:pt x="0" y="0"/>
                </a:moveTo>
                <a:cubicBezTo>
                  <a:pt x="103833" y="113881"/>
                  <a:pt x="207667" y="227762"/>
                  <a:pt x="643095" y="381837"/>
                </a:cubicBezTo>
                <a:cubicBezTo>
                  <a:pt x="1078524" y="535912"/>
                  <a:pt x="1987899" y="780422"/>
                  <a:pt x="2612571" y="924448"/>
                </a:cubicBezTo>
                <a:cubicBezTo>
                  <a:pt x="3237243" y="1068474"/>
                  <a:pt x="3954027" y="1182355"/>
                  <a:pt x="4391130" y="1245995"/>
                </a:cubicBezTo>
                <a:cubicBezTo>
                  <a:pt x="4828233" y="1309635"/>
                  <a:pt x="5031712" y="1307960"/>
                  <a:pt x="5235191" y="1306285"/>
                </a:cubicBezTo>
              </a:path>
            </a:pathLst>
          </a:cu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979525" y="1979525"/>
            <a:ext cx="5384242" cy="2723104"/>
          </a:xfrm>
          <a:custGeom>
            <a:avLst/>
            <a:gdLst>
              <a:gd name="connsiteX0" fmla="*/ 0 w 5384242"/>
              <a:gd name="connsiteY0" fmla="*/ 0 h 2723104"/>
              <a:gd name="connsiteX1" fmla="*/ 773723 w 5384242"/>
              <a:gd name="connsiteY1" fmla="*/ 1014884 h 2723104"/>
              <a:gd name="connsiteX2" fmla="*/ 4632290 w 5384242"/>
              <a:gd name="connsiteY2" fmla="*/ 2321170 h 2723104"/>
              <a:gd name="connsiteX3" fmla="*/ 5285433 w 5384242"/>
              <a:gd name="connsiteY3" fmla="*/ 2723104 h 2723104"/>
              <a:gd name="connsiteX4" fmla="*/ 5285433 w 5384242"/>
              <a:gd name="connsiteY4" fmla="*/ 2723104 h 2723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4242" h="2723104">
                <a:moveTo>
                  <a:pt x="0" y="0"/>
                </a:moveTo>
                <a:cubicBezTo>
                  <a:pt x="837" y="314011"/>
                  <a:pt x="1675" y="628022"/>
                  <a:pt x="773723" y="1014884"/>
                </a:cubicBezTo>
                <a:cubicBezTo>
                  <a:pt x="1545771" y="1401746"/>
                  <a:pt x="3880338" y="2036467"/>
                  <a:pt x="4632290" y="2321170"/>
                </a:cubicBezTo>
                <a:cubicBezTo>
                  <a:pt x="5384242" y="2605873"/>
                  <a:pt x="5285433" y="2723104"/>
                  <a:pt x="5285433" y="2723104"/>
                </a:cubicBezTo>
                <a:lnTo>
                  <a:pt x="5285433" y="2723104"/>
                </a:lnTo>
              </a:path>
            </a:pathLst>
          </a:cu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1949380" y="2401556"/>
            <a:ext cx="5255288" cy="2562330"/>
          </a:xfrm>
          <a:custGeom>
            <a:avLst/>
            <a:gdLst>
              <a:gd name="connsiteX0" fmla="*/ 0 w 5255288"/>
              <a:gd name="connsiteY0" fmla="*/ 0 h 2562330"/>
              <a:gd name="connsiteX1" fmla="*/ 2280976 w 5255288"/>
              <a:gd name="connsiteY1" fmla="*/ 944545 h 2562330"/>
              <a:gd name="connsiteX2" fmla="*/ 4129873 w 5255288"/>
              <a:gd name="connsiteY2" fmla="*/ 1547446 h 2562330"/>
              <a:gd name="connsiteX3" fmla="*/ 5255288 w 5255288"/>
              <a:gd name="connsiteY3" fmla="*/ 2562330 h 2562330"/>
            </a:gdLst>
            <a:ahLst/>
            <a:cxnLst>
              <a:cxn ang="0">
                <a:pos x="connsiteX0" y="connsiteY0"/>
              </a:cxn>
              <a:cxn ang="0">
                <a:pos x="connsiteX1" y="connsiteY1"/>
              </a:cxn>
              <a:cxn ang="0">
                <a:pos x="connsiteX2" y="connsiteY2"/>
              </a:cxn>
              <a:cxn ang="0">
                <a:pos x="connsiteX3" y="connsiteY3"/>
              </a:cxn>
            </a:cxnLst>
            <a:rect l="l" t="t" r="r" b="b"/>
            <a:pathLst>
              <a:path w="5255288" h="2562330">
                <a:moveTo>
                  <a:pt x="0" y="0"/>
                </a:moveTo>
                <a:cubicBezTo>
                  <a:pt x="796332" y="343318"/>
                  <a:pt x="1592664" y="686637"/>
                  <a:pt x="2280976" y="944545"/>
                </a:cubicBezTo>
                <a:cubicBezTo>
                  <a:pt x="2969288" y="1202453"/>
                  <a:pt x="3634154" y="1277815"/>
                  <a:pt x="4129873" y="1547446"/>
                </a:cubicBezTo>
                <a:cubicBezTo>
                  <a:pt x="4625592" y="1817077"/>
                  <a:pt x="4940440" y="2189703"/>
                  <a:pt x="5255288" y="256233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2090057" y="3054699"/>
            <a:ext cx="4727750" cy="482321"/>
          </a:xfrm>
          <a:custGeom>
            <a:avLst/>
            <a:gdLst>
              <a:gd name="connsiteX0" fmla="*/ 0 w 4727750"/>
              <a:gd name="connsiteY0" fmla="*/ 0 h 482321"/>
              <a:gd name="connsiteX1" fmla="*/ 1296238 w 4727750"/>
              <a:gd name="connsiteY1" fmla="*/ 150725 h 482321"/>
              <a:gd name="connsiteX2" fmla="*/ 4170066 w 4727750"/>
              <a:gd name="connsiteY2" fmla="*/ 422031 h 482321"/>
              <a:gd name="connsiteX3" fmla="*/ 4642339 w 4727750"/>
              <a:gd name="connsiteY3" fmla="*/ 482321 h 482321"/>
              <a:gd name="connsiteX4" fmla="*/ 4642339 w 4727750"/>
              <a:gd name="connsiteY4" fmla="*/ 482321 h 482321"/>
              <a:gd name="connsiteX5" fmla="*/ 4702629 w 4727750"/>
              <a:gd name="connsiteY5" fmla="*/ 482321 h 48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27750" h="482321">
                <a:moveTo>
                  <a:pt x="0" y="0"/>
                </a:moveTo>
                <a:cubicBezTo>
                  <a:pt x="300613" y="40193"/>
                  <a:pt x="1296238" y="150725"/>
                  <a:pt x="1296238" y="150725"/>
                </a:cubicBezTo>
                <a:lnTo>
                  <a:pt x="4170066" y="422031"/>
                </a:lnTo>
                <a:cubicBezTo>
                  <a:pt x="4727750" y="477297"/>
                  <a:pt x="4642339" y="482321"/>
                  <a:pt x="4642339" y="482321"/>
                </a:cubicBezTo>
                <a:lnTo>
                  <a:pt x="4642339" y="482321"/>
                </a:lnTo>
                <a:lnTo>
                  <a:pt x="4702629" y="482321"/>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1735015" y="1366576"/>
            <a:ext cx="2686260" cy="4180114"/>
          </a:xfrm>
          <a:custGeom>
            <a:avLst/>
            <a:gdLst>
              <a:gd name="connsiteX0" fmla="*/ 13398 w 2686260"/>
              <a:gd name="connsiteY0" fmla="*/ 0 h 4180114"/>
              <a:gd name="connsiteX1" fmla="*/ 445477 w 2686260"/>
              <a:gd name="connsiteY1" fmla="*/ 2029767 h 4180114"/>
              <a:gd name="connsiteX2" fmla="*/ 2686260 w 2686260"/>
              <a:gd name="connsiteY2" fmla="*/ 4180114 h 4180114"/>
              <a:gd name="connsiteX3" fmla="*/ 2686260 w 2686260"/>
              <a:gd name="connsiteY3" fmla="*/ 4180114 h 4180114"/>
            </a:gdLst>
            <a:ahLst/>
            <a:cxnLst>
              <a:cxn ang="0">
                <a:pos x="connsiteX0" y="connsiteY0"/>
              </a:cxn>
              <a:cxn ang="0">
                <a:pos x="connsiteX1" y="connsiteY1"/>
              </a:cxn>
              <a:cxn ang="0">
                <a:pos x="connsiteX2" y="connsiteY2"/>
              </a:cxn>
              <a:cxn ang="0">
                <a:pos x="connsiteX3" y="connsiteY3"/>
              </a:cxn>
            </a:cxnLst>
            <a:rect l="l" t="t" r="r" b="b"/>
            <a:pathLst>
              <a:path w="2686260" h="4180114">
                <a:moveTo>
                  <a:pt x="13398" y="0"/>
                </a:moveTo>
                <a:cubicBezTo>
                  <a:pt x="6699" y="666540"/>
                  <a:pt x="0" y="1333081"/>
                  <a:pt x="445477" y="2029767"/>
                </a:cubicBezTo>
                <a:cubicBezTo>
                  <a:pt x="890954" y="2726453"/>
                  <a:pt x="2686260" y="4180114"/>
                  <a:pt x="2686260" y="4180114"/>
                </a:cubicBezTo>
                <a:lnTo>
                  <a:pt x="2686260" y="418011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788607" y="2954215"/>
            <a:ext cx="3717890" cy="1738365"/>
          </a:xfrm>
          <a:custGeom>
            <a:avLst/>
            <a:gdLst>
              <a:gd name="connsiteX0" fmla="*/ 0 w 3717890"/>
              <a:gd name="connsiteY0" fmla="*/ 0 h 1738365"/>
              <a:gd name="connsiteX1" fmla="*/ 834013 w 3717890"/>
              <a:gd name="connsiteY1" fmla="*/ 924449 h 1738365"/>
              <a:gd name="connsiteX2" fmla="*/ 2944167 w 3717890"/>
              <a:gd name="connsiteY2" fmla="*/ 1597688 h 1738365"/>
              <a:gd name="connsiteX3" fmla="*/ 3717890 w 3717890"/>
              <a:gd name="connsiteY3" fmla="*/ 1738365 h 1738365"/>
            </a:gdLst>
            <a:ahLst/>
            <a:cxnLst>
              <a:cxn ang="0">
                <a:pos x="connsiteX0" y="connsiteY0"/>
              </a:cxn>
              <a:cxn ang="0">
                <a:pos x="connsiteX1" y="connsiteY1"/>
              </a:cxn>
              <a:cxn ang="0">
                <a:pos x="connsiteX2" y="connsiteY2"/>
              </a:cxn>
              <a:cxn ang="0">
                <a:pos x="connsiteX3" y="connsiteY3"/>
              </a:cxn>
            </a:cxnLst>
            <a:rect l="l" t="t" r="r" b="b"/>
            <a:pathLst>
              <a:path w="3717890" h="1738365">
                <a:moveTo>
                  <a:pt x="0" y="0"/>
                </a:moveTo>
                <a:cubicBezTo>
                  <a:pt x="171659" y="329084"/>
                  <a:pt x="343319" y="658168"/>
                  <a:pt x="834013" y="924449"/>
                </a:cubicBezTo>
                <a:cubicBezTo>
                  <a:pt x="1324707" y="1190730"/>
                  <a:pt x="2463521" y="1462035"/>
                  <a:pt x="2944167" y="1597688"/>
                </a:cubicBezTo>
                <a:cubicBezTo>
                  <a:pt x="3424813" y="1733341"/>
                  <a:pt x="3571351" y="1735853"/>
                  <a:pt x="3717890" y="173836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1879042" y="3627455"/>
            <a:ext cx="4210259" cy="723481"/>
          </a:xfrm>
          <a:custGeom>
            <a:avLst/>
            <a:gdLst>
              <a:gd name="connsiteX0" fmla="*/ 0 w 4210259"/>
              <a:gd name="connsiteY0" fmla="*/ 0 h 723481"/>
              <a:gd name="connsiteX1" fmla="*/ 793820 w 4210259"/>
              <a:gd name="connsiteY1" fmla="*/ 281354 h 723481"/>
              <a:gd name="connsiteX2" fmla="*/ 3737987 w 4210259"/>
              <a:gd name="connsiteY2" fmla="*/ 663191 h 723481"/>
              <a:gd name="connsiteX3" fmla="*/ 4210259 w 4210259"/>
              <a:gd name="connsiteY3" fmla="*/ 723481 h 723481"/>
            </a:gdLst>
            <a:ahLst/>
            <a:cxnLst>
              <a:cxn ang="0">
                <a:pos x="connsiteX0" y="connsiteY0"/>
              </a:cxn>
              <a:cxn ang="0">
                <a:pos x="connsiteX1" y="connsiteY1"/>
              </a:cxn>
              <a:cxn ang="0">
                <a:pos x="connsiteX2" y="connsiteY2"/>
              </a:cxn>
              <a:cxn ang="0">
                <a:pos x="connsiteX3" y="connsiteY3"/>
              </a:cxn>
            </a:cxnLst>
            <a:rect l="l" t="t" r="r" b="b"/>
            <a:pathLst>
              <a:path w="4210259" h="723481">
                <a:moveTo>
                  <a:pt x="0" y="0"/>
                </a:moveTo>
                <a:cubicBezTo>
                  <a:pt x="85411" y="85411"/>
                  <a:pt x="170822" y="170822"/>
                  <a:pt x="793820" y="281354"/>
                </a:cubicBezTo>
                <a:cubicBezTo>
                  <a:pt x="1416818" y="391886"/>
                  <a:pt x="3737987" y="663191"/>
                  <a:pt x="3737987" y="663191"/>
                </a:cubicBezTo>
                <a:lnTo>
                  <a:pt x="4210259" y="72348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ite map.jpg"/>
          <p:cNvPicPr>
            <a:picLocks noChangeAspect="1"/>
          </p:cNvPicPr>
          <p:nvPr/>
        </p:nvPicPr>
        <p:blipFill>
          <a:blip r:embed="rId3" cstate="print"/>
          <a:stretch>
            <a:fillRect/>
          </a:stretch>
        </p:blipFill>
        <p:spPr>
          <a:xfrm>
            <a:off x="0" y="908720"/>
            <a:ext cx="9144000" cy="2119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p:cNvSpPr/>
          <p:nvPr/>
        </p:nvSpPr>
        <p:spPr>
          <a:xfrm>
            <a:off x="2699792" y="1988840"/>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39752" y="184482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59832" y="213285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39952" y="256490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380312" y="1700808"/>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64288" y="1700808"/>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668344" y="1916832"/>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64088" y="2276872"/>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96136" y="220486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60032" y="249289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4" cstate="print"/>
          <a:srcRect/>
          <a:stretch>
            <a:fillRect/>
          </a:stretch>
        </p:blipFill>
        <p:spPr bwMode="auto">
          <a:xfrm>
            <a:off x="6588224" y="2780928"/>
            <a:ext cx="2232248" cy="1529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Oval 21"/>
          <p:cNvSpPr/>
          <p:nvPr/>
        </p:nvSpPr>
        <p:spPr>
          <a:xfrm>
            <a:off x="3779912" y="249289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0"/>
          <p:cNvGrpSpPr/>
          <p:nvPr/>
        </p:nvGrpSpPr>
        <p:grpSpPr>
          <a:xfrm>
            <a:off x="1907704" y="1412776"/>
            <a:ext cx="5918310" cy="1449452"/>
            <a:chOff x="1907704" y="1412776"/>
            <a:chExt cx="5918310" cy="1449452"/>
          </a:xfrm>
        </p:grpSpPr>
        <p:sp>
          <p:nvSpPr>
            <p:cNvPr id="19" name="TextBox 18"/>
            <p:cNvSpPr txBox="1"/>
            <p:nvPr/>
          </p:nvSpPr>
          <p:spPr>
            <a:xfrm>
              <a:off x="1907704" y="1844824"/>
              <a:ext cx="418704" cy="369332"/>
            </a:xfrm>
            <a:prstGeom prst="rect">
              <a:avLst/>
            </a:prstGeom>
            <a:noFill/>
          </p:spPr>
          <p:txBody>
            <a:bodyPr wrap="none" rtlCol="0">
              <a:spAutoFit/>
            </a:bodyPr>
            <a:lstStyle/>
            <a:p>
              <a:r>
                <a:rPr lang="en-US" b="1" dirty="0" smtClean="0">
                  <a:solidFill>
                    <a:srgbClr val="FFFFFF"/>
                  </a:solidFill>
                </a:rPr>
                <a:t>11</a:t>
              </a:r>
              <a:endParaRPr lang="en-US" b="1" dirty="0">
                <a:solidFill>
                  <a:srgbClr val="FFFFFF"/>
                </a:solidFill>
              </a:endParaRPr>
            </a:p>
          </p:txBody>
        </p:sp>
        <p:sp>
          <p:nvSpPr>
            <p:cNvPr id="20" name="TextBox 19"/>
            <p:cNvSpPr txBox="1"/>
            <p:nvPr/>
          </p:nvSpPr>
          <p:spPr>
            <a:xfrm>
              <a:off x="2555776" y="1628800"/>
              <a:ext cx="418704" cy="369332"/>
            </a:xfrm>
            <a:prstGeom prst="rect">
              <a:avLst/>
            </a:prstGeom>
            <a:noFill/>
          </p:spPr>
          <p:txBody>
            <a:bodyPr wrap="none" rtlCol="0">
              <a:spAutoFit/>
            </a:bodyPr>
            <a:lstStyle/>
            <a:p>
              <a:r>
                <a:rPr lang="en-US" b="1" dirty="0" smtClean="0">
                  <a:solidFill>
                    <a:srgbClr val="FFFFFF"/>
                  </a:solidFill>
                </a:rPr>
                <a:t>17</a:t>
              </a:r>
              <a:endParaRPr lang="en-US" b="1" dirty="0">
                <a:solidFill>
                  <a:srgbClr val="FFFFFF"/>
                </a:solidFill>
              </a:endParaRPr>
            </a:p>
          </p:txBody>
        </p:sp>
        <p:sp>
          <p:nvSpPr>
            <p:cNvPr id="21" name="TextBox 20"/>
            <p:cNvSpPr txBox="1"/>
            <p:nvPr/>
          </p:nvSpPr>
          <p:spPr>
            <a:xfrm>
              <a:off x="3203848" y="1844824"/>
              <a:ext cx="418704" cy="369332"/>
            </a:xfrm>
            <a:prstGeom prst="rect">
              <a:avLst/>
            </a:prstGeom>
            <a:noFill/>
          </p:spPr>
          <p:txBody>
            <a:bodyPr wrap="none" rtlCol="0">
              <a:spAutoFit/>
            </a:bodyPr>
            <a:lstStyle/>
            <a:p>
              <a:r>
                <a:rPr lang="en-US" b="1" dirty="0" smtClean="0">
                  <a:solidFill>
                    <a:srgbClr val="FFFFFF"/>
                  </a:solidFill>
                </a:rPr>
                <a:t>18</a:t>
              </a:r>
              <a:endParaRPr lang="en-US" b="1" dirty="0">
                <a:solidFill>
                  <a:srgbClr val="FFFFFF"/>
                </a:solidFill>
              </a:endParaRPr>
            </a:p>
          </p:txBody>
        </p:sp>
        <p:sp>
          <p:nvSpPr>
            <p:cNvPr id="23" name="TextBox 22"/>
            <p:cNvSpPr txBox="1"/>
            <p:nvPr/>
          </p:nvSpPr>
          <p:spPr>
            <a:xfrm>
              <a:off x="3707904" y="2132856"/>
              <a:ext cx="301686" cy="369332"/>
            </a:xfrm>
            <a:prstGeom prst="rect">
              <a:avLst/>
            </a:prstGeom>
            <a:noFill/>
          </p:spPr>
          <p:txBody>
            <a:bodyPr wrap="none" rtlCol="0">
              <a:spAutoFit/>
            </a:bodyPr>
            <a:lstStyle/>
            <a:p>
              <a:r>
                <a:rPr lang="en-US" b="1" dirty="0" smtClean="0">
                  <a:solidFill>
                    <a:srgbClr val="FFFFFF"/>
                  </a:solidFill>
                </a:rPr>
                <a:t>7</a:t>
              </a:r>
              <a:endParaRPr lang="en-US" b="1" dirty="0">
                <a:solidFill>
                  <a:srgbClr val="FFFFFF"/>
                </a:solidFill>
              </a:endParaRPr>
            </a:p>
          </p:txBody>
        </p:sp>
        <p:sp>
          <p:nvSpPr>
            <p:cNvPr id="24" name="TextBox 23"/>
            <p:cNvSpPr txBox="1"/>
            <p:nvPr/>
          </p:nvSpPr>
          <p:spPr>
            <a:xfrm>
              <a:off x="4067944" y="2132856"/>
              <a:ext cx="418704" cy="369332"/>
            </a:xfrm>
            <a:prstGeom prst="rect">
              <a:avLst/>
            </a:prstGeom>
            <a:noFill/>
          </p:spPr>
          <p:txBody>
            <a:bodyPr wrap="none" rtlCol="0">
              <a:spAutoFit/>
            </a:bodyPr>
            <a:lstStyle/>
            <a:p>
              <a:r>
                <a:rPr lang="en-US" b="1" dirty="0" smtClean="0">
                  <a:solidFill>
                    <a:srgbClr val="FFFFFF"/>
                  </a:solidFill>
                </a:rPr>
                <a:t>21</a:t>
              </a:r>
              <a:endParaRPr lang="en-US" b="1" dirty="0">
                <a:solidFill>
                  <a:srgbClr val="FFFFFF"/>
                </a:solidFill>
              </a:endParaRPr>
            </a:p>
          </p:txBody>
        </p:sp>
        <p:sp>
          <p:nvSpPr>
            <p:cNvPr id="25" name="TextBox 24"/>
            <p:cNvSpPr txBox="1"/>
            <p:nvPr/>
          </p:nvSpPr>
          <p:spPr>
            <a:xfrm>
              <a:off x="4716016" y="2060848"/>
              <a:ext cx="418704" cy="369332"/>
            </a:xfrm>
            <a:prstGeom prst="rect">
              <a:avLst/>
            </a:prstGeom>
            <a:noFill/>
          </p:spPr>
          <p:txBody>
            <a:bodyPr wrap="none" rtlCol="0">
              <a:spAutoFit/>
            </a:bodyPr>
            <a:lstStyle/>
            <a:p>
              <a:r>
                <a:rPr lang="en-US" b="1" dirty="0" smtClean="0">
                  <a:solidFill>
                    <a:srgbClr val="FFFFFF"/>
                  </a:solidFill>
                </a:rPr>
                <a:t>10</a:t>
              </a:r>
              <a:endParaRPr lang="en-US" b="1" dirty="0">
                <a:solidFill>
                  <a:srgbClr val="FFFFFF"/>
                </a:solidFill>
              </a:endParaRPr>
            </a:p>
          </p:txBody>
        </p:sp>
        <p:sp>
          <p:nvSpPr>
            <p:cNvPr id="26" name="TextBox 25"/>
            <p:cNvSpPr txBox="1"/>
            <p:nvPr/>
          </p:nvSpPr>
          <p:spPr>
            <a:xfrm>
              <a:off x="5292080" y="2492896"/>
              <a:ext cx="301686" cy="369332"/>
            </a:xfrm>
            <a:prstGeom prst="rect">
              <a:avLst/>
            </a:prstGeom>
            <a:noFill/>
          </p:spPr>
          <p:txBody>
            <a:bodyPr wrap="none" rtlCol="0">
              <a:spAutoFit/>
            </a:bodyPr>
            <a:lstStyle/>
            <a:p>
              <a:r>
                <a:rPr lang="en-US" b="1" dirty="0" smtClean="0">
                  <a:solidFill>
                    <a:srgbClr val="FFFFFF"/>
                  </a:solidFill>
                </a:rPr>
                <a:t>5</a:t>
              </a:r>
              <a:endParaRPr lang="en-US" b="1" dirty="0">
                <a:solidFill>
                  <a:srgbClr val="FFFFFF"/>
                </a:solidFill>
              </a:endParaRPr>
            </a:p>
          </p:txBody>
        </p:sp>
        <p:sp>
          <p:nvSpPr>
            <p:cNvPr id="27" name="TextBox 26"/>
            <p:cNvSpPr txBox="1"/>
            <p:nvPr/>
          </p:nvSpPr>
          <p:spPr>
            <a:xfrm>
              <a:off x="5724128" y="1844824"/>
              <a:ext cx="301686" cy="369332"/>
            </a:xfrm>
            <a:prstGeom prst="rect">
              <a:avLst/>
            </a:prstGeom>
            <a:noFill/>
          </p:spPr>
          <p:txBody>
            <a:bodyPr wrap="none" rtlCol="0">
              <a:spAutoFit/>
            </a:bodyPr>
            <a:lstStyle/>
            <a:p>
              <a:r>
                <a:rPr lang="en-US" b="1" dirty="0" smtClean="0">
                  <a:solidFill>
                    <a:srgbClr val="FFFFFF"/>
                  </a:solidFill>
                </a:rPr>
                <a:t>7</a:t>
              </a:r>
              <a:endParaRPr lang="en-US" b="1" dirty="0">
                <a:solidFill>
                  <a:srgbClr val="FFFFFF"/>
                </a:solidFill>
              </a:endParaRPr>
            </a:p>
          </p:txBody>
        </p:sp>
        <p:sp>
          <p:nvSpPr>
            <p:cNvPr id="28" name="TextBox 27"/>
            <p:cNvSpPr txBox="1"/>
            <p:nvPr/>
          </p:nvSpPr>
          <p:spPr>
            <a:xfrm>
              <a:off x="7524328" y="2060848"/>
              <a:ext cx="301686" cy="369332"/>
            </a:xfrm>
            <a:prstGeom prst="rect">
              <a:avLst/>
            </a:prstGeom>
            <a:noFill/>
          </p:spPr>
          <p:txBody>
            <a:bodyPr wrap="none" rtlCol="0">
              <a:spAutoFit/>
            </a:bodyPr>
            <a:lstStyle/>
            <a:p>
              <a:r>
                <a:rPr lang="en-US" b="1" dirty="0" smtClean="0">
                  <a:solidFill>
                    <a:srgbClr val="FFFFFF"/>
                  </a:solidFill>
                </a:rPr>
                <a:t>4</a:t>
              </a:r>
              <a:endParaRPr lang="en-US" b="1" dirty="0">
                <a:solidFill>
                  <a:srgbClr val="FFFFFF"/>
                </a:solidFill>
              </a:endParaRPr>
            </a:p>
          </p:txBody>
        </p:sp>
        <p:sp>
          <p:nvSpPr>
            <p:cNvPr id="29" name="TextBox 28"/>
            <p:cNvSpPr txBox="1"/>
            <p:nvPr/>
          </p:nvSpPr>
          <p:spPr>
            <a:xfrm>
              <a:off x="7524328" y="1412776"/>
              <a:ext cx="301686" cy="369332"/>
            </a:xfrm>
            <a:prstGeom prst="rect">
              <a:avLst/>
            </a:prstGeom>
            <a:noFill/>
          </p:spPr>
          <p:txBody>
            <a:bodyPr wrap="none" rtlCol="0">
              <a:spAutoFit/>
            </a:bodyPr>
            <a:lstStyle/>
            <a:p>
              <a:r>
                <a:rPr lang="en-US" b="1" dirty="0" smtClean="0">
                  <a:solidFill>
                    <a:srgbClr val="FFFFFF"/>
                  </a:solidFill>
                </a:rPr>
                <a:t>6</a:t>
              </a:r>
              <a:endParaRPr lang="en-US" b="1" dirty="0">
                <a:solidFill>
                  <a:srgbClr val="FFFFFF"/>
                </a:solidFill>
              </a:endParaRPr>
            </a:p>
          </p:txBody>
        </p:sp>
        <p:sp>
          <p:nvSpPr>
            <p:cNvPr id="30" name="TextBox 29"/>
            <p:cNvSpPr txBox="1"/>
            <p:nvPr/>
          </p:nvSpPr>
          <p:spPr>
            <a:xfrm>
              <a:off x="6804248" y="1700808"/>
              <a:ext cx="301686" cy="369332"/>
            </a:xfrm>
            <a:prstGeom prst="rect">
              <a:avLst/>
            </a:prstGeom>
            <a:noFill/>
          </p:spPr>
          <p:txBody>
            <a:bodyPr wrap="none" rtlCol="0">
              <a:spAutoFit/>
            </a:bodyPr>
            <a:lstStyle/>
            <a:p>
              <a:r>
                <a:rPr lang="en-US" b="1" dirty="0" smtClean="0">
                  <a:solidFill>
                    <a:srgbClr val="FFFFFF"/>
                  </a:solidFill>
                </a:rPr>
                <a:t>5</a:t>
              </a:r>
              <a:endParaRPr lang="en-US" b="1" dirty="0">
                <a:solidFill>
                  <a:srgbClr val="FFFFFF"/>
                </a:solidFill>
              </a:endParaRPr>
            </a:p>
          </p:txBody>
        </p:sp>
      </p:grpSp>
      <p:sp>
        <p:nvSpPr>
          <p:cNvPr id="33" name="TextBox 32"/>
          <p:cNvSpPr txBox="1"/>
          <p:nvPr/>
        </p:nvSpPr>
        <p:spPr>
          <a:xfrm>
            <a:off x="251520" y="3251879"/>
            <a:ext cx="5616624" cy="2985433"/>
          </a:xfrm>
          <a:prstGeom prst="rect">
            <a:avLst/>
          </a:prstGeom>
          <a:noFill/>
        </p:spPr>
        <p:txBody>
          <a:bodyPr wrap="square" rtlCol="0">
            <a:spAutoFit/>
          </a:bodyPr>
          <a:lstStyle/>
          <a:p>
            <a:pPr>
              <a:buFont typeface="Arial" pitchFamily="34" charset="0"/>
              <a:buChar char="•"/>
            </a:pPr>
            <a:r>
              <a:rPr lang="en-US" sz="2800" b="1" dirty="0" smtClean="0">
                <a:solidFill>
                  <a:srgbClr val="FFFFFF"/>
                </a:solidFill>
              </a:rPr>
              <a:t>Large temperature gradient over a small geographical area </a:t>
            </a:r>
            <a:r>
              <a:rPr lang="en-US" sz="2400" dirty="0" smtClean="0">
                <a:solidFill>
                  <a:srgbClr val="FFFFFF"/>
                </a:solidFill>
              </a:rPr>
              <a:t>(5 -35 °C)</a:t>
            </a:r>
          </a:p>
          <a:p>
            <a:pPr>
              <a:buFont typeface="Arial" pitchFamily="34" charset="0"/>
              <a:buChar char="•"/>
            </a:pPr>
            <a:r>
              <a:rPr lang="en-US" sz="2800" b="1" dirty="0" smtClean="0">
                <a:solidFill>
                  <a:srgbClr val="FFFFFF"/>
                </a:solidFill>
              </a:rPr>
              <a:t>Relatively stable temperature regimes for multiple decades</a:t>
            </a:r>
          </a:p>
          <a:p>
            <a:pPr>
              <a:buFont typeface="Arial" pitchFamily="34" charset="0"/>
              <a:buChar char="•"/>
            </a:pPr>
            <a:r>
              <a:rPr lang="en-US" sz="2800" b="1" dirty="0" smtClean="0">
                <a:solidFill>
                  <a:srgbClr val="FFFFFF"/>
                </a:solidFill>
              </a:rPr>
              <a:t>Similar solute concentration</a:t>
            </a:r>
          </a:p>
          <a:p>
            <a:pPr lvl="1">
              <a:buFont typeface="Arial" pitchFamily="34" charset="0"/>
              <a:buChar char="•"/>
            </a:pPr>
            <a:r>
              <a:rPr lang="en-US" sz="2800" b="1" dirty="0" smtClean="0">
                <a:solidFill>
                  <a:srgbClr val="FFFFFF"/>
                </a:solidFill>
              </a:rPr>
              <a:t>Low N:P suggesting N limitation </a:t>
            </a:r>
            <a:r>
              <a:rPr lang="en-US" sz="2000" b="1" dirty="0" smtClean="0">
                <a:solidFill>
                  <a:srgbClr val="FFFFFF"/>
                </a:solidFill>
              </a:rPr>
              <a:t>(DIN:DIP 1.2 – 3.0)</a:t>
            </a:r>
            <a:endParaRPr lang="en-US" sz="2800" b="1" dirty="0" smtClean="0">
              <a:solidFill>
                <a:srgbClr val="FFFFFF"/>
              </a:solidFill>
            </a:endParaRPr>
          </a:p>
        </p:txBody>
      </p:sp>
      <p:sp>
        <p:nvSpPr>
          <p:cNvPr id="32" name="TextBox 31"/>
          <p:cNvSpPr txBox="1"/>
          <p:nvPr/>
        </p:nvSpPr>
        <p:spPr>
          <a:xfrm>
            <a:off x="3637738" y="116632"/>
            <a:ext cx="2042419" cy="646331"/>
          </a:xfrm>
          <a:prstGeom prst="rect">
            <a:avLst/>
          </a:prstGeom>
          <a:noFill/>
        </p:spPr>
        <p:txBody>
          <a:bodyPr wrap="none" rtlCol="0">
            <a:spAutoFit/>
          </a:bodyPr>
          <a:lstStyle/>
          <a:p>
            <a:r>
              <a:rPr lang="en-US" sz="3600" dirty="0" smtClean="0"/>
              <a:t>Study Site</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ite map.jpg"/>
          <p:cNvPicPr>
            <a:picLocks noChangeAspect="1"/>
          </p:cNvPicPr>
          <p:nvPr/>
        </p:nvPicPr>
        <p:blipFill>
          <a:blip r:embed="rId3" cstate="print"/>
          <a:stretch>
            <a:fillRect/>
          </a:stretch>
        </p:blipFill>
        <p:spPr>
          <a:xfrm>
            <a:off x="0" y="908720"/>
            <a:ext cx="9144000" cy="2119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p:cNvSpPr/>
          <p:nvPr/>
        </p:nvSpPr>
        <p:spPr>
          <a:xfrm>
            <a:off x="2699792" y="1988840"/>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39752" y="184482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59832" y="213285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39952" y="256490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668344" y="1916832"/>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64088" y="2276872"/>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60032" y="249289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4" cstate="print"/>
          <a:srcRect/>
          <a:stretch>
            <a:fillRect/>
          </a:stretch>
        </p:blipFill>
        <p:spPr bwMode="auto">
          <a:xfrm>
            <a:off x="6588224" y="2780928"/>
            <a:ext cx="2232248" cy="1529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Oval 21"/>
          <p:cNvSpPr/>
          <p:nvPr/>
        </p:nvSpPr>
        <p:spPr>
          <a:xfrm>
            <a:off x="3779912" y="249289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0"/>
          <p:cNvGrpSpPr/>
          <p:nvPr/>
        </p:nvGrpSpPr>
        <p:grpSpPr>
          <a:xfrm>
            <a:off x="1907704" y="1412776"/>
            <a:ext cx="5918310" cy="1449452"/>
            <a:chOff x="1907704" y="1412776"/>
            <a:chExt cx="5918310" cy="1449452"/>
          </a:xfrm>
        </p:grpSpPr>
        <p:sp>
          <p:nvSpPr>
            <p:cNvPr id="19" name="TextBox 18"/>
            <p:cNvSpPr txBox="1"/>
            <p:nvPr/>
          </p:nvSpPr>
          <p:spPr>
            <a:xfrm>
              <a:off x="1907704" y="1844824"/>
              <a:ext cx="418704" cy="369332"/>
            </a:xfrm>
            <a:prstGeom prst="rect">
              <a:avLst/>
            </a:prstGeom>
            <a:noFill/>
          </p:spPr>
          <p:txBody>
            <a:bodyPr wrap="none" rtlCol="0">
              <a:spAutoFit/>
            </a:bodyPr>
            <a:lstStyle/>
            <a:p>
              <a:r>
                <a:rPr lang="en-US" b="1" dirty="0" smtClean="0">
                  <a:solidFill>
                    <a:srgbClr val="FFFFFF"/>
                  </a:solidFill>
                </a:rPr>
                <a:t>11</a:t>
              </a:r>
              <a:endParaRPr lang="en-US" b="1" dirty="0">
                <a:solidFill>
                  <a:srgbClr val="FFFFFF"/>
                </a:solidFill>
              </a:endParaRPr>
            </a:p>
          </p:txBody>
        </p:sp>
        <p:sp>
          <p:nvSpPr>
            <p:cNvPr id="20" name="TextBox 19"/>
            <p:cNvSpPr txBox="1"/>
            <p:nvPr/>
          </p:nvSpPr>
          <p:spPr>
            <a:xfrm>
              <a:off x="2555776" y="1628800"/>
              <a:ext cx="418704" cy="369332"/>
            </a:xfrm>
            <a:prstGeom prst="rect">
              <a:avLst/>
            </a:prstGeom>
            <a:noFill/>
          </p:spPr>
          <p:txBody>
            <a:bodyPr wrap="none" rtlCol="0">
              <a:spAutoFit/>
            </a:bodyPr>
            <a:lstStyle/>
            <a:p>
              <a:r>
                <a:rPr lang="en-US" b="1" dirty="0" smtClean="0">
                  <a:solidFill>
                    <a:srgbClr val="FFFFFF"/>
                  </a:solidFill>
                </a:rPr>
                <a:t>17</a:t>
              </a:r>
              <a:endParaRPr lang="en-US" b="1" dirty="0">
                <a:solidFill>
                  <a:srgbClr val="FFFFFF"/>
                </a:solidFill>
              </a:endParaRPr>
            </a:p>
          </p:txBody>
        </p:sp>
        <p:sp>
          <p:nvSpPr>
            <p:cNvPr id="21" name="TextBox 20"/>
            <p:cNvSpPr txBox="1"/>
            <p:nvPr/>
          </p:nvSpPr>
          <p:spPr>
            <a:xfrm>
              <a:off x="3203848" y="1844824"/>
              <a:ext cx="418704" cy="369332"/>
            </a:xfrm>
            <a:prstGeom prst="rect">
              <a:avLst/>
            </a:prstGeom>
            <a:noFill/>
          </p:spPr>
          <p:txBody>
            <a:bodyPr wrap="none" rtlCol="0">
              <a:spAutoFit/>
            </a:bodyPr>
            <a:lstStyle/>
            <a:p>
              <a:r>
                <a:rPr lang="en-US" b="1" dirty="0" smtClean="0">
                  <a:solidFill>
                    <a:srgbClr val="FFFFFF"/>
                  </a:solidFill>
                </a:rPr>
                <a:t>18</a:t>
              </a:r>
              <a:endParaRPr lang="en-US" b="1" dirty="0">
                <a:solidFill>
                  <a:srgbClr val="FFFFFF"/>
                </a:solidFill>
              </a:endParaRPr>
            </a:p>
          </p:txBody>
        </p:sp>
        <p:sp>
          <p:nvSpPr>
            <p:cNvPr id="23" name="TextBox 22"/>
            <p:cNvSpPr txBox="1"/>
            <p:nvPr/>
          </p:nvSpPr>
          <p:spPr>
            <a:xfrm>
              <a:off x="3707904" y="2132856"/>
              <a:ext cx="301686" cy="369332"/>
            </a:xfrm>
            <a:prstGeom prst="rect">
              <a:avLst/>
            </a:prstGeom>
            <a:noFill/>
          </p:spPr>
          <p:txBody>
            <a:bodyPr wrap="none" rtlCol="0">
              <a:spAutoFit/>
            </a:bodyPr>
            <a:lstStyle/>
            <a:p>
              <a:r>
                <a:rPr lang="en-US" b="1" dirty="0" smtClean="0">
                  <a:solidFill>
                    <a:srgbClr val="FFFFFF"/>
                  </a:solidFill>
                </a:rPr>
                <a:t>7</a:t>
              </a:r>
              <a:endParaRPr lang="en-US" b="1" dirty="0">
                <a:solidFill>
                  <a:srgbClr val="FFFFFF"/>
                </a:solidFill>
              </a:endParaRPr>
            </a:p>
          </p:txBody>
        </p:sp>
        <p:sp>
          <p:nvSpPr>
            <p:cNvPr id="24" name="TextBox 23"/>
            <p:cNvSpPr txBox="1"/>
            <p:nvPr/>
          </p:nvSpPr>
          <p:spPr>
            <a:xfrm>
              <a:off x="4067944" y="2132856"/>
              <a:ext cx="184731" cy="369332"/>
            </a:xfrm>
            <a:prstGeom prst="rect">
              <a:avLst/>
            </a:prstGeom>
            <a:noFill/>
          </p:spPr>
          <p:txBody>
            <a:bodyPr wrap="none" rtlCol="0">
              <a:spAutoFit/>
            </a:bodyPr>
            <a:lstStyle/>
            <a:p>
              <a:endParaRPr lang="en-US" b="1" dirty="0">
                <a:solidFill>
                  <a:srgbClr val="FFFFFF"/>
                </a:solidFill>
              </a:endParaRPr>
            </a:p>
          </p:txBody>
        </p:sp>
        <p:sp>
          <p:nvSpPr>
            <p:cNvPr id="25" name="TextBox 24"/>
            <p:cNvSpPr txBox="1"/>
            <p:nvPr/>
          </p:nvSpPr>
          <p:spPr>
            <a:xfrm>
              <a:off x="4716016" y="2060848"/>
              <a:ext cx="418704" cy="369332"/>
            </a:xfrm>
            <a:prstGeom prst="rect">
              <a:avLst/>
            </a:prstGeom>
            <a:noFill/>
          </p:spPr>
          <p:txBody>
            <a:bodyPr wrap="none" rtlCol="0">
              <a:spAutoFit/>
            </a:bodyPr>
            <a:lstStyle/>
            <a:p>
              <a:r>
                <a:rPr lang="en-US" b="1" dirty="0" smtClean="0">
                  <a:solidFill>
                    <a:srgbClr val="FFFFFF"/>
                  </a:solidFill>
                </a:rPr>
                <a:t>10</a:t>
              </a:r>
              <a:endParaRPr lang="en-US" b="1" dirty="0">
                <a:solidFill>
                  <a:srgbClr val="FFFFFF"/>
                </a:solidFill>
              </a:endParaRPr>
            </a:p>
          </p:txBody>
        </p:sp>
        <p:sp>
          <p:nvSpPr>
            <p:cNvPr id="26" name="TextBox 25"/>
            <p:cNvSpPr txBox="1"/>
            <p:nvPr/>
          </p:nvSpPr>
          <p:spPr>
            <a:xfrm>
              <a:off x="5292080" y="2492896"/>
              <a:ext cx="184731" cy="369332"/>
            </a:xfrm>
            <a:prstGeom prst="rect">
              <a:avLst/>
            </a:prstGeom>
            <a:noFill/>
          </p:spPr>
          <p:txBody>
            <a:bodyPr wrap="none" rtlCol="0">
              <a:spAutoFit/>
            </a:bodyPr>
            <a:lstStyle/>
            <a:p>
              <a:endParaRPr lang="en-US" b="1" dirty="0">
                <a:solidFill>
                  <a:srgbClr val="FFFFFF"/>
                </a:solidFill>
              </a:endParaRPr>
            </a:p>
          </p:txBody>
        </p:sp>
        <p:sp>
          <p:nvSpPr>
            <p:cNvPr id="27" name="TextBox 26"/>
            <p:cNvSpPr txBox="1"/>
            <p:nvPr/>
          </p:nvSpPr>
          <p:spPr>
            <a:xfrm>
              <a:off x="5724128" y="1844824"/>
              <a:ext cx="184731" cy="369332"/>
            </a:xfrm>
            <a:prstGeom prst="rect">
              <a:avLst/>
            </a:prstGeom>
            <a:noFill/>
          </p:spPr>
          <p:txBody>
            <a:bodyPr wrap="none" rtlCol="0">
              <a:spAutoFit/>
            </a:bodyPr>
            <a:lstStyle/>
            <a:p>
              <a:endParaRPr lang="en-US" b="1" dirty="0">
                <a:solidFill>
                  <a:srgbClr val="FFFFFF"/>
                </a:solidFill>
              </a:endParaRPr>
            </a:p>
          </p:txBody>
        </p:sp>
        <p:sp>
          <p:nvSpPr>
            <p:cNvPr id="28" name="TextBox 27"/>
            <p:cNvSpPr txBox="1"/>
            <p:nvPr/>
          </p:nvSpPr>
          <p:spPr>
            <a:xfrm>
              <a:off x="7524328" y="2060848"/>
              <a:ext cx="301686" cy="369332"/>
            </a:xfrm>
            <a:prstGeom prst="rect">
              <a:avLst/>
            </a:prstGeom>
            <a:noFill/>
          </p:spPr>
          <p:txBody>
            <a:bodyPr wrap="none" rtlCol="0">
              <a:spAutoFit/>
            </a:bodyPr>
            <a:lstStyle/>
            <a:p>
              <a:r>
                <a:rPr lang="en-US" b="1" dirty="0" smtClean="0">
                  <a:solidFill>
                    <a:srgbClr val="FFFFFF"/>
                  </a:solidFill>
                </a:rPr>
                <a:t>4</a:t>
              </a:r>
              <a:endParaRPr lang="en-US" b="1" dirty="0">
                <a:solidFill>
                  <a:srgbClr val="FFFFFF"/>
                </a:solidFill>
              </a:endParaRPr>
            </a:p>
          </p:txBody>
        </p:sp>
        <p:sp>
          <p:nvSpPr>
            <p:cNvPr id="29" name="TextBox 28"/>
            <p:cNvSpPr txBox="1"/>
            <p:nvPr/>
          </p:nvSpPr>
          <p:spPr>
            <a:xfrm>
              <a:off x="7524328" y="1412776"/>
              <a:ext cx="184731" cy="369332"/>
            </a:xfrm>
            <a:prstGeom prst="rect">
              <a:avLst/>
            </a:prstGeom>
            <a:noFill/>
          </p:spPr>
          <p:txBody>
            <a:bodyPr wrap="none" rtlCol="0">
              <a:spAutoFit/>
            </a:bodyPr>
            <a:lstStyle/>
            <a:p>
              <a:endParaRPr lang="en-US" b="1" dirty="0">
                <a:solidFill>
                  <a:srgbClr val="FFFFFF"/>
                </a:solidFill>
              </a:endParaRPr>
            </a:p>
          </p:txBody>
        </p:sp>
        <p:sp>
          <p:nvSpPr>
            <p:cNvPr id="30" name="TextBox 29"/>
            <p:cNvSpPr txBox="1"/>
            <p:nvPr/>
          </p:nvSpPr>
          <p:spPr>
            <a:xfrm>
              <a:off x="6804248" y="1700808"/>
              <a:ext cx="184731" cy="369332"/>
            </a:xfrm>
            <a:prstGeom prst="rect">
              <a:avLst/>
            </a:prstGeom>
            <a:noFill/>
          </p:spPr>
          <p:txBody>
            <a:bodyPr wrap="none" rtlCol="0">
              <a:spAutoFit/>
            </a:bodyPr>
            <a:lstStyle/>
            <a:p>
              <a:endParaRPr lang="en-US" b="1" dirty="0">
                <a:solidFill>
                  <a:srgbClr val="FFFFFF"/>
                </a:solidFill>
              </a:endParaRPr>
            </a:p>
          </p:txBody>
        </p:sp>
      </p:grpSp>
      <p:sp>
        <p:nvSpPr>
          <p:cNvPr id="33" name="TextBox 32"/>
          <p:cNvSpPr txBox="1"/>
          <p:nvPr/>
        </p:nvSpPr>
        <p:spPr>
          <a:xfrm>
            <a:off x="251520" y="3251879"/>
            <a:ext cx="5616624" cy="2985433"/>
          </a:xfrm>
          <a:prstGeom prst="rect">
            <a:avLst/>
          </a:prstGeom>
          <a:noFill/>
        </p:spPr>
        <p:txBody>
          <a:bodyPr wrap="square" rtlCol="0">
            <a:spAutoFit/>
          </a:bodyPr>
          <a:lstStyle/>
          <a:p>
            <a:pPr>
              <a:buFont typeface="Arial" pitchFamily="34" charset="0"/>
              <a:buChar char="•"/>
            </a:pPr>
            <a:r>
              <a:rPr lang="en-US" sz="2800" b="1" dirty="0" smtClean="0">
                <a:solidFill>
                  <a:srgbClr val="FFFFFF"/>
                </a:solidFill>
              </a:rPr>
              <a:t>Large temperature gradient over a small geographical area </a:t>
            </a:r>
            <a:r>
              <a:rPr lang="en-US" sz="2400" dirty="0" smtClean="0">
                <a:solidFill>
                  <a:srgbClr val="FFFFFF"/>
                </a:solidFill>
              </a:rPr>
              <a:t>(5 -35 °C)</a:t>
            </a:r>
          </a:p>
          <a:p>
            <a:pPr>
              <a:buFont typeface="Arial" pitchFamily="34" charset="0"/>
              <a:buChar char="•"/>
            </a:pPr>
            <a:r>
              <a:rPr lang="en-US" sz="2800" b="1" dirty="0" smtClean="0">
                <a:solidFill>
                  <a:srgbClr val="FFFFFF"/>
                </a:solidFill>
              </a:rPr>
              <a:t>Relatively stable temperature regimes for multiple decades</a:t>
            </a:r>
          </a:p>
          <a:p>
            <a:pPr>
              <a:buFont typeface="Arial" pitchFamily="34" charset="0"/>
              <a:buChar char="•"/>
            </a:pPr>
            <a:r>
              <a:rPr lang="en-US" sz="2800" b="1" dirty="0" smtClean="0">
                <a:solidFill>
                  <a:srgbClr val="FFFFFF"/>
                </a:solidFill>
              </a:rPr>
              <a:t>Similar solute concentration</a:t>
            </a:r>
          </a:p>
          <a:p>
            <a:pPr lvl="1">
              <a:buFont typeface="Arial" pitchFamily="34" charset="0"/>
              <a:buChar char="•"/>
            </a:pPr>
            <a:r>
              <a:rPr lang="en-US" sz="2800" b="1" dirty="0" smtClean="0">
                <a:solidFill>
                  <a:srgbClr val="FFFFFF"/>
                </a:solidFill>
              </a:rPr>
              <a:t>Low N:P suggesting N limitation </a:t>
            </a:r>
            <a:r>
              <a:rPr lang="en-US" sz="2000" b="1" dirty="0" smtClean="0">
                <a:solidFill>
                  <a:srgbClr val="FFFFFF"/>
                </a:solidFill>
              </a:rPr>
              <a:t>(DIN:DIP 1.2 – 3.0)</a:t>
            </a:r>
            <a:endParaRPr lang="en-US" sz="2800" b="1" dirty="0" smtClean="0">
              <a:solidFill>
                <a:srgbClr val="FFFFFF"/>
              </a:solidFill>
            </a:endParaRPr>
          </a:p>
        </p:txBody>
      </p:sp>
      <p:sp>
        <p:nvSpPr>
          <p:cNvPr id="31" name="Rounded Rectangle 30"/>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Study site</a:t>
            </a:r>
            <a:endParaRPr lang="en-US" sz="3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5" descr="Image result for cricotopus sylvestris larvae"/>
          <p:cNvPicPr>
            <a:picLocks noChangeAspect="1" noChangeArrowheads="1"/>
          </p:cNvPicPr>
          <p:nvPr/>
        </p:nvPicPr>
        <p:blipFill>
          <a:blip r:embed="rId2" cstate="print"/>
          <a:srcRect/>
          <a:stretch>
            <a:fillRect/>
          </a:stretch>
        </p:blipFill>
        <p:spPr bwMode="auto">
          <a:xfrm>
            <a:off x="5715000" y="5659315"/>
            <a:ext cx="1016000" cy="762000"/>
          </a:xfrm>
          <a:prstGeom prst="rect">
            <a:avLst/>
          </a:prstGeom>
          <a:noFill/>
        </p:spPr>
      </p:pic>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Species dominance shifts across with temperature</a:t>
            </a:r>
            <a:endParaRPr lang="en-US" sz="3200" dirty="0">
              <a:solidFill>
                <a:schemeClr val="bg1"/>
              </a:solidFill>
            </a:endParaRPr>
          </a:p>
        </p:txBody>
      </p:sp>
      <p:pic>
        <p:nvPicPr>
          <p:cNvPr id="9" name="Picture 6" descr="C:\Users\Jim\Documents\Projects\Talk\NABS2013\snail.jpg"/>
          <p:cNvPicPr>
            <a:picLocks noChangeAspect="1" noChangeArrowheads="1"/>
          </p:cNvPicPr>
          <p:nvPr/>
        </p:nvPicPr>
        <p:blipFill>
          <a:blip r:embed="rId3" cstate="print"/>
          <a:srcRect l="33088" t="33846" r="34717" b="38462"/>
          <a:stretch>
            <a:fillRect/>
          </a:stretch>
        </p:blipFill>
        <p:spPr bwMode="auto">
          <a:xfrm>
            <a:off x="6248400" y="5659315"/>
            <a:ext cx="609600" cy="762000"/>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10" name="Picture 12" descr="Black fly larva - Simulium tuberosum"/>
          <p:cNvPicPr>
            <a:picLocks noChangeAspect="1" noChangeArrowheads="1"/>
          </p:cNvPicPr>
          <p:nvPr/>
        </p:nvPicPr>
        <p:blipFill>
          <a:blip r:embed="rId4" cstate="print"/>
          <a:srcRect l="7895" r="28947"/>
          <a:stretch>
            <a:fillRect/>
          </a:stretch>
        </p:blipFill>
        <p:spPr bwMode="auto">
          <a:xfrm>
            <a:off x="3962400" y="5659315"/>
            <a:ext cx="609600" cy="72390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21511" name="Picture 7" descr="Image result for prosimulium"/>
          <p:cNvPicPr>
            <a:picLocks noChangeAspect="1" noChangeArrowheads="1"/>
          </p:cNvPicPr>
          <p:nvPr/>
        </p:nvPicPr>
        <p:blipFill>
          <a:blip r:embed="rId5" cstate="print"/>
          <a:srcRect t="14222" r="37698" b="21778"/>
          <a:stretch>
            <a:fillRect/>
          </a:stretch>
        </p:blipFill>
        <p:spPr bwMode="auto">
          <a:xfrm>
            <a:off x="2057400" y="5659314"/>
            <a:ext cx="990600" cy="763200"/>
          </a:xfrm>
          <a:prstGeom prst="rect">
            <a:avLst/>
          </a:prstGeom>
          <a:noFill/>
        </p:spPr>
      </p:pic>
      <p:pic>
        <p:nvPicPr>
          <p:cNvPr id="21513" name="Picture 9" descr="Image result for tanytarsus larvae"/>
          <p:cNvPicPr>
            <a:picLocks noChangeAspect="1" noChangeArrowheads="1"/>
          </p:cNvPicPr>
          <p:nvPr/>
        </p:nvPicPr>
        <p:blipFill>
          <a:blip r:embed="rId6" cstate="print"/>
          <a:srcRect l="2500" t="10000" r="43750" b="8333"/>
          <a:stretch>
            <a:fillRect/>
          </a:stretch>
        </p:blipFill>
        <p:spPr bwMode="auto">
          <a:xfrm>
            <a:off x="2667000" y="5659315"/>
            <a:ext cx="668694" cy="762000"/>
          </a:xfrm>
          <a:prstGeom prst="rect">
            <a:avLst/>
          </a:prstGeom>
          <a:noFill/>
        </p:spPr>
      </p:pic>
      <p:pic>
        <p:nvPicPr>
          <p:cNvPr id="30722" name="Picture 2" descr="http://www.boldsystems.org/pics/CHRFI/Fi754%2B1346872926.jpg"/>
          <p:cNvPicPr>
            <a:picLocks noChangeAspect="1" noChangeArrowheads="1"/>
          </p:cNvPicPr>
          <p:nvPr/>
        </p:nvPicPr>
        <p:blipFill>
          <a:blip r:embed="rId7" cstate="print"/>
          <a:srcRect l="1250" t="20000" r="1250" b="21667"/>
          <a:stretch>
            <a:fillRect/>
          </a:stretch>
        </p:blipFill>
        <p:spPr bwMode="auto">
          <a:xfrm>
            <a:off x="3962400" y="6116515"/>
            <a:ext cx="1143000" cy="512885"/>
          </a:xfrm>
          <a:prstGeom prst="rect">
            <a:avLst/>
          </a:prstGeom>
          <a:noFill/>
        </p:spPr>
      </p:pic>
      <p:pic>
        <p:nvPicPr>
          <p:cNvPr id="11" name="Picture 6" descr="C:\Users\Jim\Documents\Projects\Talk\NABS2013\snail.jpg"/>
          <p:cNvPicPr>
            <a:picLocks noChangeAspect="1" noChangeArrowheads="1"/>
          </p:cNvPicPr>
          <p:nvPr/>
        </p:nvPicPr>
        <p:blipFill>
          <a:blip r:embed="rId3" cstate="print"/>
          <a:srcRect l="37113" t="33846" r="34717" b="38462"/>
          <a:stretch>
            <a:fillRect/>
          </a:stretch>
        </p:blipFill>
        <p:spPr bwMode="auto">
          <a:xfrm>
            <a:off x="4572000" y="5659315"/>
            <a:ext cx="533400" cy="762000"/>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12" name="Picture 4" descr="C:\Users\Jim\Documents\Projects\Talk\SFS 2017\SFS2017\ann_plot.png"/>
          <p:cNvPicPr>
            <a:picLocks noChangeAspect="1" noChangeArrowheads="1"/>
          </p:cNvPicPr>
          <p:nvPr/>
        </p:nvPicPr>
        <p:blipFill>
          <a:blip r:embed="rId8" cstate="print"/>
          <a:srcRect/>
          <a:stretch>
            <a:fillRect/>
          </a:stretch>
        </p:blipFill>
        <p:spPr bwMode="auto">
          <a:xfrm>
            <a:off x="2133600" y="838201"/>
            <a:ext cx="4648200" cy="464819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p:cNvPicPr>
            <a:picLocks noChangeAspect="1" noChangeArrowheads="1"/>
          </p:cNvPicPr>
          <p:nvPr/>
        </p:nvPicPr>
        <p:blipFill>
          <a:blip r:embed="rId2" cstate="print"/>
          <a:srcRect/>
          <a:stretch>
            <a:fillRect/>
          </a:stretch>
        </p:blipFill>
        <p:spPr bwMode="auto">
          <a:xfrm>
            <a:off x="357503" y="1219200"/>
            <a:ext cx="8428994" cy="4724400"/>
          </a:xfrm>
          <a:prstGeom prst="rect">
            <a:avLst/>
          </a:prstGeom>
          <a:noFill/>
          <a:ln w="9525">
            <a:noFill/>
            <a:miter lim="800000"/>
            <a:headEnd/>
            <a:tailEnd/>
          </a:ln>
        </p:spPr>
      </p:pic>
      <p:sp>
        <p:nvSpPr>
          <p:cNvPr id="5" name="Rounded Rectangle 4"/>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 Drivers of ecosystem processes interact </a:t>
            </a:r>
            <a:endParaRPr lang="en-US" sz="2800" dirty="0">
              <a:solidFill>
                <a:schemeClr val="bg1"/>
              </a:solidFill>
            </a:endParaRPr>
          </a:p>
        </p:txBody>
      </p:sp>
      <p:sp>
        <p:nvSpPr>
          <p:cNvPr id="6" name="TextBox 5"/>
          <p:cNvSpPr txBox="1"/>
          <p:nvPr/>
        </p:nvSpPr>
        <p:spPr>
          <a:xfrm>
            <a:off x="7086600" y="6324600"/>
            <a:ext cx="1797223" cy="369332"/>
          </a:xfrm>
          <a:prstGeom prst="rect">
            <a:avLst/>
          </a:prstGeom>
          <a:noFill/>
        </p:spPr>
        <p:txBody>
          <a:bodyPr wrap="none" rtlCol="0">
            <a:spAutoFit/>
          </a:bodyPr>
          <a:lstStyle/>
          <a:p>
            <a:r>
              <a:rPr lang="en-US" dirty="0" smtClean="0"/>
              <a:t>Huryn et al. 2014</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Limitation of macroinvertebrate production </a:t>
            </a:r>
            <a:endParaRPr lang="en-US" sz="2800" dirty="0">
              <a:solidFill>
                <a:schemeClr val="bg1"/>
              </a:solidFill>
            </a:endParaRPr>
          </a:p>
        </p:txBody>
      </p:sp>
      <p:pic>
        <p:nvPicPr>
          <p:cNvPr id="48129" name="Picture 1"/>
          <p:cNvPicPr>
            <a:picLocks noChangeArrowheads="1"/>
          </p:cNvPicPr>
          <p:nvPr/>
        </p:nvPicPr>
        <p:blipFill>
          <a:blip r:embed="rId3" cstate="print"/>
          <a:srcRect l="15824" t="11003" b="7909"/>
          <a:stretch>
            <a:fillRect/>
          </a:stretch>
        </p:blipFill>
        <p:spPr bwMode="auto">
          <a:xfrm>
            <a:off x="304801" y="990600"/>
            <a:ext cx="3564000" cy="2767800"/>
          </a:xfrm>
          <a:prstGeom prst="rect">
            <a:avLst/>
          </a:prstGeom>
          <a:noFill/>
          <a:ln w="9525">
            <a:noFill/>
            <a:miter lim="800000"/>
            <a:headEnd/>
            <a:tailEnd/>
          </a:ln>
          <a:scene3d>
            <a:camera prst="orthographicFront">
              <a:rot lat="0" lon="10800000" rev="0"/>
            </a:camera>
            <a:lightRig rig="threePt" dir="t"/>
          </a:scene3d>
        </p:spPr>
      </p:pic>
      <p:sp>
        <p:nvSpPr>
          <p:cNvPr id="6" name="Rectangle 5"/>
          <p:cNvSpPr/>
          <p:nvPr/>
        </p:nvSpPr>
        <p:spPr>
          <a:xfrm>
            <a:off x="2057400" y="3200400"/>
            <a:ext cx="16764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8000" y="3733800"/>
            <a:ext cx="35820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986400"/>
            <a:ext cx="533400" cy="328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2871243" y="2186026"/>
            <a:ext cx="2399247" cy="369332"/>
          </a:xfrm>
          <a:prstGeom prst="rect">
            <a:avLst/>
          </a:prstGeom>
          <a:noFill/>
        </p:spPr>
        <p:txBody>
          <a:bodyPr wrap="none" rtlCol="0">
            <a:spAutoFit/>
          </a:bodyPr>
          <a:lstStyle/>
          <a:p>
            <a:r>
              <a:rPr lang="en-US" b="1" dirty="0" smtClean="0">
                <a:solidFill>
                  <a:schemeClr val="bg1"/>
                </a:solidFill>
              </a:rPr>
              <a:t>Population growth rate</a:t>
            </a:r>
          </a:p>
        </p:txBody>
      </p:sp>
      <p:cxnSp>
        <p:nvCxnSpPr>
          <p:cNvPr id="12" name="Straight Arrow Connector 11"/>
          <p:cNvCxnSpPr/>
          <p:nvPr/>
        </p:nvCxnSpPr>
        <p:spPr>
          <a:xfrm>
            <a:off x="609600" y="3962400"/>
            <a:ext cx="2895600" cy="0"/>
          </a:xfrm>
          <a:prstGeom prst="straightConnector1">
            <a:avLst/>
          </a:prstGeom>
          <a:ln w="76200">
            <a:gradFill flip="none" rotWithShape="1">
              <a:gsLst>
                <a:gs pos="0">
                  <a:srgbClr val="000082"/>
                </a:gs>
                <a:gs pos="30000">
                  <a:srgbClr val="66008F"/>
                </a:gs>
                <a:gs pos="64999">
                  <a:srgbClr val="BA0066"/>
                </a:gs>
                <a:gs pos="89999">
                  <a:srgbClr val="FF0000"/>
                </a:gs>
                <a:gs pos="100000">
                  <a:srgbClr val="FF8200"/>
                </a:gs>
              </a:gsLst>
              <a:lin ang="0" scaled="0"/>
              <a:tileRect/>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71600" y="3810000"/>
            <a:ext cx="1406924" cy="369332"/>
          </a:xfrm>
          <a:prstGeom prst="rect">
            <a:avLst/>
          </a:prstGeom>
          <a:solidFill>
            <a:schemeClr val="tx1"/>
          </a:solidFill>
        </p:spPr>
        <p:txBody>
          <a:bodyPr wrap="none" rtlCol="0">
            <a:spAutoFit/>
          </a:bodyPr>
          <a:lstStyle/>
          <a:p>
            <a:r>
              <a:rPr lang="en-US" b="1" dirty="0" smtClean="0">
                <a:solidFill>
                  <a:schemeClr val="bg1"/>
                </a:solidFill>
              </a:rPr>
              <a:t>Temperature</a:t>
            </a:r>
          </a:p>
        </p:txBody>
      </p:sp>
      <p:sp>
        <p:nvSpPr>
          <p:cNvPr id="13" name="TextBox 12"/>
          <p:cNvSpPr txBox="1"/>
          <p:nvPr/>
        </p:nvSpPr>
        <p:spPr>
          <a:xfrm>
            <a:off x="304800" y="4267200"/>
            <a:ext cx="3246466" cy="369332"/>
          </a:xfrm>
          <a:prstGeom prst="rect">
            <a:avLst/>
          </a:prstGeom>
          <a:noFill/>
        </p:spPr>
        <p:txBody>
          <a:bodyPr wrap="none" rtlCol="0">
            <a:spAutoFit/>
          </a:bodyPr>
          <a:lstStyle/>
          <a:p>
            <a:r>
              <a:rPr lang="en-US" dirty="0" smtClean="0"/>
              <a:t>Modified from Brown et al. 2004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5029200" y="3581400"/>
            <a:ext cx="3778659" cy="3047999"/>
          </a:xfrm>
          <a:prstGeom prst="rect">
            <a:avLst/>
          </a:prstGeom>
          <a:noFill/>
          <a:ln w="9525">
            <a:noFill/>
            <a:miter lim="800000"/>
            <a:headEnd/>
            <a:tailEnd/>
          </a:ln>
        </p:spPr>
      </p:pic>
      <p:pic>
        <p:nvPicPr>
          <p:cNvPr id="3" name="Picture 7"/>
          <p:cNvPicPr>
            <a:picLocks noChangeAspect="1" noChangeArrowheads="1"/>
          </p:cNvPicPr>
          <p:nvPr/>
        </p:nvPicPr>
        <p:blipFill>
          <a:blip r:embed="rId4" cstate="print"/>
          <a:srcRect l="1762"/>
          <a:stretch>
            <a:fillRect/>
          </a:stretch>
        </p:blipFill>
        <p:spPr bwMode="auto">
          <a:xfrm>
            <a:off x="228600" y="3581400"/>
            <a:ext cx="4377320" cy="3048001"/>
          </a:xfrm>
          <a:prstGeom prst="rect">
            <a:avLst/>
          </a:prstGeom>
          <a:noFill/>
          <a:ln w="9525">
            <a:noFill/>
            <a:miter lim="800000"/>
            <a:headEnd/>
            <a:tailEnd/>
          </a:ln>
        </p:spPr>
      </p:pic>
      <p:sp>
        <p:nvSpPr>
          <p:cNvPr id="4" name="Rounded Rectangle 3"/>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Limitation of macroinvertebrate production </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0500" y="2133600"/>
            <a:ext cx="8763000" cy="15621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rPr>
              <a:t>Annual species-level patterns</a:t>
            </a:r>
            <a:endParaRPr lang="en-US" sz="54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ite map.jpg"/>
          <p:cNvPicPr>
            <a:picLocks noChangeAspect="1"/>
          </p:cNvPicPr>
          <p:nvPr/>
        </p:nvPicPr>
        <p:blipFill>
          <a:blip r:embed="rId2" cstate="print"/>
          <a:srcRect l="22660" r="42320"/>
          <a:stretch>
            <a:fillRect/>
          </a:stretch>
        </p:blipFill>
        <p:spPr>
          <a:xfrm>
            <a:off x="-762000" y="0"/>
            <a:ext cx="10363200" cy="6858000"/>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8" name="Rectangle 7"/>
          <p:cNvSpPr/>
          <p:nvPr/>
        </p:nvSpPr>
        <p:spPr>
          <a:xfrm>
            <a:off x="-762000" y="0"/>
            <a:ext cx="10363200" cy="6858000"/>
          </a:xfrm>
          <a:prstGeom prst="rect">
            <a:avLst/>
          </a:prstGeom>
          <a:solidFill>
            <a:schemeClr val="tx1">
              <a:lumMod val="9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Objectives</a:t>
            </a:r>
            <a:endParaRPr lang="en-US" sz="3600" dirty="0">
              <a:solidFill>
                <a:schemeClr val="bg1"/>
              </a:solidFill>
            </a:endParaRPr>
          </a:p>
        </p:txBody>
      </p:sp>
      <p:sp>
        <p:nvSpPr>
          <p:cNvPr id="10" name="Rounded Rectangle 9"/>
          <p:cNvSpPr/>
          <p:nvPr/>
        </p:nvSpPr>
        <p:spPr>
          <a:xfrm>
            <a:off x="342900" y="1447800"/>
            <a:ext cx="8458200" cy="4724400"/>
          </a:xfrm>
          <a:prstGeom prst="roundRect">
            <a:avLst/>
          </a:prstGeom>
          <a:solidFill>
            <a:schemeClr val="tx1">
              <a:lumMod val="85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800"/>
              </a:spcAft>
              <a:buFont typeface="Arial" pitchFamily="34" charset="0"/>
              <a:buChar char="•"/>
            </a:pPr>
            <a:r>
              <a:rPr lang="en-US" sz="2800" dirty="0" smtClean="0">
                <a:solidFill>
                  <a:schemeClr val="bg1"/>
                </a:solidFill>
              </a:rPr>
              <a:t> Determine the patterns between temperature and whole community secondary production at annual and seasonal scales</a:t>
            </a:r>
          </a:p>
          <a:p>
            <a:pPr algn="ctr">
              <a:spcAft>
                <a:spcPts val="1800"/>
              </a:spcAft>
              <a:buFont typeface="Arial" pitchFamily="34" charset="0"/>
              <a:buChar char="•"/>
            </a:pPr>
            <a:r>
              <a:rPr lang="en-US" sz="2800" dirty="0" smtClean="0">
                <a:solidFill>
                  <a:schemeClr val="bg1"/>
                </a:solidFill>
              </a:rPr>
              <a:t>  Identify how these patterns emerge from species-level patterns at annual and seasonal scales</a:t>
            </a:r>
          </a:p>
          <a:p>
            <a:pPr algn="ctr">
              <a:spcAft>
                <a:spcPts val="1800"/>
              </a:spcAft>
              <a:buFont typeface="Arial" pitchFamily="34" charset="0"/>
              <a:buChar char="•"/>
            </a:pPr>
            <a:r>
              <a:rPr lang="en-US" sz="2800" dirty="0" smtClean="0">
                <a:solidFill>
                  <a:schemeClr val="bg1"/>
                </a:solidFill>
              </a:rPr>
              <a:t> Explore light*temperature interactions and </a:t>
            </a:r>
            <a:r>
              <a:rPr lang="en-US" sz="2800" dirty="0" err="1" smtClean="0">
                <a:solidFill>
                  <a:schemeClr val="bg1"/>
                </a:solidFill>
              </a:rPr>
              <a:t>productibity</a:t>
            </a:r>
            <a:endParaRPr lang="en-US" sz="2800"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ite map.jpg"/>
          <p:cNvPicPr>
            <a:picLocks noChangeAspect="1"/>
          </p:cNvPicPr>
          <p:nvPr/>
        </p:nvPicPr>
        <p:blipFill>
          <a:blip r:embed="rId3" cstate="print"/>
          <a:stretch>
            <a:fillRect/>
          </a:stretch>
        </p:blipFill>
        <p:spPr>
          <a:xfrm>
            <a:off x="0" y="908720"/>
            <a:ext cx="9144000" cy="2119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p:cNvSpPr/>
          <p:nvPr/>
        </p:nvSpPr>
        <p:spPr>
          <a:xfrm>
            <a:off x="2699792" y="1988840"/>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39752" y="184482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59832" y="213285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39952" y="256490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380312" y="1700808"/>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64288" y="1700808"/>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668344" y="1916832"/>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64088" y="2276872"/>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96136" y="220486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60032" y="249289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4" cstate="print"/>
          <a:srcRect/>
          <a:stretch>
            <a:fillRect/>
          </a:stretch>
        </p:blipFill>
        <p:spPr bwMode="auto">
          <a:xfrm>
            <a:off x="6588224" y="2780928"/>
            <a:ext cx="2232248" cy="1529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Oval 21"/>
          <p:cNvSpPr/>
          <p:nvPr/>
        </p:nvSpPr>
        <p:spPr>
          <a:xfrm>
            <a:off x="3779912" y="249289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0"/>
          <p:cNvGrpSpPr/>
          <p:nvPr/>
        </p:nvGrpSpPr>
        <p:grpSpPr>
          <a:xfrm>
            <a:off x="1907704" y="1412776"/>
            <a:ext cx="5918310" cy="1449452"/>
            <a:chOff x="1907704" y="1412776"/>
            <a:chExt cx="5918310" cy="1449452"/>
          </a:xfrm>
        </p:grpSpPr>
        <p:sp>
          <p:nvSpPr>
            <p:cNvPr id="19" name="TextBox 18"/>
            <p:cNvSpPr txBox="1"/>
            <p:nvPr/>
          </p:nvSpPr>
          <p:spPr>
            <a:xfrm>
              <a:off x="1907704" y="1844824"/>
              <a:ext cx="418704" cy="369332"/>
            </a:xfrm>
            <a:prstGeom prst="rect">
              <a:avLst/>
            </a:prstGeom>
            <a:noFill/>
          </p:spPr>
          <p:txBody>
            <a:bodyPr wrap="none" rtlCol="0">
              <a:spAutoFit/>
            </a:bodyPr>
            <a:lstStyle/>
            <a:p>
              <a:r>
                <a:rPr lang="en-US" b="1" dirty="0" smtClean="0">
                  <a:solidFill>
                    <a:srgbClr val="FFFFFF"/>
                  </a:solidFill>
                </a:rPr>
                <a:t>11</a:t>
              </a:r>
              <a:endParaRPr lang="en-US" b="1" dirty="0">
                <a:solidFill>
                  <a:srgbClr val="FFFFFF"/>
                </a:solidFill>
              </a:endParaRPr>
            </a:p>
          </p:txBody>
        </p:sp>
        <p:sp>
          <p:nvSpPr>
            <p:cNvPr id="20" name="TextBox 19"/>
            <p:cNvSpPr txBox="1"/>
            <p:nvPr/>
          </p:nvSpPr>
          <p:spPr>
            <a:xfrm>
              <a:off x="2555776" y="1628800"/>
              <a:ext cx="418704" cy="369332"/>
            </a:xfrm>
            <a:prstGeom prst="rect">
              <a:avLst/>
            </a:prstGeom>
            <a:noFill/>
          </p:spPr>
          <p:txBody>
            <a:bodyPr wrap="none" rtlCol="0">
              <a:spAutoFit/>
            </a:bodyPr>
            <a:lstStyle/>
            <a:p>
              <a:r>
                <a:rPr lang="en-US" b="1" dirty="0" smtClean="0">
                  <a:solidFill>
                    <a:srgbClr val="FFFFFF"/>
                  </a:solidFill>
                </a:rPr>
                <a:t>17</a:t>
              </a:r>
              <a:endParaRPr lang="en-US" b="1" dirty="0">
                <a:solidFill>
                  <a:srgbClr val="FFFFFF"/>
                </a:solidFill>
              </a:endParaRPr>
            </a:p>
          </p:txBody>
        </p:sp>
        <p:sp>
          <p:nvSpPr>
            <p:cNvPr id="21" name="TextBox 20"/>
            <p:cNvSpPr txBox="1"/>
            <p:nvPr/>
          </p:nvSpPr>
          <p:spPr>
            <a:xfrm>
              <a:off x="3203848" y="1844824"/>
              <a:ext cx="418704" cy="369332"/>
            </a:xfrm>
            <a:prstGeom prst="rect">
              <a:avLst/>
            </a:prstGeom>
            <a:noFill/>
          </p:spPr>
          <p:txBody>
            <a:bodyPr wrap="none" rtlCol="0">
              <a:spAutoFit/>
            </a:bodyPr>
            <a:lstStyle/>
            <a:p>
              <a:r>
                <a:rPr lang="en-US" b="1" dirty="0" smtClean="0">
                  <a:solidFill>
                    <a:srgbClr val="FFFFFF"/>
                  </a:solidFill>
                </a:rPr>
                <a:t>18</a:t>
              </a:r>
              <a:endParaRPr lang="en-US" b="1" dirty="0">
                <a:solidFill>
                  <a:srgbClr val="FFFFFF"/>
                </a:solidFill>
              </a:endParaRPr>
            </a:p>
          </p:txBody>
        </p:sp>
        <p:sp>
          <p:nvSpPr>
            <p:cNvPr id="23" name="TextBox 22"/>
            <p:cNvSpPr txBox="1"/>
            <p:nvPr/>
          </p:nvSpPr>
          <p:spPr>
            <a:xfrm>
              <a:off x="3707904" y="2132856"/>
              <a:ext cx="301686" cy="369332"/>
            </a:xfrm>
            <a:prstGeom prst="rect">
              <a:avLst/>
            </a:prstGeom>
            <a:noFill/>
          </p:spPr>
          <p:txBody>
            <a:bodyPr wrap="none" rtlCol="0">
              <a:spAutoFit/>
            </a:bodyPr>
            <a:lstStyle/>
            <a:p>
              <a:r>
                <a:rPr lang="en-US" b="1" dirty="0" smtClean="0">
                  <a:solidFill>
                    <a:srgbClr val="FFFFFF"/>
                  </a:solidFill>
                </a:rPr>
                <a:t>7</a:t>
              </a:r>
              <a:endParaRPr lang="en-US" b="1" dirty="0">
                <a:solidFill>
                  <a:srgbClr val="FFFFFF"/>
                </a:solidFill>
              </a:endParaRPr>
            </a:p>
          </p:txBody>
        </p:sp>
        <p:sp>
          <p:nvSpPr>
            <p:cNvPr id="24" name="TextBox 23"/>
            <p:cNvSpPr txBox="1"/>
            <p:nvPr/>
          </p:nvSpPr>
          <p:spPr>
            <a:xfrm>
              <a:off x="4067944" y="2132856"/>
              <a:ext cx="418704" cy="369332"/>
            </a:xfrm>
            <a:prstGeom prst="rect">
              <a:avLst/>
            </a:prstGeom>
            <a:noFill/>
          </p:spPr>
          <p:txBody>
            <a:bodyPr wrap="none" rtlCol="0">
              <a:spAutoFit/>
            </a:bodyPr>
            <a:lstStyle/>
            <a:p>
              <a:r>
                <a:rPr lang="en-US" b="1" dirty="0" smtClean="0">
                  <a:solidFill>
                    <a:srgbClr val="FFFFFF"/>
                  </a:solidFill>
                </a:rPr>
                <a:t>21</a:t>
              </a:r>
              <a:endParaRPr lang="en-US" b="1" dirty="0">
                <a:solidFill>
                  <a:srgbClr val="FFFFFF"/>
                </a:solidFill>
              </a:endParaRPr>
            </a:p>
          </p:txBody>
        </p:sp>
        <p:sp>
          <p:nvSpPr>
            <p:cNvPr id="25" name="TextBox 24"/>
            <p:cNvSpPr txBox="1"/>
            <p:nvPr/>
          </p:nvSpPr>
          <p:spPr>
            <a:xfrm>
              <a:off x="4716016" y="2060848"/>
              <a:ext cx="418704" cy="369332"/>
            </a:xfrm>
            <a:prstGeom prst="rect">
              <a:avLst/>
            </a:prstGeom>
            <a:noFill/>
          </p:spPr>
          <p:txBody>
            <a:bodyPr wrap="none" rtlCol="0">
              <a:spAutoFit/>
            </a:bodyPr>
            <a:lstStyle/>
            <a:p>
              <a:r>
                <a:rPr lang="en-US" b="1" dirty="0" smtClean="0">
                  <a:solidFill>
                    <a:srgbClr val="FFFFFF"/>
                  </a:solidFill>
                </a:rPr>
                <a:t>10</a:t>
              </a:r>
              <a:endParaRPr lang="en-US" b="1" dirty="0">
                <a:solidFill>
                  <a:srgbClr val="FFFFFF"/>
                </a:solidFill>
              </a:endParaRPr>
            </a:p>
          </p:txBody>
        </p:sp>
        <p:sp>
          <p:nvSpPr>
            <p:cNvPr id="26" name="TextBox 25"/>
            <p:cNvSpPr txBox="1"/>
            <p:nvPr/>
          </p:nvSpPr>
          <p:spPr>
            <a:xfrm>
              <a:off x="5292080" y="2492896"/>
              <a:ext cx="301686" cy="369332"/>
            </a:xfrm>
            <a:prstGeom prst="rect">
              <a:avLst/>
            </a:prstGeom>
            <a:noFill/>
          </p:spPr>
          <p:txBody>
            <a:bodyPr wrap="none" rtlCol="0">
              <a:spAutoFit/>
            </a:bodyPr>
            <a:lstStyle/>
            <a:p>
              <a:r>
                <a:rPr lang="en-US" b="1" dirty="0" smtClean="0">
                  <a:solidFill>
                    <a:srgbClr val="FFFFFF"/>
                  </a:solidFill>
                </a:rPr>
                <a:t>5</a:t>
              </a:r>
              <a:endParaRPr lang="en-US" b="1" dirty="0">
                <a:solidFill>
                  <a:srgbClr val="FFFFFF"/>
                </a:solidFill>
              </a:endParaRPr>
            </a:p>
          </p:txBody>
        </p:sp>
        <p:sp>
          <p:nvSpPr>
            <p:cNvPr id="27" name="TextBox 26"/>
            <p:cNvSpPr txBox="1"/>
            <p:nvPr/>
          </p:nvSpPr>
          <p:spPr>
            <a:xfrm>
              <a:off x="5724128" y="1844824"/>
              <a:ext cx="301686" cy="369332"/>
            </a:xfrm>
            <a:prstGeom prst="rect">
              <a:avLst/>
            </a:prstGeom>
            <a:noFill/>
          </p:spPr>
          <p:txBody>
            <a:bodyPr wrap="none" rtlCol="0">
              <a:spAutoFit/>
            </a:bodyPr>
            <a:lstStyle/>
            <a:p>
              <a:r>
                <a:rPr lang="en-US" b="1" dirty="0" smtClean="0">
                  <a:solidFill>
                    <a:srgbClr val="FFFFFF"/>
                  </a:solidFill>
                </a:rPr>
                <a:t>7</a:t>
              </a:r>
              <a:endParaRPr lang="en-US" b="1" dirty="0">
                <a:solidFill>
                  <a:srgbClr val="FFFFFF"/>
                </a:solidFill>
              </a:endParaRPr>
            </a:p>
          </p:txBody>
        </p:sp>
        <p:sp>
          <p:nvSpPr>
            <p:cNvPr id="28" name="TextBox 27"/>
            <p:cNvSpPr txBox="1"/>
            <p:nvPr/>
          </p:nvSpPr>
          <p:spPr>
            <a:xfrm>
              <a:off x="7524328" y="2060848"/>
              <a:ext cx="301686" cy="369332"/>
            </a:xfrm>
            <a:prstGeom prst="rect">
              <a:avLst/>
            </a:prstGeom>
            <a:noFill/>
          </p:spPr>
          <p:txBody>
            <a:bodyPr wrap="none" rtlCol="0">
              <a:spAutoFit/>
            </a:bodyPr>
            <a:lstStyle/>
            <a:p>
              <a:r>
                <a:rPr lang="en-US" b="1" dirty="0" smtClean="0">
                  <a:solidFill>
                    <a:srgbClr val="FFFFFF"/>
                  </a:solidFill>
                </a:rPr>
                <a:t>4</a:t>
              </a:r>
              <a:endParaRPr lang="en-US" b="1" dirty="0">
                <a:solidFill>
                  <a:srgbClr val="FFFFFF"/>
                </a:solidFill>
              </a:endParaRPr>
            </a:p>
          </p:txBody>
        </p:sp>
        <p:sp>
          <p:nvSpPr>
            <p:cNvPr id="29" name="TextBox 28"/>
            <p:cNvSpPr txBox="1"/>
            <p:nvPr/>
          </p:nvSpPr>
          <p:spPr>
            <a:xfrm>
              <a:off x="7524328" y="1412776"/>
              <a:ext cx="301686" cy="369332"/>
            </a:xfrm>
            <a:prstGeom prst="rect">
              <a:avLst/>
            </a:prstGeom>
            <a:noFill/>
          </p:spPr>
          <p:txBody>
            <a:bodyPr wrap="none" rtlCol="0">
              <a:spAutoFit/>
            </a:bodyPr>
            <a:lstStyle/>
            <a:p>
              <a:r>
                <a:rPr lang="en-US" b="1" dirty="0" smtClean="0">
                  <a:solidFill>
                    <a:srgbClr val="FFFFFF"/>
                  </a:solidFill>
                </a:rPr>
                <a:t>6</a:t>
              </a:r>
              <a:endParaRPr lang="en-US" b="1" dirty="0">
                <a:solidFill>
                  <a:srgbClr val="FFFFFF"/>
                </a:solidFill>
              </a:endParaRPr>
            </a:p>
          </p:txBody>
        </p:sp>
        <p:sp>
          <p:nvSpPr>
            <p:cNvPr id="30" name="TextBox 29"/>
            <p:cNvSpPr txBox="1"/>
            <p:nvPr/>
          </p:nvSpPr>
          <p:spPr>
            <a:xfrm>
              <a:off x="6804248" y="1700808"/>
              <a:ext cx="301686" cy="369332"/>
            </a:xfrm>
            <a:prstGeom prst="rect">
              <a:avLst/>
            </a:prstGeom>
            <a:noFill/>
          </p:spPr>
          <p:txBody>
            <a:bodyPr wrap="none" rtlCol="0">
              <a:spAutoFit/>
            </a:bodyPr>
            <a:lstStyle/>
            <a:p>
              <a:r>
                <a:rPr lang="en-US" b="1" dirty="0" smtClean="0">
                  <a:solidFill>
                    <a:srgbClr val="FFFFFF"/>
                  </a:solidFill>
                </a:rPr>
                <a:t>5</a:t>
              </a:r>
              <a:endParaRPr lang="en-US" b="1" dirty="0">
                <a:solidFill>
                  <a:srgbClr val="FFFFFF"/>
                </a:solidFill>
              </a:endParaRPr>
            </a:p>
          </p:txBody>
        </p:sp>
      </p:grpSp>
      <p:sp>
        <p:nvSpPr>
          <p:cNvPr id="33" name="TextBox 32"/>
          <p:cNvSpPr txBox="1"/>
          <p:nvPr/>
        </p:nvSpPr>
        <p:spPr>
          <a:xfrm>
            <a:off x="251520" y="3251879"/>
            <a:ext cx="5616624" cy="2985433"/>
          </a:xfrm>
          <a:prstGeom prst="rect">
            <a:avLst/>
          </a:prstGeom>
          <a:noFill/>
        </p:spPr>
        <p:txBody>
          <a:bodyPr wrap="square" rtlCol="0">
            <a:spAutoFit/>
          </a:bodyPr>
          <a:lstStyle/>
          <a:p>
            <a:pPr>
              <a:buFont typeface="Arial" pitchFamily="34" charset="0"/>
              <a:buChar char="•"/>
            </a:pPr>
            <a:r>
              <a:rPr lang="en-US" sz="2800" b="1" dirty="0" smtClean="0">
                <a:solidFill>
                  <a:srgbClr val="FFFFFF"/>
                </a:solidFill>
              </a:rPr>
              <a:t>Large temperature gradient over a small geographical area </a:t>
            </a:r>
            <a:r>
              <a:rPr lang="en-US" sz="2400" dirty="0" smtClean="0">
                <a:solidFill>
                  <a:srgbClr val="FFFFFF"/>
                </a:solidFill>
              </a:rPr>
              <a:t>(5 -35 °C)</a:t>
            </a:r>
          </a:p>
          <a:p>
            <a:pPr>
              <a:buFont typeface="Arial" pitchFamily="34" charset="0"/>
              <a:buChar char="•"/>
            </a:pPr>
            <a:r>
              <a:rPr lang="en-US" sz="2800" b="1" dirty="0" smtClean="0">
                <a:solidFill>
                  <a:srgbClr val="FFFFFF"/>
                </a:solidFill>
              </a:rPr>
              <a:t>Relatively stable temperature regimes for multiple decades</a:t>
            </a:r>
          </a:p>
          <a:p>
            <a:pPr>
              <a:buFont typeface="Arial" pitchFamily="34" charset="0"/>
              <a:buChar char="•"/>
            </a:pPr>
            <a:r>
              <a:rPr lang="en-US" sz="2800" b="1" dirty="0" smtClean="0">
                <a:solidFill>
                  <a:srgbClr val="FFFFFF"/>
                </a:solidFill>
              </a:rPr>
              <a:t>Similar solute concentration</a:t>
            </a:r>
          </a:p>
          <a:p>
            <a:pPr lvl="1">
              <a:buFont typeface="Arial" pitchFamily="34" charset="0"/>
              <a:buChar char="•"/>
            </a:pPr>
            <a:r>
              <a:rPr lang="en-US" sz="2800" b="1" dirty="0" smtClean="0">
                <a:solidFill>
                  <a:srgbClr val="FFFFFF"/>
                </a:solidFill>
              </a:rPr>
              <a:t>Low N:P suggesting N limitation </a:t>
            </a:r>
            <a:r>
              <a:rPr lang="en-US" sz="2000" b="1" dirty="0" smtClean="0">
                <a:solidFill>
                  <a:srgbClr val="FFFFFF"/>
                </a:solidFill>
              </a:rPr>
              <a:t>(DIN:DIP 1.2 – 3.0)</a:t>
            </a:r>
            <a:endParaRPr lang="en-US" sz="2800" b="1" dirty="0" smtClean="0">
              <a:solidFill>
                <a:srgbClr val="FFFFFF"/>
              </a:solidFill>
            </a:endParaRPr>
          </a:p>
        </p:txBody>
      </p:sp>
      <p:sp>
        <p:nvSpPr>
          <p:cNvPr id="32" name="TextBox 31"/>
          <p:cNvSpPr txBox="1"/>
          <p:nvPr/>
        </p:nvSpPr>
        <p:spPr>
          <a:xfrm>
            <a:off x="3637738" y="116632"/>
            <a:ext cx="2042419" cy="646331"/>
          </a:xfrm>
          <a:prstGeom prst="rect">
            <a:avLst/>
          </a:prstGeom>
          <a:noFill/>
        </p:spPr>
        <p:txBody>
          <a:bodyPr wrap="none" rtlCol="0">
            <a:spAutoFit/>
          </a:bodyPr>
          <a:lstStyle/>
          <a:p>
            <a:r>
              <a:rPr lang="en-US" sz="3600" dirty="0" smtClean="0"/>
              <a:t>Study Site</a:t>
            </a:r>
            <a:endParaRPr lang="en-US" sz="3600" dirty="0"/>
          </a:p>
        </p:txBody>
      </p:sp>
      <p:sp>
        <p:nvSpPr>
          <p:cNvPr id="31" name="Rounded Rectangle 30"/>
          <p:cNvSpPr/>
          <p:nvPr/>
        </p:nvSpPr>
        <p:spPr>
          <a:xfrm>
            <a:off x="228600" y="152400"/>
            <a:ext cx="8763000" cy="533400"/>
          </a:xfrm>
          <a:prstGeom prst="roundRect">
            <a:avLst/>
          </a:prstGeom>
          <a:solidFill>
            <a:schemeClr val="tx1">
              <a:lumMod val="95000"/>
            </a:schemeClr>
          </a:solidFill>
          <a:ln w="38100">
            <a:solidFill>
              <a:srgbClr val="E0E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Study site</a:t>
            </a:r>
            <a:endParaRPr lang="en-US" sz="3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6382</TotalTime>
  <Words>937</Words>
  <Application>Microsoft Office PowerPoint</Application>
  <PresentationFormat>On-screen Show (4:3)</PresentationFormat>
  <Paragraphs>161</Paragraphs>
  <Slides>39</Slides>
  <Notes>30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dc:creator>
  <cp:lastModifiedBy>Jim</cp:lastModifiedBy>
  <cp:revision>64</cp:revision>
  <dcterms:created xsi:type="dcterms:W3CDTF">2006-08-16T00:00:00Z</dcterms:created>
  <dcterms:modified xsi:type="dcterms:W3CDTF">2017-05-29T20:55:44Z</dcterms:modified>
</cp:coreProperties>
</file>