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82" d="100"/>
          <a:sy n="82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607559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30248AF-1283-0527-BCA5-0BE16303C0C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14400" y="4238580"/>
            <a:ext cx="7315200" cy="16512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870096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5374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641864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29962" y="3578867"/>
            <a:ext cx="7391400" cy="5374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E976A4-03DA-F353-383B-17AA7DA7919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4400" y="416184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0900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94" r:id="rId15"/>
    <p:sldLayoutId id="2147483676" r:id="rId16"/>
    <p:sldLayoutId id="2147483675" r:id="rId17"/>
    <p:sldLayoutId id="2147483684" r:id="rId18"/>
    <p:sldLayoutId id="2147483695" r:id="rId19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Modern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590800"/>
            <a:ext cx="64008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started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JavaScript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C186-01CB-2630-068A-C86AD0D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371FF-8A1C-92EB-445F-BA884BBBF6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  // an integer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-21         // a negative integer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        // a decimal value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     // a negative decimal value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1_000_000   // a number with separators for readability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-3.7e-9     // floating-point notation for -0.0000000037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Infinity    // a number that's too large to be stored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-Infinity   // a number that's too small to be stored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values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"JavaScript"	    // a string with double quotes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'String Data'   // a string with single quotes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              // an empty string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values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     // equivalent to true, yes, or 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    // equivalent to false, no, or off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90E6C-5234-BEBA-A177-AD0FA7D0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EA436-D8FA-2D51-5F87-B560D196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AD8C-49C8-A2BE-502D-C1F20145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0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504-8A25-9526-23F5-3E694231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and initialize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CFF7-0919-952B-9283-D55FE654A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1;              // integer value of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subtotal = 74.95;       // decimal value of 74.95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name = "Joseph";        // string value of "Joseph"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"95073";   // string value of "95073"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email = "";             //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        // Boolean value of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subtotal;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assigns value of subtotal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x = 0, y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declares and initializes 2 variables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Reassign the value of a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1;              // value of count is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10;                 // value of count is now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6C98-6EE1-4547-0E9E-8E71C029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C809-B19B-9EC6-3675-2300DB1F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7641-9C84-7A64-7C18-E82EE448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8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4A78-B23D-C60D-D13D-D5F9A5C9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primitive data types that indicate the absence of a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12C4-2220-00AE-8507-7D9CE440B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uninitialized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message;     // message is undefined – poor practice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Intentionally set a variable to no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null;   // message is null – good practice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3B42-1694-2AC3-482B-809F0C31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618B-2382-73F6-6F7B-121CE56E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A8F6-0825-3341-CECA-105B9E51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D815-0177-7A66-5A74-9FFAD927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and initialize a constant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B9106-B48A-45FD-C1EB-B710145E4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months = 12;            // integer value of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pi = 3.14;              // decimal value of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"Mary";     // string value of "Mary"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"95073";   // string value of "95073"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"";           //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      // Boolean value of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assigns value of subtotal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min = 0, max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declares and initializes 2 constants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8E5AB-52D3-ABEE-6A28-70912093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E39B2-5177-E6B2-BF3A-E61077FB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50C8-1044-5D18-2881-B7035F7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67C8-95F9-0C9C-AD20-31D9EC37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fails when you assign a new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constant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EED7-B3A3-FE92-1D4F-938652D09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 = 1;  // value of count is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= 10;  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Assignment to constant variable.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fails when you don’t initialize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count;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Missing initializer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in const declaration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457EC-A9B7-D2DC-AE7E-5352526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031C-BCB0-F431-DC21-C17F5778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F0AF-2004-3CC6-6C0D-85D7FE3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2387-05E0-C685-898F-FDA557A9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naming variables and constants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5073-488D-3AFF-D798-7019E68E3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can only contain letters, numbers, the underscore, and the dollar 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can’t start with a number.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are case-sensitive.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can be any length.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can’t be the same as reserved words.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 using global properties and methods as names.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names in JavaScript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41148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   index_1            $</a:t>
            </a: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  <a:tab pos="41148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$log</a:t>
            </a:r>
            <a:endParaRPr lang="en-US" sz="9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5B8A5-4C2F-DF52-B198-19AA9188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7997-BE71-8FE6-7FC3-12AD24D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DECD-38D1-E52A-1BBF-ED205B1B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8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54D8-1736-EECB-BE83-53E3750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naming variables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constants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ABD5-B4D3-BEA3-D432-8014AD7011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meaningful names. That way, your names aren’t likely to be reserved words or global properties or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 Either use camel case (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taxRate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or snake case (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tax_rate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to name variables and constants.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use snake case, use lowercase for all letters.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 start variable and constant names with a lowercase letter.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1828800" algn="l"/>
                <a:tab pos="34290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Camel case versus snake case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tax_rate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calculateClick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calculate_click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514600" algn="l"/>
                <a:tab pos="34290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9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196C0-794C-4A25-D923-66642FF1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4C91-4559-F37A-55BD-011A86A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3CD9-1E74-C807-9B5D-46E7E89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779-9CCC-FBCC-3D49-9E484979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Reserved words in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3FD6-D2A7-31B9-DB4B-4536123C5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    else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          synchronized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     eval         interface    this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       export       let          throw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        extends      long         throws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        false        native       transient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       final        new          true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        finally      null         try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       float        package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       for          private      var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    function     protected    void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public       volatile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     if           return       while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      implements   short        with</a:t>
            </a:r>
          </a:p>
          <a:p>
            <a:pPr marL="228600" marR="0">
              <a:spcBef>
                <a:spcPts val="0"/>
              </a:spcBef>
              <a:spcAft>
                <a:spcPts val="600"/>
              </a:spcAft>
              <a:tabLst>
                <a:tab pos="6515100" algn="l"/>
                <a:tab pos="1828800" algn="l"/>
                <a:tab pos="3429000" algn="l"/>
                <a:tab pos="5029200" algn="l"/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          import       static       yield</a:t>
            </a:r>
          </a:p>
          <a:p>
            <a:pPr marL="228600" marR="0">
              <a:spcBef>
                <a:spcPts val="0"/>
              </a:spcBef>
              <a:spcAft>
                <a:spcPts val="300"/>
              </a:spcAft>
              <a:tabLst>
                <a:tab pos="1371600" algn="l"/>
                <a:tab pos="1828800" algn="l"/>
                <a:tab pos="3429000" algn="l"/>
                <a:tab pos="50292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      in           super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3620-3183-F6DF-60C7-4A7BCC99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2E326-E13E-5D03-5266-253266EA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F295-B5E0-9517-FB33-163F0F8E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F1E96B9-E210-1F01-A8B1-70741FD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JavaScript’s arithmetic operators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F7F89195-1CCE-F4DB-22C4-EEE08CDB3F9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5256902"/>
              </p:ext>
            </p:extLst>
          </p:nvPr>
        </p:nvGraphicFramePr>
        <p:xfrm>
          <a:off x="1219200" y="1143000"/>
          <a:ext cx="3783330" cy="3566160"/>
        </p:xfrm>
        <a:graphic>
          <a:graphicData uri="http://schemas.openxmlformats.org/drawingml/2006/table">
            <a:tbl>
              <a:tblPr firstRow="1"/>
              <a:tblGrid>
                <a:gridCol w="1554480">
                  <a:extLst>
                    <a:ext uri="{9D8B030D-6E8A-4147-A177-3AD203B41FA5}">
                      <a16:colId xmlns:a16="http://schemas.microsoft.com/office/drawing/2014/main" val="231795417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24440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86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Addition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1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Subtraction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7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Multiplication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6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Division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7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Modulus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2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**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Exponentiation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Increment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7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Decrement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1217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A6DE1-64B4-161D-CABE-30FDAE2B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4BF4-7390-F189-D660-63A0B09D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E117-2391-004D-3334-0D8343E3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8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798D-C434-AFBF-0C2D-0FCB15CE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Expressions that perform simple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5B55-F18E-C53A-68F1-4460F08D5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+ 7            // 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– 12           // -7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* 7            // 42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/ 4           // 3.25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13 % 4           //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** 3           // 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Arithmetic expressions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arithmetic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expression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one or more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are operated upon by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operators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E17BE-654F-9956-6C5E-2CB22636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F346-79C0-C2D8-B275-4D455813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7D70-0E50-8413-BC95-F7FAC751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0D-1327-3305-7976-0AE8BE4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1A5C-3C96-F5F2-A078-1B67D17BD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block comments and single-line comments.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initialize variables and constants of the number, string, and Boolean data types.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expressions that use arithmetic operators and methods from the Math and Number objects.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console object to display data to a browser’s debugging console.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 strings of characters using the + operator, += operator, and template literals.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escape sequences to include special characters in strings.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strings to numbers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parseFloat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Number().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dialogs to get input and display output.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E0DE-8A0B-82D5-062E-B6868AD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05E-FC5C-4276-F431-EFC5C460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EF76-9E46-7646-F21C-96CBBA9D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4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95F6-7E8B-AFFD-A9C6-6960F389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increment and decrement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10C7-5532-AD2C-2250-0ADC9D2D5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0;  // counter =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counter++;        // counter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counter--;        // counter = 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ED7F-21BC-1712-316C-296FB06C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8060-E5AC-375D-DE08-5DCDECC0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B2C-84CC-3CEC-DDA6-565ED749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6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8325-6733-9DD1-0126-E2496864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for arithmetic operations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7681B681-2D8B-03D4-0864-DB9B7C07D5E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964493980"/>
              </p:ext>
            </p:extLst>
          </p:nvPr>
        </p:nvGraphicFramePr>
        <p:xfrm>
          <a:off x="1219200" y="1066800"/>
          <a:ext cx="4583430" cy="1981200"/>
        </p:xfrm>
        <a:graphic>
          <a:graphicData uri="http://schemas.openxmlformats.org/drawingml/2006/table">
            <a:tbl>
              <a:tblPr firstRow="1"/>
              <a:tblGrid>
                <a:gridCol w="1268730">
                  <a:extLst>
                    <a:ext uri="{9D8B030D-6E8A-4147-A177-3AD203B41FA5}">
                      <a16:colId xmlns:a16="http://schemas.microsoft.com/office/drawing/2014/main" val="290881435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262015247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373768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89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 to right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 to right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1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*  /  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 to right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8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+  -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Left to right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723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E08E-54A1-0608-848A-9BA94C10C6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0479"/>
            <a:ext cx="7543800" cy="2823121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Expressions that use the order of precedence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+ 4 * 5        // 23 (the multiplication is done first)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 + 4) * 5      // 35 (the addition is done first)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13 % 4 + 9       // 10 (the modulus is done first)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13 % (4 + 9)     // 0  (the addition is done first)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of precedence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arithmetic expression is evaluated based on the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of precedence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operators. To override the order of precedence, you can use parentheses.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E5AD-7B94-A442-043A-1580C57F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726D2-3446-9EF4-841B-17F11BBA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ACD5-D5DF-8555-55AC-38EABF2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F7E1-55E6-7356-3609-AC0EF13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calculate sales tax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6C64-7822-C3B9-DAA5-87FA4A3FA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200;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// 210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C15D-E094-74D4-3E60-060D0B5F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F05C-B7A7-0AB2-1C8D-A641885F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3EA8-45AD-1C3D-8C34-DBA298A6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3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1FB1-976B-5A39-12B4-D7D3276C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calculate the perimeter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rectangle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9CE1-F166-BC4B-AB55-FEEF17908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width = 4.25;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length = 8.5;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perimeter = (2 * width) + (2 * length)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(8.5 + 17) = 25.5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112AC-ED51-D25F-BD93-D256942B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F553-CBA4-8355-CF68-6D9C21EB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0BFD-774E-8C51-D6F0-095F7E61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C062-8649-4780-C606-CED197A0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useful compound assignment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73F9-937A-3A58-7BCB-365F98907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-=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*=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use the compound assignment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subtotal = 74.95;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+= 20.00;            // subtotal = 94.95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10;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-= 1;                 // counter =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price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*= .8;                  // price = 80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8067-AE5B-A5B2-ADBE-01DB21D8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4FC7-E3E8-DFCF-40F0-82D49C2D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AD0A-BEC6-ADD6-5F7E-FC1B530C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06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52BD-1D09-5910-9BA6-D31A7960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increment a variable by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AF04-37F5-91F8-640E-E9EAB20AC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counter = 1;                  // counter =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 + 1;            // counter = 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+= 1;                     // counter =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counter++;                        // counter = 4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FDC1A-022B-09CA-36E3-A1076435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6383-5EEA-4D84-99FC-035D50F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10E6-86C9-8F94-DE08-E2552D5F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2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453A-766B-9087-86E7-8AD8074D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Chrome’s browser console with expressions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statements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9446EC9-61AD-2A31-CDB6-8827D4C323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6705600" cy="44554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AA90D-0C46-5048-097D-CAE54C4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7F596-17EE-327F-B458-3F7FB24B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124B-9B09-9EBD-4D8C-24C26E1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3A61-B439-BD63-7189-38C58FFB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console object that displays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5D44-E2A3-4732-A028-67DD24F39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some data in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console.log("Starting script...")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200;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taxPercent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console.log(total);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displayed in the console</a:t>
            </a:r>
          </a:p>
          <a:p>
            <a:endParaRPr lang="en-US" dirty="0"/>
          </a:p>
        </p:txBody>
      </p:sp>
      <p:pic>
        <p:nvPicPr>
          <p:cNvPr id="8" name="Content Placeholder 7" descr="Console with data displayed">
            <a:extLst>
              <a:ext uri="{FF2B5EF4-FFF2-40B4-BE49-F238E27FC236}">
                <a16:creationId xmlns:a16="http://schemas.microsoft.com/office/drawing/2014/main" id="{3DB4AD92-2B1F-7ABC-2A1D-F634DC60D7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876800"/>
            <a:ext cx="6169687" cy="11888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FA4B-70D6-36B5-6C8D-C7B8D31A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1D6A0F-A6E0-16F7-5449-9BE07FF9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3E76E-D25A-20FC-176A-CE9001B7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5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094E-3705-D140-D5AB-DC93424B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object concepts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1338-F93F-5491-51FB-9721D3D96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provides built-in objects, like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console object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you can use to communicate with the console.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contain one or more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performs an action that’s related to the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execute a method, you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from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call a method of an object, you typically code the name of the object,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 operator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b="1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the name of the method, and a set of parentheses.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 the parentheses of a method call, you can code zero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separated by commas, that specify the data to pass to the method.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F4F8-A878-E4F2-4974-977B1C6C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F20E-9331-A064-81EF-87A62C0A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4A84-B5B6-741B-3F24-9DE080B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75FA-AE17-FCD1-ABA4-9D63BEE5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2031-3280-76EF-9ACF-597626289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type of a 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"Hammer";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price = 11.99;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inStock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 //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inStock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//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E3F94-70A7-5E23-CEE4-382F5E1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429EC-D460-9C23-E263-D4563747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1F53-3F30-E871-CA9A-864C5E26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0D-1327-3305-7976-0AE8BE4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1A5C-3C96-F5F2-A078-1B67D17BD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case-sensitivity, semicolons, and whitespace relate to the syntax for a JavaScript statement.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three primitive data types: numeric, string, and Boolean.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an object is and give an example of how one can be used.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syntax for referring to a method or property of an object.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E0DE-8A0B-82D5-062E-B6868AD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05E-FC5C-4276-F431-EFC5C460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EF76-9E46-7646-F21C-96CBBA9D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94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6032-BD19-D59B-CE5C-6C611250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Number object that converts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to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DAC0-9F5F-CAC7-A986-EF950E5CD2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converts data to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this method and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num1 = 6.250001;             // num1 = 6.250001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num1.toFixed(2);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"6.25"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num2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numStr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// num2 = 6.25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concepts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performs an action much like a method. However, a function isn’t related to an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Number() function is a built-in function that’s provided by JavaScript.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7F2C0-8A49-010F-BF2C-6E50BD89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2ED7A-45E8-DDA5-7A48-91A2C722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7B2E-1DD9-305D-6432-1D5EDC2C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78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E07C-3055-9C79-9EDB-C688F861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arithmetic result that isn’t precise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8382D-EA61-323C-0BBF-A1D73818D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74.95;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7.495000000000001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total    = 82.44500000000001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04A7F-4D58-6D36-6655-496579C0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CA701-1C02-A680-1289-33D82134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768C-4637-CBC9-E9EA-DE0FAF7D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25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7A07-A5B5-45A3-17E6-2D9201F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result that’s rounded to be precise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0CA5-A20F-AB67-0DAC-CB71F7FCA8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74.95;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7.495000000000001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"7.50"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// total = 82.45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to code the previous 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subtotal = 74.95;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7.495000000000001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(2));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total = subtotal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total = 82.45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559F8-05DE-D4C1-1AF5-9237036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2EF5-D0FA-CF92-CF6A-A51A20F3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2408-75B6-6D5E-6BEF-05159365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3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3B31-461D-1149-5227-97D4EF76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of the Math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8773-27BE-527D-2A97-E3A9DD1DA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property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stores data that’s related to an object. To access the value of a property, you typically code the name of the object, followed by the dot operator and the name of the property.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C15A8-E8A5-2911-1E51-43444292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1984-6061-41CC-F495-3A49EAFB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204D-38DB-5FF7-2FF9-79FDDB36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1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BA5D-B621-0691-F430-05B328B3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methods of the Math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4E99-9DC8-D70A-B24D-022ED9B26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round(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ceil(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floor(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trunc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x1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...)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x1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x2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...)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random()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761B9-8A77-8861-C4B8-C9D826E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3945D-CB3F-2AC5-C4F4-5C16A719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DE78-ECB6-A0AC-BD03-4354A139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6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2541-F0BA-4778-380A-4CB46239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 decimal values to integers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3C88-DF0D-43A7-85B9-C85377872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      // 13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      // -3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(-3.5)      // -3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(-3.51)     // -4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      // 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       // 13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Math.trunc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(12.5)      // 12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      // -4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(-3.4)       // -3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 numbers to 2 and 3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dec2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(3.14159 * 100) / 100;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dec2 is 3.14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dec3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(3.14159 * 1000) / 1000;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dec3 is 3.142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51081-4F06-43AD-7AD3-F87A3CC9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5DDA7-885A-CA04-F74E-F8C1FA2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3E99-E3AA-D1F7-8410-3E6AE373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68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F95-FA74-D725-AB77-FAE9932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with powers and square roots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CC0C-69C8-0656-83C2-5EA31A36A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3)        // 8 (same as 2 **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         // 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minimum and maximum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(12.5, -3.4)  // 12.5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(12.5, -3.4)  // -3.4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area of a circle that has a radius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area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area is 28.274333882308138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 random number between n 1 and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randNum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10;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 random num between 0 and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randNum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round up to nearest integer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6011-DA51-F987-73AD-15672525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D9F6-E4B2-BF30-1365-8AC0C1F2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9304-88B6-6D6C-2F7D-8588FD5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76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FD4-3FC2-A663-7919-68DE2E72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concatenation operators for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0354-9240-E70D-B67A-6671B774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6585B-060E-16A7-B830-8B423E1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C016-CE06-8498-439A-9B7D9F0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E4DB-2137-19BB-CF0D-F4F84EB7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31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FC21-5CC9-F891-0B4A-289CFD6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join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66E4B-D71A-85C4-7035-71C63FFEE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 for the next three examples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"Grace";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"Hopper";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name is "Hopper, Grace"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+=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name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 name is "Hopper"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", ";           // name is "Hopper,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+=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// name is "Hopper, Grace"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template literal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name = `${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${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name is "Hopper, Grace"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158A-1763-D580-B445-ACBFF13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DF50-CF39-D2FC-4BB3-17DC7C6C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079D-EE2B-ABD2-BF5E-3A315DBC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18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2B23-3898-4636-E5F2-9B579088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examples that join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9203-A50A-F777-CF0E-58A71D4B2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Constants for the next two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greeting = "Hello";      // string data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price = 15.99;           // number data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          // Boolean data type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+ operator with an expression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spans multiple lines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greeting + "! Is the price really just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 price + "?" + "Answer: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".";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message is "Hello! Is the price really just 15.99? Answer: true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template literal that spans multiple lines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message = `${greeting}! Is the price really just ${price}?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Answer: ${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}.`;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message is "Hello! Is the price really just 15.99?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Answer: true."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55B81-1E7B-76B8-5874-52306996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A77B-74C5-FB74-EEAA-39F6F2D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4A8B-BC03-6905-5F59-54C7B171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7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2F92-C23D-79C9-CEB5-CF01B724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a directive and three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4E45D-F704-58E5-4E37-DA817349EB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miles = 6;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kilometers = miles * 1.60934;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alert(miles + " miles is " + kilometers + " km.");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displayed by these statements</a:t>
            </a:r>
          </a:p>
          <a:p>
            <a:endParaRPr lang="en-US" dirty="0"/>
          </a:p>
        </p:txBody>
      </p:sp>
      <p:pic>
        <p:nvPicPr>
          <p:cNvPr id="8" name="Content Placeholder 7" descr="Alert dialog">
            <a:extLst>
              <a:ext uri="{FF2B5EF4-FFF2-40B4-BE49-F238E27FC236}">
                <a16:creationId xmlns:a16="http://schemas.microsoft.com/office/drawing/2014/main" id="{78BECEB3-35C8-8D13-316B-E53AAC38CE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349887"/>
            <a:ext cx="5496685" cy="15937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0B4C-FBA7-08BD-7B35-81BF0FA4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A5511-095A-3E98-A0CD-11391CF1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924E-8E9A-CD2C-DFB9-23CF9FD1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71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97AF-7C64-17A6-A9E8-1E1313EB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Escape sequences that can be used in strings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0F52E520-59C3-ADE4-EA33-08301090AB4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67767320"/>
              </p:ext>
            </p:extLst>
          </p:nvPr>
        </p:nvGraphicFramePr>
        <p:xfrm>
          <a:off x="1223010" y="1143000"/>
          <a:ext cx="6697980" cy="1981200"/>
        </p:xfrm>
        <a:graphic>
          <a:graphicData uri="http://schemas.openxmlformats.org/drawingml/2006/table">
            <a:tbl>
              <a:tblPr firstRow="1"/>
              <a:tblGrid>
                <a:gridCol w="1497330">
                  <a:extLst>
                    <a:ext uri="{9D8B030D-6E8A-4147-A177-3AD203B41FA5}">
                      <a16:colId xmlns:a16="http://schemas.microsoft.com/office/drawing/2014/main" val="3109731108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88335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1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\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Single quotation mark in a single quoted 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50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\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"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Double quotation mark in a double quoted 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25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\n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New line character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74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\\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Backslash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4522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A7A45-122D-2BD8-E0EC-8E1FDA6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A45B2-D594-56CB-14DD-795EA30B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F87A-A8B9-0C46-D398-2B01A18D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50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CCC-E9AB-F94E-E346-700C13FF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escape sequences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652D-0ACF-2F7D-DA83-CA55D35C05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include quotation marks in a string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\"x\" to exit"      // Type "x" to exit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\'x\' to exit'      // Type 'x' to exit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'Type "x" to exit'        // Type "x" to exit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 'x' to exit"        // Type 'x' to exit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new line character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"Title: Modern JavaScript\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nPrice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59.50"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Title: Modern JavaScript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Price: 59.50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backslashes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"C:\\murach\\javascript"  // C:\murach\javascript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6095D-8136-C96E-8704-B44E5F5E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D6F0-9B7F-2CA2-40AD-DA1FA08C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5CDF-5AE8-3175-8C0B-9037E181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4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CBA1-45E9-D0A0-8332-5DFCB836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codes for Unicode characters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E1450B5-9DCA-68D5-0CBC-0B709115B3A2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4223329995"/>
              </p:ext>
            </p:extLst>
          </p:nvPr>
        </p:nvGraphicFramePr>
        <p:xfrm>
          <a:off x="916459" y="1120558"/>
          <a:ext cx="2811780" cy="1981200"/>
        </p:xfrm>
        <a:graphic>
          <a:graphicData uri="http://schemas.openxmlformats.org/drawingml/2006/table">
            <a:tbl>
              <a:tblPr firstRow="1"/>
              <a:tblGrid>
                <a:gridCol w="1211580">
                  <a:extLst>
                    <a:ext uri="{9D8B030D-6E8A-4147-A177-3AD203B41FA5}">
                      <a16:colId xmlns:a16="http://schemas.microsoft.com/office/drawing/2014/main" val="88845739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1771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6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\u00A9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©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4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\u00AE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®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\u263A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84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\u2665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♥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40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BD84-A523-D7F3-B92B-68E4708C51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54347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 characters in a string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s-E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s-E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 \u2665 Murach\u00AE Publishing! \u263A \n(\u00A9 2024)");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Screen with Unicode characters">
            <a:extLst>
              <a:ext uri="{FF2B5EF4-FFF2-40B4-BE49-F238E27FC236}">
                <a16:creationId xmlns:a16="http://schemas.microsoft.com/office/drawing/2014/main" id="{D3CF1666-2B80-8948-A3E2-6C837B45D3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4209899"/>
            <a:ext cx="4495801" cy="15162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16D5-82C2-CE7F-CFD6-8830D3C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FA6DC-8A45-2076-553A-DFD041C3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4A7E9-3908-ACF9-13FA-35092595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5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7C55-A5D9-8255-C41E-21587C4E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window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EC4BD-9170-935D-0EC3-42F270B41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alert(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prompt(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call a method of the window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alert("Hello!");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window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object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object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JavaScript in a browser, which means it’s the default object.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the window object is the default object, you can omit the object name and dot operator when calling methods from it.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12D8-8D7A-83CF-A25B-32F5B96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F49B-5090-ED07-8884-63191AC9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3795-CF24-4ED3-933F-76B35C9F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87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EFC7-F159-382F-2BC6-99DC581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input from a user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6DF7-E512-2DDA-A532-7AC81424F8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prompt("Please enter your first name");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that’s displayed</a:t>
            </a:r>
          </a:p>
          <a:p>
            <a:endParaRPr lang="en-US" dirty="0"/>
          </a:p>
        </p:txBody>
      </p:sp>
      <p:pic>
        <p:nvPicPr>
          <p:cNvPr id="8" name="Content Placeholder 7" descr="Dialog for prompt() method">
            <a:extLst>
              <a:ext uri="{FF2B5EF4-FFF2-40B4-BE49-F238E27FC236}">
                <a16:creationId xmlns:a16="http://schemas.microsoft.com/office/drawing/2014/main" id="{A09B8A9E-A32C-9116-54B7-6967443A2E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057400"/>
            <a:ext cx="6019800" cy="23795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D031-D0B3-CF10-632C-AD4687C8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B54AA-B136-2021-C6EC-977E8E65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0B13-1D46-CDDF-EBF8-8DF23E89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50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106-AC4F-9B65-62EC-97136BA3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input from a user and supply a default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3CB6-84A9-756A-0BF5-7E982F9EC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prompt("Enter the monthly investment", 100);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that’s displayed</a:t>
            </a:r>
          </a:p>
          <a:p>
            <a:endParaRPr lang="en-US" dirty="0"/>
          </a:p>
        </p:txBody>
      </p:sp>
      <p:pic>
        <p:nvPicPr>
          <p:cNvPr id="8" name="Content Placeholder 7" descr="Dialog with prompt default">
            <a:extLst>
              <a:ext uri="{FF2B5EF4-FFF2-40B4-BE49-F238E27FC236}">
                <a16:creationId xmlns:a16="http://schemas.microsoft.com/office/drawing/2014/main" id="{A5A3ABB5-5ECC-E5BC-4872-4A1CBCFC11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368217"/>
            <a:ext cx="6019800" cy="23855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688A-457F-EC1D-B782-62A378B2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240DD8-2CB1-B6EE-DEB1-02C6C74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8641-8CFC-D013-5D72-C1CC03B1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70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CE3A-9AA6-69BB-AFA3-014A8DE7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for parsing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7C1A-51CA-52F5-963A-C3BAD0BF2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parseFloat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special value these functions can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E8BD-B8DA-2CB3-2596-8BD183A1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F8D9-05BB-AB32-39FE-8A90A6F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A177-C126-8A10-58D0-41F5BDA8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76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6564-2B5D-83A9-AAED-FF33F53C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strings to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5FE1-03C7-FBBF-5E77-690DFA0EC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12345.6789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// 12345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num2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("12345.6789");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num3 =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user input to numbers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months = prompt("Enter number of months", 12);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(months);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prompt("Enter monthly sales average");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concise way to code these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months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number of months", 12));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monthlySales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monthly sales average"));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BF58-D3D6-5B91-7C2B-6DD99ED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70ED3-F13E-AB9E-927E-7D3B0630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CF49-4B88-65CE-6837-0CDF0463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31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1ABA-86E6-63F2-1DFF-A3FD126F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dialogs for the Miles to Kilometers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7112-2CA3-839F-70D9-31DD412FE2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dialog</a:t>
            </a:r>
          </a:p>
          <a:p>
            <a:endParaRPr lang="en-US" dirty="0"/>
          </a:p>
        </p:txBody>
      </p:sp>
      <p:pic>
        <p:nvPicPr>
          <p:cNvPr id="13" name="Content Placeholder 12" descr="Miles entry dialog">
            <a:extLst>
              <a:ext uri="{FF2B5EF4-FFF2-40B4-BE49-F238E27FC236}">
                <a16:creationId xmlns:a16="http://schemas.microsoft.com/office/drawing/2014/main" id="{E44BA9C7-852F-EBA4-EF30-5CF212D6AB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92170"/>
            <a:ext cx="4904775" cy="19368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EED57-45BD-98F8-3F1F-D119CA0167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3968" y="3581400"/>
            <a:ext cx="7391400" cy="5374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second dialog</a:t>
            </a:r>
          </a:p>
          <a:p>
            <a:endParaRPr lang="en-US" dirty="0"/>
          </a:p>
        </p:txBody>
      </p:sp>
      <p:pic>
        <p:nvPicPr>
          <p:cNvPr id="14" name="Content Placeholder 13" descr="Miles to Kilometers result dialog">
            <a:extLst>
              <a:ext uri="{FF2B5EF4-FFF2-40B4-BE49-F238E27FC236}">
                <a16:creationId xmlns:a16="http://schemas.microsoft.com/office/drawing/2014/main" id="{12DCB48D-D71F-F4F8-3F5A-EE265CEAA65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200" y="4053876"/>
            <a:ext cx="4904775" cy="16326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ACE48-A490-CCF8-5C2B-E21D5AE8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42991-CC84-E813-71E6-200086C7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A4CE7F-0850-6312-96CE-72BF6DCA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86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7314-2349-4C6E-39DD-0C365A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Miles to Kilometers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B76B-9FF6-2F84-A73D-BD55332C3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&lt;title&gt;Miles to Kilometers&lt;/title&gt;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="miles_to_kms.js"&gt;&lt;/script&gt;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9A43E-479C-3212-7DB4-6EB6A13A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B69B-73C7-7C73-B6AC-9EC16A61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DD12-A358-93AD-4AFE-FC7A1EA5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2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9092-A12E-C8D4-1A24-594C620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doesn’t work due to incorrect case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FE9-0E3C-9938-DB4E-F18890AA4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Alert("Hi");    // Alert is not the same as alert –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doesn't run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whitespace to make code easy to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(kilometers &gt; 10)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alert("Long");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alert("Short");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whitespace, code becomes hard to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if(kilometers&gt;10){alert("Long");}else{alert("Short");}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A4C06-14D8-94D3-C00E-E0BE5C8E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1BCC-2E59-C63B-00EE-0B415B3F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E2B4-DCB5-8BB7-ADA0-94F42DF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9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5093-F67D-F48F-3631-DD9CB7EC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Miles to Kilometers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B2A6-02A2-E36F-6DE6-60E3F8CA1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miles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miles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(prompt("Miles:"));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kilometers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kilometers = miles * 1.60934;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results = "Miles: " + miles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"Kilometers: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kilometers.toFixed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alert(results);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F713B-443A-5790-B314-7930ABE9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262C-4F98-39B3-2724-D4A4DD4E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7068-3A9E-2302-16B9-4A8A3F8E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0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1520-BA94-5AF9-6D6B-16E5DD6A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dialogs for the Test Scores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25A4-5B2C-75D5-D42B-632730635C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dialog</a:t>
            </a:r>
          </a:p>
          <a:p>
            <a:endParaRPr lang="en-US" dirty="0"/>
          </a:p>
        </p:txBody>
      </p:sp>
      <p:pic>
        <p:nvPicPr>
          <p:cNvPr id="10" name="Content Placeholder 9" descr="Test score entry dialog">
            <a:extLst>
              <a:ext uri="{FF2B5EF4-FFF2-40B4-BE49-F238E27FC236}">
                <a16:creationId xmlns:a16="http://schemas.microsoft.com/office/drawing/2014/main" id="{6E9E1878-9636-B65B-DDCF-CC59420414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2973" y="1515528"/>
            <a:ext cx="4833205" cy="189154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CE3C-919E-D55C-B60A-B7B4521D72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9962" y="3505200"/>
            <a:ext cx="7391400" cy="5374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last dialog</a:t>
            </a:r>
          </a:p>
          <a:p>
            <a:endParaRPr lang="en-US" dirty="0"/>
          </a:p>
        </p:txBody>
      </p:sp>
      <p:pic>
        <p:nvPicPr>
          <p:cNvPr id="11" name="Content Placeholder 10" descr="Test Scores result dialog">
            <a:extLst>
              <a:ext uri="{FF2B5EF4-FFF2-40B4-BE49-F238E27FC236}">
                <a16:creationId xmlns:a16="http://schemas.microsoft.com/office/drawing/2014/main" id="{D7BA6BBF-06AE-7FCF-EBC5-B942834A58F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82973" y="3925019"/>
            <a:ext cx="4833205" cy="205411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27DC-8DFE-1B76-8B05-E157A22F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7193B-8A12-13ED-67F7-1D27C061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3927BD-BC01-401C-A259-6E809237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4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7C71-ABA6-ED89-8045-AB9DA0CE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9C37E-C7EF-F2D2-5AE9-C2724343C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initialize total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total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3 scores from user and add them together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score1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first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score2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second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score3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(prompt("Enter third test score"));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+= score3;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average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average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Math.round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(total/3);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B49A5-954D-B132-7DB6-52007DF4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B1CE8-A690-CF5C-44AD-67DE5F4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00EE-E3C9-890C-A13F-5F347A86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27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0560-D480-B504-805F-BABFC49C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Test Scores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40FC9-BF0E-A1E5-DC61-FA7AAD60E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the scores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result = "Score 1 = " + score1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"Score 2 = " + score2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"Score 3 = " + score3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"Average score = " + average;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alert(result);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6527F-C22B-0A87-3332-0B86785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EE938-AA57-1C05-CBF8-B5A9850F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7BDE-75A4-3DC2-DF60-C7CC7930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27E8-558D-4318-9604-62B01274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includes JavaScript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192F-A1A4-D600-50F3-C27AEB9D0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This code is designed to show how to use simple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JavaScript statements and comments. It was written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by Joel Murach in 2024.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enable strict mode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"use strict";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set the number of miles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miles = 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calculate kilometers from miles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kilometers = miles * 1.60934;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D2CFC-B4F8-C469-D5C0-3B1A0F3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CCCA-4F29-5DDB-F6E8-2B1DEAF7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FD90-0C33-DE76-0A69-4B66F67D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B666-ACC5-1C5B-F42A-84018122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with comments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A71F-31B2-3812-5A42-FF5F83EF6A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 the result of the calculation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alert(miles + " miles is " + kilometers + " km. 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(kilometers &gt; 10) {  // greater than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alert("Long");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                // 10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alert("Short");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40BD-D8BC-05A5-DB6E-B486712B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65EC-0510-CA9B-F3C3-7FEAFF84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E42E9-3060-7E8C-28FB-D4BD38F1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2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841-EB69-D356-5F39-3275EF14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using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28FC-DEB1-791D-C7AB-C661EACAD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comments to describe portions of code that are hard to understand.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use comments unnecessarily.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update your code, update the comments at the same time.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7BBB8-C3A9-CDB7-CCA0-47EE4EF9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ABAB-8AE2-C398-A156-344A2E73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1841-1C2F-358E-5D98-7773EBB0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0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D30-2756-66A8-F0AC-8674A406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primitive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57FA-1B92-F86E-837E-A1C62EA45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DC312-B204-1764-97D9-43008FD1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2024,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F0312-863D-EF1E-B54E-3B5296B7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Modern JavaScript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DCDC-9D25-C2E7-5B9B-22641436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628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136</TotalTime>
  <Words>4433</Words>
  <Application>Microsoft Office PowerPoint</Application>
  <PresentationFormat>On-screen Show (4:3)</PresentationFormat>
  <Paragraphs>743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Narrow</vt:lpstr>
      <vt:lpstr>Courier New</vt:lpstr>
      <vt:lpstr>Segoe UI Symbol</vt:lpstr>
      <vt:lpstr>Symbol</vt:lpstr>
      <vt:lpstr>Times New Roman</vt:lpstr>
      <vt:lpstr>Master slides_with_titles_logo</vt:lpstr>
      <vt:lpstr>Murach’s Modern JavaScript</vt:lpstr>
      <vt:lpstr>Objectives</vt:lpstr>
      <vt:lpstr>Objectives (continued)</vt:lpstr>
      <vt:lpstr>A script with a directive and three statements</vt:lpstr>
      <vt:lpstr>Code that doesn’t work due to incorrect case</vt:lpstr>
      <vt:lpstr>HTML that includes JavaScript with comments</vt:lpstr>
      <vt:lpstr>JavaScript with comments (continued)</vt:lpstr>
      <vt:lpstr>Guidelines for using comments</vt:lpstr>
      <vt:lpstr>Three primitive data types</vt:lpstr>
      <vt:lpstr>Number values</vt:lpstr>
      <vt:lpstr>Declare and initialize a variable</vt:lpstr>
      <vt:lpstr>Two primitive data types that indicate the absence of a value</vt:lpstr>
      <vt:lpstr>Declare and initialize a constant</vt:lpstr>
      <vt:lpstr>Code that fails when you assign a new value  to a constant</vt:lpstr>
      <vt:lpstr>Rules for naming variables and constants</vt:lpstr>
      <vt:lpstr>Recommendations for naming variables and constants</vt:lpstr>
      <vt:lpstr>Reserved words in JavaScript</vt:lpstr>
      <vt:lpstr>JavaScript’s arithmetic operators</vt:lpstr>
      <vt:lpstr>Expressions that perform simple  arithmetic operations</vt:lpstr>
      <vt:lpstr>Statements that increment and decrement  a variable</vt:lpstr>
      <vt:lpstr>The order of precedence for arithmetic operations</vt:lpstr>
      <vt:lpstr>Statements that calculate sales tax</vt:lpstr>
      <vt:lpstr>Statements that calculate the perimeter  of a rectangle</vt:lpstr>
      <vt:lpstr>The most useful compound assignment operators</vt:lpstr>
      <vt:lpstr>Three ways to increment a variable by 1</vt:lpstr>
      <vt:lpstr>Chrome’s browser console with expressions  and statements</vt:lpstr>
      <vt:lpstr>A method of the console object that displays data</vt:lpstr>
      <vt:lpstr>Basic object concepts</vt:lpstr>
      <vt:lpstr>The syntax of the typeof operator</vt:lpstr>
      <vt:lpstr>A method of the Number object that converts  a number to a string</vt:lpstr>
      <vt:lpstr>An arithmetic result that isn’t precise</vt:lpstr>
      <vt:lpstr>A result that’s rounded to be precise</vt:lpstr>
      <vt:lpstr>A property of the Math object</vt:lpstr>
      <vt:lpstr>Some methods of the Math object</vt:lpstr>
      <vt:lpstr>Round decimal values to integers</vt:lpstr>
      <vt:lpstr>Work with powers and square roots</vt:lpstr>
      <vt:lpstr>The concatenation operators for strings</vt:lpstr>
      <vt:lpstr>Examples that join strings</vt:lpstr>
      <vt:lpstr>More examples that join strings</vt:lpstr>
      <vt:lpstr>Escape sequences that can be used in strings</vt:lpstr>
      <vt:lpstr>Examples that use escape sequences</vt:lpstr>
      <vt:lpstr>Some of the codes for Unicode characters</vt:lpstr>
      <vt:lpstr>Two methods of the window object</vt:lpstr>
      <vt:lpstr>Get input from a user</vt:lpstr>
      <vt:lpstr>Get input from a user and supply a default value</vt:lpstr>
      <vt:lpstr>Two functions for parsing numbers</vt:lpstr>
      <vt:lpstr>Convert strings to numbers</vt:lpstr>
      <vt:lpstr>Two dialogs for the Miles to Kilometers app</vt:lpstr>
      <vt:lpstr>The HTML for the Miles to Kilometers app</vt:lpstr>
      <vt:lpstr>The JavaScript for the Miles to Kilometers app</vt:lpstr>
      <vt:lpstr>Two dialogs for the Test Scores app</vt:lpstr>
      <vt:lpstr>The JavaScript for the Test Scores app (part 1)</vt:lpstr>
      <vt:lpstr>The JavaScript for the Test Scores app (part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Modern JavaScript</dc:title>
  <dc:creator>Anne Boehm</dc:creator>
  <cp:lastModifiedBy>Lisa Cooper</cp:lastModifiedBy>
  <cp:revision>8</cp:revision>
  <cp:lastPrinted>2016-01-14T23:03:16Z</cp:lastPrinted>
  <dcterms:created xsi:type="dcterms:W3CDTF">2024-02-23T20:07:16Z</dcterms:created>
  <dcterms:modified xsi:type="dcterms:W3CDTF">2024-03-11T18:05:46Z</dcterms:modified>
</cp:coreProperties>
</file>