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>
      <p:cViewPr varScale="1">
        <p:scale>
          <a:sx n="82" d="100"/>
          <a:sy n="82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4612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1592437"/>
            <a:ext cx="74168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3429000"/>
            <a:ext cx="7391400" cy="457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6977DD6-255F-4233-914A-3090A20F6BC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6232" y="3945132"/>
            <a:ext cx="74168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493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  <p:sldLayoutId id="2147483694" r:id="rId1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/>
              <a:t>Modern JavaScript</a:t>
            </a:r>
            <a:endParaRPr lang="en-US" i="1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0200" y="2590800"/>
            <a:ext cx="5943600" cy="914400"/>
          </a:xfrm>
        </p:spPr>
        <p:txBody>
          <a:bodyPr/>
          <a:lstStyle/>
          <a:p>
            <a:r>
              <a:rPr lang="en-US" dirty="0"/>
              <a:t>How to code</a:t>
            </a:r>
            <a:br>
              <a:rPr lang="en-US" dirty="0"/>
            </a:br>
            <a:r>
              <a:rPr lang="en-US" dirty="0"/>
              <a:t>control statements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93D2-9763-3660-E303-89608BF2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an else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3306-EE78-9433-C975-47D5A33A1E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(age &gt;= 18)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alert("You may vote.");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alert("You are not old enough to vote.");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66935-CC2F-8E80-14E8-BDCD38B4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57CA4-B774-36B1-D1AB-7B600302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65E9-1F09-DEA8-A532-298EFB61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8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AB66-06A4-8AF4-E31A-6D8A08E4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else if and else clauses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F07EE-0534-41A0-8CBE-AEE27B2BC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(rate))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 ("You did not provide a number for the rate.");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(rate &lt;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 ("The rate may not be less than zero.");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(rate &gt; 12)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 ("The rate may not be greater than 12.");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 ("The rate is: " + rate + ".");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E97B2-F6C6-826C-8289-BD6A21DA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684F-B6A9-5972-D509-E8DC0C58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6C69-81E5-DBE4-C4CC-4C72C9D5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1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F7AC-6C4E-8D7E-8DDC-370214F7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with a compound conditional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E999-C044-C5C9-D532-2A7FEB69A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userEntry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userEntry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 ("Please enter a valid number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"greater than zero.");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2CE11-34E7-38BC-C35C-EA0FB610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1F9C-F908-D90C-F2AC-2F86FC8B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7EB8D-91A1-B04A-F8F5-9D05E22E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8373-83F8-E62B-C13F-E30BE787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test if a Boolean variable is true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7BB8-F84D-E204-EEC2-DB0954A663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true) {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}       // same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test if a Boolean variable is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 {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}      // same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1D568-7531-AF31-9363-6A947F5B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7C217-82DD-9AF4-41AB-4C9452CE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EC797-989F-F620-C622-F8100DED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2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437A-352E-DEBF-8816-CF7C9926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that contains two nested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C53F7-5D55-B93C-BF17-97F3D5417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"r")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 &amp;&amp;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250)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250)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"w")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500)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BB9B1-1ECD-CCF5-0ADD-A6305EE2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2EBD-DAFE-2C46-B41C-70C02DE6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6693-EDA3-6482-F770-1E2C93DB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7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B065-38B6-FBA6-2158-5973ADC4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that gets the same 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FF76D-7410-E311-A8B8-AE9B600F8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"r" &amp;&amp;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 &amp;&amp;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250)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"r" &amp;&amp;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250)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"w" &amp;&amp;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"w" &amp;&amp;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500)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8C7B9-2DFB-50EA-6C20-0350C4B9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9DFA4-C1AE-EC22-588D-43F51DC7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603A2-C035-E82D-7D4C-51B3E6BD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7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2382-E93A-0ED8-9EAA-16673637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dialogs for the Guess the Number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B1434-0E30-14E6-261C-80D0105744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Ask the user for a number</a:t>
            </a:r>
          </a:p>
          <a:p>
            <a:endParaRPr lang="en-US" dirty="0"/>
          </a:p>
        </p:txBody>
      </p:sp>
      <p:pic>
        <p:nvPicPr>
          <p:cNvPr id="10" name="Content Placeholder 9" descr="Guess prompt dialog">
            <a:extLst>
              <a:ext uri="{FF2B5EF4-FFF2-40B4-BE49-F238E27FC236}">
                <a16:creationId xmlns:a16="http://schemas.microsoft.com/office/drawing/2014/main" id="{19CF76C8-77F5-DE23-8DFA-1A7E954C5B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557426"/>
            <a:ext cx="4733602" cy="187157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5354B-8061-43BA-7B1B-D42A885D6E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5089" y="3696267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guess results</a:t>
            </a:r>
          </a:p>
          <a:p>
            <a:endParaRPr lang="en-US" dirty="0"/>
          </a:p>
        </p:txBody>
      </p:sp>
      <p:pic>
        <p:nvPicPr>
          <p:cNvPr id="11" name="Content Placeholder 10" descr="Guess results dialog">
            <a:extLst>
              <a:ext uri="{FF2B5EF4-FFF2-40B4-BE49-F238E27FC236}">
                <a16:creationId xmlns:a16="http://schemas.microsoft.com/office/drawing/2014/main" id="{53A2F652-A0C4-62A8-8C73-4AE036B758E6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19200" y="4153467"/>
            <a:ext cx="4733602" cy="178070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4CB3D-3F32-1141-7CCB-101CCEDA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01850-E079-7AA1-E7F8-3E0EFF37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1D31B0-CA10-C599-FCAB-DE76E292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2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EF62-8559-7DC3-93F8-6A11223A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for the Guess the Number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F55C-034E-9554-399E-C25F6F3E08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a random number between 1 and 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* 20);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the computer's guess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computerGuess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* 20);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the user's guess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userGuess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a number between 1 and 20"));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userGuess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alert("Not a valid number. Computer wins.")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userGuess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 ||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userGuess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20)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alert("Not a number between 1 and 20. Computer wins.");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message = "The number is " + num + ".\n"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"You guessed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userGuess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 and the computer guessed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computerGuess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".\n";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C0D2C-BBC5-CE03-8E9C-7A18E405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FCB9D-B320-B070-717C-D4C66B5C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DE239-8332-3EC0-7A0E-9DCB1690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2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EE29-AABE-56F8-80B0-63BC9EA2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for the Guess the Number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A29F6-D252-A554-0212-6B9832DE11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compute the difference between the guesses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and the number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computerDiff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computerGuess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userDiff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userGuess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determine the winner and notify the user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userDiff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computerDiff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+= "It's a tie!";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userDiff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computerDiff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+= "You WIN!";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+= "Computer wins.";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alert(message);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29265-9DCC-2D56-7112-DC8DB6A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523D4-CBCB-4636-50DE-2CBAC023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36AA-7E7D-5406-44BC-DD8CE7B3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82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33C4-3F9E-0558-91C7-0CBA7BA7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that JavaScript evaluates as false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ADD1C-3F01-F244-21FF-4EFCC11171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undefined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b="1" spc="-1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NaN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empty string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empty array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that JavaScript evaluates as true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number other than zero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string that isn’t empty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array that isn’t empty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object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1B954-FBF2-3293-B3D7-AB727905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0A5E-6034-5D6B-3F32-2533C756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81C2-4370-BA7E-2765-6A78907B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9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1034-E96A-8F8E-95C2-3BFE57D5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F7EEC-E139-C900-CD5D-030127DD83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conditional expressions that use relational and logical operators.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 the flow of an app using if statements, switch statements, and the conditional operator.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Repeatedly execute blocks of code using while, do-while, and for loops.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between the equality and strict equality operators.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two short-circuit operators and explain how they work.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order of precedence for evaluating a compound conditional expression.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nesting statements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between true and false values and truthy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break and continue statements within a loop.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E0850-1E43-54AF-66D5-4C6A06FB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28484-E043-8387-A12B-4D4C0BF4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29B2-42A4-8CAA-CEF9-1CE89CC0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77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A247-A854-5E0D-E57F-1658B202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if a variable has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77F32-4130-178A-521C-CCD7D4442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alert("Variable '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does not have a value");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F9950-3B67-DD57-197E-186885CE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A999B-C8B2-156B-548D-03655BED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59A7F-0C17-7ED7-F1BA-46342D0F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80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518D-4103-4EAC-6BFB-9CD9260D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if a variable contains a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9B181-9CDF-E705-682D-B9BBDC4AF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 = prompt("Please enter a name");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(name)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alert("You entered " + name);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alert("You did not enter a name");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8D9FE-E73E-59A4-DEFA-366DCA2B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4CC12-EE4C-B41D-28F6-EC5371E7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44BA-590A-0719-E0A5-71A1A931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91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9E1C-F34D-BB01-BB9C-D59A770E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conditional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E6A7-F87D-9443-24C9-604446822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conditional-expression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value-if-true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value-if-false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 message based on a comparison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message = (age &gt;= 18) ? "Can vote" : "Cannot vote";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Written with an if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message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(age &gt;= 18)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= "Can vote";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= "Cannot vote";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09358-52EC-8002-CB79-B0CF6431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A3E2A-06F3-DB0B-4914-D656F9DE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5949-43B6-12A3-53F0-560F5997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28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41C5-3397-CD95-BA05-60D5C980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overtime pay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1F2E-C0FE-A05C-D00B-5A71766E42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overtime = (hours &gt; 40) 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(hours - 40) * rate * 1.5 : 0;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Written with an if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overtime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(hours &gt; 40)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overtime = (hours - 40) * rate * 1.5;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overtime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8ABEA-C9C4-9561-D653-47E3D153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B17AD-4F9F-D338-45E3-1E9C52C3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D456-9A57-FF11-0945-E7F2AF7B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80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9A54-632A-C0B7-B0D6-0EC751D6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a singular or plural ending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FBB43-C89E-1C7E-EB89-52DCDAF5FD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ending =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1) ? "" : "s";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message = "Found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error"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ending + ".";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Written with an if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ending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ending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ending = "s";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message = "Found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error"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ending + ".";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A1380-2D4A-89FC-E526-50F1BDCA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BBA33-78DB-FAC5-FCB0-216342BA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9FB55-3339-DB7D-8BAC-CE163D32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63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9C4E-9BAB-7FAA-65A4-47086BC1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switch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A12DF-696D-D16D-4C95-A07E41ADB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switch-expression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value-1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 case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value-2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case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value-n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 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 default: [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 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FBC71-7052-FDC8-F96D-FB751F15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274C7-14B1-70AD-518B-4CE67B7E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602C-E097-97FA-844F-9D6F5D5D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12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CA6A-B022-5804-2572-708A077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statement with a default case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0000-A590-C109-5B18-DDB6608E4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message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letterGrade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"A":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"well above average";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"B":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"above average";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"C":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"average";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"below average";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"F":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"failing";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default: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"invalid grade";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85954-1EA8-9655-5F82-AA6C5F5B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EAF1C-4CC7-098F-FE2B-AA7BFEBC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86AD-DFF2-2104-4A3F-DDF7434B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31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BD75-3DD5-96A0-1A1B-DE9D8269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statement with fall through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CC31C-6916-34D0-9C52-93E486EA7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letterGrade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"A":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"B":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"Scholarship approved.";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"C":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"Application requires review.";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"F":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 = "Scholarship not approved.";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77982-C440-910C-5E2F-71319A23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918BE-48D4-03D9-7D1C-6FD04BB2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A2DA-7805-CA34-038A-28CD8BD5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8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F59D-CBD2-6F0E-BCF3-27C9BF6F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dialogs for the Magic Eight Ball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4158D-AA88-6C66-4B5E-BDE911F3D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Ask a question</a:t>
            </a:r>
          </a:p>
          <a:p>
            <a:endParaRPr lang="en-US" dirty="0"/>
          </a:p>
        </p:txBody>
      </p:sp>
      <p:pic>
        <p:nvPicPr>
          <p:cNvPr id="10" name="Content Placeholder 9" descr="Question prompt dialog">
            <a:extLst>
              <a:ext uri="{FF2B5EF4-FFF2-40B4-BE49-F238E27FC236}">
                <a16:creationId xmlns:a16="http://schemas.microsoft.com/office/drawing/2014/main" id="{9C4323A5-F846-4AEE-8638-4C41387D0D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471277"/>
            <a:ext cx="5013055" cy="195772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4EA3A-2E70-6396-90EE-7050205204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680707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question and answer</a:t>
            </a:r>
          </a:p>
          <a:p>
            <a:endParaRPr lang="en-US" dirty="0"/>
          </a:p>
        </p:txBody>
      </p:sp>
      <p:pic>
        <p:nvPicPr>
          <p:cNvPr id="11" name="Content Placeholder 10" descr="Answer dialog">
            <a:extLst>
              <a:ext uri="{FF2B5EF4-FFF2-40B4-BE49-F238E27FC236}">
                <a16:creationId xmlns:a16="http://schemas.microsoft.com/office/drawing/2014/main" id="{0A600208-4588-22E3-F669-F3FC16E712F6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19200" y="4109238"/>
            <a:ext cx="5026082" cy="168600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26FA0-6373-628E-FB18-62384973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B7FC6-2E6B-A23B-D541-C7807CEF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1A00FA-8256-15EA-FF65-954637EC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71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C6ED-3211-F0D9-651A-5BFBBC21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for the Magic Eight Ball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AC80-F860-EC7B-82FB-8C242AE77B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user's question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question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prompt("Please enter a yes or no question.")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(question)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answer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a random number from 1 to 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num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* 9);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switch (num)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answer = "It is certain.";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2: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answer = "Reply hazy, try again.";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3: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answer = "Don't count on it.";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47C98-7A53-A60C-9147-4D37C21F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7AE3D-CDDF-D064-2CD0-6DEEE99E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6485-41A0-05F4-3718-AFC10C3A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8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7666-5277-D4BB-FCE7-CC344A30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relational operators</a:t>
            </a: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96BB61AF-838A-2210-7C6B-7057630B4E74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4501931"/>
              </p:ext>
            </p:extLst>
          </p:nvPr>
        </p:nvGraphicFramePr>
        <p:xfrm>
          <a:off x="1219200" y="1143000"/>
          <a:ext cx="4411980" cy="3566160"/>
        </p:xfrm>
        <a:graphic>
          <a:graphicData uri="http://schemas.openxmlformats.org/drawingml/2006/table">
            <a:tbl>
              <a:tblPr firstRow="1"/>
              <a:tblGrid>
                <a:gridCol w="1611630">
                  <a:extLst>
                    <a:ext uri="{9D8B030D-6E8A-4147-A177-3AD203B41FA5}">
                      <a16:colId xmlns:a16="http://schemas.microsoft.com/office/drawing/2014/main" val="3242035238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812190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8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ctr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==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Equal to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05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ctr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!=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 equal to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58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ctr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===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Identical to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323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ctr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!==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 identical to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320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ctr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&gt;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Greater than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47675" algn="ctr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&lt;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Less than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01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66725" algn="ctr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&gt;=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Greater than or equal to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867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66725" algn="ctr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&lt;=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Less than or equal to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1282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F643-4354-267B-03CF-96BE5838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C6DF6-A206-27D3-98A0-1E013B45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C166D-594A-9592-FFFF-31097BC7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43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99DF-6BDC-818B-038F-199C890A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for the Magic Eight Ball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D20F9-26E5-2B84-76BE-551CB967A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cases 4 through 9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default: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answer = "Something went wrong.";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alert(question + "\n" + answer);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alert("You didn't enter a question.");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5B59A-45C2-4BB7-E6A2-5497376F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2A287-20B9-DF94-63D4-CB7968BD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3ABD-30FC-00A3-6BC1-1973D590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3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8730-D097-E2FF-1B88-90A435C5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while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908A6-B47B-E634-2B4F-3FAC5A636B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gets the sum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numbers 1 through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5)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// adds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sum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alert(sum);             // displays 15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1FD2E-2212-C2AA-6A68-8DC1929F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E9E53-42F9-8BDF-C978-0F4A150A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0FE35-2F16-AD65-F136-DBFF7A24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21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C5F7-C816-79DE-631E-A7A9A882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while loop that makes sure a user enters a positive number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D7CE7-686A-B939-1F9E-53C733954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years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number of years."));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(years) || years &lt;= 0)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"Years must be a valid positive number."));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FEF8-C932-D470-026A-6C805F17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A646E-7446-3690-E1D1-DB2B8771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BED3D-95D4-1913-4A66-3D176FF9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76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D82C-2F78-7277-7D78-B9751C46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do-while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8DDE-E6F8-45F2-6E8E-BA391C1AAE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while 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do-while loop that makes sure a user enters a positive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years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number of years.\n"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"(Must be valid positive number)"));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(years) || years &lt;= 0)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65A6E-86DF-A98C-69A1-CFDA25DF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B4287-0EFF-D07E-4CE2-CCC7F996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2B92-A514-6D93-BD90-ADB21C05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26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4300-13BB-0977-EAE9-DAC8923E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for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E832D-28FD-AC39-C386-7E4D74CF79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(counter-initialization; condition; increment-expression)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get the sum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numbers 1 through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5;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// adds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sum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alert(sum);                     // displays 15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073A0-6A6B-BD3C-F996-813CA09C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0FE8C-6B05-D41A-F1A9-0925F1C3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85D4-3FB6-03F2-94FE-5D8EF75C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443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A89B-C2B0-2454-A187-BED2F05C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calculates the future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investment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7F074-E9F3-8767-C457-0DEF11717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investment = 10000;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annualRate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7.0;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years =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years;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annualRate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(0));        // displays 19672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DFF4A-EAB9-04F2-268E-23037AF4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10B70-CD45-D77E-01A5-3746954C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EC626-57FF-0E7E-847D-090E42C5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06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52CA-9587-A61D-92BB-F511A0F6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increments the counter by two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3956-D504-831D-A061-84511A353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message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10;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2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+=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alert(message);           // displays 0 2 4 6 8 10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A098C-56FC-8C43-D07D-8408C153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0E928-B9C6-926F-0310-4B82A488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DA67-319F-0C91-759C-41E59E8A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67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D4C4-FA74-3AB9-5822-0A4C4128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that decrements the counter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3AD18-858D-B43F-D603-A3F958EC8E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message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"...";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+= "Blast off!";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alert(message);     // displays 3...2...1...Blast off!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373DA-C2E7-BD0F-E236-2DF36EED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B6CE3-B7DF-DA6D-44FB-1C8AEF2D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8AE2-1326-DCF4-2C18-2B258401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86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0EAD-E8A8-71A2-FF8D-2883A06D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break statement in a while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BE4A2-45C0-B624-BD3E-5827A6409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number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(true)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prompt("Enter a number from 1 to 10.")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(number) || number &lt; 1 || number &gt; 10)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alert("Invalid entry. Try again.");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alert(number);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B914D-BE9C-98AB-04F1-EE4487E2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EFF61-DD4C-A6F4-FB03-B69C5CD2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E5C9-E152-99E2-28F7-B0E70E64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23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34CC-7DF5-B20D-3DE6-53EA42C4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continue statement in a for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AAD9-9E99-C088-3CD2-FC7F4E74CD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number = 1; number &lt;= 40; number++)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(number % 5 !==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continue;      // if number isn't divisible by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number;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alert(sum);            // displays 180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274A3-984E-8638-1E9D-E4C44776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B467C-ACA5-B252-BB99-A763236E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6FD2-AC7E-779B-B9C0-06744A3D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5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693A-C261-272D-56AD-12227BFD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 expressions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07467-2FEF-E27B-2F2C-6AE670ECE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"Hopper"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10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!= "Grace"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months != 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100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 &lt; 18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distance &gt;= limit        // compare a variable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stock &lt;=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reorder_point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// and a constant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 / 100 &gt;= 0.1        // compare an arithmetic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expression to a literal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== "10"               // true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=== "10"              // false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 == undefined        // true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 === undefined       // false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EBBC6-4B62-6F3C-898C-AE3489B2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E9A2E-315B-AC63-89B2-FC550C6F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B0AE-B6B5-04C9-AAC0-BDE556F0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86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A7D4-F4D8-2A83-93E8-3C887864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Dialogs for the Future Value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8489-27B9-7358-7F5C-93B55A45BF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input dialog with a default value</a:t>
            </a:r>
          </a:p>
          <a:p>
            <a:endParaRPr lang="en-US" dirty="0"/>
          </a:p>
        </p:txBody>
      </p:sp>
      <p:pic>
        <p:nvPicPr>
          <p:cNvPr id="10" name="Content Placeholder 9" descr="Future Value prompt dialog">
            <a:extLst>
              <a:ext uri="{FF2B5EF4-FFF2-40B4-BE49-F238E27FC236}">
                <a16:creationId xmlns:a16="http://schemas.microsoft.com/office/drawing/2014/main" id="{3F94940F-372C-BB96-461F-335A278982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86930"/>
            <a:ext cx="4213688" cy="166158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CF026-235B-DBFD-6F5F-E9A09B752D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that displays the future value</a:t>
            </a:r>
          </a:p>
          <a:p>
            <a:endParaRPr lang="en-US" dirty="0"/>
          </a:p>
        </p:txBody>
      </p:sp>
      <p:pic>
        <p:nvPicPr>
          <p:cNvPr id="11" name="Content Placeholder 10" descr="Future Vallue display dialog">
            <a:extLst>
              <a:ext uri="{FF2B5EF4-FFF2-40B4-BE49-F238E27FC236}">
                <a16:creationId xmlns:a16="http://schemas.microsoft.com/office/drawing/2014/main" id="{6771F37E-5A95-3BE9-F86B-681A1F2F20B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19199" y="3861487"/>
            <a:ext cx="4213689" cy="177731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751A4-1A2E-576C-6499-7EDFFCB2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21B40-16F2-6A1E-BE56-0440681B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ED1AD8-6416-A379-58A7-53287EB8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9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D1B3-055C-47B6-759D-23BE3D7C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for the Future Value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5FEC-B865-D7A2-76A9-4E81FB2C39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a loop to get a valid investment amount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investment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(investment))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investment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prompt("Enter investment amount", 10000));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a loop to get a valid interest rate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rate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(rate))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rate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interest rate",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4.5));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a loop to get a valid number of years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years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(years))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years", 10));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666D7-69DA-4A9C-D7F5-BFA1DAE3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964A9-E2D2-C4C9-77A9-487BA48F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D373-0BC4-547C-E671-73887736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39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07CB-F7F1-A49E-6D4A-AE572D51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for the Future Value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2A690-F3AA-6779-5F7A-A1F28D925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calulate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future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years;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rate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alert("Investment amount: $" + investment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"Interest rate: " + rate + "%\n"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"Years: " + years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"Future Value: $"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3183D-1B3E-E659-CC64-D0FD99C4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CDF7D-1681-1FE7-C562-C4066358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3544-87A9-041C-8DFF-7B1438B0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0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8C05-6BD1-A57C-1A74-0873D8B8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Equality and type coercion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FBAE-D238-604F-D283-AEC2977BED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equality operator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and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inequality operator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perform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coercion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when comparing values of different data types. That means they convert (coerce) data from one type to another so they can be compared.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strict equality operator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===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also called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identity operator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strict inequality operator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6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!==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do not perform type coercion. If the two operands are of different types, the result will always be false.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FAB01-F345-FB89-7BBE-4FCBCA96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E00B5-3322-AB84-54AE-E0C0B4BD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B5D96-69EF-ECB2-A93B-D2CE4FAE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8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A411-EA3D-197F-F7DB-8959B0E1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2C490-266F-3473-8BAD-FA6B12505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expressions that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("Hopper")    // Returns true since "Hopper"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// is not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("123.45")    // Returns false since "123.45"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// can be converted to a number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C61EB-A578-3D13-8AFD-7BC66F35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F88DB-84E1-79AE-9506-77444E1F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3CA2-58F6-D3FA-DE44-E3FC4D15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321A-1685-92BC-121E-DDEDD2E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logical operators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8E7972BB-1050-B3F6-B2A9-ABCA3266ED65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1200040192"/>
              </p:ext>
            </p:extLst>
          </p:nvPr>
        </p:nvGraphicFramePr>
        <p:xfrm>
          <a:off x="1219200" y="1171009"/>
          <a:ext cx="2640330" cy="1584960"/>
        </p:xfrm>
        <a:graphic>
          <a:graphicData uri="http://schemas.openxmlformats.org/drawingml/2006/table">
            <a:tbl>
              <a:tblPr firstRow="1"/>
              <a:tblGrid>
                <a:gridCol w="1497330">
                  <a:extLst>
                    <a:ext uri="{9D8B030D-6E8A-4147-A177-3AD203B41FA5}">
                      <a16:colId xmlns:a16="http://schemas.microsoft.com/office/drawing/2014/main" val="224908275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30130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07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ctr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&amp;&amp;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22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ctr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||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223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ctr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!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14618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1214C-68A1-42BE-3BE1-F2A15694AF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997132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circuit operators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operators are known 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 circuit operators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because they only evaluate the second expression if necessary.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FB8D-D5BC-E2D8-7397-52395E47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1BF3AE-2E64-B2E1-DB34-D2BFED86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20A49-BEA4-0EFA-CF9E-D210C8B9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3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B5F6-39DA-7171-F2C9-33BCAF00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compound conditional expressions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 logical 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9686D-2542-9DEC-379E-B61C767AD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AND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&gt; 17 &amp;&amp; score &lt; 70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(rate) || rate &lt; 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NOT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(age)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of precedence</a:t>
            </a:r>
          </a:p>
          <a:p>
            <a:pPr marL="342900" marR="347345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operator</a:t>
            </a:r>
          </a:p>
          <a:p>
            <a:pPr marL="342900" marR="347345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operator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operator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4C0D2-EF88-3F37-49C6-0D776F77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61DF2-EF71-8CDA-9DB7-CD2C2F0D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CF2D-7CD8-4807-589E-7C4D7657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0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236A-8876-586C-CECD-611DAE60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if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BE780-C518-595E-E077-1A24FAFD6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condition-1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else if 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condition-2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condition-n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else {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54AF8-AD63-2882-C52D-62D4074D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B19AE-8184-F610-7A5B-40D66E05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15CB-4E0D-9104-F544-F72F1A89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1175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82</TotalTime>
  <Words>3479</Words>
  <Application>Microsoft Office PowerPoint</Application>
  <PresentationFormat>On-screen Show (4:3)</PresentationFormat>
  <Paragraphs>608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Modern JavaScript</vt:lpstr>
      <vt:lpstr>Objectives</vt:lpstr>
      <vt:lpstr>The relational operators</vt:lpstr>
      <vt:lpstr>Conditional expressions</vt:lpstr>
      <vt:lpstr>Equality and type coercion</vt:lpstr>
      <vt:lpstr>The isNaN() function</vt:lpstr>
      <vt:lpstr>The logical operators</vt:lpstr>
      <vt:lpstr>Three compound conditional expressions  that use logical operators</vt:lpstr>
      <vt:lpstr>The syntax of the if statement</vt:lpstr>
      <vt:lpstr>An if statement with an else clause</vt:lpstr>
      <vt:lpstr>An if statement with else if and else clauses</vt:lpstr>
      <vt:lpstr>An if statement with a compound conditional expression</vt:lpstr>
      <vt:lpstr>Two ways to test if a Boolean variable is true</vt:lpstr>
      <vt:lpstr>An if statement that contains two nested  if statements</vt:lpstr>
      <vt:lpstr>An if statement that gets the same results</vt:lpstr>
      <vt:lpstr>The dialogs for the Guess the Number app</vt:lpstr>
      <vt:lpstr>JavaScript for the Guess the Number app (part 1)</vt:lpstr>
      <vt:lpstr>JavaScript for the Guess the Number app (part 2)</vt:lpstr>
      <vt:lpstr>Values that JavaScript evaluates as false</vt:lpstr>
      <vt:lpstr>Check if a variable has a value</vt:lpstr>
      <vt:lpstr>Check if a variable contains a string</vt:lpstr>
      <vt:lpstr>The syntax of the conditional operator</vt:lpstr>
      <vt:lpstr>Calculate overtime pay</vt:lpstr>
      <vt:lpstr>Select a singular or plural ending  based on a value</vt:lpstr>
      <vt:lpstr>The syntax of the switch statement</vt:lpstr>
      <vt:lpstr>A switch statement with a default case</vt:lpstr>
      <vt:lpstr>A switch statement with fall through</vt:lpstr>
      <vt:lpstr>The dialogs for the Magic Eight Ball app</vt:lpstr>
      <vt:lpstr>JavaScript for the Magic Eight Ball app (part 1)</vt:lpstr>
      <vt:lpstr>JavaScript for the Magic Eight Ball app (part 2)</vt:lpstr>
      <vt:lpstr>The syntax of a while loop</vt:lpstr>
      <vt:lpstr>A while loop that makes sure a user enters a positive number</vt:lpstr>
      <vt:lpstr>The syntax of a do-while loop</vt:lpstr>
      <vt:lpstr>The syntax of a for statement</vt:lpstr>
      <vt:lpstr>A for loop that calculates the future value  of an investment</vt:lpstr>
      <vt:lpstr>A for loop that increments the counter by two</vt:lpstr>
      <vt:lpstr>A for loop that decrements the counter</vt:lpstr>
      <vt:lpstr>The break statement in a while loop</vt:lpstr>
      <vt:lpstr>The continue statement in a for loop</vt:lpstr>
      <vt:lpstr>Dialogs for the Future Value app</vt:lpstr>
      <vt:lpstr>JavaScript for the Future Value app (part 1)</vt:lpstr>
      <vt:lpstr>JavaScript for the Future Value app (part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Modern JavaScript</dc:title>
  <dc:creator>Anne Boehm</dc:creator>
  <cp:lastModifiedBy>Lisa Cooper</cp:lastModifiedBy>
  <cp:revision>6</cp:revision>
  <cp:lastPrinted>2016-01-14T23:03:16Z</cp:lastPrinted>
  <dcterms:created xsi:type="dcterms:W3CDTF">2024-02-24T20:36:57Z</dcterms:created>
  <dcterms:modified xsi:type="dcterms:W3CDTF">2024-03-11T18:05:36Z</dcterms:modified>
</cp:coreProperties>
</file>