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00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4" autoAdjust="0"/>
  </p:normalViewPr>
  <p:slideViewPr>
    <p:cSldViewPr>
      <p:cViewPr varScale="1">
        <p:scale>
          <a:sx n="82" d="100"/>
          <a:sy n="82" d="100"/>
        </p:scale>
        <p:origin x="1459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3/11/2024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9298C-2E9E-4E3F-82C8-60A2EED583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09600"/>
            <a:ext cx="7772400" cy="457200"/>
          </a:xfrm>
        </p:spPr>
        <p:txBody>
          <a:bodyPr/>
          <a:lstStyle>
            <a:lvl1pPr>
              <a:defRPr sz="2400" b="1" i="1">
                <a:solidFill>
                  <a:srgbClr val="000099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Book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75D4F1-CB37-4CE0-983C-8406904B2B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5000" y="1676400"/>
            <a:ext cx="5334000" cy="609600"/>
          </a:xfrm>
        </p:spPr>
        <p:txBody>
          <a:bodyPr/>
          <a:lstStyle>
            <a:lvl1pPr marL="0" indent="0" algn="ctr">
              <a:buNone/>
              <a:defRPr sz="36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Chapter X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5D01CB5-9945-4C9B-9918-8CA19A7268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590800"/>
            <a:ext cx="5334000" cy="914400"/>
          </a:xfrm>
        </p:spPr>
        <p:txBody>
          <a:bodyPr/>
          <a:lstStyle>
            <a:lvl1pPr marL="0" indent="0" algn="ctr">
              <a:buNone/>
              <a:defRPr sz="4800" b="1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27A70-7FFF-4919-9745-58612D6379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91E8C-669A-4FAF-AC57-930E4708DF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90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FE91D7-54F9-CE5B-2AF2-A8F87F29E5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8042D0E-2D92-B61C-07C7-F98F35208D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524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DC32C3D-5C99-8467-FB69-0545F95E5D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812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A92572-6C0F-2359-8B91-448DEEC456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1C4B8B-4248-7B05-52E9-1493FB7EBB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133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434977"/>
            <a:ext cx="7391400" cy="39624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able Placeholder 7">
            <a:extLst>
              <a:ext uri="{FF2B5EF4-FFF2-40B4-BE49-F238E27FC236}">
                <a16:creationId xmlns:a16="http://schemas.microsoft.com/office/drawing/2014/main" id="{AFEF7FE6-D02E-FC18-3A1F-FB2B9BE04DFB}"/>
              </a:ext>
            </a:extLst>
          </p:cNvPr>
          <p:cNvSpPr>
            <a:spLocks noGrp="1"/>
          </p:cNvSpPr>
          <p:nvPr>
            <p:ph type="tbl" sz="quarter" idx="17" hasCustomPrompt="1"/>
          </p:nvPr>
        </p:nvSpPr>
        <p:spPr>
          <a:xfrm>
            <a:off x="914400" y="3973009"/>
            <a:ext cx="7315200" cy="204679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CB5F9A1-57CC-7079-49E6-F38139C60F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77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33A493-C9CB-60F1-C48D-911ADE2420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714E1-3205-D410-3DAF-7853C337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77EDEF-2119-0C0C-90EC-29310C8309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4612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1592437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3421090"/>
            <a:ext cx="7391400" cy="4572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77EDEF-2119-0C0C-90EC-29310C8309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B5D63F8-9F54-C2A6-1FCC-6B980B4C178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12800" y="395012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3960809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1EAB4BC0-D5C7-49B0-54AC-F67C80E1EA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_2-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4495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A4128AF-FA95-FB1B-F7EC-9F06B1029B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70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EA07F-21E3-C43E-2483-EF255ABC73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0A36CC2-90BA-4768-70BF-5E8F2F5CE4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524000"/>
            <a:ext cx="7315200" cy="4419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4541F783-317C-D9AD-83C7-5AE65ED51C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636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143000"/>
            <a:ext cx="7315200" cy="4495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233011"/>
            <a:ext cx="2743200" cy="457200"/>
          </a:xfrm>
        </p:spPr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8FC2C4-3F43-BC0E-9A91-95841BAF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67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13DA2AB-954E-C0E2-3E5B-8B482B0051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524000"/>
            <a:ext cx="7315200" cy="4114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233011"/>
            <a:ext cx="2743200" cy="457200"/>
          </a:xfrm>
        </p:spPr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E757E026-CA30-31D4-7CB8-4AA11C85AF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10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45E84-27EF-B727-9BFE-6449CFCB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F25CEF-B290-B84E-D2A4-6A86E123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8" r:id="rId2"/>
    <p:sldLayoutId id="2147483689" r:id="rId3"/>
    <p:sldLayoutId id="2147483679" r:id="rId4"/>
    <p:sldLayoutId id="2147483690" r:id="rId5"/>
    <p:sldLayoutId id="2147483686" r:id="rId6"/>
    <p:sldLayoutId id="2147483691" r:id="rId7"/>
    <p:sldLayoutId id="2147483680" r:id="rId8"/>
    <p:sldLayoutId id="2147483683" r:id="rId9"/>
    <p:sldLayoutId id="2147483681" r:id="rId10"/>
    <p:sldLayoutId id="2147483692" r:id="rId11"/>
    <p:sldLayoutId id="2147483674" r:id="rId12"/>
    <p:sldLayoutId id="2147483687" r:id="rId13"/>
    <p:sldLayoutId id="2147483693" r:id="rId14"/>
    <p:sldLayoutId id="2147483676" r:id="rId15"/>
    <p:sldLayoutId id="2147483675" r:id="rId16"/>
    <p:sldLayoutId id="2147483684" r:id="rId17"/>
    <p:sldLayoutId id="2147483694" r:id="rId18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DAFE5-8375-D164-FDE0-BF8171B53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latin typeface="Arial Narrow" panose="020B0606020202030204" pitchFamily="34" charset="0"/>
              </a:rPr>
              <a:t>Murach’s</a:t>
            </a:r>
            <a:r>
              <a:rPr lang="en-US" i="1" dirty="0">
                <a:latin typeface="Arial Narrow" panose="020B0606020202030204" pitchFamily="34" charset="0"/>
              </a:rPr>
              <a:t> </a:t>
            </a:r>
            <a:r>
              <a:rPr lang="en-US" dirty="0"/>
              <a:t>Modern JavaScript</a:t>
            </a:r>
            <a:endParaRPr lang="en-US" i="1" dirty="0">
              <a:latin typeface="Arial Narrow" panose="020B0606020202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0D95E-CA26-40EE-A4C2-C6996AE674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Chapter 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E7F6B-A2C0-7F4D-05A2-99783B3350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590800"/>
            <a:ext cx="7315200" cy="914400"/>
          </a:xfrm>
        </p:spPr>
        <p:txBody>
          <a:bodyPr/>
          <a:lstStyle/>
          <a:p>
            <a:r>
              <a:rPr lang="en-US" dirty="0"/>
              <a:t>How to work with arrays and strings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36FCE-A3D0-628E-E5D0-512C937165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147AD-1470-5E7E-09D0-BB3BAEB36D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922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76FA-9F92-D049-9E5E-8A0F9062B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 the amounts and the total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51936-2D83-C305-87DD-F933C9959DF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amountsString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(let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amounts.length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amountsString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amounts[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+ "\n";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alert("The amounts are:\n" +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amountsString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"\n" +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"Total: " + total);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message that’s displayed</a:t>
            </a:r>
          </a:p>
          <a:p>
            <a:endParaRPr lang="en-US" dirty="0"/>
          </a:p>
        </p:txBody>
      </p:sp>
      <p:pic>
        <p:nvPicPr>
          <p:cNvPr id="8" name="Content Placeholder 7" descr="Title describes slide">
            <a:extLst>
              <a:ext uri="{FF2B5EF4-FFF2-40B4-BE49-F238E27FC236}">
                <a16:creationId xmlns:a16="http://schemas.microsoft.com/office/drawing/2014/main" id="{6A367ECA-C8AD-0CC5-D24D-D44CC849535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199" y="3429000"/>
            <a:ext cx="4500123" cy="25146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8E691-A92F-9901-6ECA-2B32397B8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94D055A-86E3-F6E1-C2FE-DB4B166F4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65A80-E514-6D75-0EE5-799CF25C1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212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A4409-1E62-05FE-9919-E7B20DF21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the for-in loop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7580B-4668-7A02-F517-76C3114200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(let 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 the numbers in the array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total =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(let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amounts) {    // variable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holds the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// current index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total += amounts[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      // use the index to get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// current value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alert(total);               // displays 900.95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A6D0B1-8291-8107-38BA-27BCEDFE5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6A696-577C-3617-43DF-FA192142A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07140-B88E-9FB3-A5EF-0A8B34D2E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838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6F4E7-292D-7CCF-94A1-502D7A630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the for-of loop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1F58E-E672-7DBD-1A25-EE6A6FB353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(let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 the numbers in the array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total =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(let amount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amounts) {  // variable amount holds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// the current value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total += amount;        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alert(total);                  // displays 900.95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5EEF54-D212-BC95-2979-8AEBA6FCC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6BAAA-AC43-E71D-5D4E-708E2F503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95470-6233-C997-1328-F35DE85EF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25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DB87D-0D0A-BA37-37FD-7C26098CE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Dialogs for the Test Scores app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9AE7F-BB45-D34C-CA98-983AEE1362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Prompt the user for scores</a:t>
            </a:r>
          </a:p>
          <a:p>
            <a:endParaRPr lang="en-US" dirty="0"/>
          </a:p>
        </p:txBody>
      </p:sp>
      <p:pic>
        <p:nvPicPr>
          <p:cNvPr id="10" name="Content Placeholder 9" descr="Test Scores prompt dialog">
            <a:extLst>
              <a:ext uri="{FF2B5EF4-FFF2-40B4-BE49-F238E27FC236}">
                <a16:creationId xmlns:a16="http://schemas.microsoft.com/office/drawing/2014/main" id="{D001833C-3CC8-8F2C-5B29-12FDD5BCAE0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473987"/>
            <a:ext cx="4648200" cy="1832227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751450-8A30-2AE4-FF47-F7DF624BF0F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 the scores and their average</a:t>
            </a:r>
          </a:p>
          <a:p>
            <a:endParaRPr lang="en-US" dirty="0"/>
          </a:p>
        </p:txBody>
      </p:sp>
      <p:pic>
        <p:nvPicPr>
          <p:cNvPr id="11" name="Content Placeholder 10" descr="Test Scores results dialog">
            <a:extLst>
              <a:ext uri="{FF2B5EF4-FFF2-40B4-BE49-F238E27FC236}">
                <a16:creationId xmlns:a16="http://schemas.microsoft.com/office/drawing/2014/main" id="{5018479C-32FA-099D-7B5C-B638A10DAC4D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3"/>
          <a:stretch>
            <a:fillRect/>
          </a:stretch>
        </p:blipFill>
        <p:spPr>
          <a:xfrm>
            <a:off x="1231557" y="3844095"/>
            <a:ext cx="4635843" cy="1958721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9BA23-9A6B-D512-01C3-EEF4F8881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254B57-9D2F-0691-0EA0-5947221E5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2B493AB-669E-7A0F-A197-C1B48C11E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11E9E-5E66-AE52-FB99-6EF242CAC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JavaScript for the Test Scores app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36D9C-B47A-80D2-9A08-C8E231F1CD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scores = [];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get scores from the user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(true)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entry =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prompt("Enter a test score. Or, enter 'x' to exit.");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(entry === 'x' || entry === null)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break;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score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(entry);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(score &gt;= 0 &amp;&amp; score &lt;= 100)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scores[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scores.length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score;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else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alert("Score must by a valid number from 0 through 100.");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60BC36-F3FE-190E-429A-638DA7B70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C4003-8E1A-AD1A-5237-F9687057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320D3-4A08-A246-073B-F8915C5A6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320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955CB-22BC-E945-6598-3EA7C4668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JavaScript for the Test Scores app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2A331-AB58-F0A5-1FB3-86A2D1B7D4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calculate total and average and display, or notify user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if no scores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scores.length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=== 0)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alert("You didn't enter any scores.");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else {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let total = 0;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let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scoresString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(let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scores)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total += scores[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scoresString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`Score ${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+ 1}: ${scores[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]}\n`;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average = total/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scores.length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display the scores and their average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alert(`${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scoresString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}Average score: ${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average.toFixed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(2)}`);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79EA99-486D-68E5-8B7B-1F18C1C22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45AB6-8DA1-3559-22A0-9F66D9686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7EF9C-3DEC-230B-D5DC-713134631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820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D184E-58E8-CEC6-96BE-FBB0A1649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Methods that modify or copy an array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83174-6585-21CC-EC46-DF2EAD2DE8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push(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elements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pop()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unshift(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elements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shift()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splice(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elements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slice(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0B20F1-7C83-C8C4-A1F0-1BF591935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B38668-215B-3AB8-0642-1FEEF2D10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028F6-95D2-ED8B-8A12-B069E9939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378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AE609-29FC-09CA-F5FC-07C780871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names array used by the following examples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000D0-A32F-1139-6497-2B01FBA02E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names = ["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Grace","Charles","Ada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"];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spc="-2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and remove elements from end of array</a:t>
            </a:r>
            <a:endParaRPr lang="en-US" sz="2400" b="1" dirty="0">
              <a:solidFill>
                <a:srgbClr val="000099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names.push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("Alan", "Linus");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["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Grace","Charles","Ada","Alan","Linus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"]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removed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names.pop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  // removed is Linus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["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Grace","Charles","Ada","Alan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"]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spc="-2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and remove from beginning of array</a:t>
            </a:r>
            <a:endParaRPr lang="en-US" sz="2400" b="1" dirty="0">
              <a:solidFill>
                <a:srgbClr val="000099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names.unshift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("Linus");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["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Linus","Grace","Charles","Ada","Alan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removed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names.shift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    // removed is Linus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["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Grace","Charles","Ada","Alan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"]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1D77DE-6532-880D-95F4-7BF5A2E6B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2DAEF-BDD6-812E-3273-E4E79E450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0708B-6E10-6C12-B6F6-430D65C98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21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A9FDF-6DA5-F0DE-B133-34D9A3B4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Remove, add, and replace </a:t>
            </a:r>
            <a:r>
              <a:rPr lang="en-US" sz="2400" b="1" spc="-2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elements </a:t>
            </a:r>
            <a:br>
              <a:rPr lang="en-US" sz="2400" b="1" spc="-2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a specific index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00F55-A161-FD19-CB04-66CEC20D33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removed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names.splice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(1, 2);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removed is ["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Charles","Ada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["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Grace","Alan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names.splice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(1, 0, "Charles", "Ada");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["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Grace","Charles","Ada","Alan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names.splice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(1, 2, "Mary", "Linus");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["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Grace","Mary","Linus","Alan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"]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D73CAB-671F-8D71-F686-40AE399C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514AE-CEDF-6BD7-2C24-9B0D1E5E0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B91E8-D33B-3745-C3E5-E0F8155F2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572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E100B-A77A-B515-B8BA-53FD82E02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Copy some elements to a new array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03A9B-A48C-BA30-5671-E348E23C7E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partialCopy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names.slice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(1, 3);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partialCopy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["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Mary","Linus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allButLast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names.slice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 -1);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allButLast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["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Grace","Mary","Linus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"]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Copy all the elements to a new array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fullCopy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names.slice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fullCopy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["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Grace","Mary","Linus","Alan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"]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4993D8-1ED2-DF08-BFDA-A14735CF8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4DFE93-0F5B-BDBD-9A28-CD1694AE6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8E9AE-9FEE-8EA1-A220-60D32C631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322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7E190-9653-50C0-BCF3-EFC8C8BE1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10393-D76C-3CFD-49BE-479CE0AF7C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 arrays and add, replace, or delete its elements.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for, for-in, and for-of loops with arrays.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the methods of an Array object to modify, copy, inspect, and transform an array.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the methods of a String object to inspect and modify a string.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Split a string into an array and convert an array to a string.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Chain method calls.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when you would use for, for-in, and for-of loops with arrays.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A67D8C-83B1-CA53-01CA-267532106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7293C3-A944-01EB-1BC8-500D9D9EB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7F65A-EE9A-A79F-6854-4FE065B8B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902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4413D-B3E4-2F2D-1C14-2744016A5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Methods that inspect or transform an array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3A3BD-6160-B0DF-C557-5C3E1B3FB7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indexOf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lastIndexOf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includes(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at(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join(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separator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reverse()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D9860F-A92C-DB24-EBF5-6EDACC940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44DFA-DF89-B6F2-3C72-8B3D247D3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5465B-9F90-E399-F2E7-123897AE5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684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770A7-4BFE-2E0A-54A1-F9D3A3B03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array that’s used by the following examples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B1AF-2852-42A9-F55B-8649232256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numbers = [1,2,3,4,5,6,7,8,9,10];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ways to check if a value is in the array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numbers.includes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(5)) { ...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numbers.indexOf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(5) != -1) { ... }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ways to get the last element in the array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last = numbers[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numbers.length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- 1];    // last is 10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 = numbers.at(-1);                     // last is 10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B3D016-3D4A-4B33-A0BC-15003968A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EB9A8-3E84-642E-7A1D-D4AD1BD12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E798D-AE14-1D4C-7E9C-0FFCA8FF8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8920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D2F70-00BC-7412-80DD-784930D80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ways to convert an array to a string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2DE58-9ABA-56D3-1B11-4890BD2438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str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numbers.join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str is "1,2,3,4,5,6,7,8,9,10"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numbers.join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(", 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str is "1, 2, 3, 4, 5, 6, 7, 8, 9, 10"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numbers.toString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str is "1,2,3,4,5,6,7,8,9,10"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Reverse the elements in an array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numbers.reverse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// numbers is [10,9,8,7,6,5,4,3,2,1]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004879-FC7D-4469-373E-90C90F6DF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562106-236A-4150-1A0F-75092D6EC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2AA77-3096-BFE9-383A-52F8D65E5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397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6C709-05C3-5374-12AA-9F59BC826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dialog with the results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the Test Scores 2.0 app</a:t>
            </a:r>
            <a:endParaRPr lang="en-US" dirty="0"/>
          </a:p>
        </p:txBody>
      </p:sp>
      <p:pic>
        <p:nvPicPr>
          <p:cNvPr id="7" name="Content Placeholder 6" descr="Title describes slide">
            <a:extLst>
              <a:ext uri="{FF2B5EF4-FFF2-40B4-BE49-F238E27FC236}">
                <a16:creationId xmlns:a16="http://schemas.microsoft.com/office/drawing/2014/main" id="{FB53AE5C-099A-D67A-7285-CAD0A16B308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523999"/>
            <a:ext cx="6400800" cy="270653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8793F8-7558-D83F-47C7-3E8CD60C2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B7787-704F-B9BC-D5A0-F1DE2EB22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B5550-96BB-2BC9-21A0-FFF5BEB40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387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9E73B-D374-B08E-484A-F85FF91CA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JavaScript for the Test Scores 2.0 app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213D9-6247-5674-6009-435B483C10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scores = [];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(true)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entry =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prompt("Enter a test score. Or, enter 'x' to exit.");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(entry === 'x' || entry === null)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break;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score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(entry);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(score &gt;= 0 &amp;&amp; score &lt;= 100)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scores.push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(score);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else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alert("Score must by a valid number from 0 through 100.");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B3E346-F494-1616-91ED-1E6746471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A5941C-432B-EA74-8D87-BE57137AE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C5EC7-BC96-7CD1-430C-D88DD4F89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0245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4E301-DFC0-75C9-7F4D-CCA7A4CF5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JavaScript for the Test Scores 2.0 app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6FB96-E007-0C00-744F-8347AA352F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scores.length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=== 0)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alert("You didn't enter any scores.");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else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calculate total and average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let total = 0;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(let score of scores)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total += score;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average = total/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get the last 3 scores in reverse order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lastScores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&lt;= 3) ?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scores.slice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scores.slice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- 3,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lastScores.reverse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display score data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fr-FR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("Scores: " + </a:t>
            </a:r>
            <a:r>
              <a:rPr lang="fr-FR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scores.join</a:t>
            </a:r>
            <a:r>
              <a:rPr lang="fr-FR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(", ")</a:t>
            </a:r>
            <a:r>
              <a:rPr lang="fr-FR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"\n" +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fr-FR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"Total: " + total + "\n" +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"Average: " +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average.toFixed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(2) + "\n" +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"Last 3: " +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lastScores.join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(", ")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060173-CE04-0D41-40B2-001E621D5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DB702B-5A64-2081-CB41-FCC9A1DC4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CFF6F-CD14-DB79-2E7E-C81D31C70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7626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6C7A1-C4AC-68D5-AC16-9015247BD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Property for inspecting a string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C08CD-14C2-36A8-E401-C25F1638D7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Methods for inspecting a string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at(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indexOf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startsWith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endsWith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includes(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5364A3-9559-9AAD-22D3-CA255260B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F4CAE-4769-B4C8-8E7A-9502204F5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6260B-E5D0-3336-C0B5-6EBC6BEF5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0833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9257C-F1D4-EE75-FA46-6B99FA3C8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constant used by the following examples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1D577-F9DF-BDC5-03F9-DF773096BF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495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str = "JavaScript";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 the length of a string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str.length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// 10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 one character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str.at(4)            // "S"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str.at(-1)           // "t"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 index values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str.indexOf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("a")     // 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str.indexOf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("a", 2)  // 3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str.indexOf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("s")     // -1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212091-EEB3-5397-9E83-9B97EE951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6F099-4507-8FF5-BD84-B258D48C6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B061C-D74B-16B3-D419-0A3F89EB4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6065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0245C-5573-94BE-3275-1D5200B71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 whether a string contains the specified text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A04E5-7141-BEEA-A32B-834505085B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str.startsWith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("Java")     // true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str.startsWith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("java")     // false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str.endsWith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("Script")     // true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str.includes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("ava")        // true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str.includes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("ava", 2)     // false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2BEA8-55BC-CD0B-8100-ACCA0B92E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AF96F8-F010-2CCB-7EFA-4CA2C69C1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4CC01-FDAF-A29B-B22A-96D8832D2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9000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6CB07-515F-11E1-949E-58408F7C3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Methods for modifying a string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F1638-C64F-B89F-887B-F747D993EF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substring(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start, end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toLowerCase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toUpperCase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trimStart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trimEnd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trim()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padStart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padEnd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replace(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replaceAll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repeat(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times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AAFAE6-CBE3-1824-1496-327AB0DC5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62C08-5E37-0613-67AD-1C9196956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937BA-B32F-7070-4283-1A4771056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209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30F19-9189-132E-93C9-77D94B2EB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Syntax for creating an array using an array literal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26A15-6C6D-90E9-32A0-2C9757594C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[values];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Syntax for referring to an element of an array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[index]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property of an array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6927F1-D5F8-0EBF-DBDD-2102D63FB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10BF4-5F6B-04FF-E16D-EEED6EFC0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95843-6D7A-D3B5-993A-5F3C27BC3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3663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7C4DC-7894-1A69-95B0-2FCFA2EBE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constant used by the following examples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98EEB-178A-86AC-6989-67A1829C96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str = "JavaScript";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 substrings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str.substring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(4)             // "Script"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str.substring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 4)          // "Java"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 case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str.toLowerCase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           // "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str.toUpperCase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           // "JAVASCRIPT" 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 the start or end of a string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str.padStart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str.length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+ 3) // "   JavaScript"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str.padEnd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str.length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+ 3)   // "JavaScript   </a:t>
            </a:r>
            <a:r>
              <a:rPr lang="en-US" sz="20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1C37BD-750A-E726-A75E-3D9BBA4C2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EA094-A94C-9488-1865-8ACB43858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46F8F-7696-C16F-D7DD-C2042B2E8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2084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D482E-E11C-6D68-70AC-7A28757DE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Trim whitespace from the start or end of a string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BC4C2-0A96-575F-C290-357F90A5BA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str2 = "   JavaScript   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str2.trimStart()             // "JavaScript   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str2.trimEnd()               // "   JavaScript"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str2.trim()                  // "JavaScript"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Replace a substring with a new string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str.replace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("a", "@");       // "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J@vaScript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str.replaceAll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("a", "@");    // "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J@v@Script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Repeat a string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"*".repeat(20);       // "********************"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86BF5F-16B9-9136-7C69-63028F6BE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2024, Mike Murach &amp; Associates, Inc.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D0C9A-065E-8B1C-163A-491E6156A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543BB-103F-7481-88F6-90C3ECE46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6113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4C76B-E899-5A86-F788-6A78715A2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method for creating an array from a string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97CF9-6E24-0026-E879-1C71670018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split(separator)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constants used by the following examples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"Grace M Hopper";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date = "7-4-2023";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Split a string that’s separated by spaces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 an array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names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fullName.split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 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names is ["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Grace","M","Hopper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names.length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3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names[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- 1];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"Hopper"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59BAAB-2F2B-E03D-9D4F-30260585A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BB6505-3D11-252D-3859-AAAAEA37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B41D6-8897-9D18-CA9F-7BFD7DCFF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46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9E1E-9E8C-8AEA-939F-22F10FF9B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Split a string that’s separated by hyphens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 an array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CAE3F-1530-F868-E730-901B9A42B5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543800" cy="4495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dateParts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date.split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("-");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dateParts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["7","4","2023"]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month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dateParts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[0];         // month is "7"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year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dateParts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[2];          // year is "2023"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Split a string that’s separated by commas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spaces into an array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names = "Bob, Anne, Mike";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namesParts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names.split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(", 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namesParts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["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Bob","Anne","Mike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"]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Split a string into an array of characters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characters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fullName.split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["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G","r","a","c","e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"," ","M"," ","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H","o","p","p","e","r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"]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BC6BD6-C8A5-BAF4-AF80-4CC9E7B29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2A6E5-7897-6401-7D4F-128E4ECB0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5C02C-F8F7-A2DA-62FE-7006DF0D5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8507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7C607-41C7-9715-B609-BB59887C6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happens if the string doesn’t contain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separator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EC269-C36E-2BA2-9D5C-D5311D3D3B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dateParts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date.split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("/");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dateParts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["7-4-2023"]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dateParts.length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    //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1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happens if the string contains the separator at the beginning or end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path = "/directory/";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pathParts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path.split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("/");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pathParts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["","directory",""]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0B7D4A-30A2-0179-8C16-1B6241C61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D37B8-4A40-692C-444B-7DD836D54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509F8-CD76-4017-90A5-EBC1AC16D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9869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F7F8A-E00B-3747-4F26-4C4E1F934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Capitalize the first letter of a name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C4B0E2-12DF-0C50-35B9-7A16DC3CA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let name = "grace";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Without method chaining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firstLetter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name.substring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 1);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firstLetter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firstLetter.toUpperCase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firstLetter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name.substring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(1);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method chaining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name.substring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 1).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toUpperCase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+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name.substring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B1843B-00C4-F380-929D-D657699B6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58EA0-4A2D-5E66-CE7D-2DCAB193D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3F2A7-8EEA-6329-8B0E-6C80FBF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6809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1C977-3051-9B90-B8A1-499E9AA3D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 a string to lowercase without punctuation or extra spaces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CEBA2-8F8B-A58B-7488-A353D61139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text = `   JavaScript, often abbreviated as JS, is a programming language that is one of the core technologies of the World Wide Web, alongside HTML and CSS.     `;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Without method chaining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words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text.replaceAll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("\n", "");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words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words.replaceAll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(",", "");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words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words.replaceAll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(".", "");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words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words.trim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words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words.toLowerCase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`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often abbreviated as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...`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method chaining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words = text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replaceAll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("\n", "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replaceAll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(",", "")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replaceAll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(".", "")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.trim()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toLowerCase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`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often abbreviated as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...`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0DC7BF-D73E-2A20-9ED4-1152E87F7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B4E75F-0BC8-A53B-831B-2A43AB16F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6DFD5-0CED-77FE-9397-E358B547F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614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EE59C-90AA-9D99-3519-4C5759DF8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method chaining to get the third word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 string of words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6A484-45CD-773D-E9B9-A01DFE8B8D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thirdWord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words.split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 ").at(2);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8FD271-2A85-2FD9-25BC-296A21B0C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05943F-04A6-B1EF-0FFA-49C0BF6CA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6992B-4640-6626-1A91-472D530F0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3209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9F290-EE10-4AD2-6268-142D2BD4B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Dialogs of the Email Check app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965E3-BDE1-2E97-7322-070D02406A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Displays when the email address is invalid</a:t>
            </a:r>
          </a:p>
          <a:p>
            <a:endParaRPr lang="en-US" dirty="0"/>
          </a:p>
        </p:txBody>
      </p:sp>
      <p:pic>
        <p:nvPicPr>
          <p:cNvPr id="10" name="Content Placeholder 9" descr="Dialog for invalid email address">
            <a:extLst>
              <a:ext uri="{FF2B5EF4-FFF2-40B4-BE49-F238E27FC236}">
                <a16:creationId xmlns:a16="http://schemas.microsoft.com/office/drawing/2014/main" id="{B9780873-4661-0959-DCD9-83915757CCC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49234" y="1524000"/>
            <a:ext cx="5853544" cy="16764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EAED3D-C6E5-A91A-B71A-7922E452AA5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Displays when the email address is valid</a:t>
            </a:r>
          </a:p>
          <a:p>
            <a:endParaRPr lang="en-US" dirty="0"/>
          </a:p>
        </p:txBody>
      </p:sp>
      <p:pic>
        <p:nvPicPr>
          <p:cNvPr id="11" name="Content Placeholder 10" descr="Dialog for valid email address">
            <a:extLst>
              <a:ext uri="{FF2B5EF4-FFF2-40B4-BE49-F238E27FC236}">
                <a16:creationId xmlns:a16="http://schemas.microsoft.com/office/drawing/2014/main" id="{046A4C45-4EEE-7FE2-E562-5666B52E7ABA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3"/>
          <a:stretch>
            <a:fillRect/>
          </a:stretch>
        </p:blipFill>
        <p:spPr>
          <a:xfrm>
            <a:off x="1249234" y="3845338"/>
            <a:ext cx="5853544" cy="1960419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450B8-F3DF-DED1-86C3-9953F65CC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1E7ED5-503A-82B9-D4E5-0CD507F6E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3CCB66F-B3A3-DCAE-49C2-A67D0E7EF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4913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99230-1A2C-3E65-98A5-EB3CBE334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email address rules that the app uses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71828-69D4-02D2-AA5A-3334A37B62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email address may not start with a period or an underscore.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email address must contain an @ symbol and a period.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period must come after the @ symbol.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5D827F-54D8-5ADF-699B-7732F3AA6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CEAC27-0977-7CC6-E56E-576DBC6CA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48A37-4E8C-B134-B65B-D0BD2FE9B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258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310F8-79AC-E0F3-91E0-00CAB31DF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an array and add three elements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5F60A-F14D-0FFA-4DAB-8B94132266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amounts = [];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amounts[0] = 141.95;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amounts[1] = 212.25;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amounts[2] = 411;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an array and add three elements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 single statement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amounts = [141.95, 212.25, 411];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F91E2A-AA7B-E587-3B69-2816E42AC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4BE7EF-5F1F-9C8B-0624-DDDFEC47E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0685D-9A2D-0E56-CBCE-A832AE6C1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417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B5BAC-0E79-33D8-50FA-5319B944A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JavaScript for the Email Check app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AEB78-0035-8416-5732-44A99002F3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8486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(!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email = prompt("Enter your email address:");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email.startsWith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("_") ||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email.startsWith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("."))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alert("Email address may not start with a period " +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"or underscore.");     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else if (!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email.includes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("@"))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alert("Email address must contain an @ symbol.");     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else if (!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email.includes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("."))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alert("Email address must contain a period.");     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else if (!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email.includes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(".",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email.indexOf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("@")))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alert("The period must come after the @ symbol.");     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else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alert(`You entered: ${email}.\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nThis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a valid email address.`);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1395F3-3D11-0007-8639-A986C81F5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E24C8-A662-3DFC-0DA7-7035D1F10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C10B9-0F0B-E005-DB40-CA2DA1B64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9019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4BD9F-8FE7-39BE-49E2-B06A64CBD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Dialogs for the Bio app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3C94E-3173-CEE2-4683-32FEFEB107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472"/>
            <a:r>
              <a:rPr lang="en-US" sz="20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Prompt the user for their bio information</a:t>
            </a:r>
            <a:endParaRPr lang="en-US" b="1" dirty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Content Placeholder 9" descr="Bio app prompts">
            <a:extLst>
              <a:ext uri="{FF2B5EF4-FFF2-40B4-BE49-F238E27FC236}">
                <a16:creationId xmlns:a16="http://schemas.microsoft.com/office/drawing/2014/main" id="{492F3C86-DDC8-F812-7B88-4FDA46035AA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463899"/>
            <a:ext cx="5220701" cy="2469948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42D638-8B7B-8DC6-BC43-2298139CBE0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800" y="4002230"/>
            <a:ext cx="7391400" cy="4572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 the user’s bio</a:t>
            </a:r>
          </a:p>
          <a:p>
            <a:endParaRPr lang="en-US" dirty="0"/>
          </a:p>
        </p:txBody>
      </p:sp>
      <p:pic>
        <p:nvPicPr>
          <p:cNvPr id="11" name="Content Placeholder 10" descr="Dialog with user's bio">
            <a:extLst>
              <a:ext uri="{FF2B5EF4-FFF2-40B4-BE49-F238E27FC236}">
                <a16:creationId xmlns:a16="http://schemas.microsoft.com/office/drawing/2014/main" id="{2A2AE808-61F3-DEF3-069A-006ACCC545BB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3"/>
          <a:stretch>
            <a:fillRect/>
          </a:stretch>
        </p:blipFill>
        <p:spPr>
          <a:xfrm>
            <a:off x="1250092" y="4434717"/>
            <a:ext cx="3610364" cy="1346723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58E67-F681-F918-8ED2-FF09CCA4B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0ADEDA-9583-6376-29B8-8F5F86340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9E2FE27-D0D6-EC70-8DF4-A8BD40099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0095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FCA4B-8F5C-335E-CBDF-D3694B81D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JavaScript for the Bio app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E87C6-9712-E6EE-C2C9-73A67DF9DE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962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get name, dob, and colors and split into arrays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names = prompt("Enter your full name").split(" 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dob =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prompt("Enter your DOB in mm-dd-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yyyy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format").split("-");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colors = prompt("Enter your favorite colors,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separated by commas").split(",");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capitalize each name in array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(let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names)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firstLetter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names[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].substring(0, 1).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toUpperCase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restOfName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names[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].substring(1).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toLowerCase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names[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firstLetter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restOfName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trim any spaces from colors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(let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colors)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colors[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colors[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].trim();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D8801C-47BF-30A3-D133-709ADAD99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DE1F5-7DDA-297B-7246-01C11CA58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5CD29-414C-C104-D07B-42C9BB6C4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3923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0F7F4-E1A8-F000-205E-A40435DD4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JavaScript for the Bio app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8668D-003D-0C3C-A18E-96E2368DF6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create a display string for the colors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firstColors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colors.slice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 -1);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lastColor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colors.at(-1);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`${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firstColors.join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(", ")} and ${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lastColor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}`;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display bio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alert(`Hello, my name is ${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names.join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 ")}.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was born in ${dob[2]}.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have ${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colors.length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favorite colors: ${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}.`);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C5F4C4-8BB3-4FE6-1F62-9DBBEACD7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27D07-CDEF-EA9B-BE8B-F4FDF6D9C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A1CC2-C7FE-BB4E-3790-6423C6704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23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064ED-AAA0-A032-5D33-FAC6A7195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 to the elements in an array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C96735-33D1-0330-3A6E-E0E0964ED5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amounts[0]        // first element  – returns 141.95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amounts[1]        // second element – returns 212.25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amounts[2]        // third element  – returns 411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amounts[3]        // element doesn't exist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// returns undefined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Determine how many elements are in an array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count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amounts.length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 // 3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fails when you assign a new array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a constant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amounts = [550.95, 620.50, 722];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TypeError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Assignment to constant variable.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5F80F6-77B2-76B3-FEFA-D76D42259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F12CD3-B2B0-835B-AD92-C0712B98A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EB442-138D-D84F-C87E-32E70E3E2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434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8B187-BAED-E20C-B347-E627AB946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an element to the end of an array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F73B6-CDA4-C7BE-33D6-0FEA1CB33C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numbers = [1, 2, 3];     // array is 1,2,3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numbers[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numbers.length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4;   // array is 1,2,3,4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an element at a specific index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numbers = [1, 2, 3];     // array is 1,2,3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numbers[5] = 6;                // array is 1,2,3,,,6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numbers.length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//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6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Replace an element at a specific index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numbers = [1, 2, 3];     // array is 1,2,3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numbers[1] = 20;               // array is 1,20,3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3EEED7-13B2-BCDC-677F-58508C0B1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1C3F04-75B6-EC53-A412-E39EECB15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639CE-5682-6337-8989-7FE1C8C26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635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19A52-EB0F-01AF-99AD-503FF5AE6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 an element at a specific index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340A0-3F9D-80B4-1CB3-5B487C96DE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numbers = [1, 2, 3];   // array is 1,2,3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 numbers[1];           // array is 1,,3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num = numbers[1];      // num is undefined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Remove all elements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numbers = [1, 2, 3];   // array contains 3 elements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numbers.length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          // removes all elements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7E9595-BCF0-5BE1-775B-13DBB3973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6E5ED-C3E8-5F7D-762A-485D1BB0A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BE44B-4E49-CD87-E547-B9C55C897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293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D200B-45BF-36BA-D946-180A0B555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Put the numbers 1 through 10 into an array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19119-9DF0-40CC-ED42-DEE1B855D2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numbers = [];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(let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10;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numbers[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+ 1;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 the numbers in the array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(let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numbers.length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numbers[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+ " ";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  // displays 1 2 3 4 5 6 7 8 9 10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45771D-5F8E-8EF3-AC07-14202392D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11C4E-4378-0E26-40A0-488BA16E3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B08B3-AF23-7674-5C23-F59BA5614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240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742C-7FEF-0FE8-04C3-4B5F2FD24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Put four amounts into an array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46B6E-DE5C-1396-1F22-9A2390C4BA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amounts = [];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amounts[0] = 141.95;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amounts[1] = 212.25;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amounts[2] = 411;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amounts[3] = 135.75;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 the amounts in the array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total =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(let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amounts.length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total += amounts[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1F464D-11FC-766B-60EB-A00CF0AA7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F733F-A2BA-D7B0-BF5E-29C3EACE3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0CBB7-2B14-F163-9D03-9F9E912C8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261305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 - new format.potx" id="{3BEF52E8-6F00-47B7-9C38-C63A3A7ED98E}" vid="{BB247BD3-0825-4C9E-886F-3B62818F7E7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 - new format</Template>
  <TotalTime>103</TotalTime>
  <Words>4069</Words>
  <Application>Microsoft Office PowerPoint</Application>
  <PresentationFormat>On-screen Show (4:3)</PresentationFormat>
  <Paragraphs>628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Murach’s Modern JavaScript</vt:lpstr>
      <vt:lpstr>Objectives</vt:lpstr>
      <vt:lpstr>Syntax for creating an array using an array literal</vt:lpstr>
      <vt:lpstr>Create an array and add three elements</vt:lpstr>
      <vt:lpstr>Refer to the elements in an array</vt:lpstr>
      <vt:lpstr>Add an element to the end of an array</vt:lpstr>
      <vt:lpstr>Delete an element at a specific index</vt:lpstr>
      <vt:lpstr>Put the numbers 1 through 10 into an array</vt:lpstr>
      <vt:lpstr>Put four amounts into an array</vt:lpstr>
      <vt:lpstr>Display the amounts and the total</vt:lpstr>
      <vt:lpstr>How to use the for-in loop</vt:lpstr>
      <vt:lpstr>How to use the for-of loop</vt:lpstr>
      <vt:lpstr>Dialogs for the Test Scores app</vt:lpstr>
      <vt:lpstr>The JavaScript for the Test Scores app (part 1)</vt:lpstr>
      <vt:lpstr>The JavaScript for the Test Scores app (part 2)</vt:lpstr>
      <vt:lpstr>Methods that modify or copy an array</vt:lpstr>
      <vt:lpstr>The names array used by the following examples</vt:lpstr>
      <vt:lpstr>Remove, add, and replace elements  from a specific index</vt:lpstr>
      <vt:lpstr>Copy some elements to a new array</vt:lpstr>
      <vt:lpstr>Methods that inspect or transform an array</vt:lpstr>
      <vt:lpstr>An array that’s used by the following examples</vt:lpstr>
      <vt:lpstr>Three ways to convert an array to a string</vt:lpstr>
      <vt:lpstr>A dialog with the results  of the Test Scores 2.0 app</vt:lpstr>
      <vt:lpstr>JavaScript for the Test Scores 2.0 app (part 1)</vt:lpstr>
      <vt:lpstr>JavaScript for the Test Scores 2.0 app (part 2)</vt:lpstr>
      <vt:lpstr>Property for inspecting a string</vt:lpstr>
      <vt:lpstr>The constant used by the following examples</vt:lpstr>
      <vt:lpstr>Check whether a string contains the specified text</vt:lpstr>
      <vt:lpstr>Methods for modifying a string</vt:lpstr>
      <vt:lpstr>A constant used by the following examples </vt:lpstr>
      <vt:lpstr>Trim whitespace from the start or end of a string</vt:lpstr>
      <vt:lpstr>A method for creating an array from a string</vt:lpstr>
      <vt:lpstr>Split a string that’s separated by hyphens  into an array</vt:lpstr>
      <vt:lpstr>What happens if the string doesn’t contain  the separator</vt:lpstr>
      <vt:lpstr>Capitalize the first letter of a name</vt:lpstr>
      <vt:lpstr>Convert a string to lowercase without punctuation or extra spaces</vt:lpstr>
      <vt:lpstr>Use method chaining to get the third word  in a string of words</vt:lpstr>
      <vt:lpstr>Dialogs of the Email Check app</vt:lpstr>
      <vt:lpstr>The email address rules that the app uses</vt:lpstr>
      <vt:lpstr>The JavaScript for the Email Check app</vt:lpstr>
      <vt:lpstr>Dialogs for the Bio app</vt:lpstr>
      <vt:lpstr>The JavaScript for the Bio app (part 1)</vt:lpstr>
      <vt:lpstr>The JavaScript for the Bio app (part 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Murach’s Modern JavaScript</dc:title>
  <dc:creator>Anne Boehm</dc:creator>
  <cp:lastModifiedBy>Lisa Cooper</cp:lastModifiedBy>
  <cp:revision>5</cp:revision>
  <cp:lastPrinted>2016-01-14T23:03:16Z</cp:lastPrinted>
  <dcterms:created xsi:type="dcterms:W3CDTF">2024-02-26T17:03:54Z</dcterms:created>
  <dcterms:modified xsi:type="dcterms:W3CDTF">2024-03-11T18:05:44Z</dcterms:modified>
</cp:coreProperties>
</file>