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>
      <p:cViewPr varScale="1">
        <p:scale>
          <a:sx n="82" d="100"/>
          <a:sy n="82" d="100"/>
        </p:scale>
        <p:origin x="145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dirty="0"/>
              <a:t>Modern JavaScript</a:t>
            </a:r>
            <a:endParaRPr lang="en-US" i="1" dirty="0">
              <a:latin typeface="Arial Narrow" panose="020B0606020202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590800"/>
            <a:ext cx="7315200" cy="914400"/>
          </a:xfrm>
        </p:spPr>
        <p:txBody>
          <a:bodyPr/>
          <a:lstStyle/>
          <a:p>
            <a:r>
              <a:rPr lang="en-US" dirty="0"/>
              <a:t>How to script the DOM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4386-6B5C-ADBB-F399-0FB0CE18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text from a child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43157-0B25-15CA-6DCA-48C80BBC6E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uElem.textContent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displays "Back"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all the text in the &lt;span&gt;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span.textContent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displays "Welcome Back!"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the text of the first child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span.firstChild.textContent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"Hurry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span.textContent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displays "Hurry Back!"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the text of the &lt;span&gt;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span.textContent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"Hi";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replaces all child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span.textContent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displays "Hi"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A22A4-328D-9F50-6CE6-E83DBEE2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EC4C0-A5D7-534E-8046-DA5DCEAC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AF7F2-B605-EACF-86C7-9BFAA0B5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DE83-1A04-85C2-C10C-F2A53CA3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methods available from an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F6FB2-8488-B3DC-2F74-E550E59628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hasAttribute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getAttribute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removeAttribute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D2D0C-E6F9-BFED-FD1F-1F46880B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47CCD-2035-7CEE-B6DA-2BBEEED3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7AEC0-EE67-DAEE-3F62-5C9C5C5D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0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15F8-C111-C35A-6B78-3780896B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element that has two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79FD-D6A0-D23D-3674-CB1D5F4CCF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class="close"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&lt;li&gt;&lt;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src="images/lion.png"&gt;&lt;/li&gt;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src="images/tiger.png"&gt;&lt;/li&gt;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list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if the element has an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list.hasAttribute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("class"))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console.log("list has class attribute");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F695A-95CF-33B0-84AD-B9B838DC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C3368-DB73-7439-A87D-DF978978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BE48-DD3B-4763-F516-F1F94D0D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4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8032-7FE3-A690-02B2-FD920291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an attribute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906D0-BB06-BA84-9366-E2C209795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listClass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list.getAttribute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an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list.setAttribute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("class", "open");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an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list.removeAttribute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4B7C8-E05B-EBF2-2580-FD0EDE16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27112-08A8-004D-FA5B-C12107E2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8323-B2F1-9C07-938D-119AAFBF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5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E5AD-B22F-5E14-34F2-791C0FBA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properties that make it easier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script attributes</a:t>
            </a:r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4D64E4CC-878E-A2DF-ECDC-90E50412B61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75495518"/>
              </p:ext>
            </p:extLst>
          </p:nvPr>
        </p:nvGraphicFramePr>
        <p:xfrm>
          <a:off x="914400" y="1547320"/>
          <a:ext cx="7315200" cy="3763360"/>
        </p:xfrm>
        <a:graphic>
          <a:graphicData uri="http://schemas.openxmlformats.org/drawingml/2006/table">
            <a:tbl>
              <a:tblPr firstRow="1"/>
              <a:tblGrid>
                <a:gridCol w="1352479">
                  <a:extLst>
                    <a:ext uri="{9D8B030D-6E8A-4147-A177-3AD203B41FA5}">
                      <a16:colId xmlns:a16="http://schemas.microsoft.com/office/drawing/2014/main" val="801737337"/>
                    </a:ext>
                  </a:extLst>
                </a:gridCol>
                <a:gridCol w="1620740">
                  <a:extLst>
                    <a:ext uri="{9D8B030D-6E8A-4147-A177-3AD203B41FA5}">
                      <a16:colId xmlns:a16="http://schemas.microsoft.com/office/drawing/2014/main" val="3370781494"/>
                    </a:ext>
                  </a:extLst>
                </a:gridCol>
                <a:gridCol w="4176664">
                  <a:extLst>
                    <a:ext uri="{9D8B030D-6E8A-4147-A177-3AD203B41FA5}">
                      <a16:colId xmlns:a16="http://schemas.microsoft.com/office/drawing/2014/main" val="3631975192"/>
                    </a:ext>
                  </a:extLst>
                </a:gridCol>
                <a:gridCol w="165317">
                  <a:extLst>
                    <a:ext uri="{9D8B030D-6E8A-4147-A177-3AD203B41FA5}">
                      <a16:colId xmlns:a16="http://schemas.microsoft.com/office/drawing/2014/main" val="1634224187"/>
                    </a:ext>
                  </a:extLst>
                </a:gridCol>
              </a:tblGrid>
              <a:tr h="38748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Element</a:t>
                      </a:r>
                    </a:p>
                  </a:txBody>
                  <a:tcPr marL="67065" marR="67065" marT="44710" marB="4471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</a:p>
                  </a:txBody>
                  <a:tcPr marL="67065" marR="67065" marT="44710" marB="447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</a:p>
                  </a:txBody>
                  <a:tcPr marL="67065" marR="67065" marT="44710" marB="447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065" marR="67065" marT="44710" marB="4471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631706"/>
                  </a:ext>
                </a:extLst>
              </a:tr>
              <a:tr h="38748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(all)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id attribute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9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576233"/>
                  </a:ext>
                </a:extLst>
              </a:tr>
              <a:tr h="38748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9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title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title attribute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9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54532"/>
                  </a:ext>
                </a:extLst>
              </a:tr>
              <a:tr h="68555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9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className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class attribute. To set multiple class names, separate the names with spaces.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9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228947"/>
                  </a:ext>
                </a:extLst>
              </a:tr>
              <a:tr h="38748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&lt;a&gt;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href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href attribute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9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350537"/>
                  </a:ext>
                </a:extLst>
              </a:tr>
              <a:tr h="38748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&lt;img&gt;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src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src attribute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065" marR="67065" marT="44710" marB="4471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11164"/>
                  </a:ext>
                </a:extLst>
              </a:tr>
              <a:tr h="38748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9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alt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alt attribute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9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346897"/>
                  </a:ext>
                </a:extLst>
              </a:tr>
              <a:tr h="38748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&lt;input&gt;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disabled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disabled attribute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9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65" marR="67065" marT="44710" marB="4471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527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86C33-C107-F9C1-32E0-6D1025BF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B10C6-EA0B-F7E6-75AA-3BD9DCAF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936EB-6B63-EE60-1984-CDA58D92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31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9F64-AA63-EE8C-20FB-D642FF0A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an &lt;a&gt;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E0AF3-B9EE-3C0C-1177-B25DF0723A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="https://www.murach.com" title="Murach"&gt;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Visit our website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get and set the title attribute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link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DOM API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link.getAttribute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("title"));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displays "Murach"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link.setAttribute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("title", "Amazon");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sets title to "Amazon"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HTML DOM API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// displays "Amazon"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"Murach";        // sets title to "Murach"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8FF82-81D1-81F0-D09C-F09AADF5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A88C5-0EE0-4790-0F58-252F042E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19D84-A397-C6BE-D377-5008322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3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4013-2042-21A1-02D7-5D8A29CF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and get a class attribute with two class names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B5DCB-F283-F974-765C-0DE7865483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div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("div");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div.className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"open plus";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class attribute is "open plus"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div.className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displays "open plus"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and set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 of an &lt;a&gt;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link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displays "https://murach.com"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"https://amazon.com";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"https://amazon.com"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and set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 of an &lt;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image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("#image");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// displays the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source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image.src.replace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("lion.png", "tiger.png");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source;      // sets the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36DDB-EBEC-BA2D-788C-B3A68DC7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814D0-A7A4-7A5D-A700-FB836550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FC9AF-533D-3596-F6FD-CBB55EA5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66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6310-DB72-57CE-3C74-D457A82C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Disable and enable an &lt;input&gt;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92132-15AB-1E7D-1FDD-A86EDD3BA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play_button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").disabled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play_button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").disabled = false;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00979-FA57-B859-A6F6-F024BB07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C6125-4346-4CA6-1FDA-15F136FA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A3E61-BA89-5FC6-97F7-B8E0E261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92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FC36-5721-5049-520F-476DCC45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property of an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397AF-DDCD-32E9-C294-22A7098CC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classList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contains(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replace(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472"/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toggle(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D29A0-3234-5D51-D474-14186712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752AE-B674-2242-DFCE-18698E34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7C0D3-24F0-7E48-B1CD-CAEC85E7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05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CE2E-9A0E-ABF8-013E-C2CBD271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heading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AF6D6-9A95-B65C-9C79-25FD56669B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class="first"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&gt;Welcome to our website!&lt;/h2&gt;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heading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h2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("h2");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CSS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h2.classList.add("blue");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class attribute is "first blue"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 a CSS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h2.classList.replace("blue", "red");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attribute is "first red"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a CSS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h2.classList.remove("red");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attribute is "first"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701BB-464E-27A9-3AEB-58719F37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91F02-D7AC-BE56-5B41-BE06D7C6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74AA-8571-7880-7E5A-276F9DEF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8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6134-ABDC-4628-4501-219A0503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BB573-E9AC-B1FF-C40D-0AF9EF8506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5029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querySelector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querySelectorAll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methods of the document object to get elements from the DOM.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elements and their attributes using their properties and methods.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form and control elements including text boxes, text areas, select lists, radio buttons, and check boxes.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Preload images.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properties for working with nodes: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parentNode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childNodes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firstChild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lastChild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nextElementSibling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nodeValue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textContent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DOM API and the HTML DOM API.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DOM scripting can be used for data validation.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 what triggers the following events: focus, blur, click,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dblclick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change, and select.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1A13C-8CFD-E085-D5C1-6531BA7A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03B05-C23B-0E74-2319-D97CC042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2173-6E6D-29AF-82E7-586A0A25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2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E7F7-A680-9463-F14C-6282ABAD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 a CSS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7BE77-7F9E-BDFE-D76E-4187D1927D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h2.classList.toggle("blue");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attribute is "first blue"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h2.classList.toggle("blue");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attribute is "first"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h2.classList.toggle("blue");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attribute is "first blue"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for a CSS class before taking an action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(h2.classList.contains("blue"))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h2.classList.add("bold");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attribute is "first blue bold"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C3A2D-1A4B-EAE2-8CC7-D3C49D96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6E0C1-50AC-8142-65C8-0E36B587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53A22-B12D-E613-2C1F-EE083324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09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B59E-C838-9848-0735-64FF0847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FAQs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70168962-EC20-718A-451C-73285649D4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2071" y="1023153"/>
            <a:ext cx="7360640" cy="332024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DE296-35B0-6115-466E-92CB737B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9D884-2178-4C42-F53F-B7B766BD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B0AA-D911-BDB2-61C3-A429FBB0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6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6BDF-5676-94A0-C078-9DB17C65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HTML for the FAQs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66D95-4750-29FC-45C6-5ADCD2F73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&lt;h1&gt;JavaScript FAQs&lt;/h1&gt;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="#"&gt;What is JavaScript?&lt;/a&gt;&lt;/h2&gt;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&lt;p&gt;JavaScript is a scripting language that you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can use to make websites interactive.&lt;/p&gt;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="#"&gt;Why use JavaScript?&lt;/a&gt;&lt;/h2&gt;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&lt;li&gt;It has simple syntax that's easy to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learn.&lt;/li&gt;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&lt;li&gt;It's versatile.&lt;/li&gt;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&lt;li&gt;It's one of the most popular programming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languages.&lt;/li&gt;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811AA-75B6-9B9B-8C53-EFD08E3D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A1072-0C05-25BD-7398-38B0FA74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DDD42-7E42-AB68-B49E-4894C767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7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0BA8-777A-67D5-AACF-A28EACED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HTML for the FAQs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E1E24-BCE6-4629-980F-18A9499F07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&lt;h2&gt;&lt;a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="#"&gt;Which browsers support JavaScript?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&lt;/a&gt;&lt;/h2&gt;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&lt;p&gt;All the major modern browsers support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JavaScript.&lt;/p&gt;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="faqs.js"&gt;&lt;/script&gt;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080F3-A851-8A70-E3C1-2B5DE33E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127B-E52B-D6E9-F144-F2E80957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FA3D0-3277-DA7A-F353-46B22EAB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346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6872-65F5-20D0-4EE6-5A7D5D62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FAQs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0DBC0-98AE-0C66-05AC-49792A22E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black;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text-decoration: none;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a:focus, a:hover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cursor: pointer;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(images/plus.png) no-repeat left center;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h2.minus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(images/minus.png) no-repeat left center;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none;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div.open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block;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A9F79-EA08-D69B-FBD3-5E50F059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EAB3A-DCE7-321A-928F-29E1550D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19D25-15DB-ABCF-5722-5F6AE58C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181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2CB9-D56E-4D2B-B5D0-00A12922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FAQs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1AC06-107E-850B-8423-BD1C676B2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event handler for the click event of each &lt;h2&gt; element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toggleVisibility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h2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// get &lt;h2&gt; element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div = h2.nextElementSibling; // get &lt;div&gt; element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h2.classList.toggle("minus");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div.classList.toggle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("open");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evt.preventDefault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// cancel default action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// of child &lt;a&gt; element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81E7E-89E6-BDE4-B3E6-F1BC2A26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BF84A-49C6-E950-16F0-FDF19721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60DF2-D554-90F0-4E4C-6C4F4001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73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21BC-4149-7731-E5BF-2A895C57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FAQs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2D69-538D-9F0F-0230-654DD89984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the &lt;h2&gt; elements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h2s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attach event handler for each &lt;h2&gt; element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h2 of h2s)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h2.addEventListener("click",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toggleVisibility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focus on first &lt;a&gt; element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h2s[0].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firstChild.focus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60BC7-E181-ACB9-11DE-70C5EE39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3CBFE-D4DD-3C98-C6DB-CB76B4B4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BB58-F6B3-56CA-9A62-318754F6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94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AC86-937A-E761-4EF2-7EE3439B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 in a browser</a:t>
            </a:r>
            <a:endParaRPr lang="en-US" dirty="0"/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DA8E35F9-C179-5584-9E98-591C2D2BA4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59403"/>
            <a:ext cx="6019800" cy="15049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37F1B-3D81-2A10-5D1C-552AEA9863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9400"/>
            <a:ext cx="7391400" cy="2209799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of the &lt;form&gt; element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4F512-FF09-371D-4D5D-05CA0173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8DD479-82AB-73C2-4887-0FF7E129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D9CE7-332E-1C5C-C046-3B400484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7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FCE0-9DBB-26EF-5B6F-5F4DD4B1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form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A00BA-E9C2-5DA5-305E-A0EE70FB82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join.php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method="post"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"&gt;Email Address:&lt;/label&gt;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name="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"&gt;First 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&lt;label&gt;&amp;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type="submit"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value="Join our 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A2BCD-464D-51F7-7E0C-438F6382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66A59-BEA3-8B5D-032A-3CDD56E6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A1A79-12D6-4ED2-D1CF-13AE808F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32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32FE-C4DD-0636-2838-56DC1137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properties available from most controls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26E5B-0C70-0315-F752-AB34CF6B9F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for a text box, text area, and select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for="name"&gt;First 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name="name"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id="name"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for="comment"&gt;Comment:&lt;/label&gt;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name="comment"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id="comment"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rows="5" cols="40"&gt;&lt;/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for="country"&gt;Country:&lt;/label&gt;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name="country"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id="country"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value=""&gt;Select a country...&lt;/option&gt;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="usa"&gt;USA&lt;/</a:t>
            </a:r>
            <a:r>
              <a:rPr lang="es-E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&lt;option value="can"&gt;Canada&lt;/option&gt;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"&gt;Mexico&lt;/option&gt;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FB84-86A9-B05C-98C1-1F269F62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A9C12-0BB5-D0E6-ECEB-DCE64787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43F37-1E0C-60D9-D50B-C3E2EB84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1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FBAE-C4B2-01A0-E7D7-51D33F43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D6628-1452-5BF0-609A-A775C76EB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&lt;title&gt;Join Email List&lt;/title&gt;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&lt;h1&gt;Please join our email list&lt;/h1&gt;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join_form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action="join.html"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method="post"&gt;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"&gt;Email Address: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&lt;/label&gt;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name="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email_error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"&gt;*&lt;/span&gt;&lt;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&lt;/form&gt;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1AFF5-C683-B0D1-A356-FD4C81C7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DA06-AACB-E967-3DEB-C94ADE4F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812F1-2A49-12B7-53F3-81FF51FC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3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02E5-21D4-06A9-DC04-204FB947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to get the text box, text area,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select list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4C625-7E71-A183-2953-38F4720672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("#name").value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comment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("#comment").value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country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("#country").value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(country ==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alert("You selected USA.");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(country == "can")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alert("You selected Canada.");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(country ==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alert("You selected Mexico.");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alert("Please select a country.");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7CCA5-B2BF-AC31-7228-BB7A5A6F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2024,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316AC-0521-6F13-39A3-DB8CF1E0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93B7-C403-E7DF-12D5-463AAA16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860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FA42-5FF2-C4F6-D538-88D43FEB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to set the text box, text area,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select list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6C3F0-1957-CC18-FC2A-7AC17BDAF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"#country").value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"#name").value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"#comment").value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FCD0D-8986-0C52-4B9E-7ED12F25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EE6E5-D3C9-E1D6-3A97-D28E6890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A8821-7699-A805-E09B-A7B0C5F9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07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CBBB-0A98-0549-9E1D-E0E98E14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of radio buttons and check boxes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CB2E-CCEA-7E54-C09D-E649C3B62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for two radio buttons and a check 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&lt;label&gt;Contact me by:&lt;/label&gt;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name="contact" id="text" value="text"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&gt;Text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name="contact" id="email" value="email"&gt;Email&lt;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&lt;label&gt;Terms of Service:&lt;/label&gt;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name="accept" id="accept"&gt;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 accept&lt;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1B3BC-E87B-6BB8-6868-7A672FBE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31E7E-73FF-ACD2-A24B-1DE73D4A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BB70A-D1B4-C71F-2167-B1F35D5E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22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C586-E4AD-DC94-A421-2AAD1619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to get the radio button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check box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AE198-D9D3-FFE9-6D3D-79AF27E546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("#text").checked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/*text processing*/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("#email").checked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/*email processing*/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("accept").checked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/*accept processing*/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alert("You must accept our terms of service.");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to set the radio button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check box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("#text").checked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("#email").checked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("#accept").checked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EFB07-FFD3-221A-EA65-EE079FD6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6A37E-A758-F805-AE4B-53175E89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6E90-D434-3FBC-CF4C-A1D41BAE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12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A98D-FFC1-6D32-B690-B55A8E6E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commonly used with forms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DBC2C-6EB1-E57A-65B5-233339282E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reset()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methods commonly used with controls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CD66F-ED97-0C3E-537F-8E69825B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324CE-72E6-FD9E-E017-95E2FA93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F10C1-6096-367F-96B8-2AC9A49B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994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B1AB-8C9B-D050-452D-644DFAEC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control events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F8626-1C90-3086-9B06-0FC3651345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dblclick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185F0-DC97-FA6B-671A-6C646895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DDB68-2AD5-7461-B19F-01332A98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AF4F-176A-2656-583B-464C882D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32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D0EF-0AA7-0EA9-3E41-85B422C5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custom function used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following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EEB4B-0A89-F3CB-4B11-90C8272FC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selector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 a form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registration_form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.submit()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018DF-6FD4-8B94-0D57-C7EC7408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456E1-0104-76DD-B318-B5AC6C5C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CD6D2-16B1-F6B8-6057-1DA093DB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40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4F31-B3E1-925D-BF07-9B822BCB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event handler that attaches two other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handlers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A626-25EF-12DC-E061-955FC9A196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("#investment").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"change"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     // perform calculation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("#investment")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.blur()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remove focus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("#years").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dblclick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("#years").value = "";   // clear text box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("#years")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.focus()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9D352-AC01-1ED5-7D26-782F4BA8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D3CC0-A1BC-9F79-6113-E25AFD24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3162-11EF-AC61-0EC7-02BD443B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106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116A-0402-D3E8-8ED7-F8D2C0EE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Register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097E6F60-80B2-48B8-5421-5AAD6A9D82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19356" y="1066800"/>
            <a:ext cx="7410244" cy="38564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75ED6-D7EA-C256-2D84-2BC26004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AE1CB-865C-8865-8262-FD763605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D7F8-27C6-723A-33B7-15584570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44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8B06-6E51-6BB0-C390-4F694C2C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form and controls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6F62F-9393-3B2E-FCA6-4443A5540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&lt;h1&gt;Register for an Account&lt;/h1&gt;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action="confirm.html"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"&gt;E-Mail:&lt;/label&gt;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name="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&lt;span&gt;*&lt;/span&gt;&lt;/div&gt;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for="phone"&gt;Mobile Phone:&lt;/label&gt;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name="phone" id="phone"&gt;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&lt;span&gt;*&lt;/span&gt;&lt;/div&gt;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for="country"&gt;Country:&lt;/label&gt;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&lt;select name="country" id="country"&gt;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&lt;option value=""&gt;Select a country&lt;/option&gt;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="usa"&gt;USA&lt;/</a:t>
            </a:r>
            <a:r>
              <a:rPr lang="es-E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&lt;option value="can"&gt;Canada&lt;/option&gt;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&lt;option value="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"&gt;Mexico&lt;/option&gt;&lt;/select&gt;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&lt;span&gt;*&lt;/span&gt;&lt;/div&gt;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2CAB-5305-78A5-5829-36558346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92BBA-1096-3726-0402-164B7806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6CB2D-22ED-4016-8CD7-7A971CBC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7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4FAA-6B18-6817-B91A-4B4FA51D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DOM for the web page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1A80D67E-4589-0F63-BA24-0572FB0D7CA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54889"/>
            <a:ext cx="7315200" cy="39100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05B57-29B8-5950-5CCA-875839E5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C951-C2A9-025A-66C4-688239AA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64D5B-2FD4-0174-1CDC-0F917740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800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E6CD-2D9C-971F-3789-09157819D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form and controls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7F223-5F11-171F-2E82-3D20F5F231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&lt;label&gt;Contact me by:&lt;/label&gt;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type="radio" name="contact" id="text"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value="text" checked&gt;Text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type="radio" name="contact" id="email"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value="email"&gt;Email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type="radio" name="contact" id="none"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value="none"&gt;Don't contact me&lt;/div&gt;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&lt;label&gt;Terms of Service:&lt;/label&gt;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type="checkbox" name="terms" id="terms"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value="yes"&gt;I accept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&lt;label&gt;&amp;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;&lt;/label&gt;&lt;span&gt;*&lt;/span&gt;&lt;/div&gt;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&lt;label&gt;&amp;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type="button" id="register"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value="Register"&gt;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type="button"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reset_form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value="Reset"&gt;&lt;/div&gt;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99363-02D0-CB37-90C8-31F63C75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A3557-9F54-EDC3-CE6F-EA80BDB7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79F75-48C7-EC1F-8337-0BEDE914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841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A168-BC0F-EDA3-FE2C-BF7641C1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Register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163D3-5589-DE8D-8430-BDBCC03668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selector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processEntries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email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phone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("#phone");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country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("#country");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terms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("#terms");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"This field is required.";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phone.value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phone.nextElementSibling.textContent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"This field is required.";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phone.nextElementSibling.textContent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471C6-1C14-D3A3-4318-9DD1AC34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D38F5-80E9-CAF0-345A-7AF9E947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A1B6-875A-83ED-513B-544905EF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7531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8E49-3ACC-84A9-565E-DF90F339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Register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32EDC-8EFD-6B86-77D4-7C35DD82F8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country.value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country.nextElementSibling.textContent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"Please select a country.";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country.nextElementSibling.textContent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terms.checked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terms.nextElementSibling.textContent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"This box must be checked.";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terms.nextElementSibling.textContent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("form").submit();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7D377-E81D-FE93-E2B5-038B45BB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80CC4-5425-141E-C044-C149B49C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44745-E32F-9D82-8E8B-593E1655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2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730F-881C-F0C7-6833-ABD481C3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Register app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80274-16B4-C50C-AF5B-C9EECE02C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("form").reset();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"*";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("#phone").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"*";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("#country").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"*";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("#terms").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"*";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").focus();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("#register").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processEntries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").focus();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119B1-222E-5328-B33C-0D3C6A52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0A9AD-1BD2-45A2-1680-E32F1E20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FD977-4677-FE54-5960-B5FE0D73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41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89DD-B461-EDA3-5D7E-458FE2A6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more methods of the document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5159C-BDC4-6E91-E39A-57986E9A38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createTextNode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Five methods for adding, replacing,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removing nodes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insertBefore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replaceChild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removeChild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remove()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0BCF5-4A66-B634-BCDC-A0972E2E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A3171-D703-D42C-E3E8-4B60BDD9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C315-09C4-C16A-D7B8-FD2658D5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69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CCF5-1521-C7DF-CDFE-F55535BF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76" y="622980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button that that adds a new &lt;p&gt;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DOM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8882C-4E46-A943-3B47-5A9E8C278C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67558"/>
            <a:ext cx="7391400" cy="461242"/>
          </a:xfrm>
        </p:spPr>
        <p:txBody>
          <a:bodyPr/>
          <a:lstStyle/>
          <a:p>
            <a:pPr marL="347472"/>
            <a:r>
              <a:rPr lang="en-US" sz="20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Before button is clicked	After button is clicked</a:t>
            </a:r>
            <a:endParaRPr lang="en-US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 descr="The DOM before and after the button is clidked">
            <a:extLst>
              <a:ext uri="{FF2B5EF4-FFF2-40B4-BE49-F238E27FC236}">
                <a16:creationId xmlns:a16="http://schemas.microsoft.com/office/drawing/2014/main" id="{6B777515-B19F-2A8E-5D25-2E9543B21D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850231"/>
            <a:ext cx="5715000" cy="233265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F88AA-36DA-3D01-20FB-EB259301B0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419600"/>
            <a:ext cx="7391400" cy="1414598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&lt;p&gt;First paragraph&lt;/p&gt;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&lt;p&gt;Last paragraph&lt;/p&gt;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type="button" id="add" value="Add to DOM"&gt;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33F3F-C884-4A05-7D52-C7455FFE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5C8FE-C25F-B102-DD18-84D60C30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8D4409-8E69-E1AD-8D0A-5148F833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82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9CE3-5AFE-ABD9-03EC-0A8E9554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click event handler for the button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BE101-1CCC-1B81-3F4E-73EA3BB36C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("#add").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create a new &lt;p&gt; element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newParagraph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create a new text node and add it to the new &lt;p&gt; element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text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createTextNode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("Middle paragraph");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newParagraph.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(text);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the first &lt;p&gt; element in the document and its parent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firstParagraph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parent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firstParagraph.parentNode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insert the new &lt;p&gt; element after the first &lt;p&gt; element (that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is, before the element that comes after the first &lt;p&gt; element)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insertBefore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newParagraph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firstParagraph.nextElementSibling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F8BEE-5EA1-897D-B471-8B7188E0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9729F-7A2E-5A9C-93DF-804288BB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E1ED1-8D9A-10B3-5EFB-B397C196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8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2F6D-86F7-A93C-01EC-B3FEDD14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Register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3675EE7C-3686-EB5C-5DF1-DBE9A38ADD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8200" y="1051156"/>
            <a:ext cx="6806718" cy="49686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BE6B3-6342-02EA-6CA0-56484DE4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88540-5A1F-40DB-5BEE-09159F12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DC185-2838-A9AE-E7DF-40039D02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450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274A-0916-98CE-2E3C-83F81A6E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error messages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D8D0-C907-1F1A-9E3A-0B4497708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.messages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red;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 2em;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2em;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red;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border-radius: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9D442-7C70-5515-C6ED-CFA06084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ADDC5-EF2B-DEEC-596A-1446190D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131A-5EC5-89A2-EF8A-6CE94020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5177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7E69-087B-0191-E719-EC06944B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JavaScript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15FD5-104A-B09A-D519-4DB48A5FC6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displayErrorMsgs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create a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ul.classList.add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("messages");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msg of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// for each message...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create li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li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create text node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text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document.createTextNode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(msg);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add text to li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li.appendChild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(text);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add li to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ul.appendChild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DCC04-29B1-CECD-356A-1A72D3C5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C6368-DFD0-A25A-D8D7-63AB03F1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56AD-70FD-0BFE-0BBC-0797E707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A1E6-B31F-528A-45AB-AA44F132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 scripting concepts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29CF6-E997-23C6-29C9-EE2F528C1F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 Object Model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is a hierarchical collection of nodes in the browser’s memory that represents the current web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browser builds the DOM for a web page as it loads the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represent an HTML element, an HTML attribute, or the text for an element or attribute.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parent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 has one or more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sibling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 has the same parent as another node.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descendant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 descends from the same node as another node.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 can modify the web page in the browser by modifying the DOM.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A5B85-72B3-1F35-6FDA-CE9E4E0D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F613C-EF4B-93E0-963C-FF333D16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ED44E-2391-96EA-F6A9-EC881FE8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789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3EB1-7FAE-1DA1-FA2D-A7B85F84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JavaScript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990EE-79F8-0344-B6A0-A977EFA9C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form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node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(node == null) {         // if it doesn't exist...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form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("form");  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add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before form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form.parentNode.insertBefore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form);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                       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otherwise, replace it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node.parentNode.replaceChild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node);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processEntries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form controls to check for validity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email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phone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("#phone");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country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("#country");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terms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("#terms");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41D4F-B797-F864-0701-1BBE1F41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E608-96BC-1C19-6742-B1FB05F4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D8CE-B01A-6DE8-5E06-C0A77D30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18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D89F-886A-D77D-CECB-2C638900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JavaScript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30DD0-4C5D-3F6D-E3CD-27E75CFD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create array for error messages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check user entries for validity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"")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("Please enter an email address.");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"")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("Please enter a mobile phone number.");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"")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("Please select a country.");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terms.checked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("You must agree to the terms of service.");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45349-0D2C-B217-E566-F9893013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0CF56-B032-44F1-0A43-65BE43CA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48406-A955-34B8-97D1-70D24209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395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80AA-4607-AABF-3071-60DD7628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JavaScript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94B97-AA52-C56E-2D9F-35FD77F576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submit the form or notify user of errors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0) {      // no error messages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("form").submit();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displayErrorMsgs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resetForm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no longer need to clear span elements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("form").reset();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remove error messages if any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!== null)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").focus();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C6EB9-6691-40F9-4C3B-44195B22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29170-7BE0-E805-39F2-913438AE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4D87D-D888-72A5-8889-3B9B1FE6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05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E2EA-B19A-C82D-78A9-4A6BD052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JavaScript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6C8A-9B9D-B0E0-8C0A-93641565F9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("#register").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processEntries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reset_form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resetForm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").focus();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4A4E3-16B4-8B79-D9E9-81B57C0F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BC176-89FB-E02B-90C3-49704AC5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2378A-7643-3ED4-2570-A7345905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3583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B53E-FE00-619D-B90F-686C1AE6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attributes of the &lt;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0D8E0-210C-A961-494E-FE85FE475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object that represents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&lt;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image = new Image();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Preload an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image = new Image();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"image_name.jpg";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57196-0BE8-7532-3865-1DCD1D16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37F99-8468-C4B7-F59C-78AD0209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07BFE-0141-7BE7-C445-D169E006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09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F87F-2F0A-B099-4B9B-7F9D6E51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Preload all images referenced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&lt;a&gt; elements in a document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85688-D63E-ACD9-2244-7CA6676B63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links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link of links)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image = new Image();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link.href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06ADC-2035-6ACC-EF1A-C5E7FE06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04FD4-7901-D0AC-40EA-571068C6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A65D0-47D5-32FE-6C44-23E699F9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BE01-2BB2-F8EA-33F9-163BCE2C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Image Swap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9AECC3E4-3A0D-A31F-82DA-8F5BE456631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7276" y="1028700"/>
            <a:ext cx="5102524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CF899-0FAB-EF14-AE3C-E8C970AE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0CAB-EB7C-4D84-E1DF-7A1BEA31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6139B-3351-A018-743D-B2748C9E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9341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5BA2-CC9E-1B4D-2AD4-5686DD2D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&lt;body&gt;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C686B-4A71-51EC-93E3-B0E4298A0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&lt;h1&gt;Fishing Images&lt;/h1&gt;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&lt;p&gt;Click on an image to enlarge.&lt;/p&gt;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="images/release.jpg" title="Catch and Release"&gt;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="thumbnails/release.jpg"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alt="release fish"&gt;&lt;/a&gt;&lt;/li&gt;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="images/deer.jpg" title="Deer at Play"&gt;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="thumbnails/deer.jpg" alt="deer"&gt;&lt;/a&gt;&lt;/li&gt;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="images/hero.jpg" title="The Big One!"&gt;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="thumbnails/hero.jpg" alt="big fish"&gt;&lt;/a&gt;&lt;/li&gt;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="images/bison.jpg" title="Roaming Bison"&gt;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="thumbnails/bison.jpg" alt="bison"&gt;&lt;/a&gt;&lt;/li&gt;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id="caption"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&gt;Catch and Release&lt;/h2&gt;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main_image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="images/release.jpg"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alt="Catch and Release"&gt;&lt;/p&gt;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BF70F-0729-E345-0022-F1110555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6DEEF-5EDD-38C2-9B46-27C0DB58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F26AE-9CE1-6B23-7585-2A4E15FA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785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A4F-1AEE-4A0E-BAC6-F83EFA46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&lt;li&gt;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0AB6A-91DE-6880-E3A6-A4072AA53C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 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inline;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B4FD3-96C5-3CE8-DDF7-11CD5FF0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BBBC4-D1C7-2125-82D8-59C8610A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92A7-86F7-ACBA-972D-9CC5F97A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08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7E27-0E19-6F46-0C80-2F4C6E99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Image Swap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26B53-3BD2-A781-1059-B0F8C8CAA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selector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the main image and caption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main_image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caption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("#caption");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all the &lt;a&gt; elements in the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imageLinks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process image links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link of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imageLinks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preload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image = new Image();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94FD4-6984-4657-B351-300C98A4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386E-7E41-DB56-45CC-E50419F3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87933-225D-DEC3-A8F0-B6355E19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1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4F15-100C-84DC-7E60-FF1F916E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of the document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element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EAEB7-7136-B552-4BFF-5941CA711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an element by its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first &lt;a&gt; element in a document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firstLink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an array of all &lt;a&gt; elements in a document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links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E1E0D-BA2C-3829-FC81-1E715F57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6BC1C-F850-5898-7223-795A8DFE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A5042-E167-C670-A4CC-5D8E942B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858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42E2-AD62-CD1A-1F5B-43073009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Image Swap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181C-BF99-ABBF-1D66-6545672CD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attach event handler for click event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of &lt;a&gt;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mainImage.src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mainImage.alt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caption.textContent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cancel the default action of the link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evt.preventDefault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focus on first image link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imageLinks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C699F-7B46-9F09-AB75-01EC8DFD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64533-C8AE-D349-2817-B4025E5D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244A-0AAD-90A7-BFEC-121907AD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1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09BA-24F3-73E7-36C3-3F891A93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element that contains two &lt;li&gt;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A1BFF-D674-2753-335E-39E7A25EB8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src="images/lion.png"&gt;&lt;/li&gt;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src="images/tiger.png"&gt;&lt;/li&gt;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an array of all &lt;li&gt;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the &lt;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list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items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get the same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items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234B8-3E61-307F-D370-C516281A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26393-6767-39AD-7B2E-6964A8FB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49515-BEB8-FC73-D36B-7D3976FE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3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286D-4D94-9EAA-B8AC-8B1AF25A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properties for working with nodes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CE2BA-311F-E0CC-F665-70AAEA54DE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parentNode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childNodes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firstChild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lastChild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nextElementSibling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87479-9000-D981-01F2-C4368EBE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1171F-A2A9-486A-7DDA-02D87396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FB51F-A167-27D8-93EA-A167F1C4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1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DD06-DAD1-073E-CCBB-F114B1CD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&lt;span&gt; element with three child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9D529-FDD2-C22F-B792-224EED5692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&lt;span&gt;&lt;b&gt;Welcome &lt;/b&gt;&lt;u&gt;Back&lt;/u&gt;&lt;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&gt;!&lt;/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&gt;&lt;/span&gt;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&lt;span&gt;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span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("span");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child elements of the &lt;span&gt;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span.firstChild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first child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span.firstChild.nextElementSibling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// second child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span.lastChild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// third child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8CAAD-7E35-215A-78A9-47AA87E4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E052B-3E17-EB17-40D7-D758B139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730DC-DD92-ADA2-DBF4-11FE4DA6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0345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101</TotalTime>
  <Words>6079</Words>
  <Application>Microsoft Office PowerPoint</Application>
  <PresentationFormat>On-screen Show (4:3)</PresentationFormat>
  <Paragraphs>949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Modern JavaScript</vt:lpstr>
      <vt:lpstr>Objectives</vt:lpstr>
      <vt:lpstr>The HTML for a web page</vt:lpstr>
      <vt:lpstr>The DOM for the web page</vt:lpstr>
      <vt:lpstr>DOM scripting concepts</vt:lpstr>
      <vt:lpstr>Two methods of the document object  and element objects</vt:lpstr>
      <vt:lpstr>A &lt;ul&gt; element that contains two &lt;li&gt; elements</vt:lpstr>
      <vt:lpstr>Some properties for working with nodes</vt:lpstr>
      <vt:lpstr>A &lt;span&gt; element with three child elements</vt:lpstr>
      <vt:lpstr>Get the text from a child element</vt:lpstr>
      <vt:lpstr>Four methods available from an element</vt:lpstr>
      <vt:lpstr>A list element that has two attributes</vt:lpstr>
      <vt:lpstr>Get an attribute</vt:lpstr>
      <vt:lpstr>Some properties that make it easier  to script attributes</vt:lpstr>
      <vt:lpstr>The HTML for an &lt;a&gt; element</vt:lpstr>
      <vt:lpstr>Set and get a class attribute with two class names</vt:lpstr>
      <vt:lpstr>Disable and enable an &lt;input&gt; element</vt:lpstr>
      <vt:lpstr>Another property of an element</vt:lpstr>
      <vt:lpstr>A heading element</vt:lpstr>
      <vt:lpstr>Toggle a CSS class</vt:lpstr>
      <vt:lpstr>The FAQs app</vt:lpstr>
      <vt:lpstr>Some of the HTML for the FAQs app (part 1)</vt:lpstr>
      <vt:lpstr>Some of the HTML for the FAQs app (part 2)</vt:lpstr>
      <vt:lpstr>Some of the CSS for the FAQs app</vt:lpstr>
      <vt:lpstr>The JavaScript for the FAQs app (part 1)</vt:lpstr>
      <vt:lpstr>The JavaScript for the FAQs app (part 2)</vt:lpstr>
      <vt:lpstr>A form in a browser</vt:lpstr>
      <vt:lpstr>The HTML for the form</vt:lpstr>
      <vt:lpstr>Two properties available from most controls</vt:lpstr>
      <vt:lpstr>JavaScript to get the text box, text area,  and select list values</vt:lpstr>
      <vt:lpstr>JavaScript to set the text box, text area,  and select list values</vt:lpstr>
      <vt:lpstr>A property of radio buttons and check boxes</vt:lpstr>
      <vt:lpstr>JavaScript to get the radio button  and check box values</vt:lpstr>
      <vt:lpstr>Two methods commonly used with forms</vt:lpstr>
      <vt:lpstr>Common control events</vt:lpstr>
      <vt:lpstr>A custom function used  by the following examples</vt:lpstr>
      <vt:lpstr>An event handler that attaches two other  event handlers</vt:lpstr>
      <vt:lpstr>The Register app</vt:lpstr>
      <vt:lpstr>The HTML for the form and controls (part 1)</vt:lpstr>
      <vt:lpstr>The HTML for the form and controls (part 2)</vt:lpstr>
      <vt:lpstr>The JavaScript for the Register app (part 1)</vt:lpstr>
      <vt:lpstr>The JavaScript for the Register app (part 2)</vt:lpstr>
      <vt:lpstr>The JavaScript for the Register app (part 3)</vt:lpstr>
      <vt:lpstr>Two more methods of the document object</vt:lpstr>
      <vt:lpstr>A button that that adds a new &lt;p&gt; element  to the DOM </vt:lpstr>
      <vt:lpstr>The click event handler for the button</vt:lpstr>
      <vt:lpstr>The updated Register app</vt:lpstr>
      <vt:lpstr>The CSS for the error messages</vt:lpstr>
      <vt:lpstr>The updated JavaScript (part 1)</vt:lpstr>
      <vt:lpstr>The updated JavaScript (part 2)</vt:lpstr>
      <vt:lpstr>The updated JavaScript (part 3)</vt:lpstr>
      <vt:lpstr>The updated JavaScript (part 4)</vt:lpstr>
      <vt:lpstr>The updated JavaScript (part 5)</vt:lpstr>
      <vt:lpstr>Four attributes of the &lt;img&gt; element</vt:lpstr>
      <vt:lpstr>Preload all images referenced  by the &lt;a&gt; elements in a document</vt:lpstr>
      <vt:lpstr>The Image Swap app</vt:lpstr>
      <vt:lpstr>The HTML for the &lt;body&gt; element</vt:lpstr>
      <vt:lpstr>The CSS for the &lt;li&gt; elements</vt:lpstr>
      <vt:lpstr>The JavaScript for the Image Swap app (part 1)</vt:lpstr>
      <vt:lpstr>The JavaScript for the Image Swap app (part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Modern JavaScript</dc:title>
  <dc:creator>Anne Boehm</dc:creator>
  <cp:lastModifiedBy>Lisa Cooper</cp:lastModifiedBy>
  <cp:revision>5</cp:revision>
  <cp:lastPrinted>2016-01-14T23:03:16Z</cp:lastPrinted>
  <dcterms:created xsi:type="dcterms:W3CDTF">2024-02-26T19:20:09Z</dcterms:created>
  <dcterms:modified xsi:type="dcterms:W3CDTF">2024-03-11T18:05:32Z</dcterms:modified>
</cp:coreProperties>
</file>