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4"/>
  </p:notesMasterIdLst>
  <p:handoutMasterIdLst>
    <p:handoutMasterId r:id="rId75"/>
  </p:handoutMasterIdLst>
  <p:sldIdLst>
    <p:sldId id="256" r:id="rId2"/>
    <p:sldId id="257" r:id="rId3"/>
    <p:sldId id="32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27" r:id="rId31"/>
    <p:sldId id="285" r:id="rId32"/>
    <p:sldId id="286" r:id="rId33"/>
    <p:sldId id="287" r:id="rId34"/>
    <p:sldId id="32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>
      <p:cViewPr varScale="1">
        <p:scale>
          <a:sx n="99" d="100"/>
          <a:sy n="99" d="100"/>
        </p:scale>
        <p:origin x="3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dirty="0"/>
              <a:t>Modern JavaScript</a:t>
            </a:r>
            <a:endParaRPr lang="en-US" i="1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objects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9A4E-622E-EF68-F56D-B784A5A1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benefits of JavaScript libraries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76EC-D7AA-8F63-9635-989604378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let you group related functionality in a single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make your code easier to understand, maintain, and reuse.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encourage the separation of concerns.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B7026-A98A-A5DB-019A-C7BDDDC3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0171-79F6-FC7E-0442-05573F6C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B81D5-8716-8665-8B02-4F46922A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9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DA9C-D020-A1C3-5B4A-B87A9F12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lib_invoice.js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EB15-0022-BBE2-D0C1-1630A7D95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Invoice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constructor(subtotal,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E272B-742E-A088-2F1A-B1CC698A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224C8-BD10-20D1-0A46-A633CDD4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7615-55FE-3EB8-4BA6-047AA395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1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C48D-C89C-353D-786D-013B8B0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index.html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263E1-FC9B-2FB5-4378-5ED6A37DBD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="lib_invoice.js"&gt;&lt;/script&gt;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="invoice.js"&gt;&lt;/script&gt;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74F14-C03A-CC4C-8C71-F069DB46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FFAE-D173-1EFE-5FD2-995D4836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0E8C-2401-83F7-28EB-E1CA3481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3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39AF-78E3-B0E5-0A18-B2E6A488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8ED59-EA0F-998E-D3F2-619693358C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subtotal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("#subtotal").value);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invoice = new Invoice(subtotal,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("#total").value =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invoice.getTotal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291E8-94FC-47D2-C4D7-FDC2EC30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F46AB-3CE7-8986-284C-8D7BF875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94BF-EE8D-2FA2-8E1D-AE8BA795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6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C501-1A16-B386-199B-B2144B5A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025B6D83-C053-25F6-E4C5-60CC6F2F58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42318" y="1066800"/>
            <a:ext cx="7463481" cy="328191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08955-7221-BF79-EEA6-4B746626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7A9A3-0949-9570-665C-72B6BF55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3FC1C-4AE1-59C0-BC5D-2B4B8091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6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C872-E704-F42D-561C-57D2667A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Invoice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92841-6C3F-1902-7D6B-D9664E706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&lt;h1&gt;Invoice&lt;/h1&gt;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for="subtotal"&gt;Subtotal:&lt;/label&gt;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id="subtotal"&gt;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"&gt;Sales Tax:&lt;/label&gt;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disabled&gt;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for="total"&gt;Total&lt;/label&gt;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id="total" disabled&gt;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DFEF7-A4C0-6661-27F4-864F9CAE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643E6-439B-EA03-9293-31A2B210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A2D55-0A63-169D-9B2A-78E9F0B7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8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CFCF-EAF4-9B53-EBCA-24D8416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Invoice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9DB8E-7CE7-C50F-F875-ECF577C17C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type="button" id="calculate"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value="Calculate"&gt;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="lib_invoice.js"&gt;&lt;/script&gt;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="invoice.js"&gt;&lt;/script&gt;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CD0ED-5C95-B982-8E9B-D21F5526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2BB84-27A5-C193-316A-9C988BF4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B40B-F8B7-8B0F-F0E5-3F87F4E4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7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5966-EE0E-B73C-DB96-E138A0E8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invoice.js file for the Invoice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4E708-3225-A575-E7FD-C6AC60CDA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("#calculate").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"click",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0.0875;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subtotal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("#subtotal").value);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invoice = new Invoice(subtotal,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invoice.getSalesTax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("#total").value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invoice.getTotal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CA5EC-605F-E44D-05CB-DAE4C994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3C6A7-2FA1-D64E-F3CB-949AC34F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A4C9E-693A-CD33-96E3-573C220B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9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D8C9-B254-5507-F6AE-2DAB247F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Invoice class with a private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private method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B49BA-BDC3-FD6C-F709-CAE1C41D76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Invoice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                // private property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constructor(subtotal,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this.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#validateSubtotal(subtotal)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   // private method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(subtotal &lt;=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new Error(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"Subtotal must be greater than 0.");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subtotal;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this.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C8E48-D77B-8F9F-3ACB-889A5DC7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17759-03CB-0736-4D1F-EE58C243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7883-6206-B938-7604-15AEC3C0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3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1195-D2B4-993F-AF60-1936C00D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Invoice class with a private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private method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18AA9-B687-E45B-FB55-860262E6DC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B4ADE-11E5-F58D-B637-51C34D71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07DDA-EAFE-CB5D-E440-05BD9A51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D1E4-73E3-1A4B-1C24-707CD37B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1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D2B-2871-110F-05AD-10874F92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B7A36-ADCB-46F5-D984-F1C936E74A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object literals to define objects.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classes to define objects.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and use JavaScript libraries.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private properties and methods.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accessor properties.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static properties and methods.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and use nested objects.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generator function to make an object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680DE-0551-0AD6-6DE6-408EA925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F07EE-6DE5-99A2-B167-2400A2FF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64E7-79FF-BFB0-73AD-08BEFB58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5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E968-4051-C953-8637-0CF88324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public methods to access private fields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7E4BB-4E73-2CDC-16B6-751F60578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invoice = new Invoice(100, 0.0875);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invoice.getSubtotal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   // displays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invoice.setSubtotal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(500);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invoice.getSubtotal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   // displays 500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invoice.setSubtotal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(-100);             // throws error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AF8EC-4F9B-60D8-8023-47BC7A58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EF35-12FE-2AA4-89F4-DB6B9285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ABD6-DD04-88F4-2268-CC0E8DCD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69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6C8E-68E5-C6E3-8BAE-DAFCA535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if you try to call a private property or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25798-6CA8-DAD3-8803-C0F77D4D0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// displays undefined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invoice.validateSubtotal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not a function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655B7-17CC-389A-C2E0-B6513AC6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9F19D-4B99-668B-A6A7-40305906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5F2A5-F3DD-F371-FF67-E4A4F052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75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D1DA-2DA2-FCEB-4C29-FF362991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Invoice class with accessor properties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99500-CC95-A5C9-442F-A46AFCD3A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Invoice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#subtotal = null;               // private subtotal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constructor(subtotal,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this.#subtotal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this.#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#validateSubtotal(subtotal)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(subtotal &lt;=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new Error(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"Subtotal must be greater than 0.");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subtotal;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subtotal(subtotal) {       // subtotal setter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this.#subtotal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this.#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F9D44-57A6-44C8-35E0-DFB8D62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99957-1C63-DD1A-BE9A-A1D592E6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D0D6-02B3-4FC9-551D-970B1212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646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EC82-58A4-A051-AEC4-3AB523B1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Invoice class with accessor properties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540C5-CE64-8BDB-0889-5182C6E196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subtotal() {               // subtotal getter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this.#subtotal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              // read-only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this.#subtotal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total() {                  // read-only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D13A0-9E90-85EE-1F39-62EE0C19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CC778-862A-AE59-4DFC-98766671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6D6C-89CC-DDB1-1B87-1BF2860C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28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A87E-713F-F0DC-FD44-74B10B65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accessor properties to access private fields and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037FC-0CC5-BDE4-D7A6-EE7DC85E6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invoice = new Invoice(100, 0.0875);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// displays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200;            // use setter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// displays 217.5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C70D9-F1DC-9993-FB68-D483036F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902A2-0A3C-3E4B-5070-4AA832ED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E9BC-CFA2-DDF6-B4EB-8F1BDA24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44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195E-3C76-904F-E8BE-46D4AC3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object hierarchy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69ABE652-3085-4B0A-D950-10A454635E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81449" y="1219200"/>
            <a:ext cx="7331312" cy="1524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9D8D6-1796-5227-792D-B844AD6D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75684-06B4-251E-8B20-8BBC18D9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54C4-6207-A2FD-211B-2BA1DFFE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42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7D60-C06A-B78A-BA78-A776F4FD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Person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02B29-0133-2D5C-D606-2B3E42DB0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Person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`${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use a Person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 = new Person("Grace", "Hopper");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// displays "Grace Hopper"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console.log(p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Object);    // displays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console.log(p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Person);    // displays true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E3BC7-37DF-D5CA-3621-553FDACE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96947-33EF-689C-4A68-B74A3A2E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40B7-A9C1-8584-913E-930080EF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52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3A5E-7600-AC68-B711-BE707FA2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Employee class that inherits the Person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A075-30C5-6168-0DD0-AA729AB002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Employee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 Person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hireDate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this.hireDate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hireDate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use an Employee object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emp = new Employee(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"Bjarne",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new Date("1/1/1979"));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emp.fullName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// displays "Bjarne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emp.hireDate.toDateString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displays "Mon Jan 01 1979"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console.log(emp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Person);    // displays true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console.log(emp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Employee);  // displays true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1782F-34F2-998B-7D31-E1261D2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23997-A498-6A7D-3A82-E41347A0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C777-15AF-E30B-859C-D67E17F2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29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9B72-47A3-ED77-820C-6D4255A6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Inheritance concepts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0AEC-2745-2C2B-E2EF-E7FD8FDC67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Inheritance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lets you create a new class based on an existing class. Then, the new class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inherits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properties and methods of the existing class.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define a class, you can use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extends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keyword to inherit the specified class.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subclass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class that inherits another class that’s known as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superclass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define a subclass, you can use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keyword to call constructors and methods of the superclass.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work with objects, you can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instanceof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operator to check whether an object is an instance of the specified class.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FC680-6C10-1BE9-C615-74556FC3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6C435-219F-4CBC-D786-CA646313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E566-8CBA-9724-6B0C-5CF6DB85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31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B5E4-52B5-4D65-CB75-4AB8B0BE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NumberArray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that uses inheritance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CF437-DB62-E34A-3D3A-B4FABBD5AE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 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this.lastNumber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 // defines a new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push(num) {           // overrides an existing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 === "number"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super.push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this.lastNumber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only store numbers");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78970-9174-1BBA-4AAF-B69D726D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35DC1-9EDF-AB8F-4A86-92CF6D3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8CBC-A13C-619F-2CAA-2018BB34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09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D2B-2871-110F-05AD-10874F92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B7A36-ADCB-46F5-D984-F1C936E74A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object literals and classes.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two variables can refer to the same object.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encapsulation and describe one of its benefits.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data properties and accessor properties.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inheritance and object composition and describe when you would use each technique.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create and use cascading methods.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destructure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680DE-0551-0AD6-6DE6-408EA925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F07EE-6DE5-99A2-B167-2400A2FF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64E7-79FF-BFB0-73AD-08BEFB58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73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CD40-D3F0-E8E9-81A3-16826471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NumberArray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inherits the Array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F11C3-FBB4-8554-87E4-4D8B102C9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(1.07);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(2.21);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(3.14);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("Grace");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arr.lastNumber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// displays 3.14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// displays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 // displays 1.07,2.21,3.14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arr.unshift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("Grace");         // stores invalid value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problem with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NumberArray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all inherited methods that add elements to the array check to make sure the element is a number. As a result, it’s possible to add invalid data to the 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NumberArray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FA6A1-F209-5729-37EC-1EF726BF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D32A1-6BAF-FEAB-DA16-006560E1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5984-8F87-8AF5-814D-0669CB8C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284D-D407-0158-6836-DDB2C104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makes sense to use inheritance when…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3A6D-2475-E3B5-0DF7-7571935E4B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object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type of another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 classes are part of the same logical domain.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subclass primarily adds features to the superclass.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778FB-29A7-60C4-9546-D1F89F9B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B92D3-F9B1-ECAC-D7DA-4D5B2B3B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16934-3BAD-BF56-DE7D-AE33D835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76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1048-C672-CDBA-C7F5-95490D29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NumberArray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that uses object composition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E8DF2-BA0D-A37D-546D-289B45578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#numbers = null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// a private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this.#numbers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initialize private array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this.lastNumber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length() {            // a read-only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this.#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6CE86-710C-33F4-6359-99B72FBF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223B0-390B-01E1-455C-4C340CF2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4071-112D-8B50-6E30-74382408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23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18B9-D327-0188-8E93-CBA8F61A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NumberArray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that uses object composition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179C8-9446-DB59-91C2-0A1E67486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push(num) {               // a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 === "number")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this.#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numbers.push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this.lastNumber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only store numbers");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             // a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this.#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numbers.toString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65FD7-F835-31A8-94D2-73674EE6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D5A6C-CB24-6A99-E55B-282868A1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0CF51-7FF1-DB4A-FC59-8BBBF9AF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93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7068-2150-0281-6072-6E6E953A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NumberArray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object composition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33F7A-A467-D2F3-35E4-DFD11C7935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(1.07);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(2.21);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(3.14);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("Grace");         // Would throw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arr.lastNumber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// displays 3.14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// displays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 // displays 1.07,2.21,3.14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arr.unshift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("Grace");      // Would throw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because method isn't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defined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44136-32ED-E892-8882-F3D31506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77F7E-67DF-57FA-0B79-19AAED6B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CBB4-52EB-4CCF-3854-2B62B481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01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24BC-DA27-D7F2-D734-5D3DF464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makes sense to use object composition when…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AB2D8-AC10-BC5F-48F9-A8A181268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object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type of another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 restricts access to features of the internal object.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DC48E-0148-36D5-7BF9-DA86FE9D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382E3-CFB7-D6AD-4D7D-BE1CEFAB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E96B-FA87-99D6-D2D8-14074D76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FB0E-0E92-2950-33C8-4324ADA4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Trips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C69EA115-0280-E893-C940-1E2328CD86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238293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50158-B163-55A2-04A9-50EC7ABE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2A8D-BF37-E28A-99AA-3585E527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0B32C-A627-8FD4-5A0E-69F4B041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41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F2F7-0733-B52C-A767-60DE517E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Trips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13F51-EFC5-7EFE-FEC8-E7A506244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&lt;h1&gt;Trips Log&lt;/h1&gt;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id="trips"&gt;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rows="8" cols="42"&gt;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for="destination"&gt;Destination:&lt;/label&gt;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id="destination"&gt;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for="miles"&gt;Miles Driven:&lt;/label&gt;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id="miles"&gt;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for="gallons"&gt;Gallons of Gas Used:&lt;/label&gt;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id="gallons"&gt;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5E085-7D22-4D74-DC8D-93FBBEF0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B3BF7-E606-521A-FA8D-569F832B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7C03-8696-E8AB-054E-163E4B9D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73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AB56-A78F-E1DB-4E42-093748AB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Trips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074B9-D3AF-4FBB-A657-3D785453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type="button"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add_trip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value="Add Trip"&gt;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 id="msg"&gt;&lt;/span&gt;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="lib_trips.js"&gt;&lt;/script&gt;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="trips.js"&gt;&lt;/script&gt;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61F01-CDBA-DB5F-AA5C-8E1720C0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3BC81-DD2C-14DD-9F0C-67EC3A29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7B99-CCB9-E7BB-0D2E-D77A58AC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12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ABBF-5875-4375-50C2-61B1417C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Trips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FD477-8DE7-98F8-A82B-69584C7EF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#trips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1A77C-720B-BEAC-B2D4-4E8CC77E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C3C13-ED41-2928-1C40-CD816069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86410-8878-5661-5779-D730C5F2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5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835B-ACDC-24F9-1757-D1D496A3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object literal with two properties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one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A1D5A-6E9F-47F9-EA24-B28ACDB9F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invoice = {                   //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0.0875,                //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subtotal: 100,                  // another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                   //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// this = the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0B3A2-29FD-31BD-AC2E-7877929B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2A584-5441-3A3D-8FD6-0B6DCCC5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B311-18F5-1DEF-4E8C-35664FF3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565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768A-A884-298D-DAF2-BFD81ECD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800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lib_trips.js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73FEA-5EFB-ED59-6E40-C87A37E41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Trip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constructor(destination, miles, gallons)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this.destination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destination;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this.miles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(miles);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this.gallons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(gallons);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mpg() {               // a read-only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this.miles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this.gallons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             // override existing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mpg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this.mpg.toFixed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`${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this.destination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}: Miles –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this.miles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 MPG - ${mpg}`;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4EBB5-D49D-2246-DA56-FB59E557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CBCD0-56C6-9FC2-F6CF-07D7855E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A177-1F9E-CBA7-027C-FBE0694D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7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0EA8-3EBF-3E1E-FF2F-304ED757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800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lib_trips.js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7A70-1367-BC8C-386B-60E3FFA93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Trips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#trips = null;          // a private field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this.#trips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push(trip)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(trip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Trip)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this.#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(trip);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new Error("Must be a Trip object.");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4FFC4-01D0-70F6-3B71-BF2529FE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F413-046C-95F4-F85E-BA64A41C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F33E-CF4F-2F99-9735-22FB042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75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CBD2-A0CB-4A10-2A32-6C0923AC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800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lib_trips.js file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926B-638A-B519-D040-E1323B72C9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averageMpg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      // a read-only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totalMiles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totalGallons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(let trip of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this.#trips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totalMiles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trip.miles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totalGallons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trip.gallons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totalMiles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totalGallons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            // override existing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str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(let trip of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this.#trips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 += trip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 += "\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MPG: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this.averageMpg.toFixed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str;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CEA18-75D0-5414-AD09-98FB6BEE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F9AA1-F857-1AD4-A0DF-D28A5026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2424-982E-E29C-DD0B-63B282E4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54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59CB-15EB-01BE-8578-75CF8DE4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trips.js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81081-D1A3-3246-175E-153B7F0F4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trips = new Trips();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add_trip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"click",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("#msg");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msgElement.textContent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destination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("#destination").value;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miles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("#miles").value;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gallons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("#gallons").value;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trip = new Trip(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destination, miles, gallons);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9C5CD-11B1-FD83-A271-B96A052D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F2396-A7C7-663C-AFFC-36976BF0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E8AB-2C1D-5A40-1799-15C500C7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30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2723-E7E0-CD54-D6C3-02AE182A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trips.js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51DD4-4859-794A-809C-A34A73609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(destination == "" || miles == "" ||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gallons 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msgElement.textContent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"All fields are required.";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("#destination").focus();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trip.miles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trip.miles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msgElement.textContent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"Miles must be a valid number greater " +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"than zero.";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("#miles").select();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trip.gallons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trip.gallons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msgElement.textContent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"Gallons must be a valid number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"greater than zero.";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("#gallons").select();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10D4A-AAE4-255E-0A8F-62E4126D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2BC24-57BF-DBC7-4024-1EFAE0CF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4AD2A-5A90-9AD9-151A-56D47FC5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29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3605-9202-122B-6DC7-0F150BE3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trips.js file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14772-A0E1-E4A6-C46E-39ED47AF2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(trip);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 = trips;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("#destination").value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("#miles").value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("#gallons").value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("#destination").focus();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("#destination").focus();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229-E79C-FCD4-1E35-B888E970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BE131-C619-B328-2380-80318EA3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9E12-DD15-EB8F-9660-8B18C9BF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72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1D9C-2658-4AFE-11A3-DE963280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that modify an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don’t return the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939AA-D9DF-0BFE-AC70-2F9D5539B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tasks: [],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load()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storage.retrieve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add(task)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this.tasks.push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methods must be called one at a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Chaining these method calls doesn’t work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().add(task);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Cannot read property 'add' of undefined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9FCB9-0FD2-E73F-B9DE-3AB5BD80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28F6C-4DEC-6329-2794-CA481AD2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27F1-FA49-A33F-054E-194FB607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39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6B7A-53A7-92DB-DF9B-6BB50F78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that modify an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then return the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96213-1D4C-9651-A846-A92B0EF7D2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tasks: [],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load()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storage.retrieve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this;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add(task)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this.tasks.push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this;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Chaining these method calls works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().add(task);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BE227-F271-CBE4-0CC8-88C4DB2D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061FC-0714-ECF2-B28F-5D6778BD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20B2-31E0-1E9D-7E91-72257B57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3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BB7F-AAF7-ADC2-0879-1FC84680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Invoice class with a static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static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0D3A-06E4-0571-292C-002F6FEA21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Invoice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.0875;          // static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isInvoice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(invoice) {      // static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invoice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Invoice;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constructor(subtotal)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total()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11F9A-A9E3-B1EB-389C-726DDB7B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8BD7E-99DF-89C7-EB7F-D2844C92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B2E3-A7A6-6CF6-A897-9668A75C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903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2C2B-623C-2FDA-AE81-2EDCDCED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static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41E04-5262-F136-1195-D685EA5D29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 = new Invoice(100);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Invoice.isInvoice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// displays 0.0875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inv.total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// displays 108.75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if you try to call a static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method on an instance of a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// displays undefined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inv.isInvoice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not a function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512C5-0D8F-F732-E77C-35C888BF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60E00-C445-A9C0-1F19-7AF09095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BBBBD-98B1-B533-BFED-DA28D0B7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DF39-B417-0ECE-47F0-1EE426A9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dot operator to refer to an object’s properties and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7AA7D-34F4-D695-F6F9-D82A171F1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// displays 0.0875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// displays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invoice.getTotal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   // displays 108.75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brackets to refer to an object’s properties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console.log(invoice["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"]);    // displays 0.0875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console.log(invoice["subtotal"]);   // displays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console.log(invoice["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"]()); // displays 108.75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66422-7015-FAAB-0BC5-30C45E9D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9F1C-512D-0036-587E-950D44D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73A63-E96E-EA20-3D14-873B50B9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95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903C-3A0F-42AF-20BB-44676693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and use a private static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4578-C88F-180D-379C-DA0AFA40F1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Invoice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static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 = .0875;  // private static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total()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Invoice.#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3EB2-2C22-5F92-268B-19FF98D6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AFD79-A593-9E47-695A-CC863A8E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8B207-9C62-9BFB-AADA-E6780827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08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1CBC-9901-667E-DD26-F0088032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nested objects with object literals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D8D-5397-CC00-E464-A9A552665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invoice =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subtotal: 100,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terms: {                     // nested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0.0875,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dueDays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this.terms.taxRate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1C957-F4A7-11B6-1C55-D6E6B46E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79B33-93D9-1BE9-2B92-D87247CA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D490-B54B-8248-80F6-FA9B82C9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05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CCBC-5382-A388-A3F0-FE13A125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nested objects with 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0A1D-DA2E-E13E-E1CD-4B43C3336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Terms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Terms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dueDays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this.dueDays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dueDays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Invoice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constructor(subtotal, terms)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this.terms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terms;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this.terms.taxRate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83377-0AC1-CDF6-13F4-F356E3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7AC7-8E5C-DB54-9DFC-385D3FC9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BC30-D1F8-87C0-9617-C2F08A3C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800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A4F1-4834-A9A2-E6FE-C4A61A31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nested objects from the 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9BA15-3159-E84A-DE6B-0DAA5649F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terms = new Terms(0.0875, 30);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pass terms object to constructor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invoice = new Invoice(100, terms);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 to a property of a nested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an instance of the outer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invoice.terms.dueDays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45;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64854-12A2-96A6-4AE3-422FFF06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F22C8-76B5-4EF9-81C9-88D94178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18990-5C9E-FAAC-E1A7-000E6A5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542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7AA7-62DB-043F-3740-685FAF5B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person object with three properties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have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2F18-EE63-6A62-6A0F-BFD9C625AF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person =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"Grace",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"Hopper",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dob: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assign property values to variables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constants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using the same names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= person;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using different names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= person;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9C02A-514F-9C43-957E-6402D18B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79C2E-558E-BC0C-7F74-46828A8F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D376A-9847-8571-93DA-276DC754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40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5279-1530-361F-97ED-3EB6571F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provide a default value for an assignment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A5F92-7070-FD3D-30AE-92673AB90C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dob = "unknown", age = "unknown"}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person;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console.log(dob);   // displays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console.log(age);   // displays "unknown"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226F8-EE30-12BA-5B99-30BB1E2A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12D14-9926-2832-6A3E-0A13DAFB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32200-EEA0-5F9D-5B88-06331141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25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112B-01BF-C513-CE6E-9B3867D2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destructure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 object in the parameter list of a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D898E-85BB-873F-9936-32588E53B1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displayGreeting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console.log("Hello,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displayGreeting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(person);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displays "Hello, Grace Hopper"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displayGreeting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Cannot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destructure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C0A9C-7AD3-7B41-046A-A539C8AB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833EF-DC8C-E60F-D009-90AEE48F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70FFE-6D59-C650-C384-D63F9BE1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94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DB95-9183-0F05-EFEB-40CCCA13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assign property values of a nested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28A1A-689F-E91F-077F-8B0209DF9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{subtotal, terms: {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 = invoice;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56361-74BE-CA2C-1424-C933766C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B6D7-222D-FF1C-2F37-2CD46A62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8304-1D23-A019-C714-FDE83C97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6902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0587-2670-C7BB-0375-37525054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of the well-known symbols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A7B2-19B5-DDAF-67BF-424971AF9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Symbol.iterator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keyword that’s used with generator functions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29E1D-100E-B6F1-4FAE-F25191A8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62224-8F08-AB6D-610C-C01C467A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C9E3-457A-9BC5-20FC-35603B75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13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F025-0A55-C9EC-0F90-B48B7022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that’s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75DC6-9AA6-5422-F2BB-A6D44BA60F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tasks: [],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properties and methods of the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*[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Symbol.iterator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]() {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(let task of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yield task;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for-of loop that works with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(const task of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27A1F-B12C-7A9C-A0B9-8044665F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58A8B-A891-B356-2F07-160B53D4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5A06-F538-FBD4-5525-8F72A4D9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9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8676-B8CA-EC1E-7184-47FF2CDF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defines an Invoice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26617-9816-F429-1D2F-765894E46D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Invoice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object from the Invoice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invoice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Invoice()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0.0875;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invoice.getTotal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   // displays 108.75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if you don’t use the new keyword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invoice = Invoice();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exception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86BED-9D0E-2D06-61A1-79C64B94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259A8-36D3-3415-7F77-4A1B27FB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105E3-3E9A-ED38-1BBD-EFD1C3FD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793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9203-356B-68C4-5FDB-FFD75286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Date object that’s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EFDF-C0A1-5E4F-ED3A-86E599F031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today = new Date("4/15/2024");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today[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Symbol.iterator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function*()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yield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this.getFullYear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yield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this.getMonth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yield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yield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this.getHours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yield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this.getMinutes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yield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this.getSeconds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array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destructuring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syntax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Date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[year, month, date] = today;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console.log(`${date}-${month + 1}-${year}`);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displays 15-4-2024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4368B-7CE7-5545-C869-B8439C0A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B1B9D-D7A6-FED4-188C-29274C5F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2F17-23B3-018F-8BFE-A732FFC3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825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FC3F-BDE8-C0F5-A9FB-686EF116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Task List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09050BAA-FF7D-78FF-6998-59EBB6BAA2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2638" y="1138483"/>
            <a:ext cx="7373986" cy="23667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6BA73-D5E3-08B1-F6B2-155031F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BF7AC-CCA5-E38D-28FF-64A88991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8D0E-EEA0-B862-E432-8258B8F8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706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71F1-ED70-00AD-164D-7DC26B56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Task List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DB23E-5C9E-D882-5C55-DFF738D8E9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id="form"&gt;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&lt;h1&gt;Task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for="task"&gt;Task:&lt;/label&gt;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name="task" id="task"&gt;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"&gt;Due Date:&lt;/label&gt;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name="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&lt;button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"&gt;Add Task&lt;/button&gt;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&lt;button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"&gt;Clear Tasks&lt;/button&gt;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2192D-B9CF-3EFB-A4D6-3C54CCD6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98F7A-5150-CAD7-1C00-9BB78D9C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01F1-A25F-BB91-177F-D5F9734C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79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27BA-A4DC-AFE0-C18B-3493A6CC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Task List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2F868-58F8-988D-CF60-C38CA5BAA7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id="display"&gt;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name="tasks" id="tasks"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&lt;/select&gt;&lt;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&lt;button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"&gt;Delete Task&lt;/button&gt;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class="clear"&gt;&lt;/div&gt;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id="msg"&gt;&lt;/p&gt;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="lib_task.js"&gt;&lt;/script&gt;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="lib_storage.js"&gt;&lt;/script&gt;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="lib_task_list.js"&gt;&lt;/script&gt;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="task_list.js"&gt;&lt;/script&gt;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67F10-BC65-2023-8031-5A5ADFA2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2C201-D74E-7702-B932-2F8A47B5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472DA-83C0-1974-55E9-AB61A31A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388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B2FF-B715-3738-EAB8-4F2796E5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Task List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618C9-0FA7-0FE3-E3D8-06349A772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#form { float: left;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#display { float: right;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.clear { clear: both;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overflow-x: scroll;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overflow-y: scroll;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2CB6B-84F5-FE81-060F-C53A58B8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32DD2-0750-50F2-23A7-965BB62C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2796-7F31-2D12-71AD-DC25F23B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6893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D8D3-F67A-9C6A-182F-35CF8ECD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800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lib_task.js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D7293-B786-0388-F7F3-4A83E1709F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Task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constructor(description,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description;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hasInvalidDueDate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"Invalid Date";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isPastDue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today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this.dueDate.getTime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`${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this.dueDate.toDateString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 –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73BB3-896F-5F87-DB80-9EF6B3DD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F3193-FCAE-EEA0-463C-44B0D7BC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D93A-1120-1767-415D-C1229015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743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8A52-78DD-A40E-F0F3-30BA68C1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lib_storage.js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B7B51-2A18-1671-2E3A-3B9DEA300A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storage =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retrieve()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tasks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(let obj of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Task(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tasks;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store(tasks)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(tasks);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clear()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AE733-4DAA-A50B-E610-9AE86BE2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0A165-95DA-EB54-8432-7DD67CFB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B92C-5886-F418-43AF-0684C4B1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425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1811-CF96-C0EE-A593-2C9789A3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lib_task_list.js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1624-124B-A48A-B315-475B261905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#tasks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this.#tasks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load()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this.#tasks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storage.retrieve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this;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save()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storage.store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this.#tasks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this;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this.#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((a, b)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this;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B20DD-4F34-FDD8-2518-9EE0B93E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6867C-8C16-CE1A-C19D-EA791DE4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E756-804A-BFC5-911C-13D59E56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65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ABD3-54CC-1FBE-E00B-8CCD800F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lib_task_list.js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2D8A-94E2-6BCD-B88D-15233BDB9D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add(task)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this.#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this;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delete(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this.sortByDueDate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// same order as page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this.#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tasks.splice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this;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this.#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storage.clear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this;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*[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Symbol.iterator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]()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(let task of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this.#tasks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yield task;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0FAE7-14A4-50F6-3773-68FE6D51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EC607-5CEB-1469-5275-9D045C04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F870-0C8E-9B42-F237-DF2FEDED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787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3D9E-9B68-9F20-6638-C015B3A0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task_list.js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BDEB-1098-6643-68CD-B383985259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taskList.sortByDueDate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select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  // clear previous tasks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task of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opt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("option");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opt.appendChild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document.createTextNode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select.appendChild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2F7FF-2354-9E69-7BC5-98BB4D37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70D8C-C6A6-C13E-EDB0-9DFB0B31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B2EA-22A1-6A65-CBE4-5C3EC80C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9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E42C-E47A-90F8-4320-46AFE41D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parameters to the constructor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72F20-5FC5-3594-341F-F33BCA24C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Invoice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two Invoice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invoice1 = new Invoice(100, 0.0875);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invoice2 = new Invoice(1000, 0.07);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console.log(invoice1.getTotal());    // displays 108.75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console.log(invoice2.getTotal());    // displays 1070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F8277-7BB4-DA50-DDD7-6013C90A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04ADE-EACF-E773-6D30-196E389B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0791-8A3C-7CC0-C5E6-0E6EF152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61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AC83-A1C9-E5C7-3A32-B2B523DC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task_list.js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DDC2-755A-DA7E-446F-E26CBA882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"click",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("#msg").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Task(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("#task").value,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message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newTask.description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message = "Task is required.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newTask.hasInvalidDueDate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newTask.isPastDue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message += "Due Date must be a valid date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"in the future."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}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7066C-1CCE-4EBE-3218-4151663D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69DD5-7FC1-E026-AC79-115F9639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47EE-9255-3E58-80BD-D1FA1286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920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4286-F69D-B4FB-FA81-6E661FC8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task_list.js file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FCE2C-5EA1-A7CF-AE84-EA06924325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(message ===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().add(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).save();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("#task").value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("#msg").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message;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("#task").select();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"click",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taskList.clear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("#tasks").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("#task").value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("#msg").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("#task").focus();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});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321EB-2A35-1173-C29A-8EB48D06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68EE8-298C-085A-D4DE-72D13EDB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54A6-F21D-92FF-819F-82DE90B2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8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F312-BAC8-08BC-E3A4-ECC806F5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task_list.js file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D7433-0857-8864-5F0C-CF3A0D9E3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"click",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("#msg").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index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("#tasks").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(index === -1)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("#msg").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"Please select a task to delete.";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().delete(index).save();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464A9-CD7F-7840-8542-230C165B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B7312-3160-FB69-F6E0-853F1611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8765-B417-3188-FFBC-443FB65A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63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C9E1-A523-7865-6925-2F9E9716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property to an existing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FEA20-7DB7-B72C-BA8E-96892B1FF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156;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method to an existing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invoice.getSalesTax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a method of an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invoice.getTotal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this.subtotal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a property from an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87B6F-4E61-19CF-C032-3A43DC96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46260-28FF-9E5B-B981-39AF39FB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742EF-D205-A74B-B7DE-C4A1290D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8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FBA8-CD72-857C-97B0-3D75AC2C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two references to the same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6F8DE-5B5C-CA6C-AEBC-6BB4B60F44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invoice1 = new Invoice(100, 0.0875);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invoice2 = invoice1;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invoice2.taxRate = 0.07;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console.log(invoice1.taxRate);    // displays 0.07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references to the same object</a:t>
            </a:r>
          </a:p>
          <a:p>
            <a:endParaRPr lang="en-US" dirty="0"/>
          </a:p>
        </p:txBody>
      </p:sp>
      <p:pic>
        <p:nvPicPr>
          <p:cNvPr id="8" name="Content Placeholder 7" descr="Two invoice constants refer to the same invoice">
            <a:extLst>
              <a:ext uri="{FF2B5EF4-FFF2-40B4-BE49-F238E27FC236}">
                <a16:creationId xmlns:a16="http://schemas.microsoft.com/office/drawing/2014/main" id="{6676DB76-56C9-1872-4314-29A7D840E1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048000"/>
            <a:ext cx="4724400" cy="207196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BDD7-BC0F-3259-EA10-2727EECD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2C5CD0-AF4E-410E-2EBB-616E5501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5E94D-0E38-5273-CFCA-A84DAB9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0751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74</TotalTime>
  <Words>6915</Words>
  <Application>Microsoft Office PowerPoint</Application>
  <PresentationFormat>On-screen Show (4:3)</PresentationFormat>
  <Paragraphs>1174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Modern JavaScript</vt:lpstr>
      <vt:lpstr>Objectives</vt:lpstr>
      <vt:lpstr>Objectives (continued)</vt:lpstr>
      <vt:lpstr>An object literal with two properties  and one method</vt:lpstr>
      <vt:lpstr>Use the dot operator to refer to an object’s properties and methods</vt:lpstr>
      <vt:lpstr>A class that defines an Invoice type</vt:lpstr>
      <vt:lpstr>Add parameters to the constructor</vt:lpstr>
      <vt:lpstr>Add a property to an existing object</vt:lpstr>
      <vt:lpstr>Create two references to the same object</vt:lpstr>
      <vt:lpstr>The benefits of JavaScript libraries</vt:lpstr>
      <vt:lpstr>The lib_invoice.js file</vt:lpstr>
      <vt:lpstr>The index.html file</vt:lpstr>
      <vt:lpstr>The invoice.js file</vt:lpstr>
      <vt:lpstr>The Invoice app</vt:lpstr>
      <vt:lpstr>The &lt;body&gt; element for the Invoice app (part 1)</vt:lpstr>
      <vt:lpstr>The &lt;body&gt; element for the Invoice app (part 2)</vt:lpstr>
      <vt:lpstr>The invoice.js file for the Invoice app</vt:lpstr>
      <vt:lpstr>An Invoice class with a private property  and a private method (part 1)</vt:lpstr>
      <vt:lpstr>An Invoice class with a private property  and a private method (part 2)</vt:lpstr>
      <vt:lpstr>Use public methods to access private fields  and methods</vt:lpstr>
      <vt:lpstr>What happens if you try to call a private property or method</vt:lpstr>
      <vt:lpstr>An Invoice class with accessor properties (part 1)</vt:lpstr>
      <vt:lpstr>An Invoice class with accessor properties (part 2)</vt:lpstr>
      <vt:lpstr>Use accessor properties to access private fields and methods</vt:lpstr>
      <vt:lpstr>The JavaScript object hierarchy</vt:lpstr>
      <vt:lpstr>The Person class</vt:lpstr>
      <vt:lpstr>An Employee class that inherits the Person class</vt:lpstr>
      <vt:lpstr>Inheritance concepts</vt:lpstr>
      <vt:lpstr>A NumberArray class that uses inheritance</vt:lpstr>
      <vt:lpstr>Code that uses a NumberArray object that inherits the Array object</vt:lpstr>
      <vt:lpstr>It makes sense to use inheritance when…</vt:lpstr>
      <vt:lpstr>A NumberArray class that uses object composition (part 1)</vt:lpstr>
      <vt:lpstr>A NumberArray class that uses object composition (part 2)</vt:lpstr>
      <vt:lpstr>Code that uses a NumberArray object that uses object composition</vt:lpstr>
      <vt:lpstr>It makes sense to use object composition when…</vt:lpstr>
      <vt:lpstr>The Trips app</vt:lpstr>
      <vt:lpstr>The &lt;body&gt; element for the Trips app (part 1)</vt:lpstr>
      <vt:lpstr>The &lt;body&gt; element for the Trips app (part 2)</vt:lpstr>
      <vt:lpstr>Some of the CSS for the Trips app</vt:lpstr>
      <vt:lpstr>The lib_trips.js file (part 1)</vt:lpstr>
      <vt:lpstr>The lib_trips.js file (part 2)</vt:lpstr>
      <vt:lpstr>The lib_trips.js file (part 3)</vt:lpstr>
      <vt:lpstr>The trips.js file (part 1)</vt:lpstr>
      <vt:lpstr>The trips.js file (part 2)</vt:lpstr>
      <vt:lpstr>The trips.js file (part 3)</vt:lpstr>
      <vt:lpstr>Two methods that modify an object  but don’t return the object</vt:lpstr>
      <vt:lpstr>Two methods that modify an object  and then return the object</vt:lpstr>
      <vt:lpstr>An Invoice class with a static property  and a static method</vt:lpstr>
      <vt:lpstr>Call static methods</vt:lpstr>
      <vt:lpstr>Code and use a private static property</vt:lpstr>
      <vt:lpstr>Create nested objects with object literals</vt:lpstr>
      <vt:lpstr>Create nested objects with classes</vt:lpstr>
      <vt:lpstr>Create nested objects from the classes</vt:lpstr>
      <vt:lpstr>A person object with three properties  that have values</vt:lpstr>
      <vt:lpstr>How to provide a default value for an assignment</vt:lpstr>
      <vt:lpstr>How to destructure an object in the parameter list of a function</vt:lpstr>
      <vt:lpstr>How to assign property values of a nested object</vt:lpstr>
      <vt:lpstr>One of the well-known symbols</vt:lpstr>
      <vt:lpstr>A taskList object that’s iterable</vt:lpstr>
      <vt:lpstr>A Date object that’s iterable</vt:lpstr>
      <vt:lpstr>The Task List app</vt:lpstr>
      <vt:lpstr>The &lt;body&gt; element for the Task List app (part 1)</vt:lpstr>
      <vt:lpstr>The &lt;body&gt; element for the Task List app (part 2)</vt:lpstr>
      <vt:lpstr>Some of the CSS for the Task List app</vt:lpstr>
      <vt:lpstr>The lib_task.js file</vt:lpstr>
      <vt:lpstr>The lib_storage.js file</vt:lpstr>
      <vt:lpstr>The lib_task_list.js file (part 1)</vt:lpstr>
      <vt:lpstr>The lib_task_list.js file (part 2)</vt:lpstr>
      <vt:lpstr>The task_list.js file (part 1)</vt:lpstr>
      <vt:lpstr>The task_list.js file (part 2)</vt:lpstr>
      <vt:lpstr>The task_list.js file (part 3)</vt:lpstr>
      <vt:lpstr>The task_list.js file (part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Modern JavaScript</dc:title>
  <dc:creator>Anne Boehm</dc:creator>
  <cp:lastModifiedBy>Joel Murach</cp:lastModifiedBy>
  <cp:revision>5</cp:revision>
  <cp:lastPrinted>2016-01-14T23:03:16Z</cp:lastPrinted>
  <dcterms:created xsi:type="dcterms:W3CDTF">2024-02-28T17:54:13Z</dcterms:created>
  <dcterms:modified xsi:type="dcterms:W3CDTF">2024-03-18T23:15:04Z</dcterms:modified>
</cp:coreProperties>
</file>