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94" r:id="rId4"/>
    <p:sldId id="258" r:id="rId5"/>
    <p:sldId id="259" r:id="rId6"/>
    <p:sldId id="29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>
      <p:cViewPr varScale="1">
        <p:scale>
          <a:sx n="82" d="100"/>
          <a:sy n="82" d="100"/>
        </p:scale>
        <p:origin x="145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057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06347"/>
            <a:ext cx="7391400" cy="457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8B2EB2A0-E0EB-C022-5116-86EB9AA280F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14400" y="3962400"/>
            <a:ext cx="7315200" cy="2057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59119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21336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038600"/>
            <a:ext cx="7391400" cy="19049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860917C5-EEEA-83C2-0749-B38D03A18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6141" y="1146721"/>
            <a:ext cx="7391400" cy="83447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520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94" r:id="rId13"/>
    <p:sldLayoutId id="2147483687" r:id="rId14"/>
    <p:sldLayoutId id="2147483695" r:id="rId15"/>
    <p:sldLayoutId id="2147483693" r:id="rId16"/>
    <p:sldLayoutId id="2147483676" r:id="rId17"/>
    <p:sldLayoutId id="2147483675" r:id="rId18"/>
    <p:sldLayoutId id="2147483684" r:id="rId19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</a:t>
            </a:r>
            <a:r>
              <a:rPr lang="en-US" dirty="0"/>
              <a:t>Modern JavaScript</a:t>
            </a:r>
            <a:endParaRPr lang="en-US" i="1" dirty="0">
              <a:latin typeface="Arial Narrow" panose="020B0606020202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Ajax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7B6C-16B1-5841-5DF7-CBD103B7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JSON Placeholder web service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3AFBC-273D-4AF0-F743-027E0FCEA1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https://jsonplaceholder.typicode.com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data that’s available from this web service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/users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/posts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/comments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/albums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/photos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DB7B1-B5FA-94D5-A9B1-E882C608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6757F-F06F-FCD0-EC67-8516C2AA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CF37-8F6D-33C3-1707-F9E78394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5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FF01-8B3E-5C56-CE3A-616ED1B0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URL that returns data for all users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D565D-2210-744A-5A4A-6D87EE16A0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https://jsonplaceholder.typicode.com/users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JSON that’s returned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"id": 1,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"name": "Leanne Graham",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"username": "Bret",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"email": "Sincere@april.biz",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"id": 10,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"name": "Clementina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DuBuque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"username":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Moriah.Stanton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"email": "Rey.Padberg@karina.biz",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1C2E5-D9F1-5AF5-E585-82C44E2D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D094A-A960-3E93-1C85-A1442D6E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ED233-2D49-6114-5A6F-D51796D9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5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B148-570D-32ED-EF6B-9E9478AF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Synchronous vs. asynchronous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0E0E0-83CC-A949-BBFB-6DE886CBE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Synchronous code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executes statements in sequential order and waits for each statement to finish executing before it begins executing the next one.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Asynchronous code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allows an app to continue executing the statements for one operation while waiting for another operation to complete.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9CB21-F43F-B96A-F552-C0BCBF26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5BC88-7FA5-42AF-16FC-DFAF76AD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3EBB9-8968-569A-9058-33AB8A35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24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5C61-DF91-5EF1-6DD1-B65E7056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method of the Fetch 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08A70-AFF4-13FA-3818-369BEE443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fetch(</a:t>
            </a:r>
            <a:r>
              <a:rPr lang="en-US" sz="18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states of a Promise object</a:t>
            </a:r>
          </a:p>
          <a:p>
            <a:pPr marL="2286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Pending: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After a promise has been created but before the request returns its value.</a:t>
            </a:r>
          </a:p>
          <a:p>
            <a:pPr marL="2286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Fulfilled: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When the request is successfully resolved.</a:t>
            </a:r>
          </a:p>
          <a:p>
            <a:pPr marL="228600" marR="274320" indent="0">
              <a:spcBef>
                <a:spcPts val="0"/>
              </a:spcBef>
              <a:spcAft>
                <a:spcPts val="0"/>
              </a:spcAft>
            </a:pP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Rejected: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If an error occurs during the request.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of the Promise object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method of the Response object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A77B8-C4E2-469A-341F-9D281F1F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DF996-CBF0-091D-F270-415A1909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E8FC6-A1BB-485F-0EF9-DF127616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5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4A8B-3796-5E53-1C63-D5CE0FAB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 GET request to display user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97E9C-589D-19AF-3E07-F07AF35242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5692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"https://jsonplaceholder.typicode.com/users";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    // no options, so defaults to GET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.then(response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.then(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.catch(e =&gt; 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pic>
        <p:nvPicPr>
          <p:cNvPr id="8" name="Content Placeholder 7" descr="User data displayed in the console">
            <a:extLst>
              <a:ext uri="{FF2B5EF4-FFF2-40B4-BE49-F238E27FC236}">
                <a16:creationId xmlns:a16="http://schemas.microsoft.com/office/drawing/2014/main" id="{53189F5B-2316-7360-440B-EBA1E7C22B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8696" y="3276600"/>
            <a:ext cx="7017104" cy="151193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8471B-6C45-6307-B4D2-5DAC8F84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9E5D6D-EAA9-7699-4BDE-41063F53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A938C-7A4A-9074-B3EB-899ED643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92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33C3-1C69-2784-4328-2E7C6D2B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common HTTP request methods</a:t>
            </a:r>
            <a:endParaRPr lang="en-US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66B47D15-9421-6854-3DDD-2E0362DDEB93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63736997"/>
              </p:ext>
            </p:extLst>
          </p:nvPr>
        </p:nvGraphicFramePr>
        <p:xfrm>
          <a:off x="1295400" y="1143000"/>
          <a:ext cx="4640580" cy="1584960"/>
        </p:xfrm>
        <a:graphic>
          <a:graphicData uri="http://schemas.openxmlformats.org/drawingml/2006/table">
            <a:tbl>
              <a:tblPr firstRow="1"/>
              <a:tblGrid>
                <a:gridCol w="1383030">
                  <a:extLst>
                    <a:ext uri="{9D8B030D-6E8A-4147-A177-3AD203B41FA5}">
                      <a16:colId xmlns:a16="http://schemas.microsoft.com/office/drawing/2014/main" val="952627722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657850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22860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2860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Typical use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448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22860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POST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2860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Adds a new record.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05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22860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PUT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2860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Updates an existing record.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175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22860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DELETE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2860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Deletes a record.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94822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CC4FA-F612-BFC0-18CF-1BCF25C5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8401A-4BA8-CA5F-64B6-96CD6281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E4073-BFC4-0549-E630-84C11244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4984-F9BA-EB57-250C-9EC59429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 POST request to add a new blog post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95F96-C2AD-185D-B449-1F308C912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title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("#title").value;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body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("#body").value;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options =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method: 'POST',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headers: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'Content-type': 'application/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=UTF-8',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{title, body,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"https://jsonplaceholder.typicode.com/posts";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options)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.then(response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.catch(e =&gt; 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A0C54-5381-0129-5A69-DB35356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DFD96-869B-38C2-25B4-5D0E9E06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63B82-1964-C34E-398D-0D88F782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21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864E-6924-0A15-8FA4-C6C54801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 DELETE request to delete a blog post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77688-2FE3-B7D5-00E4-3344FE0FA9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post_id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"https://jsonplaceholder.typicode.com/posts/"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{method: 'DELETE'}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.then(response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.catch(e =&gt; 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BAEC2-5E34-9113-77CB-46473EB6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45760-6CC9-F92B-0747-DB8DFFD2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62412-18B7-E91F-B263-667D539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084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7A0C-FD5C-1361-6CE6-46AD7E26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asynchronous function that uses await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15C9D-72B0-5E0B-3E5E-5A24B0DDB2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loadPhoto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// as asynchronous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domain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"https://jsonplaceholder.typicode.com";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photoResponse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fetch(`${domain}/photos/${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photo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photoResponse.json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albumResponse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fetch(`${domain}/albums/${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albumResponse.json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photo;                 // automatically wraps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// value in a promise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B1F94-55F9-8C9A-1BFE-17A6F1FD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DF850-E954-4A85-269A-DAD8F5EA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74BB7-2E03-D1AD-6AAD-A7EF1229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213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1AC1-5B6D-9109-CF52-6EE749B8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asynchronous event handler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calls the asynchronous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ABA35-9EAC-F965-94E9-AAA4383B0B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show_photo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"click",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photo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loadPhoto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console.log("Photo title: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console.log("Album title: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catch(e)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89BC7-94A5-92CA-098E-CB6ED7A6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5D316-9E61-3252-FBAD-8213A3D2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5F69-E5E6-D63A-6365-3F3C6CC4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5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4093-C48A-BFC0-6B0D-A86D43C7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6C68A-BC2C-34B6-0900-8F9B7D9122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your browser to make a GET request to a web service.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Fetch API to make GET, POST, PUT, and DELETE requests that update a web page without reloading it.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await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keywords to work with asynchronous functions.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an API for a web service to get data from a website.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 server-side proxy to get data from a web service that doesn’t allow cross-origin requests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how Ajax works.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XML and JSON.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 and describe the three states of a Promise object.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3C745-CE56-7C33-A694-967921C5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F4A9C-1040-B5DD-61A5-0A021026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D1F08-5E1E-B992-1A64-308B8450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76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7A15-9535-CC0B-1830-FE70CC31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static methods of the Promise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BE01A-009E-60FC-50AA-554C1ED77B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resolve(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reject(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asynchronous function updated to validate the data it receives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 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loadPhoto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 ||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5000)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e = new Error(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"Photo id must be between 1 and 5000.");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Promise.reject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same as above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FCAA3-E4E0-8520-AFAE-06322CF6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566C8-0A91-4131-C31A-051F6133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98DC1-F29D-0444-6635-38BACE80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48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29C8-2DC9-098D-405E-07C8FEE4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Astronomy Picture of the Day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32495FA0-DA40-0456-FEFA-F1C02CAB08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25146" y="1028700"/>
            <a:ext cx="4061254" cy="492404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CBB6B-CAE5-E86C-3F33-E367CB21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2A2A5-BCD1-87B2-D79F-5737E0BD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91E2-766C-1598-B7CF-21BE2943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682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24BE-A916-5FB3-A6D2-7997EB54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&lt;body&gt; element for the APOD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99076-AC25-4E4A-AAF6-FBC851B21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&lt;h1&gt;Astronomy Picture Of the Day&lt;/h1&gt;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for="date"&gt;Enter date:&lt;/label&gt;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name="date" id="date"&gt;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type="button" id="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view_button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value="View"&gt;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 id="title"&gt;&lt;/h3&gt;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id="display"&gt;&lt;/div&gt;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id="explanation"&gt;&lt;/p&gt;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id="msg" class="error"&gt;&lt;/p&gt;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="apod.js"&gt;&lt;/script&gt;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EAE05-E841-1FF8-9C44-8313C6FA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11687-C3F9-76A6-EC99-7DA1D21A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3E2FC-4502-37F9-DCD3-4605DF24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43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B6E3-B101-3080-2A0E-EF955482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for the APOD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E0B85-4B3C-A58E-1058-B27F4883F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inline-block;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0.5em;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.error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red;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AEE0E-CD90-0B4F-2762-1F361DF4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D8B49-9862-A73D-91DF-6B9621DE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EED87-5089-4629-0204-6AD5F46C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47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32AA-BD15-11BE-B9DB-63764B11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the APOD API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A4725A9-CA01-06E9-C34C-19B3D962C2E4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836141" y="1066800"/>
            <a:ext cx="7391400" cy="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7472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lang="en-US" altLang="en-US" sz="1600" b="1" u="sng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https://api.nasa.gov/planetary/apod</a:t>
            </a:r>
            <a:endParaRPr kumimoji="0" lang="en-US" altLang="en-US" sz="1600" b="1" i="0" u="sng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Parameters for the APOD API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Placeholder 9">
            <a:extLst>
              <a:ext uri="{FF2B5EF4-FFF2-40B4-BE49-F238E27FC236}">
                <a16:creationId xmlns:a16="http://schemas.microsoft.com/office/drawing/2014/main" id="{2E12DCF3-9D11-43E1-3448-F6F18FF53726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372345675"/>
              </p:ext>
            </p:extLst>
          </p:nvPr>
        </p:nvGraphicFramePr>
        <p:xfrm>
          <a:off x="1295400" y="2025109"/>
          <a:ext cx="5669280" cy="1493520"/>
        </p:xfrm>
        <a:graphic>
          <a:graphicData uri="http://schemas.openxmlformats.org/drawingml/2006/table">
            <a:tbl>
              <a:tblPr firstRow="1"/>
              <a:tblGrid>
                <a:gridCol w="1668780">
                  <a:extLst>
                    <a:ext uri="{9D8B030D-6E8A-4147-A177-3AD203B41FA5}">
                      <a16:colId xmlns:a16="http://schemas.microsoft.com/office/drawing/2014/main" val="4029640039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3934590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895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api_key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 alphanumeric key that identifies the user of this API.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45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date of the image to retrieve.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990720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7AD1831E-C63B-34A8-8B3A-436A0FDF302B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850557" y="3724092"/>
            <a:ext cx="7570983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Example URL with two parameters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7472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lang="en-US" alt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https://api.nasa.gov/planetary/apod?api_key=DEMO_KEY&amp;date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=2024-04-22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905F2-95C8-3C3D-80B1-DC0883A3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A59BB69-773D-3D3A-A853-4BEB7C07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D96DA-7B71-C0EB-1E5F-E496393B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75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84C5-1B09-F5FF-A4BE-83E10B8B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APOD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4A4AD-8940-6C17-7ED7-8EEE1A05E0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getDateString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(dt = new Date())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`${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dt.getFullYear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()}-${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dt.getMonth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+ 1}-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dt.getDate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getPicture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getDateString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domain = `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https://api.nasa.gov/planetary/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apod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request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`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api_key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DEMO_KEY&amp;date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=${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dateString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response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fetch(domain + request);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BBEBE-8DA6-417F-14B7-DC56FE58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653EF-E930-D4F0-C60C-D9910ED4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6DD0F-B372-FCE5-D77F-0C4633F8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67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C01B-F4A8-616C-E107-F1ECB6BC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APOD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1AC7D-EEF9-D6A1-A49C-3E9EBDECB6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clear()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("#title").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("#display").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("#explanation").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("#msg").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displayPicture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 {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   // error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("#msg").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data.error.message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// problem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("#msg").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data.msg;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                  // success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heading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("#title").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image or video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displayDiv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("#display");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6E62C-D477-FE39-890E-BF0894E7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502A9-CE06-91D3-7771-95CD0E9C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82EA7-BCEC-B050-2FFA-0DBD8022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19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73D3-9B37-E213-B3A9-1DBE2FC1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APOD app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853A1-827A-12C2-8B4F-7C6A969B6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data.media_type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"image")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document.createElement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data.url;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img.alt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"NASA photo";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img.width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700;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displayDiv.appendChild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data.media_type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"video")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document.createElement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iframe.src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data.url;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iframe.allowFullscreen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iframe.setAttribute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("frameborder", "0");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displayDiv.appendChild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text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("#explanation").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data.explanation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B06C9-BD97-7359-A3A9-333041C5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57F6B-4A25-7E60-7A53-7E8BBE58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6BC90-30C8-65B5-D73B-04619768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222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2D54-63A6-A89B-D3CC-57A17A55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APOD app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535E2-467B-6043-0FA5-F0E3047DC9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 text box to today's date in YYYY-MM-DD format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dateTextbox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("#date");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dateTextbox.value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getDateString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dateTextbox.focus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view_button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"click",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clear();  // clear any previous display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("#date").value;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date = new Date(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=== "Invalid Date")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msg = "Please enter a valid date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"in YYYY-MM-DD format.";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("#msg").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msg;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CAB4E-8987-A28A-F2B6-06DCEBEF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00AB-1456-3C63-BD5F-556ECEF4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E74FE-9C43-D31B-5854-B9EBACD6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54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19BC-45C9-5818-CB7D-596D5EB3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APOD app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E971E-4C78-396D-52C2-3C709E70D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try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const data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getPicture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displayPicture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 catch(e)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("#msg").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("#date").focus();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266E3-3CC0-26D4-D196-55F37C99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FB403-C945-3F86-E265-00AB5DF7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584A2-3A1B-F80F-14D3-4D61F668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8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4093-C48A-BFC0-6B0D-A86D43C7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6C68A-BC2C-34B6-0900-8F9B7D9122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 callback function works and why callback functions are essential to asynchronous programming.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 top-level await works.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3C745-CE56-7C33-A694-967921C5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F4A9C-1040-B5DD-61A5-0A021026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D1F08-5E1E-B992-1A64-308B8450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20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A09E-CC2D-082F-A335-8837A15A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module that exports an asynchronous function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D46DC-2CF2-06E7-F79F-AF1547A0D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"https://jsonplaceholder.typicode.com/users";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response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fetch(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imports and uses the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from "./mod_example.js";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get_users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"click",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users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user of users)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console.log(user);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43C7C-F2BD-A237-B68B-65B1291B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E74A1-DEB4-0A9D-DFE5-447BE091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1CE76-8641-C20B-4B64-8437C802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9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AFDA-B0C8-45EC-EACE-FD375A74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module file with a top-level await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0923-3C00-A44C-5478-C45E631BE4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"https://jsonplaceholder.typicode.com/users";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no async function needed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response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fetch(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users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default users;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imports and uses the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users from "./mod_example.js";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no async or await keywords needed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get_users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user of users)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console.log(user);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EAF18-B740-A7E2-D593-25E3D97F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3598-C040-6221-CA66-533AF3F2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D9AB-A356-3353-EA02-4A13B90E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46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B95F-7695-CE08-F987-8CC88072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Directory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E2CFB99C-393C-146B-CBB4-97D42A38EEE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06162" y="1143000"/>
            <a:ext cx="7322516" cy="3352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C3584-8CF8-056E-C9AF-F9ED2F62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62892-AE5D-2619-0BC2-1D860BD5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7B4B-1B7E-DA75-1939-87562BD1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82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1B85-D7D7-D415-31AA-A642D27A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&lt;body&gt; element for the User Directory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839E-4A5D-ACF5-1995-325146A40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&lt;h1&gt;User Directory&lt;/h1&gt;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&lt;table id="users"&gt;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width="35%"&gt;Name&lt;/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width="35%"&gt;Phone&lt;/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width="30%"&gt;Email&lt;/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&lt;/table&gt;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="mod_users.js" type="module"&gt;&lt;/script&gt;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="user_directory.js" type="module"&gt;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594EA-FFEF-B30E-BE66-52661849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09EA0-120B-9481-A95D-281B271A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06202-6A6A-D9BB-4817-8C0C58B5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357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1D84-7019-90DF-6AB5-5D935040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for the User Directory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11D47-20B8-F20E-6CB0-0A4C6BFE93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C8C03-73F2-E25B-39F6-37E4886E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88BBC-93F5-3969-4C27-5F9C71BF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7984-A3CE-6A3B-EB56-12FC5DA7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77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1872-4934-0DE9-A946-64D0F831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mod_users.js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D683D-7F73-BB2F-A3D6-C61064A408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"https://jsonplaceholder.typicode.com/users";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async not required because this is a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response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fetch(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users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default users;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4A7FC-EC21-112F-8FD0-76B21F49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364B3-8C9B-0224-07A2-5AA5BB63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41BF4-6037-1738-2B23-2796EE3A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420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44B0-3D11-AA4B-C1B5-73B4C47F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user.directory.js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4501E-2B2A-AD56-77C2-3A8A6AD8D3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users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"./mod_users.js";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("#users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user of users)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document.createElement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td1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document.createElement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("td");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td1.appendChild(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document.createTextNode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(user.name));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tr.appendChild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(td1);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td2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document.createElement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("td");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td2.appendChild(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document.createTextNode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user.phone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tr.appendChild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(td2);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td3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document.createElement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("td");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td3.appendChild(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document.createTextNode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tr.appendChild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(td3);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tbody.appendChild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83050-380F-51C0-75EC-AC572ED3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8E397-8120-E7A4-D68B-1D3960D4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04DE-DB68-118E-23D4-3B3AE34F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67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AC62-43D6-A352-ABDD-834556DC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CORS error in the console</a:t>
            </a:r>
            <a:endParaRPr lang="en-US" dirty="0"/>
          </a:p>
        </p:txBody>
      </p:sp>
      <p:pic>
        <p:nvPicPr>
          <p:cNvPr id="8" name="Content Placeholder 7" descr="Title describes image">
            <a:extLst>
              <a:ext uri="{FF2B5EF4-FFF2-40B4-BE49-F238E27FC236}">
                <a16:creationId xmlns:a16="http://schemas.microsoft.com/office/drawing/2014/main" id="{A8E489F1-E86B-C55C-AEB1-89466DADD6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6934200" cy="67957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F814D-55DD-8715-70CA-EDDD9F9E59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9812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CORS header that allows a specific cross-origin request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Access-Control-Allow-Origin: https://example.com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CORS header that allows any cross-origin request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Access-Control-Allow-Origin: *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90F63-FE40-70F9-779E-EED5C2A9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36B3B3-769B-088C-1F1E-2E4340E7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29517-A8EB-E2D1-F472-C1C017D3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120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1F88-B3A7-06B5-65EA-B8C6E01F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Ways to make a cross-origin request to an API that doesn’t allow them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E7196-457E-95BA-D313-DFEE008492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 third-party, server-side proxy (only recommended for prototyping and testing).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your own server-side proxy.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a third-party proxy named CORS Anywhere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https://cors-anywhere.herokuapp.com/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temporarily enable the CORS Anywhere proxy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Navigate to the above URL in the browser you want to use.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on the Request temporary access to the demo server button.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42FBC-219F-225E-2CD3-8A7C7AD5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63469-5410-A52D-2126-5F5CCBEE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1A881-0F32-E833-592C-79597196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41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F342-CAFF-BA0A-1C05-18B246F4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CORS Anywhere proxy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make a cross-origin request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DEA40-0A61-5FBF-6D12-3FC0D0E71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696200" cy="4495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proxy = "https://cors-anywhere.herokuapp.com/";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"https://www.flickr.com/services/feeds/photos_public.gne";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proxy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// prefix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URL with CORS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// Anywhere URL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response = await fetch(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5934A-653A-58DC-F6F6-3DE5A919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6DECA-76B9-B587-AB16-6404AE4F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DBD1B-CCBD-5168-7ABA-CD220185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2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67E0-2FB6-6FA0-9C78-DBDBFCE8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71156"/>
            <a:ext cx="7315200" cy="276999"/>
          </a:xfrm>
        </p:spPr>
        <p:txBody>
          <a:bodyPr/>
          <a:lstStyle/>
          <a:p>
            <a:r>
              <a:rPr lang="en-US" sz="18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Google’s Auto Suggest uses Ajax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1F082B16-5551-6DF1-F18B-756FB6BABB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4491" y="1087933"/>
            <a:ext cx="7305109" cy="25688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3D1B9-3FCF-1DEE-78D5-33E35637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50669-0700-E352-BA4C-F05B4703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7DD65-FD1D-27FA-BF6C-502EDE00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D667-EE0E-1C18-0583-FF433A78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normal HTTP request</a:t>
            </a:r>
            <a:endParaRPr lang="en-US" dirty="0"/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B8FC6B89-6C44-9CF2-4A43-5A32B94E92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8199" y="1063586"/>
            <a:ext cx="6629401" cy="23960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979D9-7421-EE7D-A500-5CB737C6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D2756A7-14EB-B070-B6BF-83C77A2C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C8314-9A33-8F4D-033D-001EC4CD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15C5-BC58-7C09-DAB1-EB7633B8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Ajax request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DF4D8F7A-63B2-BCE2-286A-DBEE28722F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021093"/>
            <a:ext cx="6858000" cy="256704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6FFE1-3BE0-4897-240D-1C2EA03E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B996F-73A4-AC85-C99E-330648F0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328A-F2A2-F3EC-3382-25B57D9D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56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EA24-5679-BE2F-A1C2-6BCBDE43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common data formats used with Ajax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20772-7D7C-F618-C2C2-FC19C50E61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</a:t>
            </a:r>
            <a:endParaRPr lang="en-US" sz="20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24234-9DB3-09CC-7AE3-21234F70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79B78-DB0E-F027-9A76-A75407BE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DB8A-1982-F525-7617-D33D2795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0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26C5-E2EF-07CA-2118-BC3F6222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formatted with XML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78AAB-649F-0260-BF50-9A89134EBD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&lt;management&gt;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teammember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&lt;name&gt;Wilber&lt;/name&gt;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&lt;title&gt;Vice President of Accounting&lt;/title&gt;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&lt;bio&gt;With over 14 years of public accounting ...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&lt;/bio&gt;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teammember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teammember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&lt;name&gt;Agnes&lt;/name&gt;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&lt;title&gt;Founder and CEO&lt;/title&gt;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&lt;bio&gt;While Agnes is the founder and CEO ...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&lt;/bio&gt;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teammember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&lt;/management&gt;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83247-325D-6862-CB7C-6FCBA3F3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464C2-B6F2-A3ED-2E88-01CCBECC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24FD-A717-7B4A-DA26-2C15BD7C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6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78A6-906F-AED3-E879-0C6EC1C8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data formatted with JSON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CDB60-4F5A-BCFB-5FA5-DE69A059A0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teammembers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":[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name":"Wilbur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title":"Vice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President of Accounting",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bio":"With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over 14 years of public accounting... 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name":"Agnes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title":"Founder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CEO",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bio":"While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Agnes is the founder and CEO ... 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04921-3FBA-3F72-693F-7BC5AA1A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021E1-868B-EC76-E522-70EC8058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374CF-516D-7EED-8236-93E97095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5553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69</TotalTime>
  <Words>3494</Words>
  <Application>Microsoft Office PowerPoint</Application>
  <PresentationFormat>On-screen Show (4:3)</PresentationFormat>
  <Paragraphs>586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Modern JavaScript</vt:lpstr>
      <vt:lpstr>Objectives</vt:lpstr>
      <vt:lpstr>Objectives (continued)</vt:lpstr>
      <vt:lpstr>Google’s Auto Suggest uses Ajax</vt:lpstr>
      <vt:lpstr>A normal HTTP request</vt:lpstr>
      <vt:lpstr>An Ajax request</vt:lpstr>
      <vt:lpstr>Two common data formats used with Ajax</vt:lpstr>
      <vt:lpstr>Data formatted with XML</vt:lpstr>
      <vt:lpstr>The same data formatted with JSON</vt:lpstr>
      <vt:lpstr>The JSON Placeholder web service</vt:lpstr>
      <vt:lpstr>A URL that returns data for all users</vt:lpstr>
      <vt:lpstr>Synchronous vs. asynchronous code</vt:lpstr>
      <vt:lpstr>One method of the Fetch API</vt:lpstr>
      <vt:lpstr>Use a GET request to display user data</vt:lpstr>
      <vt:lpstr>Three common HTTP request methods</vt:lpstr>
      <vt:lpstr>Use a POST request to add a new blog post</vt:lpstr>
      <vt:lpstr>Use a DELETE request to delete a blog post</vt:lpstr>
      <vt:lpstr>An asynchronous function that uses await</vt:lpstr>
      <vt:lpstr>An asynchronous event handler  that calls the asynchronous function</vt:lpstr>
      <vt:lpstr>Two static methods of the Promise object</vt:lpstr>
      <vt:lpstr>The Astronomy Picture of the Day app</vt:lpstr>
      <vt:lpstr>The &lt;body&gt; element for the APOD app</vt:lpstr>
      <vt:lpstr>Some of the CSS for the APOD app</vt:lpstr>
      <vt:lpstr>The URL for the APOD API</vt:lpstr>
      <vt:lpstr>The JavaScript for the APOD app (part 1)</vt:lpstr>
      <vt:lpstr>The JavaScript for the APOD app (part 2)</vt:lpstr>
      <vt:lpstr>The JavaScript for the APOD app (part 3)</vt:lpstr>
      <vt:lpstr>The JavaScript for the APOD app (part 4)</vt:lpstr>
      <vt:lpstr>The JavaScript for the APOD app (part 5)</vt:lpstr>
      <vt:lpstr>A module that exports an asynchronous function </vt:lpstr>
      <vt:lpstr>A module file with a top-level await </vt:lpstr>
      <vt:lpstr>The User Directory app</vt:lpstr>
      <vt:lpstr>The &lt;body&gt; element for the User Directory app</vt:lpstr>
      <vt:lpstr>Some of the CSS for the User Directory app</vt:lpstr>
      <vt:lpstr>The mod_users.js file</vt:lpstr>
      <vt:lpstr>The user.directory.js file</vt:lpstr>
      <vt:lpstr>A CORS error in the console</vt:lpstr>
      <vt:lpstr>Ways to make a cross-origin request to an API that doesn’t allow them</vt:lpstr>
      <vt:lpstr>Code that uses the CORS Anywhere proxy  to make a cross-origin request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Modern JavaScript</dc:title>
  <dc:creator>Anne Boehm</dc:creator>
  <cp:lastModifiedBy>Lisa Cooper</cp:lastModifiedBy>
  <cp:revision>4</cp:revision>
  <cp:lastPrinted>2016-01-14T23:03:16Z</cp:lastPrinted>
  <dcterms:created xsi:type="dcterms:W3CDTF">2024-03-05T17:45:34Z</dcterms:created>
  <dcterms:modified xsi:type="dcterms:W3CDTF">2024-03-11T18:05:20Z</dcterms:modified>
</cp:coreProperties>
</file>