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30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905002"/>
            <a:ext cx="7315200" cy="1904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886200"/>
            <a:ext cx="7391400" cy="20573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7AD197E-7C95-BB0B-312E-C9035B8752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080818"/>
            <a:ext cx="7391400" cy="74798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198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4" r:id="rId14"/>
    <p:sldLayoutId id="2147483693" r:id="rId15"/>
    <p:sldLayoutId id="2147483676" r:id="rId16"/>
    <p:sldLayoutId id="2147483675" r:id="rId17"/>
    <p:sldLayoutId id="2147483684" r:id="rId1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Node.js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52DA-BC71-0C2B-1081-A73F1E59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node command to pass arguments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7D74A-CE93-0C60-E580-35E7EA5FF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10000 6.5 10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amount: 10000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 rate: 6.5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Years: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Value: 18771.37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array of five arguments passed to the 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'C:\\Program Files\\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\\node.exe',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'C:\\...\\Documents\\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ch15\\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'10000', '6.5', '10'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4ACF6-2CD2-4221-72B0-806C9C8E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9E864-AABE-E3D4-571A-980236A2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4AB0-AC57-570F-5EE5-24482B92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3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D7F1-F3BD-D12F-30C3-FFF62237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module systems available in Node.js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5DAB19BA-94BF-3158-EAC2-10F85441B980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2766076953"/>
              </p:ext>
            </p:extLst>
          </p:nvPr>
        </p:nvGraphicFramePr>
        <p:xfrm>
          <a:off x="1188720" y="1143000"/>
          <a:ext cx="7040880" cy="1798320"/>
        </p:xfrm>
        <a:graphic>
          <a:graphicData uri="http://schemas.openxmlformats.org/drawingml/2006/table">
            <a:tbl>
              <a:tblPr firstRow="1"/>
              <a:tblGrid>
                <a:gridCol w="1554480">
                  <a:extLst>
                    <a:ext uri="{9D8B030D-6E8A-4147-A177-3AD203B41FA5}">
                      <a16:colId xmlns:a16="http://schemas.microsoft.com/office/drawing/2014/main" val="3584514295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917453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30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Newer module system. Can be used in Node.js and the browser. Module loading is asynchronous.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788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CommonJS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Older module system for Node.js. Module loading is synchronous.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2610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1C802-7EBD-5129-0946-BD9AE39CDA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200400"/>
            <a:ext cx="7391400" cy="396241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built-in module</a:t>
            </a:r>
          </a:p>
          <a:p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C15ECE23-0C6E-EA22-368F-187F0C24574E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526072973"/>
              </p:ext>
            </p:extLst>
          </p:nvPr>
        </p:nvGraphicFramePr>
        <p:xfrm>
          <a:off x="1188720" y="3707952"/>
          <a:ext cx="4812030" cy="1097280"/>
        </p:xfrm>
        <a:graphic>
          <a:graphicData uri="http://schemas.openxmlformats.org/drawingml/2006/table">
            <a:tbl>
              <a:tblPr firstRow="1"/>
              <a:tblGrid>
                <a:gridCol w="1325880">
                  <a:extLst>
                    <a:ext uri="{9D8B030D-6E8A-4147-A177-3AD203B41FA5}">
                      <a16:colId xmlns:a16="http://schemas.microsoft.com/office/drawing/2014/main" val="2584629558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4197689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73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Contains functions for working with the local file system.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2428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0893-A750-0B66-E06F-AE5E13EA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35A79-E233-41DC-1584-C7E8703D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66D1D3-78D2-424D-3C0B-E23C9320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6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698A-91EA-B6AD-747D-58626CD8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a file named email_list.txt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8D8D9-321F-68CB-BE0A-2492CAA61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mary@murach.com (Mary Delamater)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joel@murach.com (Joel Murach)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anne@murach.com (Anne Boehm)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named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read.mjs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 uses an ES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from "fs";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ES import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"email_list.txt", "utf8", (error, text)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(error)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console.log(text);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 the 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&gt;cd Documents/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/ch15/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&gt;node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read.mjs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F94F-EBCF-F228-7F4C-B06593EF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73CA-E201-1F55-6463-EC7DAFED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5FA2E-5442-3700-75B2-33B0D124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F667-2284-269C-86FE-9492D596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named read.js that uses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CommonJS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77315-CCC6-F2C4-F467-5D4967A06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fs = require("fs");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CommonJS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fs.readFile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"email_list.txt", "utf8", (error, text)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(error)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console.log(text);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 the 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&gt;cd Documents/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/ch15/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&gt;node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read.js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7DD1D-1A55-0ECB-A3F8-405C5F9A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E4D8E-E017-AB31-B54C-820CB9B6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94AF-8611-C08B-69BC-9E0D599F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3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BD2D-1610-90D0-B530-B4E1C2B2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functions available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fs.promises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A96D-1509-0522-14A3-8422436E2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writeFile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A24F6-AF6F-0F8E-B4B7-2B4D42A2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F5808-36A8-2A22-D4AA-28BF0C73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E8D1D-AFED-8ED1-2DBF-AC3F7110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6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41FA-792A-B558-6136-C26E957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fs.promises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and write a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5E25-F574-211B-3531-5909077FC5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"fs/promises"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"email_list.txt";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email = "mike@murach.com (Mike Murach)";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read the list from the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list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"utf8");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append an email address to the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 += "\n" + email;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write the updated list to the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list);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message in console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console.log(email + " written to file.");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catch (e)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031F9-27B9-F58C-06DA-ADD2FE96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D508-5C3C-F88D-3B58-BC06517B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5C20-4ADD-6558-C1E6-170010C2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1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E9A5-A70E-FD42-DF17-97E2139A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ES module that exports a single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D257-4E0D-6978-73E7-6384CF99B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(investment, rate, years)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years;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rate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BC0A9-12E2-121F-5AD6-E52900DA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5D418-0232-37F8-4F02-C971703B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D9B4-1174-C9FB-3E76-92A9AC3D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7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D59D-6DDE-BA4C-9528-1F15D44C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name of the file that contains the function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4BA607-E80D-BEC7-A170-B1E3F4F836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066800"/>
            <a:ext cx="7391400" cy="74798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-calc-future-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value.mjs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 for specifying a path to a module</a:t>
            </a:r>
          </a:p>
          <a:p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0C84E9C0-B036-7F64-9D7F-8911A2646DFC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2930950834"/>
              </p:ext>
            </p:extLst>
          </p:nvPr>
        </p:nvGraphicFramePr>
        <p:xfrm>
          <a:off x="1295400" y="2096723"/>
          <a:ext cx="5897880" cy="1584960"/>
        </p:xfrm>
        <a:graphic>
          <a:graphicData uri="http://schemas.openxmlformats.org/drawingml/2006/table">
            <a:tbl>
              <a:tblPr firstRow="1"/>
              <a:tblGrid>
                <a:gridCol w="1725930">
                  <a:extLst>
                    <a:ext uri="{9D8B030D-6E8A-4147-A177-3AD203B41FA5}">
                      <a16:colId xmlns:a16="http://schemas.microsoft.com/office/drawing/2014/main" val="370555305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0664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529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root directory for the file system.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36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same directory as the current file.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16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One directory up from the current file.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4063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68BE1-9930-9D66-5C62-E77C9D7043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-calc-future-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value.mjs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(investment, rate, years);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8725-F86E-67AA-BA86-8A84C39F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8F2258-3D10-FDE0-2D45-22B1191E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377E9-25B7-61F7-4735-41564DE0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4BE5-61FE-E982-AEF0-E3D84DEB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NPM website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BDB3D-0C61-E748-7D87-2856EF20E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www.npmjs.com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modules available from NPM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http-server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E3620-74C9-BBC0-04B1-48DF3ED2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4F257-97D2-8FE3-10E4-1643C8BE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D0827-6D39-9AF5-6E6B-FFAFB79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7D52-D81A-1954-9BAC-D3ADD438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the express module in the current directory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15D8-290B-27D7-C9DF-01FE5D6B8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express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Solve a permissions problem in macOS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express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2497B-92B4-F92A-97FF-6B70921D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00E7-DC1A-7C14-53F8-08BC8E7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0F27-1F68-7846-3A43-0CD2E8C2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5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4D60-0C52-98E2-9544-B765804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BDE65-0110-309B-DFF1-F6D4B3361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Node.js to interactively test JavaScript outside of a web browser.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Node.js to run a server-side script that has been saved in a file, including passing arguments to the script.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built-in modules available from Node.js to write server-side scripts.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module that works with Node.js.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NPM to install modules that can help you write server-side scripts.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Express to create a web-based API with routes for GET, POST, PUT, and DELETE requests.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server-side proxy that you can use to make cross-origin requests.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716C-2469-B184-6B51-BDB99ED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7F30E-EDC4-D97C-3AD3-244674B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C2CF4-DB1B-9DC3-72E0-668055F3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03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3AD4-1481-4E77-B9AD-EE3D88A9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flag that’s available with the install command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9700259C-EF13-7A70-FC03-FB7729C5CF63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966505368"/>
              </p:ext>
            </p:extLst>
          </p:nvPr>
        </p:nvGraphicFramePr>
        <p:xfrm>
          <a:off x="1219200" y="1066800"/>
          <a:ext cx="2667000" cy="762000"/>
        </p:xfrm>
        <a:graphic>
          <a:graphicData uri="http://schemas.openxmlformats.org/drawingml/2006/table">
            <a:tbl>
              <a:tblPr firstRow="1"/>
              <a:tblGrid>
                <a:gridCol w="1497330">
                  <a:extLst>
                    <a:ext uri="{9D8B030D-6E8A-4147-A177-3AD203B41FA5}">
                      <a16:colId xmlns:a16="http://schemas.microsoft.com/office/drawing/2014/main" val="54108243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430228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Flag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Alias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448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--global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9092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59F85-F7A8-9665-82A6-BFE8F51BD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099221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the http-server module globally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http-server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8E0C-144C-66AC-9081-E4EAD6AD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AEDBC1-D0FB-E37B-5AD9-B46CD90C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EFBF-53BC-6CBC-EAB4-744A58AA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87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B150-BC59-A90F-950B-06985916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decide whether to install an NPM module globally or locally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198A7302-C69C-07B7-EEEB-D1DE6EEC7E8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4750328"/>
              </p:ext>
            </p:extLst>
          </p:nvPr>
        </p:nvGraphicFramePr>
        <p:xfrm>
          <a:off x="1245870" y="1539240"/>
          <a:ext cx="6983730" cy="1889760"/>
        </p:xfrm>
        <a:graphic>
          <a:graphicData uri="http://schemas.openxmlformats.org/drawingml/2006/table">
            <a:tbl>
              <a:tblPr firstRow="1"/>
              <a:tblGrid>
                <a:gridCol w="2354580">
                  <a:extLst>
                    <a:ext uri="{9D8B030D-6E8A-4147-A177-3AD203B41FA5}">
                      <a16:colId xmlns:a16="http://schemas.microsoft.com/office/drawing/2014/main" val="2114316903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1978135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Install…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 you’ll use the module…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271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locally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 your project with ES import statements or the CommonJS require() method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92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globally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from the command line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8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locally and globally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 your project and from the command line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9622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46C06-0039-11EC-75F1-02C90147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1C020-D4A1-CDE1-A751-2DC6B1D3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B0F-5C83-937B-0CF4-1093A8B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65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0D55-5C59-D6A3-0229-2C5CA688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express module’s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1CBF-5686-87B8-3914-9C0C88FB5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"name": "express",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"description": "Fast, unopinionated, minimalist web framework",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"version": "4.18.2",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"repository":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/express",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"dependencies":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"accepts": "~1.3.8",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"array-flatten": "1.1.1",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"engines":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"node": "&gt;= 0.10.0"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256B8-E560-400B-A2CC-A73AE58F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F522E-075F-B60E-31A4-0C0EA66C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10E0-6E81-6E08-19E0-621CB36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A320-5C20-978D-21E2-E3609665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to generate a simple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ED539-D08C-766D-F3E4-0102F7C1B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-y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 ES module files to use the .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"name":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"version": "1.0.0",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"description": "",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"main": "index.js",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"scripts":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"test": "echo \"Error: no test specified\" &amp;&amp; exit 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"keywords": [],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"author": "",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"license": "ISC",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"type": "module"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CB4C8-A30A-3AEC-9AC6-BEF0B78F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F38B3-1017-5064-7955-96337B30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2FCC-9DB1-2B91-B641-A5B5541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8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E5B9-585B-4F6A-9289-CFAA0048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that’s available from NPM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E7B92C83-D12A-B53F-E916-EF8E63394D07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1295155669"/>
              </p:ext>
            </p:extLst>
          </p:nvPr>
        </p:nvGraphicFramePr>
        <p:xfrm>
          <a:off x="1219200" y="1140329"/>
          <a:ext cx="6126480" cy="792480"/>
        </p:xfrm>
        <a:graphic>
          <a:graphicData uri="http://schemas.openxmlformats.org/drawingml/2006/table">
            <a:tbl>
              <a:tblPr firstRow="1"/>
              <a:tblGrid>
                <a:gridCol w="1097280">
                  <a:extLst>
                    <a:ext uri="{9D8B030D-6E8A-4147-A177-3AD203B41FA5}">
                      <a16:colId xmlns:a16="http://schemas.microsoft.com/office/drawing/2014/main" val="20130746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94112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96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Attaches CORS headers to an HTTP response.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89480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35CE3-8DC4-254A-2CED-ED5B31E8B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1336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available from the Express app object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use(middleware)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listen(port,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CDDA-DB64-04E8-FAB3-39640BC5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F4D4C0-1D9D-45C5-5B3B-A8AD66F3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55650-1EAC-4711-37F1-234F5ED7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7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030D-B2D1-8B6C-2851-7CD33F8D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api.mjs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F137-EB12-E390-044D-276982628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express from "express";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app = express();     // create Express app object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         // add CORS middleware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 // add JSON middleware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route that handles GET requests to the API root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("/", (request, response)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({info: "An API that includes CORS headers."});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listen for requests on port 3000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(3000,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console.log("API listening on port 3000");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EA786-55DA-F254-9B4B-14FBE615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AECE-A8FC-36F6-C400-DA61F06C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8312-FD29-56CF-A7B1-CEFBEDAD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1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E680-112F-90BC-CF65-0F6B81B4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the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77A9C-C50A-4103-C54F-5FF37CE814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node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api.mjs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listening on port 3000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GET request looks in a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A GET request in the browser">
            <a:extLst>
              <a:ext uri="{FF2B5EF4-FFF2-40B4-BE49-F238E27FC236}">
                <a16:creationId xmlns:a16="http://schemas.microsoft.com/office/drawing/2014/main" id="{F6C0944D-FB54-81E9-72BE-503C491A2B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3490" y="2276755"/>
            <a:ext cx="6645110" cy="141115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797C-2F05-7155-E3ED-D7EB1F21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049540-14DB-0581-C570-9C825BE6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107AF-5235-277E-B9FB-A5F57B17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32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7399-016E-C8C3-1420-46E45BA3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methods of the Express app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26AC4-A470-832C-3D23-EDDFD1E84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sz="18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callback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these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request, response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A372-A35B-CF88-17E6-D8A37A2C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BBC367-7558-E720-FFC6-CB84F1CE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25E3-585B-9D58-7610-A82770FA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91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2E2B-5A74-78A7-78A7-04452921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route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086E1-B0EA-DDA3-5431-36BEC9C1CA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required route parameter named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/names/:index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optional route parameter named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/names/:index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B2C3-F132-A5AC-9CE6-8146F7FF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AEDB34-B00F-A9D1-EA13-CCBF31E8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C0ACD-7DB8-CD4C-C2FD-D76164CC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8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C39-177C-C5FC-2F26-C8D6D6B0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global array that stores some data for the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2F9FC-E983-A700-30C7-D07ACD39F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["Grace", "Ada", "Charles"];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a route for a GET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/names/:index?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(request, response)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request.params.index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?? names);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D436E-E32B-1DB0-2A4E-EF323822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39FD-6B73-CCCE-68C6-FD9EF1A4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8C8D-436C-DFC5-9FB6-C015C141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2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4D60-0C52-98E2-9544-B765804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BDE65-0110-309B-DFF1-F6D4B3361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process object provided by Node.js allows you to access the arguments that are passed to a script from the command prompt.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CommonJS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module system and the ES module system.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what NPM is and how it can help you.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package and a module.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package.json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files work.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semantic versioning and how to use special characters with dependencies to indicate compatible versions.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716C-2469-B184-6B51-BDB99ED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7F30E-EDC4-D97C-3AD3-244674B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C2CF4-DB1B-9DC3-72E0-668055F3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48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81D9-3A08-2E25-74C7-17E9044C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two GET requests look in the browser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DB5FDE6-A396-BA43-2005-93E379D435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21822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B71D-3D67-AF03-ABA9-6E0AF894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C39B-34A1-712D-0FFF-4A42E05F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5173-DC4E-ED59-C361-9C5589AC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83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2A5B-771D-E83F-F753-2BEB5A35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event handler that accesses the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3B68A-EE5F-7961-BD49-65310918C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response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 fetch("http://localhost:3000/names")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displays ["Grace", "Ada", "Charles"]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033AF-759E-8DD9-48D4-7E38F239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5B05A-8A9C-5D37-FE4B-3DCB537D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6C86-34CD-2845-C598-45ACF3D1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51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7AF1-9A02-D883-DBEA-55F2A0F5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a route for a POST 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F728-F87B-2DBD-6D6E-4DA9D7DD8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app.post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("/names", (request, response)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 name =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request.body.name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names.push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CE755-FC4A-C1BC-31F0-9547D91B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3E60-DCCE-42FC-D7EC-B0F322EB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25AC-F7FA-B819-1151-317498D8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57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9384-D149-6871-B21F-18353D18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a route for a DELETE 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8CFCA-2601-C4B1-30D9-A9E63C356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app.delete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("/names/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(request, response)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request.params.index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deletedNameArray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names.splice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 name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deletedNameArray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2220F-53DB-AC49-56FE-72CD790E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5DFBD-BAFE-EC7D-D167-07CC649C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A67D-95CF-FDA7-E030-D60DB0DB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11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CA9D-8CAA-D956-B9FB-3CAD840E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a route for a PUT 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6171-9E2E-1031-AC4F-BB7B9CA5C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app.put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("/names/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:index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(request, response)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 index =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request.params.index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 name =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request.body.name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names[index] = name;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({index, name});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54CB2-78FE-470F-459E-D79F96C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EBEAA-2573-037E-33AF-35466B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162F-F042-2631-5C91-01EAEDDA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68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9DCB-0D9A-E51B-33D4-A4DC3F95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event handler that makes a POST request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80863-C385-2E19-FD6B-3BFDF7747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name = "Guido";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options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method: "POST"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headers: {"Content-Type": "application/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body: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({name})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response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 fetch("http://localhost:3000/names",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E5807-2928-B507-DBA0-23865FB3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EF86-1F2C-3BC9-0789-FBD052ED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8DD9-2C2F-9B05-BCB5-42572A42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38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19FA-708B-A6F9-2A5A-FD783C84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the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CA3B0-E6A3-87C8-3D87-B40C9313C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"name":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email_list_api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"version": "1.0.0",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"description": "A simple API for maintaining an email list.",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"main": "index.js",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"type": 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"dependencies":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"^2.8.5",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"express": "^4.18.2"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84995-3F70-D672-34D2-86BEA622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73F2-AF2B-05EA-17AA-120F4CA4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884C-D3AF-8B61-AE3A-C83D3907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3F11-B657-E450-A576-CDBB1E16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EEF6-E961-E2BA-8E39-F0F4316EF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express from "express";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* as data from "./data.js";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app = express();      // create Express app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up middleware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up API routes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("/", (request, response)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{info: "A simple API for maintaining an email list. "})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("/emails",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data.getEmails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("/emails",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data.addEmail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app.delete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("/emails/:id",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data.deleteEmail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start the server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(3000,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console.log("API running on port 3000.")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F8CB6-ECD8-C8A3-B078-4225AF0B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682D4-743F-D152-1B29-7830552A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6BA6-654E-4860-B35B-79ED2D2F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01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6AA3-A3D2-9FED-3A62-AD3B544E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module (data.js)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B7DE2-A073-9214-5714-17A7B5E782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from "fs/promises";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"email_list.txt";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private helper 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readEmails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str =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"utf8");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writeEmails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EAA2C-480D-147E-BEFD-4FB6A10B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95872-608F-8E93-A961-2245FE1B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37A1C-9D4F-0BB1-00CE-19CF0AE3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04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3871-1577-9A3E-B49A-F50BE7FF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module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D1AFB-43FB-4C8A-2106-105FDE269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public named exports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async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getEmails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(request, response)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data =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readEmails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catch (e)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{error:{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message:"Unable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get emails."}});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async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addEmail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(request, response)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data =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readEmails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data.reduce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current)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(prev.id &gt; current.id) 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prev.id : current.id, 0);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7E1B3-4A67-99D4-C72E-92D1B8A9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39219-C754-6418-405C-9B74DE0A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EFF7-390B-3E78-D525-72BEF346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2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AD29-0759-06A4-7CA6-402B4D55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the Node.js command prompt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306B-E4E9-8BBD-D0F9-5A3042A829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C:\Users\Joel&gt;node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 to Node.js v20.11.0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".help" for more information.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a JavaScript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(3 + 4) *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the Node.js command prompt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.exit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C:\Users\Joel&gt;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9C2DB-DD2F-E74A-0198-C00E7D9C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D5A78-D396-8C6C-970A-5DFE8437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01FD-1AD5-A35E-7023-7FAF8E75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40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D082-6246-D13E-64D0-2B91D5FE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module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F2A61-9F88-C828-F090-DBDC1D60D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newEmail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request.body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newEmail.id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newEmail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writeEmails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newEmail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catch (e)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{error:{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message:"Unable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add email."}});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D23DD-2A75-CD3B-7199-5A3A953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4020A-D715-691B-F62C-FC817619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DEB2-B6C6-528D-3D3F-4700B6C4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40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08EE-0939-6BCC-838E-DCEE1183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module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439-0DEF-C935-FE87-1E3EE4D58D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async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deleteEmail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(request, response)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data =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readEmails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id = request.params.id;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data.filter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 =&gt; e.id != 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await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writeEmails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catch (e)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console.log(e);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{error:{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message:"Unable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delete email."}});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2D2F0-A38F-4DA0-45DB-1C61E5FF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8EA4-D2B7-4970-3BCA-CC4D8A75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99DE6-5F82-133A-4216-2BFDD983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00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457C-1BBC-1A51-7BF5-0338E4A3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code that uses the Email List API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E1F0-6A54-D7C4-0781-5ADFE8DDED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"http://127.0.0.1:3000/emails/";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async()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response = await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alert("Server error -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json.error.message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displayEmails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catch(e) {alert(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async()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name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("#name").value;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email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("#email").value;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6E3E8-BFB2-2990-2E99-BAD29E2F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4D93-371E-6326-63A9-1A0CA604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7CD1-0D6E-5AD0-FD35-9E84317B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8BBF-42D7-73E4-6B5C-F8DA1F51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code that uses the Email List API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E9B2A-5CF7-487B-0FFD-CAFF8EA74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options =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method: "POST"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headers: {"Content-Type": "application/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body: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({name, email})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let response = await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options)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alert("Server error -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json.error.message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response = await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displayEmails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catch(e) {alert(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);}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5D16A-72E1-7D6D-4DE6-C337DF87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50183-2E1A-8E2E-104B-B1C61231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D36E-4EAC-2467-6341-EE0F8B11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6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D8E3-D5AF-6C2C-EEF4-60206F5D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code that uses the Email List API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C169F-E7EA-1774-E1DB-B9B7A1BA27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delete_email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async()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id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("#emails").value;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(id == "")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alert ("Please select an email to delete.");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let response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await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id, {method: "DELETE"})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alert("Server error -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json.error.message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response = await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displayEmails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(await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response.json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catch(e)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alert(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EA0E5-1149-D5EC-0CB5-76EBC89A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9D1CA-A6E3-0A68-4B66-4CF20D59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6880-CA27-5D0E-975B-55A920EB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56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B560-36A3-D91F-4DB8-19FA74C6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module that’s available from NPM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ECB2E375-0580-C00B-D72C-9E73F9BCF262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3938996133"/>
              </p:ext>
            </p:extLst>
          </p:nvPr>
        </p:nvGraphicFramePr>
        <p:xfrm>
          <a:off x="1341120" y="1105632"/>
          <a:ext cx="6240780" cy="1097280"/>
        </p:xfrm>
        <a:graphic>
          <a:graphicData uri="http://schemas.openxmlformats.org/drawingml/2006/table">
            <a:tbl>
              <a:tblPr firstRow="1"/>
              <a:tblGrid>
                <a:gridCol w="3211830">
                  <a:extLst>
                    <a:ext uri="{9D8B030D-6E8A-4147-A177-3AD203B41FA5}">
                      <a16:colId xmlns:a16="http://schemas.microsoft.com/office/drawing/2014/main" val="3932840129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3878551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402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http-proxy-middleware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framework for creating proxy requests.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99583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D3249-4AE2-6482-022C-42989664E4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422703"/>
            <a:ext cx="7391400" cy="396241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the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http-proxy-middleware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9BFF7-10BA-96BB-6B51-8A442BBF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C8CFB-8BB5-F650-92D6-03430DA7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9F5996-A37E-918F-5422-04EA87EB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9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C1A2-9362-7974-2030-5691EEE9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named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proxy.mjs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 uses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http-proxy-middleware 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AE92C-5AE5-C1FD-7B4A-ADB36A069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express from "express";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createProxyMiddleware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from "http-proxy-middleware";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app = express();      // create Express app object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          // enable CORS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the proxy options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options =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router: req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req.path.substring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// get request URL,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// not proxy URL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changeOrigin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the proxy middleware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createProxyMiddleware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start the server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(8088,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console.info("Proxy server is running on port 8088")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BBBCE-0007-54FE-6CEA-C39E3482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3833-BB86-B7ED-3870-A801B37C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D044-C561-6F08-A0E4-7E822838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0F11-C3E4-94CD-A516-1F330ADB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the proxy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643AB-448E-6E72-B766-E391AD47FF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&gt;node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proxy.mjs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[HPM] Proxy created: /  -&gt; undefined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Proxy server is running on port 8088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proxy to make a cross-origin request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async ()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proxy = "http://localhost:8088/";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"https://www.flickr.com/services/feeds/"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photos_public.gne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proxy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prefix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with proxy URL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response = await fetch(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6ECE6-7AD0-A23F-B361-7045DC8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B227C-8FC2-F20B-CD10-12B5FF62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0848-0A6D-FFB7-10EE-BA1877FF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5E05-A9CF-C6F3-73CA-122C0FBB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JavaScript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E925-3F4F-68FA-18E7-49ED725F2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const subtotal = 200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subtotal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taxPercent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multi-line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4;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E0C36-30DD-0FB1-ACC8-10B9C45E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EB344-DE64-740D-F950-1C34202B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363ED-1333-8D54-9264-058A6AFA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3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BBEE-2AFC-0F91-D319-DC3849E6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/index.js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9D035-701C-6E03-C723-C235BFA11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investment amount, interest rate, and years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investment = 10000;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rate = 7.5;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years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calulate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years;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rate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console.log(`Investment amount: ${investment}`);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console.log(`Interest rate: ${rate}`);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console.log(`Years: ${years}`);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console.log(`Future Value: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(2)}`);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6844E-F307-1A10-D7DE-12F25B12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02F6B-810C-2DAE-C206-F9FB233B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C08E-4AA9-B228-74E8-115371DE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6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4EBA-103D-0130-C5E0-A50F5214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node command to execute the 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314AC-217E-2EA9-B787-393CF32DA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 Documents/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/ch15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/index.js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amount: 10000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 rate: 7.5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Years: 10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Value: 20610.32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more ways to execute this 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/index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02F76-838C-6597-6722-A10BEAC2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2A9A5-2247-F899-8C15-D3A91A08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0019-72BD-EDDC-FA28-0195AAA4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0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D64B-5C28-934C-19C4-BC31085D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accepts arguments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28D3-AA10-5B5A-640D-58253CCA6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investment amount, interest rate, and years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investment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process.argv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process.argv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process.argv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validate command line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(investment) ||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(rate) ||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(years))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console.log("ERROR: Please pass valid numbers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"for all arguments.");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process.exit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// exit with error code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calulate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years;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rate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AB611-9A77-9D4E-77CD-DAD688B3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632A5-7591-972C-D87F-7C7AB945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4C0C-1934-0354-29EA-61D60C8F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7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E2E9-6B1E-9FF9-D5BA-9A061714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accepts arguments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C96C6-79F4-85DE-9262-FB210363F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console.log(`Investment amount: ${investment}`);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console.log(`Interest rate: ${rate}`);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console.log(`Years: ${years}`);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console.log(`Future Value: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process.exit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// exit process normally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FE8D5-2F40-4BEE-B0DC-EEBAB739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21424-D8CB-8D17-27B9-206A0168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3FC8-3B7C-1169-C74F-4D8AD786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4355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54</TotalTime>
  <Words>4470</Words>
  <Application>Microsoft Office PowerPoint</Application>
  <PresentationFormat>On-screen Show (4:3)</PresentationFormat>
  <Paragraphs>750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Narrow</vt:lpstr>
      <vt:lpstr>Courier New</vt:lpstr>
      <vt:lpstr>Times New Roman</vt:lpstr>
      <vt:lpstr>Master slides_with_titles_logo</vt:lpstr>
      <vt:lpstr>Murach’s Modern JavaScript</vt:lpstr>
      <vt:lpstr>Objectives</vt:lpstr>
      <vt:lpstr>Objectives (continued)</vt:lpstr>
      <vt:lpstr>Start the Node.js command prompt</vt:lpstr>
      <vt:lpstr>Evaluate JavaScript statements</vt:lpstr>
      <vt:lpstr>The script in the future_value/index.js file</vt:lpstr>
      <vt:lpstr>Use the node command to execute the script</vt:lpstr>
      <vt:lpstr>A script that accepts arguments (part 1)</vt:lpstr>
      <vt:lpstr>A script that accepts arguments (part 2)</vt:lpstr>
      <vt:lpstr>Use the node command to pass arguments  to the script</vt:lpstr>
      <vt:lpstr>Two module systems available in Node.js</vt:lpstr>
      <vt:lpstr>The contents of a file named email_list.txt</vt:lpstr>
      <vt:lpstr>A script named read.js that uses  a CommonJS module</vt:lpstr>
      <vt:lpstr>Two functions available  from the fs.promises module</vt:lpstr>
      <vt:lpstr>A module that uses the fs.promises module  to read and write a file</vt:lpstr>
      <vt:lpstr>An ES module that exports a single function</vt:lpstr>
      <vt:lpstr>The name of the file that contains the function</vt:lpstr>
      <vt:lpstr>The NPM website</vt:lpstr>
      <vt:lpstr>Install the express module in the current directory</vt:lpstr>
      <vt:lpstr>A flag that’s available with the install command</vt:lpstr>
      <vt:lpstr>How to decide whether to install an NPM module globally or locally</vt:lpstr>
      <vt:lpstr>Some of the express module’s package.json file</vt:lpstr>
      <vt:lpstr>Command to generate a simple package.json file </vt:lpstr>
      <vt:lpstr>The cors module that’s available from NPM</vt:lpstr>
      <vt:lpstr>The api.mjs file</vt:lpstr>
      <vt:lpstr>Start the API</vt:lpstr>
      <vt:lpstr>More methods of the Express app object</vt:lpstr>
      <vt:lpstr>How to work with route parameters</vt:lpstr>
      <vt:lpstr>A global array that stores some data for the API</vt:lpstr>
      <vt:lpstr>How two GET requests look in the browser</vt:lpstr>
      <vt:lpstr>An event handler that accesses the API</vt:lpstr>
      <vt:lpstr>Set up a route for a POST request</vt:lpstr>
      <vt:lpstr>Set up a route for a DELETE request</vt:lpstr>
      <vt:lpstr>Set up a route for a PUT request</vt:lpstr>
      <vt:lpstr>An event handler that makes a POST request  to the API</vt:lpstr>
      <vt:lpstr>Some of the package.json file for the API</vt:lpstr>
      <vt:lpstr>The index.js file</vt:lpstr>
      <vt:lpstr>The data module (data.js) (part 1)</vt:lpstr>
      <vt:lpstr>The data module (part 2)</vt:lpstr>
      <vt:lpstr>The data module (part 3)</vt:lpstr>
      <vt:lpstr>The data module (part 4)</vt:lpstr>
      <vt:lpstr>Some code that uses the Email List API (part 1)</vt:lpstr>
      <vt:lpstr>Some code that uses the Email List API (part 2)</vt:lpstr>
      <vt:lpstr>Some code that uses the Email List API (part 3)</vt:lpstr>
      <vt:lpstr>Another module that’s available from NPM</vt:lpstr>
      <vt:lpstr>A module named proxy.mjs that uses  the http-proxy-middleware module</vt:lpstr>
      <vt:lpstr>Start the proxy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3</cp:revision>
  <cp:lastPrinted>2016-01-14T23:03:16Z</cp:lastPrinted>
  <dcterms:created xsi:type="dcterms:W3CDTF">2024-03-05T19:07:00Z</dcterms:created>
  <dcterms:modified xsi:type="dcterms:W3CDTF">2024-03-11T18:05:17Z</dcterms:modified>
</cp:coreProperties>
</file>