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>
      <p:cViewPr varScale="1">
        <p:scale>
          <a:sx n="82" d="100"/>
          <a:sy n="82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dirty="0"/>
              <a:t>Modern JavaScript</a:t>
            </a:r>
            <a:endParaRPr lang="en-US" i="1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drawing</a:t>
            </a:r>
            <a:br>
              <a:rPr lang="en-US" dirty="0"/>
            </a:br>
            <a:r>
              <a:rPr lang="en-US" dirty="0"/>
              <a:t>and animation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4946-98E5-B820-645B-9AC609E9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Tic Tac Toe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FA61-30A2-0CE1-0121-D62A1E86A3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canvas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("canvas");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canvas.getContext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("2d");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ctx.font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"56px arial";             // set font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squares at each corner and in the middle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ctx.strokeRect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// upper left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ctx.strokeRect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(0, 200,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// lower left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ctx.strokeRect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(200, 0,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// upper right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ctx.strokeRect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(200, 200,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// lower right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ctx.strokeRect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(100, 100,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// middle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outer border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ctx.strokeRect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canvas.width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canvas.height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9E63F-42CB-9758-9A88-8455808E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3ADD2-9350-4CD8-729A-AF4A1AD6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BA24-88E0-A620-C6E5-977EB916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7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4467-C9F4-83D7-ED68-16D273BF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Tic Tac Toe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98CA3-5D09-52A3-3F17-C0DDC66ACC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event handler for click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text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 "X" : "O";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ctx.fillText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(text,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evt.offsetX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evt.offsetY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toggle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flag for next 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B8924-ED57-A7C1-390B-A08C3A4A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593-CB3D-64DC-1A6E-5CA6EECE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511F-AE5B-0FE0-4F1F-62517F3D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32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6940-6D12-5683-D83F-519C26D2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the drawing context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working with paths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D9A68-9332-9230-B3F4-82BEBC4F3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beginPath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moveTo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lineTo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closePath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stroke()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68104-F9B1-C56D-2E91-7629D183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46D3E-55C5-DAB0-0B52-4F1D144C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244BF-FD3E-0F59-A19F-3876C594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9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22D8-3235-F2E0-2A8D-0F0CE8E3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 two lines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088A6-E765-ECB3-E28D-E47549FD40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ctx.beginPath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ctx.lineTo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(25, 5);    // same as calling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moveTo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ctx.lineTo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(75, 5);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ctx.moveTo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(125, 5);   // lifts "pen" and places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// in new position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ctx.lineTo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(175, 5);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looks in the browser</a:t>
            </a:r>
          </a:p>
          <a:p>
            <a:endParaRPr lang="en-US" dirty="0"/>
          </a:p>
        </p:txBody>
      </p:sp>
      <p:pic>
        <p:nvPicPr>
          <p:cNvPr id="8" name="Content Placeholder 7" descr="Two lines in the browser">
            <a:extLst>
              <a:ext uri="{FF2B5EF4-FFF2-40B4-BE49-F238E27FC236}">
                <a16:creationId xmlns:a16="http://schemas.microsoft.com/office/drawing/2014/main" id="{8CFCDED0-F1D0-99B3-B687-2C4FB4620C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3703970"/>
            <a:ext cx="3387232" cy="3145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CBF0F-F4C8-8637-94F0-C133300E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7FE76F-9EFD-2B79-0D67-7F41D6F8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919EE-2650-5CA2-9566-94971C49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4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DA53-AECC-6A41-D193-8F10030E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 two triangles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A882A-8925-0F6A-9108-8C11124472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ctx.beginPath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ctx.lineTo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(10, 10);  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ctx.lineTo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(60, 10);  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ctx.lineTo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(10, 50);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ctx.closePath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// triangle outline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ctx.beginPath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ctx.lineTo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(20, 50);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ctx.lineTo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(70, 10);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ctx.lineTo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(70, 50);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ctx.fill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// solid triangle – call to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not needed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looks in the browser</a:t>
            </a:r>
          </a:p>
          <a:p>
            <a:endParaRPr lang="en-US" dirty="0"/>
          </a:p>
        </p:txBody>
      </p:sp>
      <p:pic>
        <p:nvPicPr>
          <p:cNvPr id="8" name="Content Placeholder 7" descr="Two triangles in the browser">
            <a:extLst>
              <a:ext uri="{FF2B5EF4-FFF2-40B4-BE49-F238E27FC236}">
                <a16:creationId xmlns:a16="http://schemas.microsoft.com/office/drawing/2014/main" id="{6EF174D8-0757-0A82-46E1-00D25ABCFD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4706" y="4800600"/>
            <a:ext cx="1575580" cy="11979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FE9F-F3B2-243C-950A-AEE154BB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FD2557-E294-592C-AEF4-305F5633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ABAFC-722F-92C4-C9DF-183C2426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6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C795-A35E-5EF3-26E9-770DD6AE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properties of the drawing context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working with paths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FE82A-F4DC-8385-731C-1BC4FBAC99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lineCap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61C53-C601-27DF-045A-92819515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BF5C1-5119-9B0A-93A5-02E72ABE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C057-8F4F-76C0-A82A-2293E2F0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0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36DA-4286-1D2A-640B-0D322B00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interface for the Drawing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15EB08CF-3C5C-5774-7432-3E073F846A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66800" y="961370"/>
            <a:ext cx="4648200" cy="507920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588CF-7C94-0D69-9D84-1A9333CA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CA526-1E92-102B-8B88-DDDCF4C8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A335-8BA8-E8B9-56E1-0D4C1D73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7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C86C-ED09-8502-3A33-AD6C291A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for the Drawing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72D63-1EF6-169F-5F29-9585424DAB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&lt;h1&gt;Drawing App&lt;/h1&gt;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&lt;canvas width="500" height="500"&gt;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drawing surface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&lt;/canvas&gt;&lt;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&lt;button&gt;Clear&lt;/button&gt;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="drawing.js"&gt;&lt;/script&gt;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Drawing app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touch-action: none;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1CB55-C04F-FE39-9154-9193F3DA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03119-A60D-DE79-CCAE-5CA60F1F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5507-835E-2AA4-0E29-5A73C620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571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9F8F-1ED2-DD4C-3F10-33C80CA2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drawing.js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9C3C2-E506-9EC0-29CA-DEF8FE169D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canvas and context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canvas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("canvas");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canvas.getContext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("2d");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line style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ctx.lineWidth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ctx.lineCap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"round";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flag to track state of drawing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isDrawing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event handlers for mouse and touch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pointerdown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isDrawing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ctx.beginPath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 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FF47A-3FEB-8D25-AE5C-B298E658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5BD47-447E-5AA3-FA6D-400C0970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2D318-C942-EF37-28BA-9315A2B9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8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1390-41FD-25A0-9C5B-12670768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drawing.js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0B56-E704-95B0-E286-B3F677CF1E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pointermove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isDrawing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ctx.lineTo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evt.offsetX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evt.offsetY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pointerup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isDrawing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pointerout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isDrawing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event handler for clear button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("button");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ctx.clearRect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canvas.width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canvas.height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47EDD-9737-9BBE-727F-33AA64E3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5EE5C-C8C4-95AB-2FDA-52E757A6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A161-57CB-465E-41D8-7B22DA5B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6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DA88-736A-8B92-B548-54FA8687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223C8-2AF6-7FAF-57CC-56BE4E702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Canvas API to draw rectangles, text, lines, circles, and arcs on a web page.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 the color of lines and shapes.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basic animations.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HTML Drag and Drop API to make it possible to drag elements from one location on a web page and drop them in another.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Generally, describe what the Canvas API does and how it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fallback text for providing accessibility.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path in the context of the Canvas API.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64DBE-0B1F-A110-7856-38998DF8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91C7E-CA89-07B9-590D-69D99A95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F4B4-817F-8573-AD41-A1B28F54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8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EEA2-1F1C-3E33-4757-05C2BB02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of the drawing context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working with arcs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F18E6-5A3F-B2BF-3B08-1F17B89DF1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arc(x, y, radius,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startAngle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endAngle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[counterclockwise])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9485D-3D87-7DA8-B23E-03367F4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9AE25-D048-6B2E-264A-D686C9E2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3253B-AA6E-D55C-12F4-E5AD6C39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78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0875-B818-5096-F38C-51572B8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 three circles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CA08C-B7DD-26A0-522B-42E489457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ctx.beginPath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ctx.arc(30, 50, 20,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ctx.moveTo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50);      // moves "pen" to new position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ctx.arc(80, 50, 20,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// draws both circle outlines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ctx.beginPath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ctx.arc(130, 50, 20,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ctx.fill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// draws solid circle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looks in the browser</a:t>
            </a:r>
          </a:p>
          <a:p>
            <a:endParaRPr lang="en-US" dirty="0"/>
          </a:p>
        </p:txBody>
      </p:sp>
      <p:pic>
        <p:nvPicPr>
          <p:cNvPr id="8" name="Content Placeholder 7" descr="Three circles in the browser">
            <a:extLst>
              <a:ext uri="{FF2B5EF4-FFF2-40B4-BE49-F238E27FC236}">
                <a16:creationId xmlns:a16="http://schemas.microsoft.com/office/drawing/2014/main" id="{8F1A8F96-D677-DC9A-FD22-F50CAAF203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7950" y="3990835"/>
            <a:ext cx="3653650" cy="100653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C2101-4EB5-4D31-6ECC-2A1C0816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899542-8496-0952-5FB5-3572EE4C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2EF70-CEBD-A0BC-0398-B0247E39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7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99D2-BA3F-382F-7C53-1F1F8D68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 two arcs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27AD1-CAFB-00EF-701C-BAE0A48863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ctx.beginPath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ctx.arc(30, 50, 20,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// half circle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ctx.moveTo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50);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ctx.arc(80, 50, 20,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2);  // quarter circle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looks in the browser</a:t>
            </a:r>
          </a:p>
          <a:p>
            <a:endParaRPr lang="en-US" dirty="0"/>
          </a:p>
        </p:txBody>
      </p:sp>
      <p:pic>
        <p:nvPicPr>
          <p:cNvPr id="8" name="Content Placeholder 7" descr="Two arcs in the browser">
            <a:extLst>
              <a:ext uri="{FF2B5EF4-FFF2-40B4-BE49-F238E27FC236}">
                <a16:creationId xmlns:a16="http://schemas.microsoft.com/office/drawing/2014/main" id="{6157CE46-1A65-6732-6B98-6F028A2398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3048001"/>
            <a:ext cx="2678815" cy="61026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28F8-B972-7A3B-02FE-48357B9B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7A6E10-9880-4F06-6D99-FA830327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8A38-DE8C-B57F-5431-8DD81210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45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194A-8F20-4CF1-F8B9-13C72C17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 a counterclockwise arc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83905-B8CA-0C47-9C9D-0CDB037EA1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ctx.beginPath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ctx.arc(30, 50, 20, 0,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looks in the browser</a:t>
            </a:r>
          </a:p>
          <a:p>
            <a:endParaRPr lang="en-US" dirty="0"/>
          </a:p>
        </p:txBody>
      </p:sp>
      <p:pic>
        <p:nvPicPr>
          <p:cNvPr id="8" name="Content Placeholder 7" descr="A counterclockwise arc in the browser">
            <a:extLst>
              <a:ext uri="{FF2B5EF4-FFF2-40B4-BE49-F238E27FC236}">
                <a16:creationId xmlns:a16="http://schemas.microsoft.com/office/drawing/2014/main" id="{139AAA71-19E1-30F8-26D0-E76EFED256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2590800"/>
            <a:ext cx="1347333" cy="75292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50AC9-D6C9-2B14-6546-7522E0BF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7CC1AC-2E90-AEF3-5C2B-C3FDBC3B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3CAA3-9280-9563-DFD7-6B06B2AF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37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BCD7-99EC-769E-4DA7-4C4EF3B8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properties of the drawing context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working with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1ADF5-1951-82D1-6185-C523190A65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strokeStyle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fillStyle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CSS color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ctx.strokeStyle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"blue";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ctx.strokeStyle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"#0000FF";           // same as "blue"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ctx.strokeStyle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(0,0,255)";      // same as "blue"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ctx.strokeStyle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(0,0,255,1)";   // same as "blue"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C8DD5-512A-66E7-BB20-90E1C2CE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D014-A5D0-8F5D-8A86-19BBA7A0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5C675-2269-E6AC-FF09-8B4D331F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8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B17D-9C9C-339B-5EFF-BD8E197B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 a lavender circle with a purple outline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229C-D794-4662-4FAA-096E4C3AF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ctx.fillStyle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"lavender";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ctx.strokeStyle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"purple";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ctx.lineWidth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5;         // make outline 5 pixels wide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ctx.beginPath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ctx.arc(70, 70, 50,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2);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ctx.fill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               // fill circle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             // draw outline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looks in the browser</a:t>
            </a:r>
          </a:p>
          <a:p>
            <a:endParaRPr lang="en-US" dirty="0"/>
          </a:p>
        </p:txBody>
      </p:sp>
      <p:pic>
        <p:nvPicPr>
          <p:cNvPr id="8" name="Content Placeholder 7" descr="A lavender circle with a purple outline in the browser">
            <a:extLst>
              <a:ext uri="{FF2B5EF4-FFF2-40B4-BE49-F238E27FC236}">
                <a16:creationId xmlns:a16="http://schemas.microsoft.com/office/drawing/2014/main" id="{DB3818BE-BAF2-DC91-163A-790DF1B452C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3657599"/>
            <a:ext cx="1696054" cy="16960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907D-A346-74DE-5D7E-47B75724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AB3277-354A-B551-01B9-6B7F8CC8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7EFD5-2E4E-305F-18E4-A5F8BCC2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28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E6CB-2028-FC7E-A32F-2F872BB7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Smiley Face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968C6741-705F-A44F-798C-213D691C45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62329" y="1143000"/>
            <a:ext cx="4124071" cy="44778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94F0C-8EE9-E1F8-8E3D-A0F85453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452B2-F627-B1C3-1FC2-81AE66FC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C08D-2DF2-3C67-D4DB-86B57F83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05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68E1-FF9C-000C-8862-F413FEA1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for the Smiley Face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54973-3CE7-13DA-61E1-08CC0C7F5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&lt;h1&gt;Have a nice day!&lt;/h1&gt;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&lt;canvas width="200" height="200"&gt;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smiley face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&lt;/canvas&gt;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="smiley.js"&gt;&lt;/script&gt;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34829-6897-2E80-D794-BE7322BC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C35B2-718C-4BB4-6132-8D8A112B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CE175-C4A6-CF8E-4EE2-6DCCD27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10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FBA3-E4DF-513C-891C-0031734A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Smiley Face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8D23A-ACAA-399D-93A2-5B32274A0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startAngle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endAngle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2;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drawSolidCircle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y, radius,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ctx.beginPath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ctx.arc(x, y, radius,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startAngle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endAngle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ctx.fill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canvas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("canvas");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canvas.getContext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("2d");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ctx.fillStyle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"yellow";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drawSolidCircle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(100, 100, 75,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// yellow circle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ctx.fillStyle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"black";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drawSolidCircle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(80, 70, 5,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// left eye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drawSolidCircle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(120, 70, 5,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// right eye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F79E1-10D6-7E6D-DD8B-5B6DBF79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C3EC-CE13-3330-B364-3AD0004A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8EDB1-23A1-AF50-4A09-31168C0B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93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5B7A-B467-63A7-0BA0-D94E92C2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Smiley Face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6DA30-AF93-FA80-9C95-ADFAEC4713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ctx.beginPath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ctx.arc(100, 100, 75,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startAngle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endAngle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outer circle outline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ctx.moveTo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(135, 100);      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ctx.arc(100, 100, 35,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startAngle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mouth (half circle)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// draw outline and mouth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80F55-B82C-BA12-0AE0-1FE42348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297B1-E593-B6D8-D70C-CC9FECD6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674A-7FDE-6725-9E86-405EA2CD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1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EB8D-847F-3093-28A9-69433585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&lt;canvas&gt; element within an HTML document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76C35-C278-F78B-E868-438F452DCC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&lt;h1&gt;A canvas drawing&lt;/h1&gt;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&lt;canvas id="drawing" width="200" height="200"&gt;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&lt;/canvas&gt;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&lt;!-- additional content --&gt;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x and y coordinates of a &lt;canvas&gt; element</a:t>
            </a:r>
          </a:p>
          <a:p>
            <a:endParaRPr lang="en-US" dirty="0"/>
          </a:p>
        </p:txBody>
      </p:sp>
      <p:pic>
        <p:nvPicPr>
          <p:cNvPr id="8" name="Content Placeholder 7" descr="Heading describes image">
            <a:extLst>
              <a:ext uri="{FF2B5EF4-FFF2-40B4-BE49-F238E27FC236}">
                <a16:creationId xmlns:a16="http://schemas.microsoft.com/office/drawing/2014/main" id="{76E20EEC-2842-24B4-4729-3BA28DD722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3334739"/>
            <a:ext cx="2895600" cy="268605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88BE9-FCA8-92C5-71C1-D6A59747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5E24E1-5769-40DC-7739-1AEF9B2D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765F9-8871-9E7A-F121-5EF1F99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87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A581-972B-5DB4-B54A-DF0D7D59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of the window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working with animations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B1912-714B-9DC3-A20F-DE77F0859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requestAnimationFrame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a square from side to side (part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x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increment = 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moveSquare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clear previous square (if any) and draw new one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ctx.clearRect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canvas.width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canvas.height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ctx.fillRect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100, 10, 10);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reverse direction if at either side of canvas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(x &lt; 0 || x 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canvas.width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- 10 )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increment = -increment;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0E9F0-B57C-0613-D23E-CC06CF1F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FC003-DF1C-7ACF-D472-9ED6C778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BF815-6A54-A4F7-ED36-5B14FF0E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51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8AB3-C270-C95B-8C6B-FE9683B9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a square from side to side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A7B80-B649-DA62-20D8-739F1BC53F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calculate new x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 += increment;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continue animation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requestAnimationFrame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moveSquare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start animation;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requestAnimationFrame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moveSquare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looks in the browser</a:t>
            </a:r>
            <a:endParaRPr lang="en-US" sz="2400" dirty="0"/>
          </a:p>
        </p:txBody>
      </p:sp>
      <p:pic>
        <p:nvPicPr>
          <p:cNvPr id="9" name="Content Placeholder 8" descr="A square moving from side to side in the browser">
            <a:extLst>
              <a:ext uri="{FF2B5EF4-FFF2-40B4-BE49-F238E27FC236}">
                <a16:creationId xmlns:a16="http://schemas.microsoft.com/office/drawing/2014/main" id="{E5C08C7E-9A9A-42BB-0E6D-4D42548BEB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966120"/>
            <a:ext cx="6096000" cy="190831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7ED95-9B6B-32E6-6326-D782151E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F4F71-53C2-B795-3CC5-C74423E7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B121-831D-2A31-6F89-F6C5D779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2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C1C5-3969-6383-9830-FCAED7BC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interface for the Pong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BB4EB949-BCC0-5E0B-5580-8AC1A25683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3349"/>
            <a:ext cx="4419600" cy="48380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CF3C5-C3BD-539F-C5DA-1F8CF2EB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CFB62-8D44-4D84-D79C-00202C7A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2B5BC-53AB-B28E-54CA-C7569045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535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F72B-3523-58D5-9507-82DE09A7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for the Pong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4626A-0E09-E777-F7E2-BE48CD1C8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&lt;h1&gt;Single player Pong&lt;/h1&gt;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&lt;canvas width="500px" height="500px"&gt;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Pong game display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&lt;/canvas&gt;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="pong.js"&gt;&lt;/script&gt;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Pong app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5E500-99FA-308F-5BCD-6A46B381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3983B-08E4-5C9C-0050-EB8F8F6E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8182-95E0-1656-E199-D32F9E5B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05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A02A-5DF8-6775-F4CD-459BBA44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pong.js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152C-CCA7-57DF-32AC-FCDC89A56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canvas and context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canvas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("canvas");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context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canvas.getContext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("2d");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constant for midpoint of x-axis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canvas.width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2;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define objects for ball, paddle, and player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with starting values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ball = {x: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y: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speedX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speedY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5};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paddle = {x: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- 50, y: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canvas.height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- 50,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100, direction: 0};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player = {hits: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8E9F3-5857-74F5-357C-49C07757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C6C9D-600F-EA4B-58BB-9AFAE79F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C8A5C-90E6-CD9A-DA9A-A756C48E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4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3192-6EA3-A762-2DD6-DDBA3AFC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pong.js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7037E-779B-6DF8-7A03-6A865011B8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callback function for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requestAnimationFrame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render =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calculate paddle position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paddle.direction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calculate ball position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ball.speedX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ball.speedY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if ball hits right/left border, reverse x speed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to simulate bounce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 ||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canvas.width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ball.speedX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ball.speedX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if ball hits top border, reverse y speed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to simulate bounce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ball.speedY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ball.speedY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A8E07-CD0D-0D07-933C-5EFDC133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600A4-B932-003E-A4CB-CEBCDE0F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46E17-BD4A-9B78-15EA-8F897703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16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61AA-4715-E890-7A7A-DC5E3BBD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pong.js file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EE138-999C-1F0F-8413-289EE3000B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if ball is below paddle level...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isLeftOfPaddle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isRightOfPaddle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isLeftOfPaddle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isRightOfPaddle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// missed - start over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ball = {x: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y: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speedX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speedY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// hit - reverse y speed to simulate bounce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ball.speedY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ball.speedY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// Change x speed based on where ball hits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// paddle. If near middle, angle of ball 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// more up-and-down. If near ends, angle 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// more side-to-side.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midPaddle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2);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ball.speedX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 *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midPaddle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66705-16A1-8B64-E767-95A797C3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CD663-7C51-B4D9-EA40-718669AF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7500B-1549-3B45-CC56-0F0E9D12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354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BCAF-5968-0784-58A5-BEAF9B2B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pong.js file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8623-4A3C-85F4-80A1-D63B1F83DF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increment hits and update high score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// if necessary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player.highScore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player.highScore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clear previous drawing and start new path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context.clearRect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canvas.width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canvas.height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context.beginPath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ball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context.arc(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ball.y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5,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2);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paddle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context.moveTo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context.lineTo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13A54-90CE-F9A4-B59A-1A76ADB6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76AC4-A9B1-1CC0-3299-A7CA85C9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BD6B-AC43-17B5-7191-736622B4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52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F1CC-5B38-1FE0-F5D3-B37EBA02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pong.js file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DC1B7-0F83-4929-2F2D-566C0EAF8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draw ball and paddle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context.stroke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draw hit count and high score text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context.font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"20px sans-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serif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context.fillText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("Hits: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+ 30);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context.fillText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("High Score: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player.highScore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canvas.width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- 140,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+ 30);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continue animation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requestAnimationFrame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(render);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E5B96-946D-A9C3-7BED-E571C510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D298B-C43B-71EB-58B1-7C8ABB71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6A40-BEDC-9022-29E0-EC4B9078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47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F5E5-EB6C-7BBA-891D-5F8CEB01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pong.js file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6FB5-BD17-D4D7-01F2-759C5D659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event handlers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keydown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e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ArrowLeft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paddle.direction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-5;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ArrowRight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paddle.direction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5;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paddle.direction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start animation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requestAnimationFrame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(render);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1D456-6C8F-095C-B3CB-8DE40A92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71967-0C46-73B5-C1B8-C92F71DA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06951-126E-D411-233C-A01A1BFD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3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1205-2C28-6CF6-5DB9-C7815F12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 2D drawing context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&lt;canvas&gt;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D0A97-5562-81CB-A92F-D366F5672E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canvas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("#drawing");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canvas.getContext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("2d");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 the location of the &lt;canvas&gt; element on the page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rectangle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canvas.getBoundingClientRect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left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rectangle.x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top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rectangle.y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&lt;canvas&gt; element with fallback text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&lt;canvas id="drawing" width="200" height="200"&gt;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smiley face&lt;/canvas&gt;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731C6-A07E-60F4-9DF3-6173F97E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DFCFC-BFFC-264A-0DB4-ADE716E3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459C9-BC8C-0EDB-7B5B-35E1DE49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760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8983-0533-C125-BC20-E2018FF9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common drag events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8A75F-F8C6-BF1C-79F0-BC4617590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dragstart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dragover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58BB3-69D3-1A27-F833-BD00D8B7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71E59-09D3-C70D-54FF-133514CF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FB2D7-F06A-A189-4612-3D21CD8E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452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0AC9-90FE-C95C-EC8D-5E53D856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following 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7732-5F88-2F72-AE03-1453D066C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id="left"&gt;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id="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draggable="true"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&gt;Drag me!&lt;/p&gt;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id="right"&gt;&lt;/div&gt;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BB8F2-6458-6781-CCE5-9C0141B0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A92E5-C6AB-5B60-F9E4-2E572D6A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5876E-2BA2-9732-64B1-B410AE0D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10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3BB2-841B-FD04-A841-573650DC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and drop &lt;p&gt;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and from &lt;div&gt; elements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B6FE-1423-0CAA-FBD0-8C47C41C72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 // &lt;p&gt;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left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("#left");      // left 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right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("#right");    // right 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event handlers for the drag events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dragStartHandler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evt.dataTransfer.setData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("p", evt.target.id);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// store element id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dragOverHandler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evt.preventDefault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evt.preventDefault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id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evt.dataTransfer.getData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// retrieve element id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p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("#" + id);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evt.target.appendChild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15524-A3CA-30BC-CE95-E089F090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7C780-E082-1FD1-658E-12EC08CA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20A9-2519-4EF6-1DE8-C6656FDA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71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930D-DC5C-67AA-D307-5042DAAB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and drop &lt;p&gt; element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8A07-2F2B-5C9F-5D5B-DE77CB383E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make &lt;p&gt; element draggable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dragme.addEventListener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dragstart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dragStartHandler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make right &lt;div&gt; element a drop target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dragover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dragOverHandler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make left &lt;div&gt; element a drop target (so can drag element back)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dragover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dragOverHandler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looks in the browser</a:t>
            </a:r>
          </a:p>
          <a:p>
            <a:pPr marL="347345" marR="0">
              <a:spcBef>
                <a:spcPts val="300"/>
              </a:spcBef>
              <a:spcAft>
                <a:spcPts val="600"/>
              </a:spcAft>
              <a:tabLst>
                <a:tab pos="4005072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During drag	After drop</a:t>
            </a:r>
          </a:p>
          <a:p>
            <a:endParaRPr lang="en-US" dirty="0"/>
          </a:p>
        </p:txBody>
      </p:sp>
      <p:pic>
        <p:nvPicPr>
          <p:cNvPr id="8" name="Content Placeholder 7" descr="Dragging and dropping a &lt;p&gt; element in the browser">
            <a:extLst>
              <a:ext uri="{FF2B5EF4-FFF2-40B4-BE49-F238E27FC236}">
                <a16:creationId xmlns:a16="http://schemas.microsoft.com/office/drawing/2014/main" id="{94A3EF55-07D2-4076-A16D-1CFF05C3B4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4355639"/>
            <a:ext cx="6908800" cy="11960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E72-52F6-C1B8-39F9-9607FBD6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3CDE86-D91C-A2A5-4968-8F8FFE89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41FAC-8791-B091-6D31-11281D2F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5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8DD0-D170-4D98-91AC-C6E7C2E3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7E64F30C-EFC5-8DAC-7880-8015C29687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7199" y="1143000"/>
            <a:ext cx="3792001" cy="47070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0C2FE-8DE6-3F1A-1290-5EF5E471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F2EFB-52EF-5D56-CE40-F83FBC72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067F-78DC-3875-F44B-2E6E3D0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852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DF5A-089B-DFCB-6E49-FD24CF2D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for the Movie List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36344-17B2-B61F-C20B-99EA57DD5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&lt;h1&gt;My Favorite Movies&lt;/h1&gt;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 id="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barbie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"&gt;Barbie&lt;/li&gt;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id="op"&gt;Oppenheimer&lt;/li&gt;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 id="taxi"&gt;Taxi Driver&lt;/li&gt;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&lt;p&gt;Drag and drop a movie to change the order&lt;/p&gt;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="movie_list.js"&gt;&lt;/script&gt;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67B03-5F2E-1581-4FB9-AAD0DE2C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E8174-C8FF-2196-082F-FEBCBDCF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2556-9968-5953-98C6-4DCAD92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47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4E84-262A-18A5-44DB-5745B82B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Movie List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A1291-EADF-16D8-502D-7AEF2CFB98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movies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make movie list items draggable and droppable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movie of movies)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draggable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evt.dataTransfer.setData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("id", evt.target.id));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dragover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evt.preventDefault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evt.preventDefault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id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evt.dataTransfer.getData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("id");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li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("#" + id);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evt.currentTarget.parentNode.insertBefore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li,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89F36-3198-506B-DB94-2CAAE648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ACF8C-B3D4-6E0F-4591-480677B1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D1B5-7EB0-CDA6-D7BF-2A740836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4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6F36-8977-1774-A4DA-0BB8B9CC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methods of the drawing context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working with rectangles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A89BE-D01E-DE86-CBAD-24FFC633CF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strokeRect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fillRect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clearRect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used by the 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canvas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("canvas");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canvas.getContext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("2d");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8A53B-BA0B-DE50-79D9-0A1938E0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9CCAB-EEBF-44E2-20DC-E03C24F3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13B5-44DB-81E1-6B11-D97E59B7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52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85FE-F3E6-87FA-8425-0FADB571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 three rectangles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C1D85-D20A-864B-8D1F-BBE128A3F3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569200" cy="1756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ctx.strokeRect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(10, 10, 130, 130); // outer outline square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ctx.fillRect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(30, 30, 90, 90);     // inner solid square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ctx.clearRect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(40, 60, 70, 30);    // innermost clear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// rectangle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looks in the browser</a:t>
            </a:r>
          </a:p>
          <a:p>
            <a:endParaRPr lang="en-US" dirty="0"/>
          </a:p>
        </p:txBody>
      </p:sp>
      <p:pic>
        <p:nvPicPr>
          <p:cNvPr id="9" name="Content Placeholder 8" descr="Three triangles in the browser">
            <a:extLst>
              <a:ext uri="{FF2B5EF4-FFF2-40B4-BE49-F238E27FC236}">
                <a16:creationId xmlns:a16="http://schemas.microsoft.com/office/drawing/2014/main" id="{517195C0-28BE-A99D-E9CF-D42DE6E6B7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2819400"/>
            <a:ext cx="1905000" cy="179169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595BA-A235-700B-8A8F-8A857AAC0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823920"/>
            <a:ext cx="7391400" cy="11430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 all drawing from a &lt;canvas&gt;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ctx.clearRect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canvas.width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canvas.height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E9D33-367B-D408-EE02-42F80434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E9F7A-3ACC-0C08-7558-1C819C61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C78844-6251-821E-0F72-DC9BF5CF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5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3AB1-5C5F-5A52-BB9E-9C70B852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for working with text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8C62F-6D23-94CD-3CAC-171E871332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strokeText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(text, x, 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(text, x, y)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for working with text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 two words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ctx.font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"48px serif";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ctx.strokeText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("Hello", 10, 60);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ctx.fillText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("World!", 120, 50);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looks in the browser</a:t>
            </a:r>
          </a:p>
          <a:p>
            <a:endParaRPr lang="en-US" dirty="0"/>
          </a:p>
        </p:txBody>
      </p:sp>
      <p:pic>
        <p:nvPicPr>
          <p:cNvPr id="10" name="Content Placeholder 9" descr="Two words in the browser">
            <a:extLst>
              <a:ext uri="{FF2B5EF4-FFF2-40B4-BE49-F238E27FC236}">
                <a16:creationId xmlns:a16="http://schemas.microsoft.com/office/drawing/2014/main" id="{429ED10B-76B0-1EEB-31F8-18EFACE0B3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5087057"/>
            <a:ext cx="3962400" cy="71853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E06A4-EA8D-E403-8D93-154CC578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16C1FEF-0E02-FAF4-3C03-C6DFA323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AD413-2CED-3CDF-A1EC-5889C16E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1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4DAA-3E43-BB1C-0F9B-33732C51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interface for the Tic Tac Toe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933130B1-312E-DBD9-55E5-19FC9DA131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994321"/>
            <a:ext cx="4267200" cy="491374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07476-E065-362E-7E5B-F9859FE7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2D176-C26F-523D-46CF-359455A6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B118-9C87-631E-C114-EAD88E3B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9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1F32-E59C-89E4-DDE5-997D6B06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for the Tic Tac Toe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338E-0367-90EC-748C-31D14BC41D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&lt;h1&gt;Tic Tac Toe&lt;/h1&gt;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&lt;canvas width="300" height="300"&gt;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Tic Tac Toe board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&lt;/canvas&gt;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="tic_tac_toe.js"&gt;&lt;/script&gt;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ED73B-21D0-5EE2-A407-11793F09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D4115-963D-F849-7E91-B10AE09A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6D49-CA65-8F98-FDBB-742E2580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92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77</TotalTime>
  <Words>4418</Words>
  <Application>Microsoft Office PowerPoint</Application>
  <PresentationFormat>On-screen Show (4:3)</PresentationFormat>
  <Paragraphs>666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Narrow</vt:lpstr>
      <vt:lpstr>Courier New</vt:lpstr>
      <vt:lpstr>Times New Roman</vt:lpstr>
      <vt:lpstr>Master slides_with_titles_logo</vt:lpstr>
      <vt:lpstr>Murach’s Modern JavaScript</vt:lpstr>
      <vt:lpstr>Objectives</vt:lpstr>
      <vt:lpstr>A &lt;canvas&gt; element within an HTML document</vt:lpstr>
      <vt:lpstr>Get a 2D drawing context object  for a &lt;canvas&gt; element</vt:lpstr>
      <vt:lpstr>Three methods of the drawing context object  for working with rectangles</vt:lpstr>
      <vt:lpstr>Draw three rectangles </vt:lpstr>
      <vt:lpstr>Two methods for working with text </vt:lpstr>
      <vt:lpstr>The user interface for the Tic Tac Toe app</vt:lpstr>
      <vt:lpstr>The &lt;body&gt; element for the Tic Tac Toe app</vt:lpstr>
      <vt:lpstr>The JavaScript for the Tic Tac Toe app (part 1)</vt:lpstr>
      <vt:lpstr>The JavaScript for the Tic Tac Toe app (part 2)</vt:lpstr>
      <vt:lpstr>Methods of the drawing context object  for working with paths</vt:lpstr>
      <vt:lpstr>Draw two lines</vt:lpstr>
      <vt:lpstr>Draw two triangles</vt:lpstr>
      <vt:lpstr>Two properties of the drawing context object  for working with paths</vt:lpstr>
      <vt:lpstr>The user interface for the Drawing app</vt:lpstr>
      <vt:lpstr>The &lt;body&gt; element for the Drawing app</vt:lpstr>
      <vt:lpstr>The drawing.js file (part 1)</vt:lpstr>
      <vt:lpstr>The drawing.js file (part 2)</vt:lpstr>
      <vt:lpstr>A method of the drawing context object  for working with arcs</vt:lpstr>
      <vt:lpstr>Draw three circles</vt:lpstr>
      <vt:lpstr>Draw two arcs</vt:lpstr>
      <vt:lpstr>Draw a counterclockwise arc</vt:lpstr>
      <vt:lpstr>Two properties of the drawing context object  for working with colors</vt:lpstr>
      <vt:lpstr>Draw a lavender circle with a purple outline</vt:lpstr>
      <vt:lpstr>The Smiley Face app</vt:lpstr>
      <vt:lpstr>The &lt;body&gt; element for the Smiley Face app</vt:lpstr>
      <vt:lpstr>The JavaScript for the Smiley Face app (part 1)</vt:lpstr>
      <vt:lpstr>The JavaScript for the Smiley Face app (part 2)</vt:lpstr>
      <vt:lpstr>A method of the window object  for working with animations</vt:lpstr>
      <vt:lpstr>Move a square from side to side (part 2)</vt:lpstr>
      <vt:lpstr>The user interface for the Pong app</vt:lpstr>
      <vt:lpstr>The &lt;body&gt; element for the Pong app</vt:lpstr>
      <vt:lpstr>The pong.js file (part 1)</vt:lpstr>
      <vt:lpstr>The pong.js file (part 2)</vt:lpstr>
      <vt:lpstr>The pong.js file (part 3)</vt:lpstr>
      <vt:lpstr>The pong.js file (part 4)</vt:lpstr>
      <vt:lpstr>The pong.js file (part 5)</vt:lpstr>
      <vt:lpstr>The pong.js file (part 6)</vt:lpstr>
      <vt:lpstr>Three common drag events</vt:lpstr>
      <vt:lpstr>The HTML for the following example</vt:lpstr>
      <vt:lpstr>Drag and drop &lt;p&gt; element  to and from &lt;div&gt; elements (part 1)</vt:lpstr>
      <vt:lpstr>Drag and drop &lt;p&gt; element (part 2)</vt:lpstr>
      <vt:lpstr>The Movie List app</vt:lpstr>
      <vt:lpstr>The &lt;body&gt; element for the Movie List app</vt:lpstr>
      <vt:lpstr>The JavaScript for the Movie List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Modern JavaScript</dc:title>
  <dc:creator>Anne Boehm</dc:creator>
  <cp:lastModifiedBy>Lisa Cooper</cp:lastModifiedBy>
  <cp:revision>3</cp:revision>
  <cp:lastPrinted>2016-01-14T23:03:16Z</cp:lastPrinted>
  <dcterms:created xsi:type="dcterms:W3CDTF">2024-03-05T22:37:20Z</dcterms:created>
  <dcterms:modified xsi:type="dcterms:W3CDTF">2024-03-11T18:05:13Z</dcterms:modified>
</cp:coreProperties>
</file>