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86433" autoAdjust="0"/>
  </p:normalViewPr>
  <p:slideViewPr>
    <p:cSldViewPr>
      <p:cViewPr varScale="1">
        <p:scale>
          <a:sx n="98" d="100"/>
          <a:sy n="98" d="100"/>
        </p:scale>
        <p:origin x="21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p:txBody>
          <a:bodyPr/>
          <a:lstStyle/>
          <a:p>
            <a:r>
              <a:rPr lang="en-US" dirty="0"/>
              <a:t>How to get started with Visual Studio</a:t>
            </a:r>
          </a:p>
        </p:txBody>
      </p:sp>
      <p:sp>
        <p:nvSpPr>
          <p:cNvPr id="2" name="Date Placeholder 1"/>
          <p:cNvSpPr>
            <a:spLocks noGrp="1"/>
          </p:cNvSpPr>
          <p:nvPr>
            <p:ph type="dt" sz="half" idx="10"/>
          </p:nvPr>
        </p:nvSpPr>
        <p:spPr/>
        <p:txBody>
          <a:bodyPr/>
          <a:lstStyle/>
          <a:p>
            <a:pPr>
              <a:defRPr/>
            </a:pPr>
            <a:r>
              <a:rPr lang="en-US" dirty="0" err="1"/>
              <a:t>Murach's</a:t>
            </a:r>
            <a:r>
              <a:rPr lang="en-US" dirty="0"/>
              <a:t> C# (7th Edition)</a:t>
            </a:r>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29567C92-78AC-4EE6-BD58-64FF9E2D84B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3372C2-28E1-4344-A873-F7B165DB66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C# application is compiled and run</a:t>
            </a:r>
            <a:endParaRPr lang="en-US" dirty="0"/>
          </a:p>
        </p:txBody>
      </p:sp>
      <p:pic>
        <p:nvPicPr>
          <p:cNvPr id="9" name="Content Placeholder 8" descr="Refer to page 13 in textbook">
            <a:extLst>
              <a:ext uri="{FF2B5EF4-FFF2-40B4-BE49-F238E27FC236}">
                <a16:creationId xmlns:a16="http://schemas.microsoft.com/office/drawing/2014/main" id="{7BD6D8BE-FB94-46BE-9CA8-0E5C9983BFF8}"/>
              </a:ext>
            </a:extLst>
          </p:cNvPr>
          <p:cNvPicPr>
            <a:picLocks noGrp="1" noChangeAspect="1"/>
          </p:cNvPicPr>
          <p:nvPr>
            <p:ph sz="quarter" idx="13"/>
          </p:nvPr>
        </p:nvPicPr>
        <p:blipFill>
          <a:blip r:embed="rId2"/>
          <a:stretch>
            <a:fillRect/>
          </a:stretch>
        </p:blipFill>
        <p:spPr>
          <a:xfrm>
            <a:off x="903111" y="1142591"/>
            <a:ext cx="6279424" cy="4724809"/>
          </a:xfrm>
          <a:prstGeom prst="rect">
            <a:avLst/>
          </a:prstGeom>
        </p:spPr>
      </p:pic>
      <p:sp>
        <p:nvSpPr>
          <p:cNvPr id="4" name="Date Placeholder 3">
            <a:extLst>
              <a:ext uri="{FF2B5EF4-FFF2-40B4-BE49-F238E27FC236}">
                <a16:creationId xmlns:a16="http://schemas.microsoft.com/office/drawing/2014/main" id="{EED391F2-D9FE-460D-BA55-784B969A6B4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712A9D1-E8BB-4D68-A83B-20030EF38F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15643B8-AA64-4D4D-8327-AB2FF5E89B5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78602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5BA1C0-B899-4CD2-93AE-8596AC88110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Start window that’s displayed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when you start Visual Studio</a:t>
            </a:r>
            <a:endParaRPr lang="en-US" dirty="0"/>
          </a:p>
        </p:txBody>
      </p:sp>
      <p:pic>
        <p:nvPicPr>
          <p:cNvPr id="9" name="Content Placeholder 8" descr="Refer to page 15 in textbook">
            <a:extLst>
              <a:ext uri="{FF2B5EF4-FFF2-40B4-BE49-F238E27FC236}">
                <a16:creationId xmlns:a16="http://schemas.microsoft.com/office/drawing/2014/main" id="{37E6E7A3-A4EA-469B-9510-3FEB306B5B39}"/>
              </a:ext>
            </a:extLst>
          </p:cNvPr>
          <p:cNvPicPr>
            <a:picLocks noGrp="1" noChangeAspect="1"/>
          </p:cNvPicPr>
          <p:nvPr>
            <p:ph sz="quarter" idx="13"/>
          </p:nvPr>
        </p:nvPicPr>
        <p:blipFill>
          <a:blip r:embed="rId2"/>
          <a:stretch>
            <a:fillRect/>
          </a:stretch>
        </p:blipFill>
        <p:spPr>
          <a:xfrm>
            <a:off x="1278090" y="1295400"/>
            <a:ext cx="6303810" cy="4371211"/>
          </a:xfrm>
          <a:prstGeom prst="rect">
            <a:avLst/>
          </a:prstGeom>
        </p:spPr>
      </p:pic>
      <p:sp>
        <p:nvSpPr>
          <p:cNvPr id="4" name="Date Placeholder 3">
            <a:extLst>
              <a:ext uri="{FF2B5EF4-FFF2-40B4-BE49-F238E27FC236}">
                <a16:creationId xmlns:a16="http://schemas.microsoft.com/office/drawing/2014/main" id="{BB03E4E1-3EC1-4731-B0EE-70643D677C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978794B-EC67-44AB-B436-C570E6F67ED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34FF25-B243-4DCE-B8B1-8D725AD9E71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287005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E5B480-5438-4B3B-BBDA-1E9D91EE12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Open Project/Solution dialog box</a:t>
            </a:r>
            <a:endParaRPr lang="en-US" dirty="0"/>
          </a:p>
        </p:txBody>
      </p:sp>
      <p:pic>
        <p:nvPicPr>
          <p:cNvPr id="9" name="Content Placeholder 8" descr="Refer to page 17 in textbook">
            <a:extLst>
              <a:ext uri="{FF2B5EF4-FFF2-40B4-BE49-F238E27FC236}">
                <a16:creationId xmlns:a16="http://schemas.microsoft.com/office/drawing/2014/main" id="{15957E7E-5001-428F-BE1A-C2668FDD4921}"/>
              </a:ext>
            </a:extLst>
          </p:cNvPr>
          <p:cNvPicPr>
            <a:picLocks noGrp="1" noChangeAspect="1"/>
          </p:cNvPicPr>
          <p:nvPr>
            <p:ph sz="quarter" idx="13"/>
          </p:nvPr>
        </p:nvPicPr>
        <p:blipFill>
          <a:blip r:embed="rId2"/>
          <a:stretch>
            <a:fillRect/>
          </a:stretch>
        </p:blipFill>
        <p:spPr>
          <a:xfrm>
            <a:off x="1219200" y="1143000"/>
            <a:ext cx="5297883" cy="3670110"/>
          </a:xfrm>
          <a:prstGeom prst="rect">
            <a:avLst/>
          </a:prstGeom>
        </p:spPr>
      </p:pic>
      <p:sp>
        <p:nvSpPr>
          <p:cNvPr id="4" name="Date Placeholder 3">
            <a:extLst>
              <a:ext uri="{FF2B5EF4-FFF2-40B4-BE49-F238E27FC236}">
                <a16:creationId xmlns:a16="http://schemas.microsoft.com/office/drawing/2014/main" id="{68418941-D9E4-4DD6-A6AB-4228F5D931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25D54D5-FB6E-432A-A9FE-E2BB7E92C86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74C0E86-6F04-4369-BD13-FF0114E2651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426948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33BE-40D9-4B98-A032-7FA2FB7812A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and solution concepts</a:t>
            </a:r>
            <a:endParaRPr lang="en-US" dirty="0"/>
          </a:p>
        </p:txBody>
      </p:sp>
      <p:sp>
        <p:nvSpPr>
          <p:cNvPr id="3" name="Text Placeholder 2">
            <a:extLst>
              <a:ext uri="{FF2B5EF4-FFF2-40B4-BE49-F238E27FC236}">
                <a16:creationId xmlns:a16="http://schemas.microsoft.com/office/drawing/2014/main" id="{AEEF29BC-BF30-416F-BAB5-172BF8382A5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Every C# project has a </a:t>
            </a:r>
            <a:r>
              <a:rPr lang="en-US" sz="2000" i="1" spc="-10" dirty="0">
                <a:effectLst/>
                <a:latin typeface="Times New Roman" panose="02020603050405020304" pitchFamily="18" charset="0"/>
                <a:ea typeface="Times New Roman" panose="02020603050405020304" pitchFamily="18" charset="0"/>
              </a:rPr>
              <a:t>project file</a:t>
            </a:r>
            <a:r>
              <a:rPr lang="en-US" sz="2000" spc="-10" dirty="0">
                <a:effectLst/>
                <a:latin typeface="Times New Roman" panose="02020603050405020304" pitchFamily="18" charset="0"/>
                <a:ea typeface="Times New Roman" panose="02020603050405020304" pitchFamily="18" charset="0"/>
              </a:rPr>
              <a:t> with an extension of .</a:t>
            </a:r>
            <a:r>
              <a:rPr lang="en-US" sz="2000" spc="-10" dirty="0" err="1">
                <a:effectLst/>
                <a:latin typeface="Times New Roman" panose="02020603050405020304" pitchFamily="18" charset="0"/>
                <a:ea typeface="Times New Roman" panose="02020603050405020304" pitchFamily="18" charset="0"/>
              </a:rPr>
              <a:t>csproj</a:t>
            </a:r>
            <a:r>
              <a:rPr lang="en-US" sz="2000" spc="-10" dirty="0">
                <a:effectLst/>
                <a:latin typeface="Times New Roman" panose="02020603050405020304" pitchFamily="18" charset="0"/>
                <a:ea typeface="Times New Roman" panose="02020603050405020304" pitchFamily="18" charset="0"/>
              </a:rPr>
              <a:t> that keeps track of the files that make up the project and records various settings for the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Every solution has a </a:t>
            </a:r>
            <a:r>
              <a:rPr lang="en-US" sz="2000" i="1" spc="-10" dirty="0">
                <a:effectLst/>
                <a:latin typeface="Times New Roman" panose="02020603050405020304" pitchFamily="18" charset="0"/>
                <a:ea typeface="Times New Roman" panose="02020603050405020304" pitchFamily="18" charset="0"/>
              </a:rPr>
              <a:t>solution file</a:t>
            </a:r>
            <a:r>
              <a:rPr lang="en-US" sz="2000" spc="-10" dirty="0">
                <a:effectLst/>
                <a:latin typeface="Times New Roman" panose="02020603050405020304" pitchFamily="18" charset="0"/>
                <a:ea typeface="Times New Roman" panose="02020603050405020304" pitchFamily="18" charset="0"/>
              </a:rPr>
              <a:t> with an extension of .</a:t>
            </a:r>
            <a:r>
              <a:rPr lang="en-US" sz="2000" spc="-10" dirty="0" err="1">
                <a:effectLst/>
                <a:latin typeface="Times New Roman" panose="02020603050405020304" pitchFamily="18" charset="0"/>
                <a:ea typeface="Times New Roman" panose="02020603050405020304" pitchFamily="18" charset="0"/>
              </a:rPr>
              <a:t>sln</a:t>
            </a:r>
            <a:r>
              <a:rPr lang="en-US" sz="2000" spc="-10" dirty="0">
                <a:effectLst/>
                <a:latin typeface="Times New Roman" panose="02020603050405020304" pitchFamily="18" charset="0"/>
                <a:ea typeface="Times New Roman" panose="02020603050405020304" pitchFamily="18" charset="0"/>
              </a:rPr>
              <a:t> that keeps track of the projects that make up the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open a project file, Visual Studio opens the solution that contains the project. And when you open a solution file, Visual Studio automatically opens all the projects contained in the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Sometimes the project and solution files are stored in the same directory. Sometimes the project file is stored in a subdirectory of the directory that contains the solution file.</a:t>
            </a:r>
          </a:p>
          <a:p>
            <a:endParaRPr lang="en-US" dirty="0"/>
          </a:p>
        </p:txBody>
      </p:sp>
      <p:sp>
        <p:nvSpPr>
          <p:cNvPr id="4" name="Date Placeholder 3">
            <a:extLst>
              <a:ext uri="{FF2B5EF4-FFF2-40B4-BE49-F238E27FC236}">
                <a16:creationId xmlns:a16="http://schemas.microsoft.com/office/drawing/2014/main" id="{B4C09243-51ED-44E6-B1B0-1DAE56F205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E4F94C1-4799-4AC4-9957-0D67ADD76D8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55292C6-B37F-4D4A-A5D8-35A17FE9D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403851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C5A-6055-47C8-A94B-C01707AC2F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 project</a:t>
            </a:r>
            <a:endParaRPr lang="en-US" dirty="0"/>
          </a:p>
        </p:txBody>
      </p:sp>
      <p:sp>
        <p:nvSpPr>
          <p:cNvPr id="3" name="Text Placeholder 2">
            <a:extLst>
              <a:ext uri="{FF2B5EF4-FFF2-40B4-BE49-F238E27FC236}">
                <a16:creationId xmlns:a16="http://schemas.microsoft.com/office/drawing/2014/main" id="{17926513-7C7A-4D4E-A131-AB06D62EB28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existing project, use the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Open</a:t>
            </a:r>
            <a:r>
              <a:rPr lang="en-US" sz="2000" spc="-10" dirty="0">
                <a:effectLst/>
                <a:latin typeface="Times New Roman" panose="02020603050405020304" pitchFamily="18" charset="0"/>
                <a:ea typeface="Times New Roman" panose="02020603050405020304" pitchFamily="18" charset="0"/>
                <a:sym typeface="Wingdings" panose="05000000000000000000" pitchFamily="2" charset="2"/>
              </a:rPr>
              <a:t></a:t>
            </a:r>
            <a:br>
              <a:rPr lang="en-US" sz="2000" spc="-10" dirty="0">
                <a:effectLst/>
                <a:latin typeface="Times New Roman" panose="02020603050405020304" pitchFamily="18" charset="0"/>
                <a:ea typeface="Times New Roman" panose="02020603050405020304" pitchFamily="18" charset="0"/>
              </a:rPr>
            </a:br>
            <a:r>
              <a:rPr lang="en-US" sz="2000" spc="-10" dirty="0">
                <a:effectLst/>
                <a:latin typeface="Times New Roman" panose="02020603050405020304" pitchFamily="18" charset="0"/>
                <a:ea typeface="Times New Roman" panose="02020603050405020304" pitchFamily="18" charset="0"/>
              </a:rPr>
              <a:t>Project/Solution command. Then, use the controls in the resulting dialog box to locate and select the project or solution you want to open.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After you’ve worked on one or more projects, their names will be listed in the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Recent</a:t>
            </a:r>
            <a:r>
              <a:rPr lang="en-US" sz="2000" spc="-10" dirty="0">
                <a:effectLst/>
                <a:latin typeface="Times New Roman" panose="02020603050405020304" pitchFamily="18" charset="0"/>
                <a:ea typeface="Times New Roman" panose="02020603050405020304" pitchFamily="18" charset="0"/>
              </a:rPr>
              <a:t> Projects and Solutions submenu. Then, you can click on a project or solution name to open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also use the links in the Start window to open a project.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close a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Close</a:t>
            </a:r>
            <a:r>
              <a:rPr lang="en-US" sz="2000" spc="-10" dirty="0">
                <a:effectLst/>
                <a:latin typeface="Times New Roman" panose="02020603050405020304" pitchFamily="18" charset="0"/>
                <a:ea typeface="Times New Roman" panose="02020603050405020304" pitchFamily="18" charset="0"/>
              </a:rPr>
              <a:t> Solution command.</a:t>
            </a:r>
          </a:p>
          <a:p>
            <a:endParaRPr lang="en-US" dirty="0"/>
          </a:p>
        </p:txBody>
      </p:sp>
      <p:sp>
        <p:nvSpPr>
          <p:cNvPr id="4" name="Date Placeholder 3">
            <a:extLst>
              <a:ext uri="{FF2B5EF4-FFF2-40B4-BE49-F238E27FC236}">
                <a16:creationId xmlns:a16="http://schemas.microsoft.com/office/drawing/2014/main" id="{CD7F27EA-F59A-4A9B-9279-FABEDEC08FE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75DB8C9-19FA-471C-AFA7-DDD719A0551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6DA2E3A-0DD1-49F1-A909-5CA9A60473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05351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A6FDC0-556D-4F06-8ED1-7F99F6F31D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Visual Studio with the Form Designer displayed</a:t>
            </a:r>
            <a:endParaRPr lang="en-US" dirty="0"/>
          </a:p>
        </p:txBody>
      </p:sp>
      <p:pic>
        <p:nvPicPr>
          <p:cNvPr id="9" name="Content Placeholder 8" descr="Refer to page 19 in textbook">
            <a:extLst>
              <a:ext uri="{FF2B5EF4-FFF2-40B4-BE49-F238E27FC236}">
                <a16:creationId xmlns:a16="http://schemas.microsoft.com/office/drawing/2014/main" id="{D7445223-B481-4A5C-8FB6-69EF79E59386}"/>
              </a:ext>
            </a:extLst>
          </p:cNvPr>
          <p:cNvPicPr>
            <a:picLocks noGrp="1" noChangeAspect="1"/>
          </p:cNvPicPr>
          <p:nvPr>
            <p:ph sz="quarter" idx="13"/>
          </p:nvPr>
        </p:nvPicPr>
        <p:blipFill>
          <a:blip r:embed="rId2"/>
          <a:stretch>
            <a:fillRect/>
          </a:stretch>
        </p:blipFill>
        <p:spPr>
          <a:xfrm>
            <a:off x="1279874" y="1143000"/>
            <a:ext cx="6584251" cy="4669941"/>
          </a:xfrm>
          <a:prstGeom prst="rect">
            <a:avLst/>
          </a:prstGeom>
        </p:spPr>
      </p:pic>
      <p:sp>
        <p:nvSpPr>
          <p:cNvPr id="4" name="Date Placeholder 3">
            <a:extLst>
              <a:ext uri="{FF2B5EF4-FFF2-40B4-BE49-F238E27FC236}">
                <a16:creationId xmlns:a16="http://schemas.microsoft.com/office/drawing/2014/main" id="{11FF99CA-ACA2-4154-AE4C-B5BF785B468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6E693DD-64E6-48A9-8973-FE9BEC16A1A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BAF5C61-80EF-4663-9BC7-8FBB57BB87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407745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BB4D63-CD99-4200-82E8-CEDE7723E1E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Visual Studio with the Code Editor displayed</a:t>
            </a:r>
            <a:endParaRPr lang="en-US" dirty="0"/>
          </a:p>
        </p:txBody>
      </p:sp>
      <p:pic>
        <p:nvPicPr>
          <p:cNvPr id="9" name="Content Placeholder 8" descr="Refer to page 21 in textbook">
            <a:extLst>
              <a:ext uri="{FF2B5EF4-FFF2-40B4-BE49-F238E27FC236}">
                <a16:creationId xmlns:a16="http://schemas.microsoft.com/office/drawing/2014/main" id="{90AE1687-2651-4E97-A01E-63A89FC7AB80}"/>
              </a:ext>
            </a:extLst>
          </p:cNvPr>
          <p:cNvPicPr>
            <a:picLocks noGrp="1" noChangeAspect="1"/>
          </p:cNvPicPr>
          <p:nvPr>
            <p:ph sz="quarter" idx="13"/>
          </p:nvPr>
        </p:nvPicPr>
        <p:blipFill>
          <a:blip r:embed="rId2"/>
          <a:stretch>
            <a:fillRect/>
          </a:stretch>
        </p:blipFill>
        <p:spPr>
          <a:xfrm>
            <a:off x="1255488" y="1143000"/>
            <a:ext cx="6633023" cy="4462659"/>
          </a:xfrm>
          <a:prstGeom prst="rect">
            <a:avLst/>
          </a:prstGeom>
        </p:spPr>
      </p:pic>
      <p:sp>
        <p:nvSpPr>
          <p:cNvPr id="4" name="Date Placeholder 3">
            <a:extLst>
              <a:ext uri="{FF2B5EF4-FFF2-40B4-BE49-F238E27FC236}">
                <a16:creationId xmlns:a16="http://schemas.microsoft.com/office/drawing/2014/main" id="{F6748372-7E38-461C-9FB0-3E0CBB6DC92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FDF6F51-A647-4D24-B998-CB13E65D3E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3B543B-29F4-4AA6-AEE7-1061EDD3E9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231206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859916-8FA5-48CE-9209-DA7D7E0B23B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Solution Explorer</a:t>
            </a:r>
            <a:endParaRPr lang="en-US" dirty="0"/>
          </a:p>
        </p:txBody>
      </p:sp>
      <p:pic>
        <p:nvPicPr>
          <p:cNvPr id="9" name="Content Placeholder 8" descr="Refer to page 23 in textbook">
            <a:extLst>
              <a:ext uri="{FF2B5EF4-FFF2-40B4-BE49-F238E27FC236}">
                <a16:creationId xmlns:a16="http://schemas.microsoft.com/office/drawing/2014/main" id="{8674AC0F-970B-4014-B3AB-B5E585D76FB9}"/>
              </a:ext>
            </a:extLst>
          </p:cNvPr>
          <p:cNvPicPr>
            <a:picLocks noGrp="1" noChangeAspect="1"/>
          </p:cNvPicPr>
          <p:nvPr>
            <p:ph sz="quarter" idx="13"/>
          </p:nvPr>
        </p:nvPicPr>
        <p:blipFill>
          <a:blip r:embed="rId2"/>
          <a:stretch>
            <a:fillRect/>
          </a:stretch>
        </p:blipFill>
        <p:spPr>
          <a:xfrm>
            <a:off x="1151999" y="1143000"/>
            <a:ext cx="3513374" cy="3352800"/>
          </a:xfrm>
          <a:prstGeom prst="rect">
            <a:avLst/>
          </a:prstGeom>
        </p:spPr>
      </p:pic>
      <p:sp>
        <p:nvSpPr>
          <p:cNvPr id="4" name="Date Placeholder 3">
            <a:extLst>
              <a:ext uri="{FF2B5EF4-FFF2-40B4-BE49-F238E27FC236}">
                <a16:creationId xmlns:a16="http://schemas.microsoft.com/office/drawing/2014/main" id="{FF20AD6E-1190-4DBA-BDFF-3E51363520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EAE834A-8E3F-4296-BED6-3FF6D95554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9DA499-C37C-4751-B6E9-BCEF8B20285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60911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BCF7-22C3-4A95-8855-6CD0969B34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files (part 1)</a:t>
            </a:r>
            <a:endParaRPr lang="en-US" dirty="0"/>
          </a:p>
        </p:txBody>
      </p:sp>
      <p:sp>
        <p:nvSpPr>
          <p:cNvPr id="3" name="Text Placeholder 2">
            <a:extLst>
              <a:ext uri="{FF2B5EF4-FFF2-40B4-BE49-F238E27FC236}">
                <a16:creationId xmlns:a16="http://schemas.microsoft.com/office/drawing/2014/main" id="{53AB73B2-AC94-4E6D-BB76-69AA278CC26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Solution Explorer uses different icons to distinguish between source code files that define forms and source code files that don’t.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Each form is defined by two C# source files where each file contains a </a:t>
            </a:r>
            <a:r>
              <a:rPr lang="en-US" sz="2000" i="1" spc="-10" dirty="0">
                <a:effectLst/>
                <a:latin typeface="Times New Roman" panose="02020603050405020304" pitchFamily="18" charset="0"/>
                <a:ea typeface="Times New Roman" panose="02020603050405020304" pitchFamily="18" charset="0"/>
              </a:rPr>
              <a:t>partial class</a:t>
            </a:r>
            <a:r>
              <a:rPr lang="en-US" sz="2000" spc="-10" dirty="0">
                <a:effectLst/>
                <a:latin typeface="Times New Roman" panose="02020603050405020304" pitchFamily="18" charset="0"/>
                <a:ea typeface="Times New Roman" panose="02020603050405020304" pitchFamily="18" charset="0"/>
              </a:rPr>
              <a:t>. The file with the cs extension contains the code that’s entered by the programmer, and the file with the </a:t>
            </a:r>
            <a:r>
              <a:rPr lang="en-US" sz="2000" spc="-10" dirty="0" err="1">
                <a:effectLst/>
                <a:latin typeface="Times New Roman" panose="02020603050405020304" pitchFamily="18" charset="0"/>
                <a:ea typeface="Times New Roman" panose="02020603050405020304" pitchFamily="18" charset="0"/>
              </a:rPr>
              <a:t>Designer.cs</a:t>
            </a:r>
            <a:r>
              <a:rPr lang="en-US" sz="2000" spc="-10" dirty="0">
                <a:effectLst/>
                <a:latin typeface="Times New Roman" panose="02020603050405020304" pitchFamily="18" charset="0"/>
                <a:ea typeface="Times New Roman" panose="02020603050405020304" pitchFamily="18" charset="0"/>
              </a:rPr>
              <a:t> extension contains the code that’s generated when the programmer works with the Form Designer. When the project is compiled, these partial classes are combined into a single class that determines the appearance and operation of the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source code file that doesn’t define a form is usually stored in a single C# source file that contains a single class.</a:t>
            </a:r>
          </a:p>
          <a:p>
            <a:endParaRPr lang="en-US" dirty="0"/>
          </a:p>
        </p:txBody>
      </p:sp>
      <p:sp>
        <p:nvSpPr>
          <p:cNvPr id="4" name="Date Placeholder 3">
            <a:extLst>
              <a:ext uri="{FF2B5EF4-FFF2-40B4-BE49-F238E27FC236}">
                <a16:creationId xmlns:a16="http://schemas.microsoft.com/office/drawing/2014/main" id="{827EA072-80D2-4BC8-8E27-84C5956BADD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9E528D4-CFB0-4B46-B081-ACCFC73575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09ED1E-BAB1-4A84-B3B3-B65483455D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425391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D71E-26CB-41A4-9A32-D66DB35DEE4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files (part 2)</a:t>
            </a:r>
            <a:endParaRPr lang="en-US" dirty="0"/>
          </a:p>
        </p:txBody>
      </p:sp>
      <p:sp>
        <p:nvSpPr>
          <p:cNvPr id="3" name="Text Placeholder 2">
            <a:extLst>
              <a:ext uri="{FF2B5EF4-FFF2-40B4-BE49-F238E27FC236}">
                <a16:creationId xmlns:a16="http://schemas.microsoft.com/office/drawing/2014/main" id="{76C16ED7-EDD1-4536-9102-F194D8AB289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create a new application, Visual Studio creates the </a:t>
            </a:r>
            <a:r>
              <a:rPr lang="en-US" sz="2000" spc="-10" dirty="0" err="1">
                <a:effectLst/>
                <a:latin typeface="Times New Roman" panose="02020603050405020304" pitchFamily="18" charset="0"/>
                <a:ea typeface="Times New Roman" panose="02020603050405020304" pitchFamily="18" charset="0"/>
              </a:rPr>
              <a:t>Program.cs</a:t>
            </a:r>
            <a:r>
              <a:rPr lang="en-US" sz="2000" spc="-10" dirty="0">
                <a:effectLst/>
                <a:latin typeface="Times New Roman" panose="02020603050405020304" pitchFamily="18" charset="0"/>
                <a:ea typeface="Times New Roman" panose="02020603050405020304" pitchFamily="18" charset="0"/>
              </a:rPr>
              <a:t> file automatically. For a Windows Forms application, this file contains the C# code that starts the application and runs the first form in the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create a new Windows Forms application for .NET Core, Visual Studio automatically adds two frameworks under the Dependencies group item. These frameworks contain assemblies for the namespaces that contain the classes available to the project.</a:t>
            </a:r>
          </a:p>
          <a:p>
            <a:endParaRPr lang="en-US" dirty="0"/>
          </a:p>
        </p:txBody>
      </p:sp>
      <p:sp>
        <p:nvSpPr>
          <p:cNvPr id="4" name="Date Placeholder 3">
            <a:extLst>
              <a:ext uri="{FF2B5EF4-FFF2-40B4-BE49-F238E27FC236}">
                <a16:creationId xmlns:a16="http://schemas.microsoft.com/office/drawing/2014/main" id="{80051F9E-FAD5-4D29-9B2D-ABBA5E1FEB3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F74D85C-71F2-4800-A9D3-CF9299FEAC6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C6BC1CE-2CCC-4D87-9592-3D2B7288F8C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69915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F81-F51C-499E-86F3-94B96C7C3D5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1B793D3-627B-4CAE-B43C-E75836614197}"/>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Visual Studio to perform any of these operations:</a:t>
            </a: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Open and close an existing C# project or solution</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Display the Form Designer for each of the forms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Display the Code Editor for each of the forms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Use the Solution Explorer to review the files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Open, hide, and adjust the windows for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Build and run a project</a:t>
            </a:r>
            <a:endParaRPr lang="en-US" sz="1100" dirty="0">
              <a:effectLst/>
              <a:latin typeface="Times New Roman" panose="02020603050405020304" pitchFamily="18" charset="0"/>
              <a:ea typeface="Times New Roman" panose="02020603050405020304" pitchFamily="18" charset="0"/>
            </a:endParaRP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main difference between a desktop application and a web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three platforms you can use to develop Windows desktop applications with .NET.</a:t>
            </a:r>
          </a:p>
          <a:p>
            <a:endParaRPr lang="en-US" dirty="0"/>
          </a:p>
        </p:txBody>
      </p:sp>
      <p:sp>
        <p:nvSpPr>
          <p:cNvPr id="4" name="Date Placeholder 3">
            <a:extLst>
              <a:ext uri="{FF2B5EF4-FFF2-40B4-BE49-F238E27FC236}">
                <a16:creationId xmlns:a16="http://schemas.microsoft.com/office/drawing/2014/main" id="{77F39A62-5A89-4874-AA9D-5FF83F84C2C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7C8C3B-8507-4DD8-9949-BB4D7CC005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791407-38D6-422E-B281-9C6DCE92D6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74727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6B3C27-1D4A-4C0E-B1A7-837C91CBA91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floating windows, a hidden window,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a pinned window</a:t>
            </a:r>
            <a:endParaRPr lang="en-US" dirty="0"/>
          </a:p>
        </p:txBody>
      </p:sp>
      <p:pic>
        <p:nvPicPr>
          <p:cNvPr id="9" name="Content Placeholder 8" descr="Refer to page 25 in textbook">
            <a:extLst>
              <a:ext uri="{FF2B5EF4-FFF2-40B4-BE49-F238E27FC236}">
                <a16:creationId xmlns:a16="http://schemas.microsoft.com/office/drawing/2014/main" id="{E4346745-8DB3-4187-9C64-7A284C6D7AD9}"/>
              </a:ext>
            </a:extLst>
          </p:cNvPr>
          <p:cNvPicPr>
            <a:picLocks noGrp="1" noChangeAspect="1"/>
          </p:cNvPicPr>
          <p:nvPr>
            <p:ph sz="quarter" idx="13"/>
          </p:nvPr>
        </p:nvPicPr>
        <p:blipFill>
          <a:blip r:embed="rId2"/>
          <a:stretch>
            <a:fillRect/>
          </a:stretch>
        </p:blipFill>
        <p:spPr>
          <a:xfrm>
            <a:off x="885786" y="1295400"/>
            <a:ext cx="7372428" cy="4663078"/>
          </a:xfrm>
          <a:prstGeom prst="rect">
            <a:avLst/>
          </a:prstGeom>
        </p:spPr>
      </p:pic>
      <p:sp>
        <p:nvSpPr>
          <p:cNvPr id="4" name="Date Placeholder 3">
            <a:extLst>
              <a:ext uri="{FF2B5EF4-FFF2-40B4-BE49-F238E27FC236}">
                <a16:creationId xmlns:a16="http://schemas.microsoft.com/office/drawing/2014/main" id="{E2FFDA63-BCF8-4586-98F3-BB033A4FBED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79D588C-A457-4585-BC24-864F7E518CB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37A6E1-33AD-4994-BCC0-959C69FB21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96146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76A4-49A9-4AE5-A414-33556B6E9DE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rearrange windows (part 1)</a:t>
            </a:r>
            <a:endParaRPr lang="en-US" dirty="0"/>
          </a:p>
        </p:txBody>
      </p:sp>
      <p:sp>
        <p:nvSpPr>
          <p:cNvPr id="3" name="Text Placeholder 2">
            <a:extLst>
              <a:ext uri="{FF2B5EF4-FFF2-40B4-BE49-F238E27FC236}">
                <a16:creationId xmlns:a16="http://schemas.microsoft.com/office/drawing/2014/main" id="{1C1166ED-752C-4657-935E-2A09CF5056A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close a window, click its Close button. To redisplay it, click its button in the Standard toolbar (if one is available) or select it from the View menu.</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undock a docked window so it floats on the screen, drag it by its title bar away from the edge of the application window or double-click its title bar.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dock a floating window, drag it by its title bar onto one of the positioning arrows that become available. Or, hold down the Ctrl key and then double-click its title bar to return it to its previous docked location.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hide a docked window, click its Auto Hide button. Then, the window is displayed as a tab at the edge of the screen, and you can display it by clicking on the tab. To change it back, display it and then click the Auto Hide button.</a:t>
            </a:r>
          </a:p>
          <a:p>
            <a:endParaRPr lang="en-US" dirty="0"/>
          </a:p>
        </p:txBody>
      </p:sp>
      <p:sp>
        <p:nvSpPr>
          <p:cNvPr id="4" name="Date Placeholder 3">
            <a:extLst>
              <a:ext uri="{FF2B5EF4-FFF2-40B4-BE49-F238E27FC236}">
                <a16:creationId xmlns:a16="http://schemas.microsoft.com/office/drawing/2014/main" id="{A7D46A36-15EC-4D7B-A486-D1A1BD176EC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1DD6DFD-1400-453A-9F95-352DB415025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344CF8A-1FFC-4A27-990A-5F1A100015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49128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037F-FC8A-4E53-8570-DE93BB30BD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rearrange windows (part 2)</a:t>
            </a:r>
            <a:endParaRPr lang="en-US" dirty="0"/>
          </a:p>
        </p:txBody>
      </p:sp>
      <p:sp>
        <p:nvSpPr>
          <p:cNvPr id="3" name="Text Placeholder 2">
            <a:extLst>
              <a:ext uri="{FF2B5EF4-FFF2-40B4-BE49-F238E27FC236}">
                <a16:creationId xmlns:a16="http://schemas.microsoft.com/office/drawing/2014/main" id="{F887B6F0-7E80-4F1D-A36D-F82C4B8C0D9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size a window, place the mouse pointer over an edge or a corner of the window and drag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window in a group of tabbed windows, click on its tab. To close a tabbed window, click on its Close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dock, undock, hide, or unhide a tabbed window, all the windows in the group are docked, undocked, hidden, or unhidden.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pin a window at the left side of the main window, click the Toggle Pin Status button. To unpin the window, click this button again.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also use the commands in the Window menu to work with windows. For example, you can use the Reset Window Layout command to return the windows to their default layout. You can also save, apply, and manage custom layouts.</a:t>
            </a:r>
          </a:p>
          <a:p>
            <a:endParaRPr lang="en-US" dirty="0"/>
          </a:p>
        </p:txBody>
      </p:sp>
      <p:sp>
        <p:nvSpPr>
          <p:cNvPr id="4" name="Date Placeholder 3">
            <a:extLst>
              <a:ext uri="{FF2B5EF4-FFF2-40B4-BE49-F238E27FC236}">
                <a16:creationId xmlns:a16="http://schemas.microsoft.com/office/drawing/2014/main" id="{8841AC1B-EE9C-4E89-B22E-363436BE762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D603324-5B9B-4F68-AC25-184324887C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2E60710-C69B-4757-B21F-723E3649D2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557665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4118AF-FD2F-430D-B80D-33623F59AEF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Project Properties window</a:t>
            </a:r>
            <a:endParaRPr lang="en-US" dirty="0"/>
          </a:p>
        </p:txBody>
      </p:sp>
      <p:pic>
        <p:nvPicPr>
          <p:cNvPr id="10" name="Content Placeholder 9" descr="Refer to page 27 in textbook">
            <a:extLst>
              <a:ext uri="{FF2B5EF4-FFF2-40B4-BE49-F238E27FC236}">
                <a16:creationId xmlns:a16="http://schemas.microsoft.com/office/drawing/2014/main" id="{C3EB0617-F631-4116-A9AE-392D08ED3028}"/>
              </a:ext>
            </a:extLst>
          </p:cNvPr>
          <p:cNvPicPr>
            <a:picLocks noGrp="1" noChangeAspect="1"/>
          </p:cNvPicPr>
          <p:nvPr>
            <p:ph sz="quarter" idx="13"/>
          </p:nvPr>
        </p:nvPicPr>
        <p:blipFill>
          <a:blip r:embed="rId2"/>
          <a:stretch>
            <a:fillRect/>
          </a:stretch>
        </p:blipFill>
        <p:spPr>
          <a:xfrm>
            <a:off x="1219200" y="1066800"/>
            <a:ext cx="5181600" cy="3203511"/>
          </a:xfrm>
          <a:prstGeom prst="rect">
            <a:avLst/>
          </a:prstGeom>
        </p:spPr>
      </p:pic>
      <p:sp>
        <p:nvSpPr>
          <p:cNvPr id="9" name="Text Placeholder 8">
            <a:extLst>
              <a:ext uri="{FF2B5EF4-FFF2-40B4-BE49-F238E27FC236}">
                <a16:creationId xmlns:a16="http://schemas.microsoft.com/office/drawing/2014/main" id="{C24D8504-181B-4958-8D72-CE5B8E6080DD}"/>
              </a:ext>
            </a:extLst>
          </p:cNvPr>
          <p:cNvSpPr>
            <a:spLocks noGrp="1"/>
          </p:cNvSpPr>
          <p:nvPr>
            <p:ph type="body" sz="quarter" idx="15"/>
          </p:nvPr>
        </p:nvSpPr>
        <p:spPr>
          <a:xfrm>
            <a:off x="838200" y="4343400"/>
            <a:ext cx="7391400" cy="17525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target framework to a newer version of .NET Core, the newer version must be installed on your system. If it isn’t, you can use the Visual Studio Installer program to install it as described in appendix A.</a:t>
            </a:r>
          </a:p>
          <a:p>
            <a:endParaRPr lang="en-US" dirty="0"/>
          </a:p>
        </p:txBody>
      </p:sp>
      <p:sp>
        <p:nvSpPr>
          <p:cNvPr id="4" name="Date Placeholder 3">
            <a:extLst>
              <a:ext uri="{FF2B5EF4-FFF2-40B4-BE49-F238E27FC236}">
                <a16:creationId xmlns:a16="http://schemas.microsoft.com/office/drawing/2014/main" id="{C07CAD24-FFA5-49A5-B9C3-C8983975970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9572D54-9A41-4D5B-AFBC-569D518C01B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631EEE-77F9-4BC2-9579-FA1EB80A1D42}"/>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 Slide </a:t>
            </a:r>
            <a:fld id="{BF5C1183-B085-4070-A402-C03A3F977D3D}" type="slidenum">
              <a:rPr lang="en-US" sz="900" smtClean="0">
                <a:solidFill>
                  <a:schemeClr val="bg1"/>
                </a:solidFill>
                <a:latin typeface="Arial Narrow" panose="020B0606020202030204" pitchFamily="34" charset="0"/>
              </a:rPr>
              <a:pPr algn="r">
                <a:defRPr/>
              </a:pPr>
              <a:t>23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740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062E40-949B-4BBC-846E-67D30893559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.NET version corresponds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default C# version</a:t>
            </a:r>
            <a:endParaRPr lang="en-US" dirty="0"/>
          </a:p>
        </p:txBody>
      </p:sp>
      <p:sp>
        <p:nvSpPr>
          <p:cNvPr id="10" name="Text Placeholder 9">
            <a:extLst>
              <a:ext uri="{FF2B5EF4-FFF2-40B4-BE49-F238E27FC236}">
                <a16:creationId xmlns:a16="http://schemas.microsoft.com/office/drawing/2014/main" id="{3C5489EB-90D4-445F-96F5-34370964A9C9}"/>
              </a:ext>
            </a:extLst>
          </p:cNvPr>
          <p:cNvSpPr>
            <a:spLocks noGrp="1"/>
          </p:cNvSpPr>
          <p:nvPr>
            <p:ph type="body" sz="quarter" idx="16"/>
          </p:nvPr>
        </p:nvSpPr>
        <p:spPr>
          <a:xfrm>
            <a:off x="1219200" y="1359355"/>
            <a:ext cx="5753100" cy="1735202"/>
          </a:xfrm>
          <a:ln w="12700"/>
        </p:spPr>
        <p:txBody>
          <a:bodyPr/>
          <a:lstStyle/>
          <a:p>
            <a:pPr marL="0" marR="0">
              <a:spcBef>
                <a:spcPts val="600"/>
              </a:spcBef>
              <a:spcAft>
                <a:spcPts val="600"/>
              </a:spcAft>
              <a:tabLst>
                <a:tab pos="1828800" algn="l"/>
                <a:tab pos="3200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Target framework	Default C# version</a:t>
            </a:r>
          </a:p>
          <a:p>
            <a:pPr marL="0" marR="0" indent="0">
              <a:spcBef>
                <a:spcPts val="600"/>
              </a:spcBef>
              <a:spcAft>
                <a:spcPts val="600"/>
              </a:spcAft>
              <a:tabLst>
                <a:tab pos="800100" algn="l"/>
                <a:tab pos="3200400" algn="l"/>
                <a:tab pos="3206750" algn="l"/>
              </a:tabLst>
            </a:pPr>
            <a:r>
              <a:rPr lang="en-US" sz="2000" dirty="0">
                <a:solidFill>
                  <a:srgbClr val="000000"/>
                </a:solidFill>
                <a:effectLst/>
                <a:latin typeface="Times New Roman" panose="02020603050405020304" pitchFamily="18" charset="0"/>
                <a:ea typeface="Times New Roman" panose="02020603050405020304" pitchFamily="18" charset="0"/>
              </a:rPr>
              <a:t>.NET 5.x	C# 9.0</a:t>
            </a:r>
            <a:endParaRPr lang="en-US" sz="2000"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800100" algn="l"/>
                <a:tab pos="3200400" algn="l"/>
                <a:tab pos="3206750" algn="l"/>
              </a:tabLst>
            </a:pPr>
            <a:r>
              <a:rPr lang="en-US" sz="2000" dirty="0">
                <a:solidFill>
                  <a:srgbClr val="000000"/>
                </a:solidFill>
                <a:effectLst/>
                <a:latin typeface="Times New Roman" panose="02020603050405020304" pitchFamily="18" charset="0"/>
                <a:ea typeface="Times New Roman" panose="02020603050405020304" pitchFamily="18" charset="0"/>
              </a:rPr>
              <a:t>.NET Core 3.x 	C# 8.0</a:t>
            </a:r>
            <a:endParaRPr lang="en-US" sz="2000"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800100" algn="l"/>
                <a:tab pos="3200400" algn="l"/>
                <a:tab pos="3206750" algn="l"/>
              </a:tabLst>
            </a:pPr>
            <a:r>
              <a:rPr lang="en-US" sz="2000" dirty="0">
                <a:solidFill>
                  <a:srgbClr val="000000"/>
                </a:solidFill>
                <a:effectLst/>
                <a:latin typeface="Times New Roman" panose="02020603050405020304" pitchFamily="18" charset="0"/>
                <a:ea typeface="Times New Roman" panose="02020603050405020304" pitchFamily="18" charset="0"/>
              </a:rPr>
              <a:t>.NET Framework (all) 	C# 7.3</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9F932992-C246-4411-8827-4B31A2F8CEB3}"/>
              </a:ext>
            </a:extLst>
          </p:cNvPr>
          <p:cNvSpPr>
            <a:spLocks noGrp="1"/>
          </p:cNvSpPr>
          <p:nvPr>
            <p:ph type="body" sz="quarter" idx="17"/>
          </p:nvPr>
        </p:nvSpPr>
        <p:spPr>
          <a:xfrm>
            <a:off x="838200" y="3276600"/>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target framework determines the default C# version. If necessary, you can manually change the default C# version for a project. However, choosing a version newer than the default is not recommended since it can cause errors that are difficult to find and fix.</a:t>
            </a:r>
          </a:p>
          <a:p>
            <a:endParaRPr lang="en-US" dirty="0"/>
          </a:p>
        </p:txBody>
      </p:sp>
      <p:sp>
        <p:nvSpPr>
          <p:cNvPr id="4" name="Date Placeholder 3">
            <a:extLst>
              <a:ext uri="{FF2B5EF4-FFF2-40B4-BE49-F238E27FC236}">
                <a16:creationId xmlns:a16="http://schemas.microsoft.com/office/drawing/2014/main" id="{3E9201D9-21E6-4264-95A9-845304450D8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80E4484-7BC1-46FC-A61E-2A1464E93B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870BA50-150B-4F2C-8622-066E0EE2D7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35458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8D4406-AA94-437B-B159-6A6DD508569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 that’s displayed when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Financial Calculations project is run</a:t>
            </a:r>
            <a:endParaRPr lang="en-US" dirty="0"/>
          </a:p>
        </p:txBody>
      </p:sp>
      <p:pic>
        <p:nvPicPr>
          <p:cNvPr id="9" name="Content Placeholder 8" descr="Refer to page 29 in textbook">
            <a:extLst>
              <a:ext uri="{FF2B5EF4-FFF2-40B4-BE49-F238E27FC236}">
                <a16:creationId xmlns:a16="http://schemas.microsoft.com/office/drawing/2014/main" id="{A5580DA0-DFBB-4FF8-B463-244197D040EC}"/>
              </a:ext>
            </a:extLst>
          </p:cNvPr>
          <p:cNvPicPr>
            <a:picLocks noGrp="1" noChangeAspect="1"/>
          </p:cNvPicPr>
          <p:nvPr>
            <p:ph sz="quarter" idx="13"/>
          </p:nvPr>
        </p:nvPicPr>
        <p:blipFill>
          <a:blip r:embed="rId2"/>
          <a:stretch>
            <a:fillRect/>
          </a:stretch>
        </p:blipFill>
        <p:spPr>
          <a:xfrm>
            <a:off x="1143762" y="1295400"/>
            <a:ext cx="6856476" cy="4620390"/>
          </a:xfrm>
          <a:prstGeom prst="rect">
            <a:avLst/>
          </a:prstGeom>
        </p:spPr>
      </p:pic>
      <p:sp>
        <p:nvSpPr>
          <p:cNvPr id="4" name="Date Placeholder 3">
            <a:extLst>
              <a:ext uri="{FF2B5EF4-FFF2-40B4-BE49-F238E27FC236}">
                <a16:creationId xmlns:a16="http://schemas.microsoft.com/office/drawing/2014/main" id="{7B620954-B0D7-4B7E-8003-F38DED74E38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E268DBC-527E-49CC-BDB1-5A3F74D87E2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FD657E-3E7B-4A41-84E0-E6E6D2A80F2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67236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1C4-0CBB-4967-AADD-8C5ADB3216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build a project without running it</a:t>
            </a:r>
            <a:endParaRPr lang="en-US" dirty="0"/>
          </a:p>
        </p:txBody>
      </p:sp>
      <p:sp>
        <p:nvSpPr>
          <p:cNvPr id="3" name="Text Placeholder 2">
            <a:extLst>
              <a:ext uri="{FF2B5EF4-FFF2-40B4-BE49-F238E27FC236}">
                <a16:creationId xmlns:a16="http://schemas.microsoft.com/office/drawing/2014/main" id="{31B6B4DB-30B7-444D-AE5E-553A37D2793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a:t>
            </a:r>
            <a:r>
              <a:rPr lang="en-US" sz="2000" spc="-10" dirty="0" err="1">
                <a:effectLst/>
                <a:latin typeface="Times New Roman" panose="02020603050405020304" pitchFamily="18" charset="0"/>
                <a:ea typeface="Times New Roman" panose="02020603050405020304" pitchFamily="18" charset="0"/>
              </a:rPr>
              <a:t>Build</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Build</a:t>
            </a:r>
            <a:r>
              <a:rPr lang="en-US" sz="2000" spc="-10" dirty="0">
                <a:effectLst/>
                <a:latin typeface="Times New Roman" panose="02020603050405020304" pitchFamily="18" charset="0"/>
                <a:ea typeface="Times New Roman" panose="02020603050405020304" pitchFamily="18" charset="0"/>
              </a:rPr>
              <a:t> Solution command. Or, press F6. This </a:t>
            </a:r>
            <a:r>
              <a:rPr lang="en-US" sz="2000" i="1" spc="-10" dirty="0">
                <a:effectLst/>
                <a:latin typeface="Times New Roman" panose="02020603050405020304" pitchFamily="18" charset="0"/>
                <a:ea typeface="Times New Roman" panose="02020603050405020304" pitchFamily="18" charset="0"/>
              </a:rPr>
              <a:t>builds</a:t>
            </a:r>
            <a:r>
              <a:rPr lang="en-US" sz="2000" spc="-10" dirty="0">
                <a:effectLst/>
                <a:latin typeface="Times New Roman" panose="02020603050405020304" pitchFamily="18" charset="0"/>
                <a:ea typeface="Times New Roman" panose="02020603050405020304" pitchFamily="18" charset="0"/>
              </a:rPr>
              <a:t> the Intermediate Language for the project and saves it in an assembly.</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run a project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the Start button in the Standard toolbar. Or, press F5. This </a:t>
            </a:r>
            <a:r>
              <a:rPr lang="en-US" sz="2000" i="1" spc="-10" dirty="0">
                <a:effectLst/>
                <a:latin typeface="Times New Roman" panose="02020603050405020304" pitchFamily="18" charset="0"/>
                <a:ea typeface="Times New Roman" panose="02020603050405020304" pitchFamily="18" charset="0"/>
              </a:rPr>
              <a:t>runs</a:t>
            </a:r>
            <a:r>
              <a:rPr lang="en-US" sz="2000" spc="-10" dirty="0">
                <a:effectLst/>
                <a:latin typeface="Times New Roman" panose="02020603050405020304" pitchFamily="18" charset="0"/>
                <a:ea typeface="Times New Roman" panose="02020603050405020304" pitchFamily="18" charset="0"/>
              </a:rPr>
              <a:t> the project and displays its first form on top of the Visual Studio window.</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the project hasn’t already been built, the project is first built and then run. As a result, it isn’t necessary to use the Build command before you run the program.</a:t>
            </a:r>
          </a:p>
          <a:p>
            <a:endParaRPr lang="en-US" dirty="0"/>
          </a:p>
        </p:txBody>
      </p:sp>
      <p:sp>
        <p:nvSpPr>
          <p:cNvPr id="4" name="Date Placeholder 3">
            <a:extLst>
              <a:ext uri="{FF2B5EF4-FFF2-40B4-BE49-F238E27FC236}">
                <a16:creationId xmlns:a16="http://schemas.microsoft.com/office/drawing/2014/main" id="{2D751A52-AA1C-4980-A936-791F51D33C4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36EA8D5-EA1B-4385-B1B4-E85570C46A6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2E559D2-D28C-492A-BAF4-8D47EA9064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643533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F81-F51C-499E-86F3-94B96C7C3D5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1B793D3-627B-4CAE-B43C-E75836614197}"/>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Visual Studio to perform any of these operations:</a:t>
            </a: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Open and close an existing C# project or solution</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Display the Form Designer for each of the forms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Display the Code Editor for each of the forms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Use the Solution Explorer to review the files in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Open, hide, and adjust the windows for a project</a:t>
            </a:r>
            <a:endParaRPr lang="en-US" sz="1100" dirty="0">
              <a:effectLst/>
              <a:latin typeface="Times New Roman" panose="02020603050405020304" pitchFamily="18" charset="0"/>
              <a:ea typeface="Times New Roman" panose="02020603050405020304" pitchFamily="18" charset="0"/>
            </a:endParaRPr>
          </a:p>
          <a:p>
            <a:pPr marL="682625" marR="114300" lvl="0" indent="-342900">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Build and run a project</a:t>
            </a:r>
            <a:endParaRPr lang="en-US" sz="1100" dirty="0">
              <a:effectLst/>
              <a:latin typeface="Times New Roman" panose="02020603050405020304" pitchFamily="18" charset="0"/>
              <a:ea typeface="Times New Roman" panose="02020603050405020304" pitchFamily="18" charset="0"/>
            </a:endParaRP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main difference between a desktop application and a web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three platforms you can use to develop Windows desktop applications with .NET.</a:t>
            </a:r>
          </a:p>
          <a:p>
            <a:endParaRPr lang="en-US" dirty="0"/>
          </a:p>
        </p:txBody>
      </p:sp>
      <p:sp>
        <p:nvSpPr>
          <p:cNvPr id="4" name="Date Placeholder 3">
            <a:extLst>
              <a:ext uri="{FF2B5EF4-FFF2-40B4-BE49-F238E27FC236}">
                <a16:creationId xmlns:a16="http://schemas.microsoft.com/office/drawing/2014/main" id="{77F39A62-5A89-4874-AA9D-5FF83F84C2C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7C8C3B-8507-4DD8-9949-BB4D7CC005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791407-38D6-422E-B281-9C6DCE92D6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24442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2058-2030-448C-9A8D-5DB6CC1A01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C428E5C5-787A-4580-BEF1-36ED9F65DBC8}"/>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two platforms you can use to develop web applications with .NET.</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three programming languages that you can use to develop .NET applications.</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.NET Framework and .NET Core.</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two main components of .NET.</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the C# compiler, Microsoft Intermediate Language, the assembly, and the Common Language Runtime.</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each of these windows in the Visual Studio IDE: Form Designer, Code Editor, and Solution Explorer.</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how to use Visual Studio to target a version of .NET.</a:t>
            </a:r>
          </a:p>
          <a:p>
            <a:pPr marL="457200" indent="-457200">
              <a:buFont typeface="+mj-lt"/>
              <a:buAutoNum type="arabicPeriod" startAt="3"/>
            </a:pPr>
            <a:endParaRPr lang="en-US" dirty="0"/>
          </a:p>
        </p:txBody>
      </p:sp>
      <p:sp>
        <p:nvSpPr>
          <p:cNvPr id="4" name="Date Placeholder 3">
            <a:extLst>
              <a:ext uri="{FF2B5EF4-FFF2-40B4-BE49-F238E27FC236}">
                <a16:creationId xmlns:a16="http://schemas.microsoft.com/office/drawing/2014/main" id="{DB310141-8936-4D8C-A83E-8C019460F7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C70E356-CE5F-450E-86A1-5D80672B8BC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10E8670-675E-46B8-9CB5-89184B2371A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395615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2058-2030-448C-9A8D-5DB6CC1A01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C428E5C5-787A-4580-BEF1-36ED9F65DBC8}"/>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two platforms you can use to develop web applications with .NET.</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Name three programming languages that you can use to develop .NET applications.</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.NET Framework and .NET Core.</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two main components of .NET.</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the C# compiler, Microsoft Intermediate Language, the assembly, and the Common Language Runtime.</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each of these windows in the Visual Studio IDE: Form Designer, Code Editor, and Solution Explorer.</a:t>
            </a:r>
          </a:p>
          <a:p>
            <a:pPr marL="457200" marR="11430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how to use Visual Studio to target a version of .NET.</a:t>
            </a:r>
          </a:p>
          <a:p>
            <a:pPr marL="457200" indent="-457200">
              <a:buFont typeface="+mj-lt"/>
              <a:buAutoNum type="arabicPeriod" startAt="3"/>
            </a:pPr>
            <a:endParaRPr lang="en-US" dirty="0"/>
          </a:p>
        </p:txBody>
      </p:sp>
      <p:sp>
        <p:nvSpPr>
          <p:cNvPr id="4" name="Date Placeholder 3">
            <a:extLst>
              <a:ext uri="{FF2B5EF4-FFF2-40B4-BE49-F238E27FC236}">
                <a16:creationId xmlns:a16="http://schemas.microsoft.com/office/drawing/2014/main" id="{DB310141-8936-4D8C-A83E-8C019460F7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C70E356-CE5F-450E-86A1-5D80672B8BC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10E8670-675E-46B8-9CB5-89184B2371A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89956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56ED7B-6890-4C95-800A-2674540606F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Windows desktop application</a:t>
            </a:r>
            <a:endParaRPr lang="en-US" dirty="0"/>
          </a:p>
        </p:txBody>
      </p:sp>
      <p:pic>
        <p:nvPicPr>
          <p:cNvPr id="12" name="Content Placeholder 11" descr="Refer to page 5 in textbook">
            <a:extLst>
              <a:ext uri="{FF2B5EF4-FFF2-40B4-BE49-F238E27FC236}">
                <a16:creationId xmlns:a16="http://schemas.microsoft.com/office/drawing/2014/main" id="{B4178F46-2BA1-48D1-B3BB-821D09D05A8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686276" y="1133762"/>
            <a:ext cx="3419124" cy="2752438"/>
          </a:xfrm>
          <a:prstGeom prst="rect">
            <a:avLst/>
          </a:prstGeom>
        </p:spPr>
      </p:pic>
      <p:sp>
        <p:nvSpPr>
          <p:cNvPr id="4" name="Date Placeholder 3">
            <a:extLst>
              <a:ext uri="{FF2B5EF4-FFF2-40B4-BE49-F238E27FC236}">
                <a16:creationId xmlns:a16="http://schemas.microsoft.com/office/drawing/2014/main" id="{AFBA7DB5-C16D-4FAD-A86A-72139B1F405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0E3BD88-7D90-4E43-A192-2B863E413D9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11309B9-17DB-4ECD-B521-17BFF50386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54106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3C87-8EA8-49D1-936D-E589C190536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platforms for developing Windows desktop applications with .NET</a:t>
            </a:r>
            <a:endParaRPr lang="en-US" dirty="0"/>
          </a:p>
        </p:txBody>
      </p:sp>
      <p:sp>
        <p:nvSpPr>
          <p:cNvPr id="3" name="Text Placeholder 2">
            <a:extLst>
              <a:ext uri="{FF2B5EF4-FFF2-40B4-BE49-F238E27FC236}">
                <a16:creationId xmlns:a16="http://schemas.microsoft.com/office/drawing/2014/main" id="{5D91F6E3-9499-4CE4-9602-9E88AAACAA53}"/>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Windows Forms (WinForms)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Windows Presentation Framework (WPF)</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Universal Windows Platform (UWP)</a:t>
            </a:r>
          </a:p>
          <a:p>
            <a:endParaRPr lang="en-US" dirty="0"/>
          </a:p>
        </p:txBody>
      </p:sp>
      <p:sp>
        <p:nvSpPr>
          <p:cNvPr id="4" name="Date Placeholder 3">
            <a:extLst>
              <a:ext uri="{FF2B5EF4-FFF2-40B4-BE49-F238E27FC236}">
                <a16:creationId xmlns:a16="http://schemas.microsoft.com/office/drawing/2014/main" id="{87826E34-F067-4911-9893-EB4E808F6F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D8D6E8E-25B3-4FCC-BF8D-3368896509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DA78D37-7E1B-41A0-853D-CD4C7507F60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16375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DF52-5388-415E-A961-891EFDB32D1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platforms for developing web applications with .NET</a:t>
            </a:r>
            <a:endParaRPr lang="en-US" dirty="0"/>
          </a:p>
        </p:txBody>
      </p:sp>
      <p:sp>
        <p:nvSpPr>
          <p:cNvPr id="3" name="Text Placeholder 2">
            <a:extLst>
              <a:ext uri="{FF2B5EF4-FFF2-40B4-BE49-F238E27FC236}">
                <a16:creationId xmlns:a16="http://schemas.microsoft.com/office/drawing/2014/main" id="{DDB01A02-7090-4BE9-98FB-3D899A533498}"/>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ASP.NET Web Forms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ASP.NET Core MVC</a:t>
            </a:r>
          </a:p>
          <a:p>
            <a:endParaRPr lang="en-US" dirty="0"/>
          </a:p>
        </p:txBody>
      </p:sp>
      <p:sp>
        <p:nvSpPr>
          <p:cNvPr id="4" name="Date Placeholder 3">
            <a:extLst>
              <a:ext uri="{FF2B5EF4-FFF2-40B4-BE49-F238E27FC236}">
                <a16:creationId xmlns:a16="http://schemas.microsoft.com/office/drawing/2014/main" id="{09ECA553-FAEF-465C-B542-EDC0A85151F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C397E6B-ADAC-42E3-84DC-6C4350CCC68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F54EAA6-70CE-40B9-9BD8-302D7B42F5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70081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33DB-192E-4641-8243-C81EAD4D52A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Visual Studio 2019 editions</a:t>
            </a:r>
            <a:endParaRPr lang="en-US" dirty="0"/>
          </a:p>
        </p:txBody>
      </p:sp>
      <p:sp>
        <p:nvSpPr>
          <p:cNvPr id="3" name="Text Placeholder 2">
            <a:extLst>
              <a:ext uri="{FF2B5EF4-FFF2-40B4-BE49-F238E27FC236}">
                <a16:creationId xmlns:a16="http://schemas.microsoft.com/office/drawing/2014/main" id="{D307FF4F-A02E-430E-A830-460AA887BC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Community Edition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Professional Edition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Enterprise Edition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.NET programming languages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Visual Basic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a:t>
            </a:r>
          </a:p>
          <a:p>
            <a:endParaRPr lang="en-US" dirty="0"/>
          </a:p>
        </p:txBody>
      </p:sp>
      <p:sp>
        <p:nvSpPr>
          <p:cNvPr id="4" name="Date Placeholder 3">
            <a:extLst>
              <a:ext uri="{FF2B5EF4-FFF2-40B4-BE49-F238E27FC236}">
                <a16:creationId xmlns:a16="http://schemas.microsoft.com/office/drawing/2014/main" id="{A6C2B5E3-38D1-470F-94B6-4F8E86C8C4D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DB74014-1FD0-4A01-B2DC-0004D07AB3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176F243-E076-4339-B053-3491AA5F464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60288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C3137-E0B6-4393-A7DC-31D5B35AB1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.NET Framework and .NET Core</a:t>
            </a:r>
            <a:endParaRPr lang="en-US" dirty="0"/>
          </a:p>
        </p:txBody>
      </p:sp>
      <p:pic>
        <p:nvPicPr>
          <p:cNvPr id="9" name="Content Placeholder 8" descr="Refer to page 9 in textbook">
            <a:extLst>
              <a:ext uri="{FF2B5EF4-FFF2-40B4-BE49-F238E27FC236}">
                <a16:creationId xmlns:a16="http://schemas.microsoft.com/office/drawing/2014/main" id="{21445CE0-4BD7-445A-868A-DAE6EC8395F6}"/>
              </a:ext>
            </a:extLst>
          </p:cNvPr>
          <p:cNvPicPr>
            <a:picLocks noGrp="1" noChangeAspect="1"/>
          </p:cNvPicPr>
          <p:nvPr>
            <p:ph sz="quarter" idx="13"/>
          </p:nvPr>
        </p:nvPicPr>
        <p:blipFill>
          <a:blip r:embed="rId2"/>
          <a:stretch>
            <a:fillRect/>
          </a:stretch>
        </p:blipFill>
        <p:spPr>
          <a:xfrm>
            <a:off x="1297406" y="1143000"/>
            <a:ext cx="5865394" cy="4800600"/>
          </a:xfrm>
          <a:prstGeom prst="rect">
            <a:avLst/>
          </a:prstGeom>
        </p:spPr>
      </p:pic>
      <p:sp>
        <p:nvSpPr>
          <p:cNvPr id="4" name="Date Placeholder 3">
            <a:extLst>
              <a:ext uri="{FF2B5EF4-FFF2-40B4-BE49-F238E27FC236}">
                <a16:creationId xmlns:a16="http://schemas.microsoft.com/office/drawing/2014/main" id="{210DC56B-7CDB-4559-A00C-DE58EE118EB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4B4EF2D-5EB5-4EEA-BC08-A0E742FDFF4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04FCD3C-F9E8-4098-ACC8-CF5037A23F6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05868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A9743F-0082-45A7-A5A2-E58C5D1DF2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Visual Studio IDE</a:t>
            </a:r>
            <a:endParaRPr lang="en-US" dirty="0"/>
          </a:p>
        </p:txBody>
      </p:sp>
      <p:pic>
        <p:nvPicPr>
          <p:cNvPr id="10" name="Content Placeholder 9" descr="Refer to page 11 in textbook">
            <a:extLst>
              <a:ext uri="{FF2B5EF4-FFF2-40B4-BE49-F238E27FC236}">
                <a16:creationId xmlns:a16="http://schemas.microsoft.com/office/drawing/2014/main" id="{11A87EE1-52DE-43FB-8844-7E258B8DD8EE}"/>
              </a:ext>
            </a:extLst>
          </p:cNvPr>
          <p:cNvPicPr>
            <a:picLocks noGrp="1" noChangeAspect="1"/>
          </p:cNvPicPr>
          <p:nvPr>
            <p:ph sz="quarter" idx="13"/>
          </p:nvPr>
        </p:nvPicPr>
        <p:blipFill>
          <a:blip r:embed="rId2"/>
          <a:stretch>
            <a:fillRect/>
          </a:stretch>
        </p:blipFill>
        <p:spPr>
          <a:xfrm>
            <a:off x="1249392" y="1078584"/>
            <a:ext cx="6645216" cy="4712616"/>
          </a:xfrm>
          <a:prstGeom prst="rect">
            <a:avLst/>
          </a:prstGeom>
        </p:spPr>
      </p:pic>
      <p:sp>
        <p:nvSpPr>
          <p:cNvPr id="4" name="Date Placeholder 3">
            <a:extLst>
              <a:ext uri="{FF2B5EF4-FFF2-40B4-BE49-F238E27FC236}">
                <a16:creationId xmlns:a16="http://schemas.microsoft.com/office/drawing/2014/main" id="{7605E83E-604F-45A0-88C3-E6E7A49322D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C02D348-646A-476B-A770-B8E901855C8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C9EFF2D-F88D-4DD6-A839-6E31307CB42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32402051"/>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77</TotalTime>
  <Words>2256</Words>
  <Application>Microsoft Office PowerPoint</Application>
  <PresentationFormat>On-screen Show (4:3)</PresentationFormat>
  <Paragraphs>224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Narrow</vt:lpstr>
      <vt:lpstr>Symbol</vt:lpstr>
      <vt:lpstr>Times New Roman</vt:lpstr>
      <vt:lpstr>Master slides_with_titles_logo</vt:lpstr>
      <vt:lpstr>Chapter 1</vt:lpstr>
      <vt:lpstr>Objectives (part 1)</vt:lpstr>
      <vt:lpstr>Objectives (part 2)</vt:lpstr>
      <vt:lpstr>A Windows desktop application</vt:lpstr>
      <vt:lpstr>Three platforms for developing Windows desktop applications with .NET</vt:lpstr>
      <vt:lpstr>Two platforms for developing web applications with .NET</vt:lpstr>
      <vt:lpstr>Visual Studio 2019 editions</vt:lpstr>
      <vt:lpstr>The .NET Framework and .NET Core</vt:lpstr>
      <vt:lpstr>The Visual Studio IDE</vt:lpstr>
      <vt:lpstr>How a C# application is compiled and run</vt:lpstr>
      <vt:lpstr>The Start window that’s displayed  when you start Visual Studio</vt:lpstr>
      <vt:lpstr>The Open Project/Solution dialog box</vt:lpstr>
      <vt:lpstr>Project and solution concepts</vt:lpstr>
      <vt:lpstr>How to open a project</vt:lpstr>
      <vt:lpstr>Visual Studio with the Form Designer displayed</vt:lpstr>
      <vt:lpstr>Visual Studio with the Code Editor displayed</vt:lpstr>
      <vt:lpstr>The Solution Explorer</vt:lpstr>
      <vt:lpstr>Project files (part 1)</vt:lpstr>
      <vt:lpstr>Project files (part 2)</vt:lpstr>
      <vt:lpstr>Two floating windows, a hidden window,  and a pinned window</vt:lpstr>
      <vt:lpstr>How to rearrange windows (part 1)</vt:lpstr>
      <vt:lpstr>How to rearrange windows (part 2)</vt:lpstr>
      <vt:lpstr>The Project Properties window</vt:lpstr>
      <vt:lpstr>How the .NET version corresponds  to the default C# version</vt:lpstr>
      <vt:lpstr>The form that’s displayed when  the Financial Calculations project is run</vt:lpstr>
      <vt:lpstr>How to build a project without running it</vt:lpstr>
      <vt:lpstr>Objectives (part 1)</vt:lpstr>
      <vt:lpstr>Objectives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15</cp:revision>
  <cp:lastPrinted>2016-01-14T23:03:16Z</cp:lastPrinted>
  <dcterms:created xsi:type="dcterms:W3CDTF">2020-12-04T18:34:11Z</dcterms:created>
  <dcterms:modified xsi:type="dcterms:W3CDTF">2022-01-03T16:36:07Z</dcterms:modified>
</cp:coreProperties>
</file>