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2" r:id="rId27"/>
    <p:sldId id="293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5" r:id="rId3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66" autoAdjust="0"/>
    <p:restoredTop sz="86452" autoAdjust="0"/>
  </p:normalViewPr>
  <p:slideViewPr>
    <p:cSldViewPr>
      <p:cViewPr varScale="1">
        <p:scale>
          <a:sx n="114" d="100"/>
          <a:sy n="114" d="100"/>
        </p:scale>
        <p:origin x="16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68549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191000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4458709-DB9F-45FF-B2B7-DC021B8D75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1428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03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5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28800" y="2209800"/>
            <a:ext cx="5486400" cy="2971800"/>
          </a:xfrm>
        </p:spPr>
        <p:txBody>
          <a:bodyPr/>
          <a:lstStyle/>
          <a:p>
            <a:r>
              <a:rPr lang="en-US" dirty="0"/>
              <a:t>How to code control structures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A447C-C01C-4A22-8A55-0232BE47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BB9B-31B0-40AC-8315-3CB3DA99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Nested if statements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9DA1-EC74-4949-8655-F00D2AC6E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"R")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if (subtotal &gt;= 100)              // begin nested if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         // end nested if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isn't "R"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.4m;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6F0E-91EB-435F-9F53-E8531B86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B6426-8F0D-4167-AC6B-B983E2D8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BC94B-5F5E-4F28-A093-16F51290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0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F3C2-28DC-4E56-B33E-79EBAE4B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switch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FC17C-6115-4A0B-85FF-A26585BE5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break;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default: 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break;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D0C0C-5FFB-47AF-9E6D-541F569D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B896E-19CC-435D-B9CD-1EC4A720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C3F53-82C6-4EDC-9593-01F247E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2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B76E-75BA-49F5-B2EC-B4252F53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statement with a default label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74789-EB77-4565-B29A-28F5F051DE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"R":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"C":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default: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A346-AB81-4C7C-83E7-2CBECBFD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86E7C-FE38-45F2-A406-D592AC04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FC9E3-7E7A-41CC-9D9E-E7EC9B9F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46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9633-9185-48A3-965D-4D4820CA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statement that falls through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case label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145EC-9895-446C-9338-48CCA16D50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"R":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"C":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.4m;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759D7-7C04-4AFC-BF9A-52D04F96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285D0-FA66-4078-BF82-CCAEACDB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E59F3-F2BF-4599-A35B-9A623644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D2B3-73B9-4EBD-BAE4-DFD33CFC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switch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23F1B-097D-4E23-B665-4DE30DFBC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expression]...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[, _ =&gt;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expression that uses a discard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"R" =&gt; .1m,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"C" =&gt;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   =&gt; .0m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C570B-FA63-4E13-8490-C53FABC4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26FFE-FF60-4E55-A1F4-A477BFAF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E211-916E-473E-B4E7-A644647F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4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617A-7DC7-4375-B902-63E71DB9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expression with two cases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 the same result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D7DD-9961-48EF-AAAD-DD310F244D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"R" =&gt;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"C" =&gt;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"T" =&gt; .4m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expression with expressions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perform a calculation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"R" =&gt; subtotal *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"C" =&gt; subtotal *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"T" =&gt; subtotal * .4m,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   =&gt; .0m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789A-C85E-4E06-85EC-080A81DB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D113-F4EC-41EC-A1BD-71CFE9DC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95ADD-980F-4870-9575-612A9F91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23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4F93-64CB-488E-B83F-450A08FB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expression with relational operators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(C# 9.0 and later)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FB6EF-AB4F-43ED-ABFE-A153C1BC6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&gt;= 50.0m and &lt;= 200.0m =&gt; subtotal *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&gt; 200.0m =&gt; subtotal * .4m,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6CAF-F055-44E6-9106-39FC007D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106BA-2121-4930-9103-412640CF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D21F2-3836-45F7-87F6-C55A9B34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8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0927-9004-44C4-A152-E3C982CB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conditional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48338-1E5C-48F0-BC40-CCB6420D2F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falseExpression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conditional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&gt;= 100 ? .1m : .05m    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returns .1 or .05 depending on subtotal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72086-C4CE-412F-8D1C-F5175B2C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20091-DB9F-4555-B36A-1D98D1DD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B973-6074-4D4F-A88E-58CD4D4D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1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04A9-0744-42B1-A454-90D5690D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conditional operator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set the value of a variable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CE16-2AC2-443C-ADF6-802E47AE95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&gt;= 100 ? .1m : .05m;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parentheses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identify the Boolean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(subtotal &gt;= 100) ? .1m : .05m;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that performs the same task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(subtotal &gt;= 100)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.05m;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4A52-108C-46FC-B1BB-8B87B50A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18FA8-4A49-4833-A1AA-0B6624A0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F481B-A4B3-4284-A7BA-9B5B29B6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31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A5E654-505B-406E-84CE-6F57F0D0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enhanced Invoice Total form</a:t>
            </a:r>
            <a:endParaRPr lang="en-US" dirty="0"/>
          </a:p>
        </p:txBody>
      </p:sp>
      <p:pic>
        <p:nvPicPr>
          <p:cNvPr id="9" name="Content Placeholder 8" descr="Refer to page 147 in textbook">
            <a:extLst>
              <a:ext uri="{FF2B5EF4-FFF2-40B4-BE49-F238E27FC236}">
                <a16:creationId xmlns:a16="http://schemas.microsoft.com/office/drawing/2014/main" id="{8D63ADC2-4CBD-4342-8D46-2A1B1DA523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12293"/>
            <a:ext cx="2822693" cy="26215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62BF-E85D-45B1-AADA-DC478270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E199C-5633-46E9-8289-0F0609C0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CF58-B06B-4AE3-8F45-F8C8911D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FF0C-F046-4A94-BE6B-006061C8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AF9F8-3B66-4F46-B844-CC260C1A0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 Boolean expression and the values for the variables in the expression, evaluate the expression.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if statements, switch statements, and switch expressions as needed within your applications.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while, do-while, and for statements as needed within your applications.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the if-else and switch statements.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the if-else statement and the conditional operator.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while, do-while, and for loops.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break and continue statements work when used within a loop.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5755-440D-440B-88A3-12941D74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89076-829B-44B6-A453-5CBD3541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3B4A9-76F6-4F58-A8F2-A3ABE817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168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EF33-9067-4C8B-AAB4-ACBA61A6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event handler for the Click event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Calculate button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36D47-AA34-4120-AFF4-E88974FD9C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txtCustomerType.Text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"R")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(subtotal &lt; 100)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(subtotal &gt;= 100 &amp;&amp; subtotal &lt; 250)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(subtotal &gt;= 250)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=.25m;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"C")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(subtotal &lt; 250)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.3m;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6D203-D7B9-49FA-8EEA-174853EE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E2B0F-317C-4AC0-888B-2C7BF993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16A81-A731-4384-9304-31A9D9CE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68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BEC8-E576-4AFC-B4AC-D109CD69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event handler for the Click event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Calculate button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A9025-9D9F-42EA-8F2F-94D71B1723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.4m;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txtDiscountPercent.Text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txtDiscountAmount.Text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txtCustomerType.Focus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06C17-4C05-4B33-8E29-A74FF3CA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9537E-0C78-4D2E-920D-FA759844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A0F18-027F-4D49-8D15-126B1B25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65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FE7C-C8C2-4906-9EE1-0E29DFCE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while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1CE4A-DEE4-4A7F-BD50-4DB5B5CA60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booleanExpression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while loop that adds the numbers 1 through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 = 1,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(i &lt; 5)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i;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while loop that calculates a future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(i &lt;= months)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monthlyPayment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(1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3761-C9B6-496E-9A5D-E4E5C73E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F92C-D6D7-4E57-93C4-337F0412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7E753-D19E-43CC-99D6-36B65B73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85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D5EB-5F63-4D92-9908-E362F32D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do-while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C7642-DD4D-44B9-B456-C1FA4D3EE5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cap="all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do-while loop that calculates a future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monthlyPayment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(i &lt;= months);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8B484-1E4E-45CE-A9C0-5FB54905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B179C-67D6-444B-B87C-C30C7904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E484-AF9E-4A1B-A609-8DCEE131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07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DD8C-03EC-40B5-B713-80FE1C7C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for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CB5F-C59A-4A4B-8BC0-1D4C95BD1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initializationExpression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booleanExpression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incrementExpression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stores the numbers 0 through 4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string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single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numbers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5;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numbers += i + " ";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block of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numbers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5;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numbers += i;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numbers += "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4D23-2FA4-4AAB-9F16-C9F95F64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F87E7-B18C-480F-BB80-F10F0497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36B8-CF46-4406-8D04-6EBA5272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37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AE16-EB39-4E9A-A612-D123E4A1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adds the numbers 8, 6, 4, and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988D9-3122-4D5F-999A-FA80DFE98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j = 8; j &gt; 0; j-=2)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sum += j;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calculates a future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1; i &lt;= months;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monthlyPayment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22EC4-5AD3-4061-B8AD-D2358682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74FB0-97BC-4518-BF96-2EE5A0FD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6948-D2EE-4C98-A6E9-7865870B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354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EB71-A995-41F9-920B-4EB4D60B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loop with a break statement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66A1DB-2C17-4CA0-A8A2-8FD0F0812DA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7303008" cy="29946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00C6-5CCD-46DA-BCCE-7A25B1E2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4C488-4BBE-4DF7-A152-D1EEF05B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5B4F5-7A5E-4DDA-B471-0DA4F578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899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AA44-F60F-4474-81DB-D83234B3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loop with a continue statement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F35345-2725-4A24-B91F-46F305A77AF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6592" y="1143000"/>
            <a:ext cx="7303008" cy="207416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D393D-2C1B-410E-B568-AA3C56A59D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365843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of this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FC90C-270C-446C-AC8D-BF158D71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3CF05-4602-4463-84C3-D44EE570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9E197-2B48-4DC8-8BF0-DFBEF7B7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5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1384B9-3435-4259-B7EF-9772EF36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with a breakpoint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an execution point</a:t>
            </a:r>
            <a:endParaRPr lang="en-US" dirty="0"/>
          </a:p>
        </p:txBody>
      </p:sp>
      <p:pic>
        <p:nvPicPr>
          <p:cNvPr id="9" name="Content Placeholder 8" descr="Refer to page 155 in textbook">
            <a:extLst>
              <a:ext uri="{FF2B5EF4-FFF2-40B4-BE49-F238E27FC236}">
                <a16:creationId xmlns:a16="http://schemas.microsoft.com/office/drawing/2014/main" id="{209901E1-2992-4E0A-8A8C-D3DEC3FA98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95400"/>
            <a:ext cx="7315200" cy="443509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37336-1936-4A73-BE19-4D6A7A92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5C4C1-8ED7-418B-8248-BA84349F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80017-2B44-4B20-B8FC-B6C4E7BB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57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DB1D-09A4-4593-957E-ADB42EF5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and clear breakpoints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02BC7-2287-4CB0-9C89-1D64EA525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set a breakpoint, click in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margin indicator bar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the left of a statement. Or, press the F9 key to set a breakpoint at the cursor insertion point. Then, a red dot will mark the breakpoint.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remove a breakpoint, use any of the techniques for setting a breakpoint. To remove all breakpoints at once, use the Delete All Breakpoints command in the Debug menu.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in break mode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break mode, a yellow arrowhead marks the current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execution point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points to the next statement that will be executed.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through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your code one statement at a time, press the F11 key or click the Step Into button on the Debug toolbar.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continue normal processing until the next breakpoint is reached, press the F5 key.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9BB88-CC57-4085-9154-1DE15ED7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7529-FD9F-4CBF-BBD3-AD18327A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3ECAC-81B4-48DB-AFFC-8DAE0CA1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0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DEEB-40E7-47E7-88AB-A10CB4FE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AD795-7B8A-4703-845D-308206617C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breakpoints, the Locals window, and stepping through code as they apply to debugging errors within loops.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block scope in the context of the control structures.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01395-AD19-43E5-AED6-0164F5CD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9522A-F779-4A88-A290-9AED24AE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39EF6-4EBC-47A6-9756-4C50EEEB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13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04C63F-6847-449D-B315-33C81CDD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form</a:t>
            </a:r>
            <a:endParaRPr lang="en-US" dirty="0"/>
          </a:p>
        </p:txBody>
      </p:sp>
      <p:pic>
        <p:nvPicPr>
          <p:cNvPr id="11" name="Content Placeholder 10" descr="Refer to page 157 in textbook">
            <a:extLst>
              <a:ext uri="{FF2B5EF4-FFF2-40B4-BE49-F238E27FC236}">
                <a16:creationId xmlns:a16="http://schemas.microsoft.com/office/drawing/2014/main" id="{0C0CE7C4-8B66-4F59-ACCF-98508B20D8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0414" y="1099365"/>
            <a:ext cx="2825572" cy="214312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F3DDA7-393B-4529-8528-D4135E5912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settings for the form</a:t>
            </a:r>
          </a:p>
          <a:p>
            <a:endParaRPr lang="en-US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FACEA0B-2EE6-4279-A456-3485B887D9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0414" y="3878722"/>
            <a:ext cx="5984786" cy="1966644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2286000" algn="l"/>
                <a:tab pos="3998913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name	Property	Setting</a:t>
            </a:r>
          </a:p>
          <a:p>
            <a:pPr marL="4000500" marR="0" indent="-4000500">
              <a:spcBef>
                <a:spcPts val="600"/>
              </a:spcBef>
              <a:spcAft>
                <a:spcPts val="600"/>
              </a:spcAft>
              <a:tabLst>
                <a:tab pos="1941513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Form1	Text	Future Value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0" marR="0" indent="-4000500">
              <a:spcBef>
                <a:spcPts val="600"/>
              </a:spcBef>
              <a:spcAft>
                <a:spcPts val="600"/>
              </a:spcAft>
              <a:tabLst>
                <a:tab pos="1941513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AcceptButton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btnCalculate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0" marR="0" indent="-4000500">
              <a:spcBef>
                <a:spcPts val="600"/>
              </a:spcBef>
              <a:spcAft>
                <a:spcPts val="600"/>
              </a:spcAft>
              <a:tabLst>
                <a:tab pos="1941513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CancelButton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btnExit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0" marR="0" indent="-4000500">
              <a:spcBef>
                <a:spcPts val="600"/>
              </a:spcBef>
              <a:spcAft>
                <a:spcPts val="900"/>
              </a:spcAft>
              <a:tabLst>
                <a:tab pos="1941513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StartPosition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CenterScreen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E5C9D-243A-4372-964B-9BBAC235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89A70-4418-4348-BE71-8DCF1A4E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37353-8303-48DD-9ED8-90EDE28D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97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60517F-16CD-4FBB-9C06-226F4332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settings for the controls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FBB547-FFFE-4779-B2BE-9DDE55B57F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0"/>
            <a:ext cx="6248400" cy="4876800"/>
          </a:xfrm>
          <a:ln w="12700"/>
        </p:spPr>
        <p:txBody>
          <a:bodyPr/>
          <a:lstStyle/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3548063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name	Property	Setting</a:t>
            </a: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3548063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label1	Text		Monthly Investment: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3548063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label2	Text		Yearly Interest Rate: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3548063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label3	Text		Number of Years: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3548063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label4	Text		Future Value: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3548063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textBox1	Name	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txtMonthlyInvestment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3548063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textBox2	Name	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txtInterestRate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3548063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textBox3	Name	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txtYears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3548063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textBox4	Name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txtFutureValue</a:t>
            </a:r>
            <a:b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ReadOnly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True</a:t>
            </a:r>
            <a:b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TabStop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False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3548063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button1	Name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btnCalculate</a:t>
            </a:r>
            <a:b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	Text	&amp;Calculate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900"/>
              </a:spcAft>
              <a:tabLst>
                <a:tab pos="1941513" algn="l"/>
                <a:tab pos="3548063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button2	Name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btnExit</a:t>
            </a:r>
            <a:b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	Text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E&amp;xit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5BEF-33AE-4195-8C37-6519FFD2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C# (7th Edition)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83E2-AA8C-4EB0-AAED-730AAF07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2448A-972E-4B0B-9839-C34F7F23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04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DE11-E30C-481F-BF85-86645BD8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property settings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B6C38-5BC3-40A5-A3DC-218A9C3F2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TextAlign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property of each of the labels is set to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MiddleLeft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TabIndex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properties of the controls are set so the focus moves from top to bottom and left to right.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AF7A-F7D6-45B8-BECC-8AED09DF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5D490-70AC-4512-B1A6-4A3585F6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263E5-5015-40EB-88B2-01B63248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88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961A-CC37-4B84-A7FE-69D295F3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event handlers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Future Value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0B138-3AB1-4DC0-9756-808D5B686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years = Convert.ToInt32(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months = years * 12;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4ED5-937A-48E6-9266-02D3E127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54F2-58DE-4383-A7E7-40A5D5B0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56D37-027C-4A77-8207-ED654355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60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95BDDB-BB9B-41E1-98FC-2260FECD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5-1	Calculate the factorial of a number</a:t>
            </a:r>
            <a:endParaRPr lang="en-US" dirty="0"/>
          </a:p>
        </p:txBody>
      </p:sp>
      <p:pic>
        <p:nvPicPr>
          <p:cNvPr id="10" name="Content Placeholder 9" descr="Refer to page 7 in Extra Exercises document">
            <a:extLst>
              <a:ext uri="{FF2B5EF4-FFF2-40B4-BE49-F238E27FC236}">
                <a16:creationId xmlns:a16="http://schemas.microsoft.com/office/drawing/2014/main" id="{76EC56C1-6076-4672-9609-80E5C112CE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3706689" cy="220084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0C6A59-8C62-4FE9-9A71-5DCC32340D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505200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 an integer and then calculate the factorial of that integer.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7994-0D18-4496-8ABB-D2EE6337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21CFE-07F3-4BA0-A548-F33FF6FB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69470-7137-48F8-BC2D-D35CB312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69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83299B-BDC7-4E86-A4E6-35C7AF0C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5-2	Calculate change</a:t>
            </a:r>
            <a:endParaRPr lang="en-US" dirty="0"/>
          </a:p>
        </p:txBody>
      </p:sp>
      <p:pic>
        <p:nvPicPr>
          <p:cNvPr id="11" name="Content Placeholder 10" descr="Refer to page 8 in Extra Exercises document">
            <a:extLst>
              <a:ext uri="{FF2B5EF4-FFF2-40B4-BE49-F238E27FC236}">
                <a16:creationId xmlns:a16="http://schemas.microsoft.com/office/drawing/2014/main" id="{36B7F4B9-950A-4A49-A347-3FFE358508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79218"/>
            <a:ext cx="2719327" cy="265458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01FEB1-E89E-4F89-B7D7-276BBC075F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8100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number of quarters, dimes, nickels, and pennies needed to make change for an amount between 0 and 99 cents.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BEFD8-9450-44A2-9F8C-BE2C38B0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FEA01-593C-4A07-A647-2491C9EA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C87C6-8123-4545-AA9C-6F0C0D18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609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D18C5B-F6AA-4ED1-BCD1-19EC9E34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5-3	Calculate income tax</a:t>
            </a:r>
            <a:endParaRPr lang="en-US" dirty="0"/>
          </a:p>
        </p:txBody>
      </p:sp>
      <p:pic>
        <p:nvPicPr>
          <p:cNvPr id="10" name="Content Placeholder 9" descr="Refer to page 9 in Extra Exercises document">
            <a:extLst>
              <a:ext uri="{FF2B5EF4-FFF2-40B4-BE49-F238E27FC236}">
                <a16:creationId xmlns:a16="http://schemas.microsoft.com/office/drawing/2014/main" id="{8B07DF04-7C03-43CE-81B1-34A3E28B9C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3383573" cy="185334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EEB1E3-2ECD-437C-A653-D856C39046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124200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federal income tax owed for a taxable income amount.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56B6-5741-451B-9A4E-BCF88291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6059-0480-4967-BE74-C8A095BF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B46A-156B-461B-AA28-1CECCBB3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15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FF0C-F046-4A94-BE6B-006061C8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AF9F8-3B66-4F46-B844-CC260C1A0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 Boolean expression and the values for the variables in the expression, evaluate the expression.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if statements, switch statements, and switch expressions as needed within your applications.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while, do-while, and for statements as needed within your applications.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the if-else and switch statements.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the if-else statement and the conditional operator.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while, do-while, and for loops.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break and continue statements work when used within a loop.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5755-440D-440B-88A3-12941D74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89076-829B-44B6-A453-5CBD3541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3B4A9-76F6-4F58-A8F2-A3ABE817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625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DEEB-40E7-47E7-88AB-A10CB4FE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AD795-7B8A-4703-845D-308206617C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breakpoints, the Locals window, and stepping through code as they apply to debugging errors within loops.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block scope in the context of the control structures.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01395-AD19-43E5-AED6-0164F5CD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9522A-F779-4A88-A290-9AED24AE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39EF6-4EBC-47A6-9756-4C50EEEB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97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5B5588-7AFA-4A08-B4C9-7E7B5038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4E262-F6DB-4F97-91A7-15C5DFC6CE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4343400" cy="3124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143000" algn="l"/>
                <a:tab pos="1828800" algn="l"/>
                <a:tab pos="24003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Name</a:t>
            </a: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396875" algn="l"/>
                <a:tab pos="2057400" algn="l"/>
                <a:tab pos="800100" algn="ctr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Equality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396875" algn="l"/>
                <a:tab pos="2057400" algn="l"/>
                <a:tab pos="800100" algn="ctr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!=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Inequality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396875" algn="l"/>
                <a:tab pos="2057400" algn="l"/>
                <a:tab pos="800100" algn="ctr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Greater than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396875" algn="l"/>
                <a:tab pos="2057400" algn="l"/>
                <a:tab pos="800100" algn="ctr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Less than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396875" algn="l"/>
                <a:tab pos="2057400" algn="l"/>
                <a:tab pos="800100" algn="ctr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Greater than or equal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57400" marR="0" indent="-2057400">
              <a:spcBef>
                <a:spcPts val="600"/>
              </a:spcBef>
              <a:spcAft>
                <a:spcPts val="900"/>
              </a:spcAft>
              <a:tabLst>
                <a:tab pos="396875" algn="l"/>
                <a:tab pos="800100" algn="ctr"/>
                <a:tab pos="1828800" algn="l"/>
              </a:tabLst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Less than or equal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6E492-C9BF-4E3C-96CE-5CC3FC5B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6B030-3F68-460C-87F7-E373A00F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94A78-82BE-4621-867C-32EFAC9E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5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72EC-19C9-4988-87B2-CDC4FB80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relational operators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44CC4-E259-4556-95F9-A5DE2EE36E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"Frank"      // equal to a string literal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       // equal to an empty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== null           // equal to a null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2.3    // equal to a numeric literal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          // equal to the false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// equal to another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"Jones"       // not equal to a string literal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 &gt; 0                 // greater than a numeric literal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&lt; months                // less than a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&gt;= 500           // greater than or equal to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// a literal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&lt;=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reorderPoint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 less than or equal to a variable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4B525-C204-4DD1-ADF0-32F3E7C8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254B1-9912-432C-AA5D-8B8430A1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CBC5-94D9-4FC5-8208-268E51BB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30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B68D9D-4FE7-4AAA-B679-FA1628F9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1E096F-BA8A-421B-AFF5-DD9BE2369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066800"/>
            <a:ext cx="7239000" cy="4800600"/>
          </a:xfrm>
          <a:ln w="12700"/>
        </p:spPr>
        <p:txBody>
          <a:bodyPr/>
          <a:lstStyle/>
          <a:p>
            <a:pPr marL="0" marR="0" defTabSz="887413">
              <a:spcBef>
                <a:spcPts val="600"/>
              </a:spcBef>
              <a:spcAft>
                <a:spcPts val="600"/>
              </a:spcAft>
              <a:tabLst>
                <a:tab pos="396875" algn="l"/>
                <a:tab pos="857250" algn="ctr"/>
                <a:tab pos="1597025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Name		Description</a:t>
            </a: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396875" algn="l"/>
                <a:tab pos="857250" algn="ctr"/>
                <a:tab pos="1597025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&amp;&amp;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Conditional-And	Returns a true value if both expressions are true. Only evaluates the second expression if necessary.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396875" algn="l"/>
                <a:tab pos="857250" algn="ctr"/>
                <a:tab pos="1597025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||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Conditional-Or	Returns a true value if either expression is true. Only evaluates the second expression if necessary.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396875" algn="l"/>
                <a:tab pos="858838" algn="ctr"/>
                <a:tab pos="1597025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	Returns a true value if both expressions are true. Always evaluates both expressions.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396875" algn="l"/>
                <a:tab pos="858838" algn="ctr"/>
                <a:tab pos="1597025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	Returns a true value if either expression is true. Always evaluates both expressions.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900"/>
              </a:spcAft>
              <a:tabLst>
                <a:tab pos="396875" algn="l"/>
                <a:tab pos="858838" algn="ctr"/>
                <a:tab pos="1597025" algn="l"/>
              </a:tabLst>
            </a:pP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!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	Reverses the value of the expression.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E6E1-049C-4DB8-96B3-6415CD0B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C# (7th Edition)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0FF29-0B10-4C2C-B3C9-2A14E6A7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2020,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90D0-9661-45CA-B34E-96D6D8D0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6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2759-73AD-486E-845D-322EF83B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logical operators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4079C-75F5-434F-98BD-640AA9DB41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&gt;= 250 &amp;&amp; subtotal &lt; 500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timeInService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4 ||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timeInService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true &amp; counter++ &lt; years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true | counter++ &lt; years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date &lt;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expirationDate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thisYTD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lastYTD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||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=="Part time") &amp;&amp;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startYear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currentYear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!(counter++ &gt;= years)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E011B-6B13-4348-A6D7-700E402A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29C9-0CE8-4F89-87F9-9E47ABAE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FC82-EACB-47CB-8608-01221948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6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F185-6A4F-4ED0-84E9-54609803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if-else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352C6-4EE7-44E4-824C-CD44180678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statements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statements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statements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statements without else if or else clauses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single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(subtotal &gt;= 100)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block of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(subtotal &gt;= 100)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status = "Bulk rate";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A0AD2-169D-4C1B-A00E-846BCE6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AF794-6599-46A6-8004-1A370A04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E7027-5E3A-4096-B1D2-19AFFA49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7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95A0-C183-4C91-9765-8DC213F3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with an else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A5EFB-AB2D-44F3-91AE-11A26666BA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(subtotal &gt;= 100)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with else if and else clauses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(subtotal &gt;= 100 &amp;&amp; subtotal &lt; 200)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(subtotal &gt;= 200 &amp;&amp; subtotal &lt; 300)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.3m;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(subtotal &gt;= 300)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.4m;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7982-B188-4D9D-BEF1-C8600DDB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DF3CA-7D46-4C51-A554-59FCE993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531B3-74E2-4150-9F3D-3CB4788A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9449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65</TotalTime>
  <Words>3245</Words>
  <Application>Microsoft Office PowerPoint</Application>
  <PresentationFormat>On-screen Show (4:3)</PresentationFormat>
  <Paragraphs>522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5</vt:lpstr>
      <vt:lpstr>Objectives (part 1)</vt:lpstr>
      <vt:lpstr>Objectives (part 2)</vt:lpstr>
      <vt:lpstr>Relational operators</vt:lpstr>
      <vt:lpstr>Examples that use relational operators</vt:lpstr>
      <vt:lpstr>Logical operators</vt:lpstr>
      <vt:lpstr>Examples of logical operators</vt:lpstr>
      <vt:lpstr>The syntax of the if-else statement</vt:lpstr>
      <vt:lpstr>An if statement with an else clause</vt:lpstr>
      <vt:lpstr>Nested if statements</vt:lpstr>
      <vt:lpstr>The syntax of the switch statement</vt:lpstr>
      <vt:lpstr>A switch statement with a default label</vt:lpstr>
      <vt:lpstr>A switch statement that falls through  the first case label</vt:lpstr>
      <vt:lpstr>The syntax of the switch expression</vt:lpstr>
      <vt:lpstr>A switch expression with two cases  that return the same result</vt:lpstr>
      <vt:lpstr>A switch expression with relational operators  (C# 9.0 and later)</vt:lpstr>
      <vt:lpstr>The syntax for a conditional expression</vt:lpstr>
      <vt:lpstr>How to use a conditional operator  to set the value of a variable</vt:lpstr>
      <vt:lpstr>The enhanced Invoice Total form</vt:lpstr>
      <vt:lpstr>The event handler for the Click event  of the Calculate button (part 1)</vt:lpstr>
      <vt:lpstr>The event handler for the Click event  of the Calculate button (part 2)</vt:lpstr>
      <vt:lpstr>The syntax of the while statement</vt:lpstr>
      <vt:lpstr>The syntax of the do-while statement</vt:lpstr>
      <vt:lpstr>The syntax of the for statement</vt:lpstr>
      <vt:lpstr>A for loop that adds the numbers 8, 6, 4, and 2</vt:lpstr>
      <vt:lpstr>A loop with a break statement</vt:lpstr>
      <vt:lpstr>A loop with a continue statement</vt:lpstr>
      <vt:lpstr>A for loop with a breakpoint  and an execution point</vt:lpstr>
      <vt:lpstr>How to set and clear breakpoints</vt:lpstr>
      <vt:lpstr>The Future Value form</vt:lpstr>
      <vt:lpstr>The property settings for the controls</vt:lpstr>
      <vt:lpstr>Additional property settings</vt:lpstr>
      <vt:lpstr>The code for the event handlers  in the Future Value application</vt:lpstr>
      <vt:lpstr>Extra 5-1 Calculate the factorial of a number</vt:lpstr>
      <vt:lpstr>Extra 5-2 Calculate change</vt:lpstr>
      <vt:lpstr>Extra 5-3 Calculate income tax</vt:lpstr>
      <vt:lpstr>Objectives (part 1)</vt:lpstr>
      <vt:lpstr>Objectives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Evan A. Gudmestad</cp:lastModifiedBy>
  <cp:revision>17</cp:revision>
  <cp:lastPrinted>2016-01-14T23:03:16Z</cp:lastPrinted>
  <dcterms:created xsi:type="dcterms:W3CDTF">2020-12-08T17:48:15Z</dcterms:created>
  <dcterms:modified xsi:type="dcterms:W3CDTF">2022-01-03T16:37:09Z</dcterms:modified>
</cp:coreProperties>
</file>