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4" r:id="rId47"/>
    <p:sldId id="305" r:id="rId48"/>
    <p:sldId id="300" r:id="rId49"/>
    <p:sldId id="301" r:id="rId50"/>
    <p:sldId id="302" r:id="rId51"/>
    <p:sldId id="306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6414" autoAdjust="0"/>
  </p:normalViewPr>
  <p:slideViewPr>
    <p:cSldViewPr>
      <p:cViewPr varScale="1">
        <p:scale>
          <a:sx n="98" d="100"/>
          <a:sy n="98" d="100"/>
        </p:scale>
        <p:origin x="20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9886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1242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6576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DF74471-2DBF-40BA-8562-E032E823D9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4102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</p:spTree>
    <p:extLst>
      <p:ext uri="{BB962C8B-B14F-4D97-AF65-F5344CB8AC3E}">
        <p14:creationId xmlns:p14="http://schemas.microsoft.com/office/powerpoint/2010/main" val="391386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3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343400"/>
            <a:ext cx="73152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DF74471-2DBF-40BA-8562-E032E823D9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562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6D15578-9DB2-49D7-9194-9622122A4A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514600"/>
            <a:ext cx="73152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3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76358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E0E3ED2-7C3D-4BFB-9BCA-6CF3FA0FC0D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4400" y="197962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6E3CF21-C941-452D-8492-DFEF8DE47FB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0262" y="28956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02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85" r:id="rId8"/>
    <p:sldLayoutId id="2147483676" r:id="rId9"/>
    <p:sldLayoutId id="2147483686" r:id="rId10"/>
    <p:sldLayoutId id="2147483687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dates</a:t>
            </a:r>
            <a:br>
              <a:rPr lang="en-US" dirty="0"/>
            </a:br>
            <a:r>
              <a:rPr lang="en-US" dirty="0"/>
              <a:t>and 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E2F6C-ACC1-409B-A76D-7A8DFF23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8AF2-8C03-4550-902C-86BFF731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information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a date or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7BDB-4730-47BF-B9F8-3CFF0970F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1/30/2020 10:26:35 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month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hour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currentDateTime.Hour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//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currentDateTime.DayOfYear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DateTime.DaysInMonth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(2019, 2);   //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isLeapYear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DateTime.IsLeapYear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(2019);       // false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C4EC-A6B3-4656-AE86-F5D31A17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A844-B251-4332-BB43-09286B3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BAE-9BBB-4CB0-AF08-8B7066B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6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9029-B72F-4E5D-A511-08378FD6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22AE-B5C5-4562-8290-E966183A1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DayOfWeek.Saturday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DayOfWeek.Sunday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"Weekend";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"Weekday";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F988-9E10-4E09-B544-6660E8C0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7467-F721-4A4E-86BC-37E3990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0167-E5C1-4106-95CD-970C3E0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871-E0A1-46B8-87C5-08724FBD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performing operations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A6BA-C685-49D6-9FA4-C526DF92A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2E84-D8C3-4670-80A6-A5F2F549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F9F6-D2A4-45BF-911F-9F5C1765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4DBB-28A2-4476-B2CF-CE555A1E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8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210C-60DF-4551-8D3D-2319E95E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perform operations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1872-2BD5-4C2E-B2AB-4E7EBA423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219200"/>
            <a:ext cx="7426569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("3/1/2020 13:28");        // 3/1/2020 1:28:00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    // 5/1/2020 1:28:00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(60);              // 4/30/2020 1:28:00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dateTime.AddMinutes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(30);  // 3/1/2020 1:58:00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dateTime.AddHours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(12);             // 3/2/2020 1:28:00 AM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DF3C-8BCE-486B-8BD1-55AE58AF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E4B2-D572-4C81-AB3F-0B1D39B4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F472-9728-41CA-BB64-ED027997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7720-7A4E-46CB-9307-A186B1BA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results in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BC61-9519-4583-B282-F3330219B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1/30/2020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("2/15/2020");    // 2/15/2020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dueDate.Subtract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// 16:00:00:00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daysTillDue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timeTillDue.Days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16</a:t>
            </a:r>
          </a:p>
          <a:p>
            <a:pPr marL="0" marR="0">
              <a:spcBef>
                <a:spcPts val="7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TimeSpan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represents a period of time stored as ticks. You can use the Days, Hours, Minutes, and Seconds properties of a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TimeSpan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get portions of that value.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537E-3C08-4B22-A66C-D5FB963F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9622-E6D9-4F18-833E-D0D79924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8B19-D041-4F47-BCAA-81CBEB79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6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2144-9609-4BE5-8C14-22F6460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-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subtract two 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12BE-7F06-4648-BA77-0D43C2AE3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16:00:00:00</a:t>
            </a:r>
          </a:p>
          <a:p>
            <a:pPr marL="0" marR="0">
              <a:spcBef>
                <a:spcPts val="7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uses the &gt;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E559-259D-4668-818E-DD75F467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2BD9-0638-4DD9-B88E-815ADE1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EFD0-1932-4C31-91EC-6116D706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6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BB9D-923A-4A7A-8775-24860C7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String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238D-6B8D-4D62-824D-1A46DA85C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index to access a character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chars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abcdefg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a = chars[0];               // 'a'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b = chars[1];               // 'b'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97FE-8BFC-487B-8B12-04AE070C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734F-33F0-4A1B-84AD-12CBB76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A7C4-418F-49CE-A38B-DE5BAF0D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0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Refer to page 281 in textbook">
            <a:extLst>
              <a:ext uri="{FF2B5EF4-FFF2-40B4-BE49-F238E27FC236}">
                <a16:creationId xmlns:a16="http://schemas.microsoft.com/office/drawing/2014/main" id="{75B947F6-0E2A-4BEA-AA23-7102C5D1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character in the string</a:t>
            </a:r>
            <a:endParaRPr lang="en-US" dirty="0"/>
          </a:p>
        </p:txBody>
      </p:sp>
      <p:sp>
        <p:nvSpPr>
          <p:cNvPr id="9" name="Text Placeholder 8" descr="Refer to page 281 in textbook">
            <a:extLst>
              <a:ext uri="{FF2B5EF4-FFF2-40B4-BE49-F238E27FC236}">
                <a16:creationId xmlns:a16="http://schemas.microsoft.com/office/drawing/2014/main" id="{96AFBFF0-531C-4597-8B85-6185AB18DA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chars[i]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"String Test");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box that’s displayed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281 in textbook">
            <a:extLst>
              <a:ext uri="{FF2B5EF4-FFF2-40B4-BE49-F238E27FC236}">
                <a16:creationId xmlns:a16="http://schemas.microsoft.com/office/drawing/2014/main" id="{94D98A80-86E6-4D52-9EE4-A68EB234E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231" y="2743200"/>
            <a:ext cx="1146147" cy="1274174"/>
          </a:xfrm>
          <a:prstGeom prst="rect">
            <a:avLst/>
          </a:prstGeom>
        </p:spPr>
      </p:pic>
      <p:sp>
        <p:nvSpPr>
          <p:cNvPr id="10" name="Text Placeholder 9" descr="Refer to page 281 in textbook">
            <a:extLst>
              <a:ext uri="{FF2B5EF4-FFF2-40B4-BE49-F238E27FC236}">
                <a16:creationId xmlns:a16="http://schemas.microsoft.com/office/drawing/2014/main" id="{20F59505-622B-4967-B752-70FF94C5BB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114800"/>
            <a:ext cx="7391400" cy="1414598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character in the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(char c in chars)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"String Test");</a:t>
            </a:r>
          </a:p>
          <a:p>
            <a:endParaRPr lang="en-US" sz="1600" dirty="0"/>
          </a:p>
        </p:txBody>
      </p:sp>
      <p:sp>
        <p:nvSpPr>
          <p:cNvPr id="4" name="Date Placeholder 3" descr="Refer to page 281 in textbook">
            <a:extLst>
              <a:ext uri="{FF2B5EF4-FFF2-40B4-BE49-F238E27FC236}">
                <a16:creationId xmlns:a16="http://schemas.microsoft.com/office/drawing/2014/main" id="{330671CC-B090-4222-A472-C793F2CF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 descr="Refer to page 281 in textbook">
            <a:extLst>
              <a:ext uri="{FF2B5EF4-FFF2-40B4-BE49-F238E27FC236}">
                <a16:creationId xmlns:a16="http://schemas.microsoft.com/office/drawing/2014/main" id="{0DBF7691-C1BD-415D-8A44-73A3E70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 descr="Refer to page 281 in textbook">
            <a:extLst>
              <a:ext uri="{FF2B5EF4-FFF2-40B4-BE49-F238E27FC236}">
                <a16:creationId xmlns:a16="http://schemas.microsoft.com/office/drawing/2014/main" id="{391BB7BF-F8F6-43D2-BA72-F1100E7F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2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48A8-D555-43FF-8337-3E2030D3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String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98EA-CF87-42CF-B399-DE4F56025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PadRight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totalWidth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splitCharacters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2E94-9D7F-4620-8C62-58EA8AAC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F55A-2FB8-41AA-89A0-DA261AC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5DD2-D8B9-4020-A235-5D28444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8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18E7-DB03-4536-8642-A1226F4C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D22E-304C-40FB-9524-4645C2B9C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//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// false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"Mike Murach and Associates";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  //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      //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("Inc.");   //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companyName.LastIndexOf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// 15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CD12-F393-4D52-91F8-02387FE4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10E-7ACD-4A4D-8E90-0F1D51B7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70E8-F719-44B3-9C07-5F85472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E9FC-547F-4702-8835-FE87EA22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B1FA-E9A8-444B-9A9F-77B870743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date-handling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string-handling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formatting requirements of an application, use the Format() method of the String class or interpolated strings to provide the formatting.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variable is stored.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String object differs from a StringBuilder object.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happens if you enable nullable reference types for your project.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196C-5FA6-4A13-97E5-599289D6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C6CE-9343-48AF-8F4A-C817769D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C50E-CABE-4955-A210-C97087D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4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DE7B-AE02-4201-8F1F-C6ED5BA0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Remove(), Insert(),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Replace()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A843-D5D6-4865-98E4-8A93CD868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index1 + 1);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", Inc.");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("and", "And");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Murach And Associates, Inc.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Substring(),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otherLetters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otherLetters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Anne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one string to another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s1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s2 = s1;    // this copies the value stored in s1 to s2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= "def";        // this doesn't change the value stored in s1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4C6B-DD0A-4F08-B806-B42AE87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F39-292D-4B24-AA0B-3DB05BB2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0243-199A-4B62-8F61-2E53079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529F-D935-4A68-B459-1E473192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parses a first name from a name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2BE9-799D-4A1A-AD24-215A5A103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Edward C Koop   ";     // " Edward C Koop 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fullName.Trim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// "Edward C Koop"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//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Edward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F2DE-F90B-4F20-A1B4-3818E50D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EABD-4B0B-457C-A953-9898D4F8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B261-15F9-4E39-898E-FA240CD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5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52D1-9A5C-4F75-A24A-C9DDC1CD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parses a string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an 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8788-CD53-4289-81F6-AD3B0F636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address = " |805 Main Street|Dallas|TX|12345|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street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city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75CF-FBDB-4CB9-9A06-09D4C898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76AB-5BE3-4786-8CFA-F99EB6C2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54C3-0003-4363-8578-FE99336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170B-BAFC-4E5D-965C-2A7915AA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Split()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the name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719C1-50DB-4E35-8ACC-F8D8E8C04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Edward C Koop  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names[0];           // Edward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Split()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the address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columns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street = columns[0];            // 805 Main Street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city = columns[1];              // Dallas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columns[2];             // TX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columns[3];           // 12345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5A43-4DCB-4616-9125-C71E399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66F8-4DD4-492B-BDE4-653B2F26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B9B8-28DC-44BD-A30B-9E6D784F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E1C1-6F0F-4EB3-8EDD-922A605F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hyphens to a phone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E570-7EA9-4369-83A7-B314C858E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"9775551212";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"-");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(7, "-");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977-555-1212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replaces the hyphens in a date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slashes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date = "12-27-2018";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"/");     // 12/27/2018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B3DA-5A0F-4E44-B9C7-713F1D90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B246-E8D3-422C-B829-1E4903BA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F9C2-5119-4102-B959-F31A4FD5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63F1C9-FDD3-42F6-B1DC-9B4974FA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Parse() and </a:t>
            </a:r>
            <a:r>
              <a:rPr lang="en-US" sz="24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 </a:t>
            </a:r>
            <a:b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validating decimal values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CBBE59-3814-4893-810D-12FBC7818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style1[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style2]...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style2]...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formatProvider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members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for decimal values (part 1)</a:t>
            </a:r>
          </a:p>
          <a:p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2EB9F4-C101-4F55-8F2C-47520F1214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743200"/>
            <a:ext cx="69342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082925" algn="l"/>
                <a:tab pos="3429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	Characters allowed</a:t>
            </a: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AllowCurrencySymbol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$ sign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AllowDecimalPoint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decimal point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AllowLeadingWhiteSpace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leading whitespace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AllowTrailingWhiteSpace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trailing whitespace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AllowLeadingSign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leading sign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AllowTrailingSign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 trailing sign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B8A5-2463-4349-BCDA-B292443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D7F-381E-489F-AFF1-76C3DA83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CD3A-DC2B-4E7A-883A-D3D1C2B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8285B8E-737A-403C-9C0A-5590D752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members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for decimal values (part 2)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977476-55D4-443E-99AF-8322FD2694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934200" cy="3733800"/>
          </a:xfrm>
          <a:ln w="12700"/>
        </p:spPr>
        <p:txBody>
          <a:bodyPr/>
          <a:lstStyle/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AllowParentheses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Parentheses around the digits to indicate a negative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AllowThousands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commas used as thousands separators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Currency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and all of the characters listed above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Digits and all of the characters listed above except for a $ sign and parentheses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None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 only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4AEB-1AC0-4064-BC2F-BD118E9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44EA-DAA0-4E72-BF5F-DA959D0A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74AA-85B1-4F2A-AE68-B15840A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2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33E3-4E50-4644-963C-E8F973B9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Parse() method that allows entries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any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decimal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81E4-4129-4AE9-938A-CA0915E8A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NumberStyles.Currency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allows entries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$ sign and a decimal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NumberStyles.AllowCurrencySymbol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NumberStyles.AllowDecimalPoint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CultureInfo.CurrentCulture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675C-6F21-4C7F-95BB-8CFD3365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1B4-ADC2-47BF-91F5-9BF0AA42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7DCB-DDDE-47F5-A033-18728CD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8D81-0BE7-4BC5-BE29-AD5004D1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nullable reference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project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50630-89E3-4C43-BDD1-C35BE753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on the project name and select Properties.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Build Category.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Nullable drop-down list, select Enable.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nullable reference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file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#nullable enable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5776-FD12-4C53-8651-1E17E32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587D-82AB-4E41-BADA-CD0C5137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5B54-444B-4BA7-8985-C1056E66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2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242D-D8A4-4F56-96FE-869371B7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nullable reference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A409-FA51-4F25-9684-794E37A11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message =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that a variable isn’t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(message != null)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0DF1-1C70-4FA7-B2C1-AACF5B9F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2D6B-5E85-4690-B82C-71BA51AC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EB2C-BC9D-448F-A1CE-ACA24E72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2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C0CE-33AD-4815-8B3B-A1268E50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30FD-8704-4B40-B2D2-AF2103938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millisecond]]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Parse()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6A81-2459-4931-9FF1-217FF5F8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9E9E-3D1F-4EC6-B5EF-0A5C3474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434C-AE0D-46F5-B4BB-F0B790E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01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DC73-2EE5-4F16-892D-5BA0F350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may display a null warning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4E86-4C41-47B5-A804-5A895BD65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stop a warning from being displayed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message!.Length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situations when warnings are displayed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assign or pass a null value to a non-nullable reference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assign or pass a nullable reference type to a non-nullable one.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refer to a nullable reference type that may be null.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non-nullable field of a new object isn’t initialized to a non-null value.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5E97-FB45-404C-A0EC-8F489393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3AF-6C29-4CF5-9371-CC655772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EF6F-C659-4BA3-8D5D-637BDEAD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5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4038-7392-465F-8593-0152DB64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StringBuilder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F3A6C-DCE3-4352-B7F6-412311EE5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[value][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][capacity]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create and initialize StringBuilder objects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address1 = new StringBuilder();   // Capacity is 16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address2 = new StringBuilder(10); // Capacity is 10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phoneNumber1 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StringBuilder("9775551212");            // Capacity is 16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phoneNumber2 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StringBuilder("9775551212", 10);        // Capacity is 10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simplifies references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StringBuilder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5049-5A30-4F36-9976-C0A02524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52B6-EF82-47AC-AA5A-60EEE2D1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1528-4CF9-490E-AF8D-8C413987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F04-3C4E-4558-B975-4D6C501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StringBuilder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62D2-CA29-4671-8290-8DA2AC3FD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StringBuilder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DED2-187E-452C-9973-7DAC57B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EADE-6A75-438D-9923-47A7639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5505-48F9-4C3E-A735-79FE8C8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6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C97-314E-4E8F-8539-5A891358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phone number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inserts dashes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FD35-91E8-4C09-ABD3-6BFB4089B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StringBuilder(10); // Capacity is 10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("9775551212");                  // Capacity is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".");                        // Capacity is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(7, ".");                        // 977.555.1212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4);                          // 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"-");                     // 555-1212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lblPhoneNumber.Text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555-1212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4703-C83E-489F-A3AE-CAE50614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4493-C41D-4E7A-A24C-B37367FD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3829-ABCE-46F9-A6B9-D286B1E8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44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F3E3D2-647C-4C06-B645-9B9F54F6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Format()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String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7939FE-7244-4E96-A8A8-60B53C1F5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95754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value1[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value2]...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format specification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string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M][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formatString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AEBFBB-44DA-41F4-8DBD-28603059E3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153508"/>
            <a:ext cx="6934200" cy="2209800"/>
          </a:xfrm>
          <a:ln w="12700"/>
        </p:spPr>
        <p:txBody>
          <a:bodyPr/>
          <a:lstStyle/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An integer that indicates the value to be formatted.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width of the formatted value as an integer. If M is negative, the value will be left-justified. If it’s positive, it will be right-justified.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formatString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string of formatting codes.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2F28EF-FC47-439E-B4C3-772C706AFC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419882"/>
            <a:ext cx="7391400" cy="6585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format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positiveformat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negativeformat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zeroformat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8FED-AB74-471B-A395-234744B7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2134-DF84-4B8C-A2A3-CEDE2EEF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C783-81A9-43A9-A8F7-3ABB8A87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47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8B10E9-7BC1-4ED8-8C5C-7E4206BC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numeric formatting codes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8528D6-06FA-495D-A89B-A3EBA49D62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1"/>
            <a:ext cx="6934200" cy="5029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the number as currency with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an integer with the specified number of digits.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Formats the number in scientific (exponential) notation with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the number as a decimal with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Formats the number as a decimal or in scientific notation depending on which is more compact.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Formats the number with thousands separators and the specified number of decimal places.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Formats the number as a percent with the specified number of decimal places.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F580-451D-4DBF-BC93-5C41ABF1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DFD2-7973-4ECD-82A2-16227B6B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31C0-F94A-49B4-850F-E09109C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5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D9B1C00-9C17-43BE-93E7-1B12DDE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numeric formatting codes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576061-9AB5-4636-AEC3-342272D73F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0386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Zero placeholder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Digit placeholder	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Decimal point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Thousands separator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Percentage placeholder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Section separator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D154-FC12-4529-BA8D-44CF8585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223A-E0A0-49D5-96E7-F5D2209B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0CBA-480C-4AA8-BE5A-9A691FA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23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C691-8E45-4326-8ABA-CD148BF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a single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967E-CB99-4E2C-94EC-FD76C32A8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("{0:c}", 1234.56);      // $1,234.56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"{0:$#,##0.00;($#,##0.00)}", -1234.56);             // ($1,234.56)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balance3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("{0:$#,##0.00;($#,##0.00);Zero}", 0); // Zero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quantity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("{0:d3}", 43);          // 043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payment =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("{0:f2}", 432.8175);    // 432.82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formats two numbers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"Invoice total: {0:c}; Amount due: {1:c}.", 354.75, 20);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Invoice total: $354.75; Amount due: $20.00.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788B-454B-4C8F-8D50-3238BDD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7F90-A0DB-4F91-9CB6-D190E190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52CE-4F9C-4873-94C1-F2F055BF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6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11F0C1-05D4-48EC-B37B-56781EEF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formatting codes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99F45F-928E-44FA-97B5-331DA8F71D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038600" cy="4038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date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date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date, short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date, long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Long time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date, short time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3314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Short date, long time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2573-98DA-49D1-93F7-20859770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98F9-4939-4E60-AC09-FD861CFC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55BD-A71D-4780-8B69-3B7F885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8BFF-8E0B-44BE-936D-1BD12B44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formatting codes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816D2D-81C2-45CE-B950-C4CB3ADCB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90246"/>
            <a:ext cx="5105400" cy="477715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Day of the month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Day of the month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Abbreviated day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dddd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Full day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Month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Month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Abbreviated month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Full month name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Two-digit year without leading zero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Two-digit year with leading zero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yyyy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Four-digit year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Date separator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C047-0A41-4B8E-BD7B-8CF5961C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CEA0-9108-4658-8312-144ED441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19D1-066A-4A66-AA16-FE25E680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8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B5E-E4EA-42B3-B870-A5E414B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create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ECFC-C583-4A03-A9EF-59EBCA6DC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(2020, 01, 30);                // 1/30/2020 12:00 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startDateAndTime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(2020, 1, 30, 14, 15, 0);      // 1/30/2020 2:15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("01/30/20");                // 1/30/2020 12:00 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startDateAndTime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("Jan 30, 2020 2:15 PM");  // 1/30/2020 2:15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txtInvoiceDate.Text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txtInvoiceDate.Text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7757-0BFB-48F6-96B7-DA74DC38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2F26-7101-49F1-9F3C-9581A2CD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F43A-5D6B-4C85-8E77-96A1CE86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29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8EB3AB-8421-4927-81E7-F6B1A2B6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formatting codes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528158-6612-4582-BB82-B28CABE88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90246"/>
            <a:ext cx="5105400" cy="477715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on a 24-hour clock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Hour on a 24-hour clock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Minutes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Minutes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Seconds without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Seconds with leading zeros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Fractions of seconds (one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each decimal place)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First character of AM/PM designator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Full AM/PM designator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Time separator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EA15-3B95-41FD-AFF7-B9E50011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8B27-26DA-4C4A-8FE8-2562CAC3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68D4-2D49-4173-88BD-47A10CED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44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797C-0117-4E72-8F2A-446B46D9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custom codes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951E8-C859-473D-9EEC-9E2A335F8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75293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1/30/2020 10:37:32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// 1/30/2020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// Thursday, January 30, 2020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("{0:t}",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// 10:37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("{0:T}",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// 10:37:32 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("{0:ddd, MMM d,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}", 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       // Thu, Jan 30, 2020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("{0:M/d/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// 1/30/20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("{0:HH:mm:ss}",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22:37:32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864E-FC30-4FF6-986A-086185B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6143-22E7-4B24-B23A-F0BD4069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A1B8-48AB-489F-91FB-0CAC3E8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93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87C81-5566-4442-914B-E8C1DA45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an interpolated string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D0CFC-7EAB-4DF3-A5C3-615682E2B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an interpolated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M][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formatString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7E87A2-0E07-40FE-A5B5-E1695DB6F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207844"/>
            <a:ext cx="6934200" cy="2507156"/>
          </a:xfrm>
          <a:ln w="12700"/>
        </p:spPr>
        <p:txBody>
          <a:bodyPr/>
          <a:lstStyle/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value to be formatted.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An integer that indicates the width of the formatted value. If M is negative, the value will be left-justified. If it’s positive, it will be right-justified.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formatString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string of numeric or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formatting codes.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00A4-A3BE-4222-8DDB-D80000C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0521-484D-4C05-9998-40B0ABA1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E417-5287-4640-B360-E8B05F7D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6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D8D-E2AD-4553-A0F6-F10B56B3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1E79-D0A4-4B97-8E86-BA4768F9A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balance1 = $"{1234.56:c}";          // $1,234.56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balance2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$"{-1234.56:$#,##0.00;($#,##0.00)}";   // ($1,234.56)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formats a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date1 = $"{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DateTime.Now:D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Thursday, October 08, 2020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A70-1D3F-4569-9CD2-6ADC769D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22C1-9A72-46E7-9A96-9971647E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EF5E-A1F3-49FE-8D4A-A3A745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9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52FD88-02DF-48E9-B6D5-EEE97013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formats a number and a date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230C7D-6C9D-418A-B12A-D715430C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1234.56m;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(2021, 08, 07);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balanceDue:c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due on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dateDue:d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}.",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 number and a date");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5 in textbook">
            <a:extLst>
              <a:ext uri="{FF2B5EF4-FFF2-40B4-BE49-F238E27FC236}">
                <a16:creationId xmlns:a16="http://schemas.microsoft.com/office/drawing/2014/main" id="{739D6271-73A8-4D2A-B8C4-E3E02A5C52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214272"/>
            <a:ext cx="2414225" cy="17618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9BA0-FE36-4E45-8376-00566094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F1DE-2BAF-420B-8F48-C7A634F2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FB42-6B1B-4910-A6D3-0C17B16D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95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5BE49D2-3DB3-49D4-90AE-F3824FEF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9-1	Work with dates and times</a:t>
            </a:r>
            <a:endParaRPr lang="en-US" dirty="0"/>
          </a:p>
        </p:txBody>
      </p:sp>
      <p:pic>
        <p:nvPicPr>
          <p:cNvPr id="17" name="Content Placeholder 16" descr="Refer to page 296 in textbook">
            <a:extLst>
              <a:ext uri="{FF2B5EF4-FFF2-40B4-BE49-F238E27FC236}">
                <a16:creationId xmlns:a16="http://schemas.microsoft.com/office/drawing/2014/main" id="{E1AA6D3F-AC2B-42A4-8E6B-37A63AA8CF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1865538" cy="1761897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EA511C-27F1-4BED-B0F6-059E490A0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4802" y="303443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due days for a given future date.</a:t>
            </a:r>
          </a:p>
          <a:p>
            <a:endParaRPr lang="en-US" dirty="0"/>
          </a:p>
        </p:txBody>
      </p:sp>
      <p:pic>
        <p:nvPicPr>
          <p:cNvPr id="18" name="Content Placeholder 17" descr="Refer to page 296 in textbook">
            <a:extLst>
              <a:ext uri="{FF2B5EF4-FFF2-40B4-BE49-F238E27FC236}">
                <a16:creationId xmlns:a16="http://schemas.microsoft.com/office/drawing/2014/main" id="{1CC91736-FFD1-492E-B06E-ADE706694D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400" y="3650815"/>
            <a:ext cx="2494296" cy="16764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51DFDC-9965-4A5E-93B8-02E46563E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403415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age for a given a birth date.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609E-5706-47B5-9028-7F9B29D1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A33D-AD87-4B50-AD38-C48718C2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5268-2E0D-4C63-9C16-79F3618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79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F5903D-1ABA-4826-BD5C-E51ACB26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9-2	Work with strings</a:t>
            </a:r>
            <a:endParaRPr lang="en-US" dirty="0"/>
          </a:p>
        </p:txBody>
      </p:sp>
      <p:pic>
        <p:nvPicPr>
          <p:cNvPr id="14" name="Content Placeholder 13" descr="Refer to page 297 in textbook">
            <a:extLst>
              <a:ext uri="{FF2B5EF4-FFF2-40B4-BE49-F238E27FC236}">
                <a16:creationId xmlns:a16="http://schemas.microsoft.com/office/drawing/2014/main" id="{970C325D-6884-40B0-B8F2-C6538F666E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36822"/>
            <a:ext cx="1828800" cy="1887584"/>
          </a:xfrm>
          <a:prstGeom prst="rect">
            <a:avLst/>
          </a:prstGeom>
        </p:spPr>
      </p:pic>
      <p:pic>
        <p:nvPicPr>
          <p:cNvPr id="15" name="Content Placeholder 14" descr="Refer to page 297 in textbook">
            <a:extLst>
              <a:ext uri="{FF2B5EF4-FFF2-40B4-BE49-F238E27FC236}">
                <a16:creationId xmlns:a16="http://schemas.microsoft.com/office/drawing/2014/main" id="{5A0CB21B-F7B0-432C-B0DA-465DF115160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733800" y="1133966"/>
            <a:ext cx="1828800" cy="188758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665C25-7380-491C-A540-1556E5143A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 a name into first, middle, and last names.</a:t>
            </a:r>
          </a:p>
          <a:p>
            <a:endParaRPr lang="en-US" dirty="0"/>
          </a:p>
        </p:txBody>
      </p:sp>
      <p:pic>
        <p:nvPicPr>
          <p:cNvPr id="19" name="Content Placeholder 18" descr="Refer to page 297 in textbook">
            <a:extLst>
              <a:ext uri="{FF2B5EF4-FFF2-40B4-BE49-F238E27FC236}">
                <a16:creationId xmlns:a16="http://schemas.microsoft.com/office/drawing/2014/main" id="{0B3012FC-BFC6-41DB-A678-3D4739B2633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295400" y="3701291"/>
            <a:ext cx="2057400" cy="178020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7E3729-CF89-4E91-A768-D9A09DCEC9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530091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a phone number so it uses a standard format.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FD14-1B44-4A13-A1BD-DCA9ED74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86E9-E666-4C36-A6D2-03206D72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8797-AC84-4A01-A5AD-F5E1FDC3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67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4C5C69-A1DA-435F-9FC4-533724E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057400" marR="0" indent="-20574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9-3	Enhance the Future Value application</a:t>
            </a:r>
            <a:endParaRPr lang="en-US" dirty="0"/>
          </a:p>
        </p:txBody>
      </p:sp>
      <p:pic>
        <p:nvPicPr>
          <p:cNvPr id="11" name="Content Placeholder 10" descr="Refer to page 298 in textbook">
            <a:extLst>
              <a:ext uri="{FF2B5EF4-FFF2-40B4-BE49-F238E27FC236}">
                <a16:creationId xmlns:a16="http://schemas.microsoft.com/office/drawing/2014/main" id="{89A9A0AF-477E-4AD1-9F1F-55F9006794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371441"/>
            <a:ext cx="2334970" cy="182895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78EE19-F5A1-47CE-8C80-FC405C3EE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76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Parse method to validate numeric entries.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20DD-A9CC-4115-9F3C-E893247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5DEA-B547-4E69-9C37-9E49FB0F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C545-F8B4-431C-91B5-7F03306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67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254DC8-3075-4ECE-A77E-B12B3B2D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9-1	Calculate reservation totals</a:t>
            </a:r>
            <a:endParaRPr lang="en-US" dirty="0"/>
          </a:p>
        </p:txBody>
      </p:sp>
      <p:pic>
        <p:nvPicPr>
          <p:cNvPr id="13" name="Content Placeholder 12" descr="Refer to page 16 in Extra Exercises document">
            <a:extLst>
              <a:ext uri="{FF2B5EF4-FFF2-40B4-BE49-F238E27FC236}">
                <a16:creationId xmlns:a16="http://schemas.microsoft.com/office/drawing/2014/main" id="{3B2526FC-FBF6-4549-B8C5-55CAB58D06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2550846" cy="25146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F9A998-CDA3-4AF6-B64C-2E6456B0F1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Number of nights, total price, and average price for a reservation based on the arrival and departure dates.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E0F0-375B-4929-9701-37543F08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002E-229F-4D42-A605-E5F64042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4CDC-1FB3-4B3C-93BD-D4F45A5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69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CC71E2-0E33-4A28-9FFA-01E35EE0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9-2	Work with strings</a:t>
            </a:r>
            <a:endParaRPr lang="en-US" dirty="0"/>
          </a:p>
        </p:txBody>
      </p:sp>
      <p:pic>
        <p:nvPicPr>
          <p:cNvPr id="12" name="Content Placeholder 11" descr="Refer to page 18 in Extra Exercises document">
            <a:extLst>
              <a:ext uri="{FF2B5EF4-FFF2-40B4-BE49-F238E27FC236}">
                <a16:creationId xmlns:a16="http://schemas.microsoft.com/office/drawing/2014/main" id="{85C19F11-44BD-4589-8FED-2A27F676EB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727" y="1066799"/>
            <a:ext cx="3764528" cy="2202775"/>
          </a:xfrm>
          <a:prstGeom prst="rect">
            <a:avLst/>
          </a:prstGeom>
        </p:spPr>
      </p:pic>
      <p:pic>
        <p:nvPicPr>
          <p:cNvPr id="13" name="Content Placeholder 12" descr="Refer to page 18 in Extra Exercises document">
            <a:extLst>
              <a:ext uri="{FF2B5EF4-FFF2-40B4-BE49-F238E27FC236}">
                <a16:creationId xmlns:a16="http://schemas.microsoft.com/office/drawing/2014/main" id="{CEEC9127-E9EE-4C06-9D31-AF2185253DC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295400" y="3445400"/>
            <a:ext cx="1828800" cy="1624084"/>
          </a:xfrm>
          <a:prstGeom prst="rect">
            <a:avLst/>
          </a:prstGeom>
        </p:spPr>
      </p:pic>
      <p:pic>
        <p:nvPicPr>
          <p:cNvPr id="14" name="Content Placeholder 13" descr="Refer to page 18 in Extra Exercises document">
            <a:extLst>
              <a:ext uri="{FF2B5EF4-FFF2-40B4-BE49-F238E27FC236}">
                <a16:creationId xmlns:a16="http://schemas.microsoft.com/office/drawing/2014/main" id="{EAF34657-F999-4A4A-8CA3-6ACE5F550F4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3429000" y="3588425"/>
            <a:ext cx="2057400" cy="146666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2FA53-FB31-4AE6-9AE6-45354A7D5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180020"/>
            <a:ext cx="7391400" cy="763580"/>
          </a:xfrm>
        </p:spPr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 an email address and format the city, state, and zip code portion of an address.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B12A-CA09-4753-8304-068E3627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4AF4-ED59-4F62-92E9-9CBDD630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AF72-3DE3-493F-9998-DBF71B4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838A-7F8B-484F-B19D-901429B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date formats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AC55-A4F1-45E8-9B04-5EEA7A5A4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01/30/2020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1/30/20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01-01-2020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1-1-20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2020-01-01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30 2020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30, 2020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time formats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2:15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14:15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02:15:30 AM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0766-BB6B-45D0-B079-D9FD0623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9821-3836-456E-A5BE-F881528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B3C2-D841-4DDF-B59E-AEB4CBD9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710E0E-B6FF-4823-8BEF-0F907D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2-1	Translate English to Pig Latin</a:t>
            </a:r>
            <a:endParaRPr lang="en-US" dirty="0"/>
          </a:p>
        </p:txBody>
      </p:sp>
      <p:pic>
        <p:nvPicPr>
          <p:cNvPr id="10" name="Content Placeholder 9" descr="Refer to page 3 in Projects document">
            <a:extLst>
              <a:ext uri="{FF2B5EF4-FFF2-40B4-BE49-F238E27FC236}">
                <a16:creationId xmlns:a16="http://schemas.microsoft.com/office/drawing/2014/main" id="{E3F0C31B-1120-4894-AB9C-70D9FE3EF3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3954459" cy="3733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58CE2F-8DE4-4FC2-9223-5F5D7027DC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953000"/>
            <a:ext cx="7391400" cy="2209799"/>
          </a:xfrm>
        </p:spPr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accepts a text entry and converts it to Pig Latin.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CEEC-49DC-452F-98A8-30057DB0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BC26-80F8-4A78-A39A-30EE1C2D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72EF-8162-4866-BCC7-0138774C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78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E9FC-547F-4702-8835-FE87EA22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B1FA-E9A8-444B-9A9F-77B870743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date-handling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string-handling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formatting requirements of an application, use the Format() method of the String class or interpolated strings to provide the formatting.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variable is stored.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String object differs from a StringBuilder object.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happens if you enable nullable reference types for your project.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196C-5FA6-4A13-97E5-599289D6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C6CE-9343-48AF-8F4A-C817769D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C50E-CABE-4955-A210-C97087D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0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E930F7-E0BE-463C-BC9F-F6A7C0A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for getting the current date and time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ECF018-25E5-4BE5-8660-126551C02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295400"/>
            <a:ext cx="5334000" cy="1278101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1489075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Returns the current date and time.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Today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the current date.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6B17F0-D88A-45B0-BA0A-93DE7D921E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694266"/>
            <a:ext cx="74676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the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1/30/2020 4:24:59 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1/30/2020 12:00:00 AM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8AFB-3EF9-4B98-A47D-CE61141B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8DC6-EE49-402C-9E14-BB1B6383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60E5-DF80-45EE-849C-B6C9F603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0B5D74-B2C2-4AFF-86A3-1152F5F0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 for formatting a date or time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936E8-1908-423A-8E88-4A6D17B74B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625725" algn="l"/>
                <a:tab pos="2971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ToLongDateString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name for the day of the week, the name for the month, the day of the month, and the year.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ToShortDateString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numbers for the month, day, and year.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ToLongTimeString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hours, minutes, and seconds.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ToShortTimeString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to a string that includes the hours and minutes.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71C7-6D43-46CD-AFD3-30E78E5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76CA-637D-4929-AF2F-AF0726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8686-0510-497D-8B04-A434FA65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D1E-1E7B-4D1A-9CF0-FCB8D2A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AAE60-5754-4388-9B77-FAF63A959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currentDateTime.ToLongDateString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// Thursday, January 30, 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currentDateTime.ToShortDateString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1/30/2020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currentDateTime.ToLongTimeString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// 4:24:59 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currentDateTime.ToShortTimeString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// 4:24 AM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8D2C-A667-4F71-B2A3-649491FA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9931-41E6-4B70-8C71-8ED42F1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FED0-F609-4D44-AF41-F33AF15E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DB95-0B7A-492F-953A-BF6EEC33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dates and times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6889-107A-4527-BE0B-CBD4483A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TimeOfDay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working with dates and times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IsLeapYear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C7D2-32E5-42FE-9265-5E253A43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438B-658F-44FC-B7DD-6B09881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AF64-99F4-46B5-9224-A81B10F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8327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105</TotalTime>
  <Words>4794</Words>
  <Application>Microsoft Office PowerPoint</Application>
  <PresentationFormat>On-screen Show (4:3)</PresentationFormat>
  <Paragraphs>639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9</vt:lpstr>
      <vt:lpstr>Objectives</vt:lpstr>
      <vt:lpstr>The syntax for creating a DateTime value</vt:lpstr>
      <vt:lpstr>Statements that create DateTime values</vt:lpstr>
      <vt:lpstr>Valid date formats</vt:lpstr>
      <vt:lpstr>DateTime properties for getting the current date and time</vt:lpstr>
      <vt:lpstr>DateTime methods for formatting a date or time</vt:lpstr>
      <vt:lpstr>Statements that format dates and times</vt:lpstr>
      <vt:lpstr>Properties for working with dates and times</vt:lpstr>
      <vt:lpstr>Statements that get information  about a date or time</vt:lpstr>
      <vt:lpstr>Code that uses the DayOfWeek property  and enumeration</vt:lpstr>
      <vt:lpstr>Methods for performing operations  on dates and times</vt:lpstr>
      <vt:lpstr>Statements that perform operations  on dates and times</vt:lpstr>
      <vt:lpstr>Code that results in a TimeSpan value</vt:lpstr>
      <vt:lpstr>A statement that uses the - operator  to subtract two dates</vt:lpstr>
      <vt:lpstr>Common properties of the String class</vt:lpstr>
      <vt:lpstr>Code that uses a for loop  to access each character in the string</vt:lpstr>
      <vt:lpstr>Common methods of the String class</vt:lpstr>
      <vt:lpstr>Code that uses the StartsWith()  and EndsWith() methods</vt:lpstr>
      <vt:lpstr>Code that uses the Remove(), Insert(),  and Replace() methods</vt:lpstr>
      <vt:lpstr>Code that parses a first name from a name string</vt:lpstr>
      <vt:lpstr>Code that parses a string  that contains an address</vt:lpstr>
      <vt:lpstr>Code that uses the Split() method  to parse the name string</vt:lpstr>
      <vt:lpstr>Code that adds hyphens to a phone number</vt:lpstr>
      <vt:lpstr>The syntax of the Parse() and TryParse() methods  for validating decimal values</vt:lpstr>
      <vt:lpstr>Common members of the NumberStyles enumeration for decimal values (part 2)</vt:lpstr>
      <vt:lpstr>A Parse() method that allows entries  with any valid decimal characters</vt:lpstr>
      <vt:lpstr>How to enable nullable reference types  at the project level</vt:lpstr>
      <vt:lpstr>How to declare a nullable reference type</vt:lpstr>
      <vt:lpstr>A statement that may display a null warning</vt:lpstr>
      <vt:lpstr>The syntax for creating a StringBuilder object</vt:lpstr>
      <vt:lpstr>Common properties of the StringBuilder class</vt:lpstr>
      <vt:lpstr>Code that creates a phone number  and inserts dashes</vt:lpstr>
      <vt:lpstr>The syntax of the Format() method  of the String class</vt:lpstr>
      <vt:lpstr>Standard numeric formatting codes</vt:lpstr>
      <vt:lpstr>Custom numeric formatting codes</vt:lpstr>
      <vt:lpstr>Statements that format a single number</vt:lpstr>
      <vt:lpstr>Standard DateTime formatting codes</vt:lpstr>
      <vt:lpstr>Custom DateTime formatting codes (part 1)</vt:lpstr>
      <vt:lpstr>Custom DateTime formatting codes (part 2)</vt:lpstr>
      <vt:lpstr>Statements that use custom codes to format dates and times</vt:lpstr>
      <vt:lpstr>The basic syntax of an interpolated string</vt:lpstr>
      <vt:lpstr>Statements that format numbers</vt:lpstr>
      <vt:lpstr>Code that formats a number and a date</vt:lpstr>
      <vt:lpstr>Exercise 9-1 Work with dates and times</vt:lpstr>
      <vt:lpstr>Exercise 9-2 Work with strings</vt:lpstr>
      <vt:lpstr>Exercise 9-3 Enhance the Future Value application</vt:lpstr>
      <vt:lpstr>Extra 9-1 Calculate reservation totals</vt:lpstr>
      <vt:lpstr>Extra 9-2 Work with strings</vt:lpstr>
      <vt:lpstr>Project 2-1 Translate English to Pig Latin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20</cp:revision>
  <cp:lastPrinted>2016-01-14T23:03:16Z</cp:lastPrinted>
  <dcterms:created xsi:type="dcterms:W3CDTF">2020-12-09T21:06:09Z</dcterms:created>
  <dcterms:modified xsi:type="dcterms:W3CDTF">2022-01-03T16:39:42Z</dcterms:modified>
</cp:coreProperties>
</file>