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6" autoAdjust="0"/>
    <p:restoredTop sz="86433" autoAdjust="0"/>
  </p:normalViewPr>
  <p:slideViewPr>
    <p:cSldViewPr>
      <p:cViewPr varScale="1">
        <p:scale>
          <a:sx n="98" d="100"/>
          <a:sy n="98" d="100"/>
        </p:scale>
        <p:origin x="21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1375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5626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38100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160562C9-DF28-4D2A-8D75-5C4B2EB972E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14400" y="2438400"/>
            <a:ext cx="7315200" cy="1375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973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85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inheritance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857F8-DEA5-4ABE-9857-420C2E8F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6879-3449-4A35-913C-A527733C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subclasses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2129C-0A98-49E2-B008-1E5FA47FF7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declare a subclass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SubclassName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create a constructor that calls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base class constructor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base(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call a base class method or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hide a non-virtual method or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new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override a virtual method or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override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E2F9-7416-442D-97C3-6EE07880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4852-7087-4B7F-97CE-4798E4F2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CE3A-3CBF-4CFE-B631-64F55B48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55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228C-370E-4AD3-823E-E282C7C6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Book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26103-9F2C-4985-9527-A0EF4F7382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: Product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Author { get; set; }  // A new property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Book(string code, string description, string author,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price) : base(code, description, price)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this.Author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author;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// Initializes the Author field after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        // the base class constructor is called.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"( "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this.Author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")"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8CFC-47D4-4504-B664-BACCF133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C49BE-0453-41C1-BB54-D74D990B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23F9B-E8F5-4C3B-B7D6-AB5BCA74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2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A0E0-8620-45FD-90FA-444CCAF4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override a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B1260-2BF5-4469-8DEA-315556E84B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override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"(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this.Author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")";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2AB88-830B-4370-AFE1-7B45AF49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60BB1-19D5-41F4-A070-2981A8CC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CF50-AF6E-4DA2-9468-06C76305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75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5074-86B1-4FB1-A326-481F7D50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versions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50A59-0FFB-4BF4-BDFA-2F5495620B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virtual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Product base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virtual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code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description;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overridden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in the Book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override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author;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overridden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Software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override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version;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AFF37-26D5-42AC-9366-DDDA59F7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E9E2-EF47-4E19-96A8-EAADB84E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B8775-9B3C-4C06-8883-76C4CAD4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65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2237-32CA-4E5C-9CDA-A804EE8C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overridden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FF4F6-79D7-48E1-8A83-307C47413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 b = new Book("C#",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"Anne Boehm",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59.50m);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s = new Software("NPTK",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".NET Programmer's Toolkit",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"4.5", 179.99m);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b;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// Calls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// Calls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3A8C-3BDB-475F-8775-EE255238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EA212-233B-4C20-80A9-B4DEBA24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8D016-C786-40EE-9B59-BC612E05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8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0A7725-5BE2-42F0-A17F-37C21262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Maintenance form</a:t>
            </a:r>
            <a:endParaRPr lang="en-US" dirty="0"/>
          </a:p>
        </p:txBody>
      </p:sp>
      <p:pic>
        <p:nvPicPr>
          <p:cNvPr id="9" name="Content Placeholder 8" descr="Refer to page 475 in textbook">
            <a:extLst>
              <a:ext uri="{FF2B5EF4-FFF2-40B4-BE49-F238E27FC236}">
                <a16:creationId xmlns:a16="http://schemas.microsoft.com/office/drawing/2014/main" id="{8293AFE8-07A3-4D5C-8824-6D928286BF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87933"/>
            <a:ext cx="5706351" cy="23410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603C-7CB7-47D0-A9A4-206820D6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5FD3C-07C4-4A35-9B94-F1C5E935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5C3FB-5F0E-48D8-BBE6-F7B386CB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10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8060F3-8A04-43A3-BA9C-1D98E2AA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versions of the New Product form</a:t>
            </a:r>
            <a:endParaRPr lang="en-US" dirty="0"/>
          </a:p>
        </p:txBody>
      </p:sp>
      <p:pic>
        <p:nvPicPr>
          <p:cNvPr id="11" name="Content Placeholder 10" descr="Refer to page 475 in textbook">
            <a:extLst>
              <a:ext uri="{FF2B5EF4-FFF2-40B4-BE49-F238E27FC236}">
                <a16:creationId xmlns:a16="http://schemas.microsoft.com/office/drawing/2014/main" id="{FF8A2D00-51A6-47C8-84A9-C431FAA739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5984" y="1086504"/>
            <a:ext cx="3133616" cy="2475191"/>
          </a:xfrm>
          <a:prstGeom prst="rect">
            <a:avLst/>
          </a:prstGeom>
        </p:spPr>
      </p:pic>
      <p:pic>
        <p:nvPicPr>
          <p:cNvPr id="12" name="Content Placeholder 11" descr="Refer to page 475 in textbook">
            <a:extLst>
              <a:ext uri="{FF2B5EF4-FFF2-40B4-BE49-F238E27FC236}">
                <a16:creationId xmlns:a16="http://schemas.microsoft.com/office/drawing/2014/main" id="{4A2CE1E5-39CD-4A30-8F55-6D8A1774F81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791184" y="1086504"/>
            <a:ext cx="3133616" cy="24751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7C51-6D57-4D02-81DF-6C1E2E50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D7678-71DA-4D7F-BABE-08D589C9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974D4-5139-4958-8F90-C1899F5F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31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DD37-87C8-4855-8B8B-781C2303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Product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2C4BE-7073-4A30-89DB-B8C8FEC419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Product() 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Product(string code, string description, decimal price)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code;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description;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price;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Code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Price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Code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Description;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6DDF4-333E-4B6F-ADF2-B5DED9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636C2-ED8F-42E5-AD55-C0BDBA67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BCEDD-C22D-4505-813D-B667FB69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730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F02E-02DE-4ABC-B5E0-2D21EEE6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Book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6B317-C4A2-45F5-8B46-6E476AD761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: Product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Book() 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Book(string code, string description, string author,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price) : base(code, description, price)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this.Author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author;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Author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" (" + Author + ")";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104E4-CD98-4932-85D9-9B397D23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C3F31-C9D9-484D-A70D-22B3B09B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516B0-2420-4AF2-9019-1A225063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19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3216-75C2-486B-BC28-46B5A7BB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Software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91033-9EA6-4B20-8042-A3A1598F30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Software : Product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Software() {}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Software(string code, string description, string version,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price) : base(code, description, price)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this.Version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version;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Version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", Version " + Version;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CB4AF-4192-469A-82FF-01078ABC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B0626-3D34-46E7-BAB3-D1CC797E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0060D-F271-43DB-B271-50500C22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19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BD25-E4DD-4C1E-B90D-76A72336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A665F-4706-4C20-9FBD-DCF0D728C1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any of the features of inheritance that are presented in this chapter as you develop the classes for your applications.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inheritance is used within the .NET classes and how you can use it in your own classes.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might want to override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ToString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Equals(),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GetHashCode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methods of the Object class as you develop the code for a new class.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protected and virtual access modifiers for the members of a class.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polymorphism.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Type class.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7ACA-1B7E-4AE6-829B-0017F2A2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ED528-270C-4A09-8B63-8DE7471F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190AF-9F8E-4CD0-88C9-8CA3FF70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33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9D55-F85E-4955-9D7E-C97FC5D2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1DCC3-34A3-4E02-950C-AFE5AE186C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List&lt;Product&gt;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Modify the behavior of the Add method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of the List&lt;Product&gt; class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new void Add(Product p)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base.Insert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p);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Provide two additional methods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Fill()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List&lt;Product&gt; products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ProductDB.GetProducts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(Product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products)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Save()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ProductDB.SaveProducts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(this);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54FD8-CF8B-4854-B228-65DF5ABF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09B2A-5FC5-4B10-906C-2FE45B9A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62E43-6A40-4351-88AF-258000A3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4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F15E-C0F9-4CF4-BE2C-9312C18B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1DC59-924E-4B11-BCF7-B240FB7FA4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frmProductMain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frmProductMain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frmProductMain_Load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products.Fill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lstProducts.Items.Clear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(Product p in products)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lstProducts.Items.Add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("\t"));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602F2-FD75-49E5-ADAC-91BF3231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A9856-53D8-4073-8476-F164C669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2AF6-C1A1-4E8F-88D9-4D45C23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32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760C-935D-429B-A661-B946F1E5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57CE0-B232-4D4F-815D-5B8F5DF531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btnAdd_Click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frmNewProduct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frmNewProduct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newForm.GetNewProduct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(product != null)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products.Save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btnDelete_Click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i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lstProducts.SelectedIndex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(i != -1)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products[i];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 message = "Are you sure you want to delete 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"?";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21AB7-9A93-4F68-9481-0BD7BB87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BAFF0-C1DD-46C6-AAD7-A1587A02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2E4AA-C319-4703-96B1-E46EBA6E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80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D844-2ADC-4D9B-946E-B24968C2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9F7EC-7080-4AB5-946F-C611D1ED92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button =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(message, "Confirm Delete",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MessageBoxButtons.YesNo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(button ==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DialogResult.Yes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products.Remove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products.Save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87333-5CBE-4D0B-940F-07937EC0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3A23F-74AB-4CDB-A97D-8EBCFCE0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C607D-4FF4-403C-9533-D0613358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50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EFC2-4A0D-4079-88AF-72B27DB3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New Product form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81EA9-FCDC-4685-A83C-C1CC0899BC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frmNewProduct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frmNewProduct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Product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GetNewProduct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this.ShowDialog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product;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rbBook_CheckedChanged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rbBook.Checked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lblAuthorOrVersion.Text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"Author: 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txtAuthorOrVersion.Tag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"Author";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3C48B-69DE-4A19-B011-84C6FDB3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6C82-287E-4DAE-B70E-C63CA0B0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ED086-AFCB-4B0E-9098-18EF91C3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414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6187-287E-46F8-AFD3-327B70E0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New Product form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32B6B-F167-4C83-9F8B-BB4A19D2C4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lblAuthorOrVersion.Text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"Version: 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txtAuthorOrVersion.Tag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"Version";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txtCode.Focus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btnSave_Click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rbBook.Checked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product = new Book(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txtCode.Text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txtDescription.Text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txtAuthorOrVersion.Text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txtPrice.Text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product = new Software(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txtCode.Text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txtDescription.Text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txtAuthorOrVersion.Text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Convert.ToDecimal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txtPrice.Text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86676-5013-43AE-82B9-D74054FF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38F8-04AF-412A-8458-4306452B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5BE5B-0611-4B01-B905-E44377DB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113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8EC7-997F-4906-95D4-A04C8C99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New Product form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2E8B4-B5EE-4EC8-B41C-C4FFC51A9B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bool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Validator.IsPresent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&amp;&amp;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Validator.IsPresent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&amp;&amp;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Validator.IsPresent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txtAuthorOrVersion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Validator.IsPresent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&amp;&amp;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Validator.IsDecimal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btnCancel_Click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6877A-F48F-4320-B746-58E7D43D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099B-B6F6-4D55-97E3-11865638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B0427-1686-454C-871F-699B56A8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136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0C4469-3D9C-44AD-833A-D717848C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Type class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4C2526-5F62-43DA-B4AE-7EBA1E821B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399" y="1143000"/>
            <a:ext cx="6981701" cy="4648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84313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Description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Returns a string that contains the name of a type.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FullName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Returns a string that contains the fully qualified name of a type, which includes the namespace name and the type name.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BaseType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Returns a Type object that represents the class that a type inherits.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Returns a string that contains the name of the namespace that contains a type.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84313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1485900" marR="0" indent="-14859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GetType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 a Type object that represents the type of an object.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CB5F3-0E4E-44C6-96F5-F40E2D48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A449F-5F2B-4E31-848C-859FEB81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D0B72-23BA-48CC-B316-73147835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82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CA08-2736-479E-8819-AE685A04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Type class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get information about an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3FD5A-6387-49EB-A036-CFE11411C3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new Book("CS80",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 8.0", "Anne Boehm",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("Name: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("Namespace: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t.Namespace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t.BaseType.Name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displayed on the console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Book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ProductMaintenance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ProductMaintenance.Book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Product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85556-0FBD-4EDE-ADFD-64FD6914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5937-8212-4DDE-B37F-A3CA57EC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6970C-140B-463A-B3AC-6F1B7F2C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11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57B5-77E4-4C3E-81D8-56227768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test an object’s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34229-FAFD-4B91-8558-97D8C057C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(Book))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test an object’s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().Name ==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(Book))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4643A-1CC9-476E-95B9-CECF4651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5B07A-56E9-47B4-8667-ED4B37F2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D9B2-1DBD-4B04-8014-47DBD49D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9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33A7-A5AE-422B-89E2-8647927C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E7B50-531F-4593-9D0E-0EB0482DDC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explicit casting when working with the objects of a base class and its derived classes.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an abstract class and a sealed class.</a:t>
            </a:r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9B185-A7BF-4C50-815B-2F9DF0F6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EB13D-D35B-4096-997D-5EE84517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F736C-8988-4E65-A460-31EC1F63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294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B14E-8F94-4F1D-877D-28B62465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that display product information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FF41C-6DB4-4C24-BC40-CAC4484516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DisplayProduct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 p)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DisplayBook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 b)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C684C-27BE-4CD9-A4F6-21273DF6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8FE86-33B7-4BB9-B036-97E90B5B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6AB78-8D35-43B8-86D2-799161C9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94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9455-7948-4000-A8EA-533105FA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doesn’t require casting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1FB86-77F8-42B9-A451-BE1E54DCF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 b = new Book("C#",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"Anne Boehm",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(b);       // Casting is not required because Book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// is a subclass of Product.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requires casting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 = new Book("C#",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"Anne Boehm",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DisplayBook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((Book)p);    // Casting is required because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//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DisplayBook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accepts a Book object.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6F6CF-48D8-44F3-9CC5-8E782463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7BC1C-E622-40AC-B3D0-7F49846B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2231A-C2DD-4032-A65E-F6D707A1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17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AE63-0FC3-49D6-8AE8-E7B29934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throws a casting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7CF3D-C942-4078-AA7C-C0D7441EC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 = new Software("NPTK", ".NET Programmer's Toolkit",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"4.5", 179.99m);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DisplayBook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((Book)p);    // Will throw a casting exception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// because p is a Software object,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// not a Book object.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as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 = new Book("C#",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"Anne Boehm",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DisplaySoftware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 as Software);  // Passes null because 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// isn't a Software object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DA233-017E-4B26-820A-2A6831BF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155-CFAC-4474-B83D-25910418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B143-7A03-4FE2-BAF4-07234E26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206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0510-2BF5-44F9-B5D3-0DF583E3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abstract Product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005AB-514A-4FDA-8F6E-2D8D96456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abstract class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Code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abstract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No method body is coded.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abstract read-only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abstract 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get;       // No body is coded for the get accessor.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8785-5E6A-42AA-8AD0-EFD2B1A9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DBBF1-C609-4A27-B241-5FD756CD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6D2EF-D719-4B56-914C-CA2C4F1B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07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F92C-9A14-4772-9550-31D8DE57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inherits the abstract Product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7F090-EDB5-45BC-B350-754A426E9C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: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Author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"(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this.Author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")"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F2155-9836-4502-A16B-12629AED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D098F-A3DD-465C-8187-BC0FBE05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85A6E-FC34-405D-9340-61C49AA7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447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C069-0CD7-49E5-8135-C976D55D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class declaration for a sealed Book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478E5-BD88-4981-94F8-2342F20033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sealed class Book : Product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1D895-0339-4D39-961B-06C3EDD5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DBD82-2122-46C8-A46E-3B608450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3570E-3FB6-4DD1-A466-D18CD2F2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030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9F33-DD71-4A15-AECC-652114BC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sealed methods work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CB8B7-7B47-4557-9929-EA439B3EC2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base class named A that declares a virtual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A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("Hello from class A");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named B that inherits class A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overrides and seals its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 : A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sealed override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("Hello from class B");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77200-45E2-4C3A-B28B-707AE724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B3B1-9236-4EE3-A4AC-27094B99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E12F0-65FB-4D80-9AF9-D6E1E0CE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53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DE1A-D68A-4D14-8B58-D0AC90B3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sealed methods work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0F57A-DC6D-4ED6-ADD1-F1523C75B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named C that inherits class B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tries to override its sealed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C : B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      // Not allowed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("Hello from class 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97A9C-A2D9-4320-86D4-26760EA4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449B2-6AD9-41AF-A0FF-3754C3D2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990DC-B3C7-4C5A-BF7E-A88B4B76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37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A76ECF-7409-4C37-8540-EBD06915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2057400" marR="0" indent="-205740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14-1	Create a Customer Maintenance application that uses inheritance</a:t>
            </a:r>
            <a:endParaRPr lang="en-US" dirty="0"/>
          </a:p>
        </p:txBody>
      </p:sp>
      <p:pic>
        <p:nvPicPr>
          <p:cNvPr id="12" name="Content Placeholder 11" descr="Refer to page 493 in textbook">
            <a:extLst>
              <a:ext uri="{FF2B5EF4-FFF2-40B4-BE49-F238E27FC236}">
                <a16:creationId xmlns:a16="http://schemas.microsoft.com/office/drawing/2014/main" id="{C091777D-E1DA-4709-8234-3FB8C5ACE1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7565" y="1292225"/>
            <a:ext cx="3573398" cy="1877443"/>
          </a:xfrm>
          <a:prstGeom prst="rect">
            <a:avLst/>
          </a:prstGeom>
        </p:spPr>
      </p:pic>
      <p:pic>
        <p:nvPicPr>
          <p:cNvPr id="13" name="Content Placeholder 12" descr="Refer to page 493 in textbook">
            <a:extLst>
              <a:ext uri="{FF2B5EF4-FFF2-40B4-BE49-F238E27FC236}">
                <a16:creationId xmlns:a16="http://schemas.microsoft.com/office/drawing/2014/main" id="{8C679481-F9ED-472A-9828-AB703B0EB6EC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1247565" y="3276600"/>
            <a:ext cx="2408582" cy="1721972"/>
          </a:xfrm>
          <a:prstGeom prst="rect">
            <a:avLst/>
          </a:prstGeom>
        </p:spPr>
      </p:pic>
      <p:pic>
        <p:nvPicPr>
          <p:cNvPr id="14" name="Content Placeholder 13" descr="Refer to page 493 in textbook">
            <a:extLst>
              <a:ext uri="{FF2B5EF4-FFF2-40B4-BE49-F238E27FC236}">
                <a16:creationId xmlns:a16="http://schemas.microsoft.com/office/drawing/2014/main" id="{E2D2504E-EE85-4AFE-864F-1A78B71D747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4"/>
          <a:stretch>
            <a:fillRect/>
          </a:stretch>
        </p:blipFill>
        <p:spPr>
          <a:xfrm>
            <a:off x="3886199" y="3276600"/>
            <a:ext cx="2408581" cy="1731168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04C9D0-E947-4F5B-8428-6DA33D98F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502920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classes for two types of customers that are derived from the Customer base class. Then, add the code that works with these classes.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6C8F8-560B-4652-A68A-55669793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303B-EDEB-4A67-824A-275D3C5D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16B2-CEDA-4470-8911-087B6EC4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445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8B32FF-6FB8-4F29-AE7C-89CC0B02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>
                <a:effectLst/>
                <a:ea typeface="Times New Roman" panose="02020603050405020304" pitchFamily="18" charset="0"/>
              </a:rPr>
              <a:t>Extra 14-1	Use inheritance with the Inventory 			Maintenance application</a:t>
            </a:r>
            <a:endParaRPr lang="en-US" dirty="0"/>
          </a:p>
        </p:txBody>
      </p:sp>
      <p:pic>
        <p:nvPicPr>
          <p:cNvPr id="11" name="Content Placeholder 10" descr="Refer to page 26 in Extra Exercises document">
            <a:extLst>
              <a:ext uri="{FF2B5EF4-FFF2-40B4-BE49-F238E27FC236}">
                <a16:creationId xmlns:a16="http://schemas.microsoft.com/office/drawing/2014/main" id="{A3DF2F7B-9E1D-4DAC-83F0-9E7D7BE2497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295283"/>
            <a:ext cx="3733800" cy="1981317"/>
          </a:xfrm>
          <a:prstGeom prst="rect">
            <a:avLst/>
          </a:prstGeom>
        </p:spPr>
      </p:pic>
      <p:pic>
        <p:nvPicPr>
          <p:cNvPr id="12" name="Content Placeholder 11" descr="Refer to page 26 in Extra Exercises document">
            <a:extLst>
              <a:ext uri="{FF2B5EF4-FFF2-40B4-BE49-F238E27FC236}">
                <a16:creationId xmlns:a16="http://schemas.microsoft.com/office/drawing/2014/main" id="{BAA593F5-DE87-48AB-BA05-3AFDE03693D8}"/>
              </a:ext>
            </a:extLst>
          </p:cNvPr>
          <p:cNvPicPr>
            <a:picLocks noGrp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378" y="2667000"/>
            <a:ext cx="2115622" cy="21336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1D6E13-2CBA-46AE-8191-EC11739809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800600"/>
            <a:ext cx="7391400" cy="457200"/>
          </a:xfrm>
        </p:spPr>
        <p:txBody>
          <a:bodyPr/>
          <a:lstStyle/>
          <a:p>
            <a:pPr marL="347345" marR="0">
              <a:spcBef>
                <a:spcPts val="18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two classes to the Inventory Maintenance application that inherit the </a:t>
            </a:r>
            <a:r>
              <a:rPr lang="en-US" sz="2000" b="1" spc="-1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InvItem</a:t>
            </a: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class, and add code to the forms to provide for these new classes.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F549-0BF3-4D8B-9C10-25B70E24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B37EF-7EB0-457C-BF2E-097F9576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FE6D9-6E2A-4314-B520-8C042556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3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DACBA0-E8D1-429E-B09E-697EEC9B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inheritance works</a:t>
            </a:r>
            <a:endParaRPr lang="en-US" dirty="0"/>
          </a:p>
        </p:txBody>
      </p:sp>
      <p:pic>
        <p:nvPicPr>
          <p:cNvPr id="9" name="Content Placeholder 8" descr="Refer to page 461 in textbook">
            <a:extLst>
              <a:ext uri="{FF2B5EF4-FFF2-40B4-BE49-F238E27FC236}">
                <a16:creationId xmlns:a16="http://schemas.microsoft.com/office/drawing/2014/main" id="{29CD7038-F2C9-41F8-95FC-409A86248F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5608806" cy="46028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ED000-3CD0-46F3-B31A-3F6BF84F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428B-044C-4F8F-96E5-895B0C92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089AC-6B80-4FE1-928F-6D5240FF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40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ECFBBC-E301-417D-8FDF-393B7BDB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3-4	Create a memory calculator</a:t>
            </a:r>
            <a:endParaRPr lang="en-US" dirty="0"/>
          </a:p>
        </p:txBody>
      </p:sp>
      <p:pic>
        <p:nvPicPr>
          <p:cNvPr id="10" name="Content Placeholder 9" descr="Refer to page 16 in Projects document">
            <a:extLst>
              <a:ext uri="{FF2B5EF4-FFF2-40B4-BE49-F238E27FC236}">
                <a16:creationId xmlns:a16="http://schemas.microsoft.com/office/drawing/2014/main" id="{CA794E7A-48A6-4EE4-873D-7EE6682CC0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399" y="1143000"/>
            <a:ext cx="2975373" cy="32766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271C4C-8DCE-4F5C-A60B-4763E6D1F5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4196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form that lets the user perform the functions of a memory calculator.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FE613-E322-4488-9036-55C638DC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9225C-0279-4865-96B1-895AA43F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502EE-FA15-4163-BB40-44658B45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BD25-E4DD-4C1E-B90D-76A72336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A665F-4706-4C20-9FBD-DCF0D728C1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any of the features of inheritance that are presented in this chapter as you develop the classes for your applications.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inheritance is used within the .NET classes and how you can use it in your own classes.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might want to override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ToString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Equals(),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GetHashCode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methods of the Object class as you develop the code for a new class.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protected and virtual access modifiers for the members of a class.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polymorphism.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Type class.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7ACA-1B7E-4AE6-829B-0017F2A2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ED528-270C-4A09-8B63-8DE7471F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190AF-9F8E-4CD0-88C9-8CA3FF70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708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33A7-A5AE-422B-89E2-8647927C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E7B50-531F-4593-9D0E-0EB0482DDC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explicit casting when working with the objects of a base class and its derived classes.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an abstract class and a sealed class.</a:t>
            </a:r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9B185-A7BF-4C50-815B-2F9DF0F6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EB13D-D35B-4096-997D-5EE84517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F736C-8988-4E65-A460-31EC1F63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32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62DDA9-4428-4DD0-85A7-E902678E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inheritance hierarchy for form control classes</a:t>
            </a:r>
            <a:endParaRPr lang="en-US" dirty="0"/>
          </a:p>
        </p:txBody>
      </p:sp>
      <p:pic>
        <p:nvPicPr>
          <p:cNvPr id="9" name="Content Placeholder 8" descr="Refer to page 463 in textbook">
            <a:extLst>
              <a:ext uri="{FF2B5EF4-FFF2-40B4-BE49-F238E27FC236}">
                <a16:creationId xmlns:a16="http://schemas.microsoft.com/office/drawing/2014/main" id="{1A94A1FD-4C09-4829-A4DC-90B192D9FB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93818"/>
            <a:ext cx="4639458" cy="47735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D2CB-F868-43C1-80DD-0DBB8C39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DDE6C-5C1D-4B0F-BCED-6AB3BFBF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90FA-B72A-459D-8279-9B965FA5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86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53E8-B3BB-4575-857A-8C6C64FC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System.Object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1961E-521C-4C13-BDE6-4AED59D4B7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object1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object2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ReferenceEquals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object1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object2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GetHashCode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Finalize()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MemberwiseClone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D7D90-285A-445D-8387-8893A885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B0AD3-E6AB-4690-B684-FF361B3B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A5D98-2B18-4303-A3AB-7C6DB237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8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79A0C84-7114-48EE-9241-55A271D2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classes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Product Maintenance application</a:t>
            </a:r>
            <a:endParaRPr lang="en-US" dirty="0"/>
          </a:p>
        </p:txBody>
      </p:sp>
      <p:pic>
        <p:nvPicPr>
          <p:cNvPr id="9" name="Content Placeholder 8" descr="Refer to page 467 in textbook">
            <a:extLst>
              <a:ext uri="{FF2B5EF4-FFF2-40B4-BE49-F238E27FC236}">
                <a16:creationId xmlns:a16="http://schemas.microsoft.com/office/drawing/2014/main" id="{6D425BB6-CE50-45D3-8291-EF34A4C98C9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299777"/>
            <a:ext cx="5712447" cy="44870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F526-F882-4A83-AC22-28E0A7AB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708AB-C723-46A3-A86D-D971CD5F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5BC68-C9C3-4671-A271-D8B6A868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1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F47D-9CCE-4210-8FC4-4DF3C3EB0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simplified version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Product base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0AB3C-7F48-44EF-AF31-F0E77F27CF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Code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Code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Description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2FF69-F44D-4F96-BADC-D125C54E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C6598-C9C5-4314-9782-BF3CDD28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58396-035D-4104-A03F-BE2732F4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55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1E0050-3E41-42CA-8509-3D27031D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 modifiers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F458A0-084D-4E7F-86DB-715C6F879F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4648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624138" algn="l"/>
                <a:tab pos="29718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	Description</a:t>
            </a:r>
          </a:p>
          <a:p>
            <a:pPr marL="2628900" marR="0" indent="-2628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Available to all classes.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28900" marR="0" indent="-2628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Available only to the current class or to derived classes.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28900" marR="0" indent="-2628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Available only to classes in the current assembly.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28900" marR="0" indent="-2628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internal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Available to the current class, derived classes in the current assembly, or derived classes in other assemblies.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28900" marR="0" indent="-2628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protected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Available to the current class or to derived classes in the current assembly.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28900" marR="0" indent="-2628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Available only to the current class.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AFBF-66D3-4BA7-8FFA-719376B5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0DA55-36C2-4DDF-961D-3519C82B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E86F2-0BEB-4E41-A0CC-9FD85D20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1254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66</TotalTime>
  <Words>3744</Words>
  <Application>Microsoft Office PowerPoint</Application>
  <PresentationFormat>On-screen Show (4:3)</PresentationFormat>
  <Paragraphs>574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Arial Narrow</vt:lpstr>
      <vt:lpstr>Courier New</vt:lpstr>
      <vt:lpstr>Times New Roman</vt:lpstr>
      <vt:lpstr>Master slides_with_titles_logo</vt:lpstr>
      <vt:lpstr>Chapter 14</vt:lpstr>
      <vt:lpstr>Objectives (part 1)</vt:lpstr>
      <vt:lpstr>Objectives (part 2)</vt:lpstr>
      <vt:lpstr>How inheritance works</vt:lpstr>
      <vt:lpstr>The inheritance hierarchy for form control classes</vt:lpstr>
      <vt:lpstr>Methods of the System.Object class</vt:lpstr>
      <vt:lpstr>Business classes  for a Product Maintenance application</vt:lpstr>
      <vt:lpstr>The code for a simplified version  of the Product base class</vt:lpstr>
      <vt:lpstr>Access modifiers</vt:lpstr>
      <vt:lpstr>The syntax for creating subclasses</vt:lpstr>
      <vt:lpstr>The code for a Book class</vt:lpstr>
      <vt:lpstr>Another way to override a method</vt:lpstr>
      <vt:lpstr>Three versions of the GetDisplayText() method</vt:lpstr>
      <vt:lpstr>Code that uses the overridden methods</vt:lpstr>
      <vt:lpstr>The Product Maintenance form</vt:lpstr>
      <vt:lpstr>Two versions of the New Product form</vt:lpstr>
      <vt:lpstr>The code for the Product class</vt:lpstr>
      <vt:lpstr>The code for the Book class</vt:lpstr>
      <vt:lpstr>The code for the Software class</vt:lpstr>
      <vt:lpstr>The code for the ProductList class</vt:lpstr>
      <vt:lpstr>Code for the Product Maintenance form (part 1)</vt:lpstr>
      <vt:lpstr>Code for the Product Maintenance form (part 2)</vt:lpstr>
      <vt:lpstr>Code for the Product Maintenance form (part 3)</vt:lpstr>
      <vt:lpstr>The code for the New Product form (part 1)</vt:lpstr>
      <vt:lpstr>The code for the New Product form (part 2)</vt:lpstr>
      <vt:lpstr>The code for the New Product form (part 3)</vt:lpstr>
      <vt:lpstr>The Type class</vt:lpstr>
      <vt:lpstr>Code that uses the Type class  to get information about an object</vt:lpstr>
      <vt:lpstr>How to test an object’s type</vt:lpstr>
      <vt:lpstr>Two methods that display product information</vt:lpstr>
      <vt:lpstr>Code that doesn’t require casting</vt:lpstr>
      <vt:lpstr>Code that throws a casting exception</vt:lpstr>
      <vt:lpstr>An abstract Product class</vt:lpstr>
      <vt:lpstr>A class that inherits the abstract Product class</vt:lpstr>
      <vt:lpstr>The class declaration for a sealed Book class</vt:lpstr>
      <vt:lpstr>How sealed methods work (part 1)</vt:lpstr>
      <vt:lpstr>How sealed methods work (part 2)</vt:lpstr>
      <vt:lpstr>Exercise 14-1 Create a Customer Maintenance application that uses inheritance</vt:lpstr>
      <vt:lpstr>Extra 14-1 Use inheritance with the Inventory    Maintenance application</vt:lpstr>
      <vt:lpstr>Project 3-4 Create a memory calculator</vt:lpstr>
      <vt:lpstr>Objectives (part 1)</vt:lpstr>
      <vt:lpstr>Objectives (part 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Evan A. Gudmestad</cp:lastModifiedBy>
  <cp:revision>11</cp:revision>
  <cp:lastPrinted>2016-01-14T23:03:16Z</cp:lastPrinted>
  <dcterms:created xsi:type="dcterms:W3CDTF">2020-12-15T17:44:22Z</dcterms:created>
  <dcterms:modified xsi:type="dcterms:W3CDTF">2022-01-03T16:40:33Z</dcterms:modified>
</cp:coreProperties>
</file>