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23" autoAdjust="0"/>
    <p:restoredTop sz="86414" autoAdjust="0"/>
  </p:normalViewPr>
  <p:slideViewPr>
    <p:cSldViewPr>
      <p:cViewPr varScale="1">
        <p:scale>
          <a:sx n="98" d="100"/>
          <a:sy n="98" d="100"/>
        </p:scale>
        <p:origin x="221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1/3/2022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algn="ctr"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</a:t>
            </a:r>
            <a:b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interfaces</a:t>
            </a:r>
            <a:b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generics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0518F-DE1F-477C-B8E5-4EEC23971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9128-3BD2-46E8-8DA2-3AAE14C70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creating an interface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3D7B4-2FD6-43C3-BCC3-0F02F278D7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interface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InterfaceName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modifier type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PropertyName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get;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set;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AD3E4-6E4F-4E01-82C8-FA5EA843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01E4A-CB57-4667-B69E-738AECD9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AB6E7-854B-41F4-9E1A-C66A5C66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055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0FC3-9896-4C73-ADFA-1D19ABFD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interface that defines one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56A01-6EE8-4125-95BD-3F6EB19BB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interface that defines two methods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IPersistable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object Read(string 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bool Save(object o);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HasChanges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get;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EDC44-4A09-4A1C-8B59-37B9270D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A031B-20D1-4892-B630-17E28403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8216C-A622-44DB-94EE-F1D7E2C3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62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4BC0-568E-4159-8FDB-95CFA22E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creating an interface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inherits other interfaces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130C8-F069-409A-9685-909DE17FBE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interface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InterfaceName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InterfaceName1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InterfaceName2]...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interface members...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interface that inherits two interfaces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IDataAccessObject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IPersistable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add additional members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39C04-1C5E-4744-BD95-735A1C2F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ABE86-FE3E-48FB-A3DF-272839F7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11547-8CAD-43B6-8255-C90BB1D9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84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05FD8-B9F4-424B-B3B5-F7911CE9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implementing an interface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64511-7751-439B-B906-FDF7B4379B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[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BaseClassName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InterfaceName1[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InterfaceName2]...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Product class that implements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ICloneable</a:t>
            </a:r>
            <a:endParaRPr lang="en-US" sz="2400" b="1" dirty="0">
              <a:solidFill>
                <a:srgbClr val="00009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Product 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ICloneable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Product class that implements two interfaces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Product 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ICloneable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inherits a class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implements two interfaces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Book : Product,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ICloneable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91167-70C5-4134-8D21-75FF6702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AF43F-F69F-4E7D-9A18-12B94992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72B5-003B-47AB-BC56-8A0BC69A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800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43E920-80F2-437C-BDB7-38AB3423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Quick Actions menu for an interface name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B0325-E16A-40D4-AA02-1FCC6144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75670-1D55-430E-B397-9779F4633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F31F3-42C7-4867-B1E6-128074C2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ontent Placeholder 8" descr="Refer to page 503 in textbook">
            <a:extLst>
              <a:ext uri="{FF2B5EF4-FFF2-40B4-BE49-F238E27FC236}">
                <a16:creationId xmlns:a16="http://schemas.microsoft.com/office/drawing/2014/main" id="{412EF7CC-8244-491E-A521-7CA8CC38ACE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86162"/>
            <a:ext cx="6019048" cy="2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8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DDD5-D585-4E51-9D25-24B90CED6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that’s generated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you implement the interface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4117F-88D6-4995-8D19-6A4528BD07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object Clone()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throw new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NotImplementedException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that’s generated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you explicitly implement the interface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ICloneable.Clone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throw new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NotImplementedException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DD727-06F4-4185-BE10-DE03D4B7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9EA87-32EA-4273-9FED-BF8EED5F6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FAB28-9146-4B9E-969D-4BE17B30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653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79B3-7B92-4EFD-91FE-421BBA8E5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cloneable Product class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BC958-2F7C-4FE9-8443-3C89F4A434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Product 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ICloneable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Code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Description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decimal Price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Product(string Code, string Description,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Price)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Code;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Description;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Price;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this.Price.ToString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E80CC-3EF2-482B-87F3-6E9ED1C9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0E025-0EAC-4B43-858F-49868699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18CD0-8E84-4313-8905-4BE314B7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728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61B89-3665-45D3-A60E-18AD7A82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cloneable Product class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85C78-C872-41DB-A450-4869130B1F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object Clone()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 p = new Product();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p;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2AFF-0F09-42E2-8EDA-D7CD18AA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23066-5872-4968-B141-C238F250E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AC77C-7357-4355-AB08-B3750050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303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6CE4-DE20-455E-B07B-ACD04C7D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and clones a Product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3611A-41D7-44EA-AE3D-F7CC27D11E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p1 = new Product("BJWN",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Beginning Java with NetBeans", 57.50m);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p2 = (Product)p1.Clone();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p2.Code = "BJWE";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p2.Description =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Beginning Java with Eclipse";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(p1.GetDisplayText("\n") + "\n");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(p2.GetDisplayText("\n") + "\n");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output that’s displayed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BJWN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Beginning Java with NetBeans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$57.50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BJWE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Beginning Java with Eclipse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$57.50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48C75-3810-4E41-84E2-FCE99C32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10CC-5F33-40D3-8F02-052D7CDF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58B2B-1D26-474B-A85D-AEE9B367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715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F527-2384-4277-B9CC-3694E8E51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that uses an interface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a parameter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B84D1-5330-48F9-A35F-943B7257AC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List&lt;object&gt;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ICloneable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count)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List&lt;object&gt; objects = new List&lt;object&gt;();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i = 0; i &lt; count;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object o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obj.Clone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objects.Add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objects;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WriteToDebug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that uses an interface as a parameter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WriteToDebug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("\n") + "\n");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BB021-E34F-455D-A421-9CF2EC6C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4CD29-C425-4F2B-8291-EECA92FF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172A1-3F63-46AB-8317-0096B3FD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30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E22E-9D82-42CC-A830-5D38D9EBD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3D1DE-1276-4642-A076-BE4397090D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.NET interfaces as you develop the classes for an application.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 and use your own interfaces.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an interface and an abstract class.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.NET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ICloneable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IComparable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&lt;&gt;, and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IEnumerable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&lt;&gt; interfaces.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 use of default methods as well as static fields and methods in interfaces.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 use of generic interfaces.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075A7-0DE2-48FB-B7ED-9A862727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D6329-42E6-4293-83F3-30E09EC9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4592B-C0E8-473F-9772-9A5CEE28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74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AD7C-B13F-49B1-8919-056E62B5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E4E36-82C4-40DD-8F41-7BB91890A3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4321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Product("C#",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C#", 59.50m);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List&lt;object&gt; products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(product, 3);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(Product p in products)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WriteToDebug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output that’s displayed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$59.50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$59.50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$59.50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D1A0A-52B1-40C3-903A-DAABE8A0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04EE5-43BD-4D8A-86B1-4DA7CEB7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ABEAF-F912-4A88-962D-03F264CE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439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5609-35D0-4C6C-BC1F-843962AB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declaring a default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(C# 8.0 or later)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7E710-F8A7-4A64-A75A-6B06F7288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accessModifier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returnType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parameterlist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interface that defines a default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terminator)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terminator;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5B02D-27AF-4048-A894-126C9861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C6DAD-55D1-419F-A910-CF8308D86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BF31C-AA7A-46B2-B942-D79EF8833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628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E36C-6C04-49F4-8E5D-86DDEB99E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uses the default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68AC6-7D7D-484D-AC64-DCA0CAE18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Product :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This class doesn't override the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As a result, it uses the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defined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by the interface.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overrides the default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Product :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this.Description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this.Price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2039-AC68-48C7-AB44-67CC7C834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627C4-8CBA-4727-AD08-608A04AE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AFBEF-9D7C-40BD-909B-FECE0BEA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038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DD47F-6CD6-4A88-891A-A8B0825F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interface that defines a static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 static field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258C9-81D4-4CEF-A377-C46FA90309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IPrintable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static string terminator = "\r\n";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static string Print(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(terminator);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calls a static method from an interface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Product("C#",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C#", 59.50m);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IPrintable.Print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03A37-6933-46A2-A499-2470FEAF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8B7BC-83AD-4204-B8D7-FD9F0FA73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CD898-FE27-4A52-84C0-3DFF7B358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685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DA43-C2B0-4FCC-BF9E-179F324D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&lt;&gt; class that uses generics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2193E-E3A0-47FB-AF00-E73ADDA796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List&lt;T&gt; list = new List&lt;T&gt;();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an Add()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Add(T item)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(item);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 read-only indexer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T this[int i] =&gt; list[i];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 read-only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Count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8763E-FAC3-4906-9CF8-26EEE896D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DA64D-533F-43BB-8FA8-816137963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B7056-8D78-4A55-B9A8-DC7F9467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988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011B-A41C-40DB-BDDE-7178D79F7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&lt;&gt; class that uses generics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FB8DF-639F-4AE4-A856-F0DB36B9D4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the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override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(int i = 0; i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list[i].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"\n";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4A659-14CF-4724-A4AB-C63C064C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B23F4-6D33-4D1F-9558-80FF89A2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EEDDB-0206-476E-818F-65A19E1F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562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8735-0EC2-4142-9ADA-7AEBA169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&lt;&gt;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03B3C-4C49-4C75-BD22-76D8193274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Test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("List 1 -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&lt;int&gt; list1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&lt;int&gt;();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i1 = 11;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i2 = 7;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list1.Add(i1);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list1.Add(i2);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(list1.ToString());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Test 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("List 2 - Products");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&lt;Product&gt; list2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&lt;Product&gt;();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p1 = new Product("JAVA",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 Programming", 59.50m);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p2 = new Product("C#",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C#", 59.50m);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list2.Add(p1);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list2.Add(p2);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(list2.ToString());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64B03-A22A-4566-BA7E-A14101F1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1C1DF-9818-40E3-A07A-3346180DF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1D83C-EFDF-4CA1-BFDC-ED5E04ED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859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A150-CFEB-4E54-B6B1-D9AC5F51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 from the Test 1 and Test 2 code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E4D26-4895-450D-99AF-83510F0FF8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1 -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2 - Products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 Programming    $59.50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C#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        $59.50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E4638-B4FC-4778-BE78-BE75C7A9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3E9AE-2F0D-4528-8EA9-BFB020C1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7D188-EE5C-45B2-8D12-B3951DC4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904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83A61D-63AD-4EED-A058-E58BF2F5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common generic .NET interface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43E363C-9673-48BB-95B1-48CCDC6AF1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4343400" cy="7620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2005013" algn="l"/>
                <a:tab pos="22860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	Member</a:t>
            </a:r>
          </a:p>
          <a:p>
            <a:pPr marL="2000250" marR="0" indent="-200025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2860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IComparable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&lt;&gt;	int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CompareTo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A14DE-752F-43DF-B576-E6D39CF47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D3C6D-2D26-4B32-9EC4-819A2B03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D2788-0A68-4F30-B88E-55231C1F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95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58306C-D35B-4CB1-A95B-297DFB02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.NET interfaces for generic collections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1)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7DCBD3-2B3D-4110-A423-9C93B8E9B6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295400"/>
            <a:ext cx="5562600" cy="42672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2063750" algn="l"/>
                <a:tab pos="24003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	Members</a:t>
            </a:r>
          </a:p>
          <a:p>
            <a:pPr marL="2057400" marR="0" indent="-20574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IEnumerable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&lt;&gt;	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IEnumerator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GetEnumerator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57400" marR="0" indent="-20574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ICollection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&lt;&gt;	int Count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bool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IsReadOnly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SyncRoot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Add(T)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void Clear()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bool Contains(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CopyTo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bool Remove(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57400" marR="0" indent="-20574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&lt;&gt;	[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IndexOf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void Insert(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RemoveAt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8CDCB-B889-457D-BD1A-FDC5DB4E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F1C2F-77A5-4FB9-8F24-3FFF5CB0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9805F-D962-4541-A2CE-3CCD9342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6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277D-F49D-4B43-8206-F05A8374A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65BC7-752E-4098-8B0C-AD5FB5EA39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9990F-465A-4EAD-8385-4F6362D5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EB64F-0716-4F9E-AD91-093153754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A66D8-9B59-4B1E-8FDF-AB2E9792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219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1D903F5-8E96-4EC6-A312-7AF554D7C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.NET interfaces for generic collections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(part 2)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664D2A-DC22-4B0A-939C-0CA4C75A8C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295400"/>
            <a:ext cx="5562600" cy="22098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2063750" algn="l"/>
                <a:tab pos="24003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	Members</a:t>
            </a:r>
          </a:p>
          <a:p>
            <a:pPr marL="2057400" marR="0" indent="-20574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IDictionary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&lt;&gt;	[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ICollection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&gt; Keys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ICollection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&gt; Values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void Add(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bool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ContainsKey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bool Remove(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bool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TryGetValue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DF553-5217-4C0A-B299-9D8F0F58C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42038-D649-4938-AB3B-30E3111C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5172-F998-418A-8CEF-7560C908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33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3122-0A85-4458-93B3-924894518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implements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IComparable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&lt;&gt; interface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4D787-E73A-4698-A96E-D412CB14A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Product 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IComparable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&lt;Product&gt;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Code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Description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decimal Price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other members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CompareTo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 other)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this.Code.CompareTo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other.Code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9C4CB-65E8-4649-BB09-2A36E892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D723D-F817-4B4F-A3C2-C84C73D49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4383B-B16A-4414-8F00-1626796E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872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04BF-D59C-4FBE-82FC-989FD4B3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3D52A-DA08-4538-A440-529105A03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p1 = new Product("JAVA",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 Programming", 59.50m);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p2 = new Product("C#",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C#", 59.50m);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p1.CompareTo(p2);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("p1 is greater than p2");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("p1 is less than p2");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("p1 is equal to p2");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97D6F-A41A-470D-B266-6D40DBA4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DE3F1-68BC-4ED4-8FE1-561CCD0D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B3C0C-4357-4207-B968-C537A18D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356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449C287-D013-417D-AE60-256822B2E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that can be returned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CompareTo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CF9FF6-F48C-41EA-A7A5-F8D6BEBE30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295400"/>
            <a:ext cx="7086600" cy="17526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031875" algn="l"/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	Meaning</a:t>
            </a: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176213" algn="l"/>
                <a:tab pos="2514600" algn="l"/>
                <a:tab pos="742950" algn="r"/>
                <a:tab pos="2514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-1	The current element is less than the compare element.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234950" algn="l"/>
                <a:tab pos="2514600" algn="l"/>
                <a:tab pos="742950" algn="r"/>
                <a:tab pos="2514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0	The current element is equal to the compare element.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28700" marR="0" indent="-1028700">
              <a:spcBef>
                <a:spcPts val="600"/>
              </a:spcBef>
              <a:spcAft>
                <a:spcPts val="600"/>
              </a:spcAft>
              <a:tabLst>
                <a:tab pos="234950" algn="l"/>
                <a:tab pos="2514600" algn="l"/>
                <a:tab pos="742950" algn="r"/>
                <a:tab pos="2514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1	The current element is greater than the compare element.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E9FFF-79A5-4120-BE30-09C84816A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6B8C6-1F1F-46D2-A16D-74A4080F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A147A-1E4A-4CC4-A1C0-33A4E1FF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6040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FA02-79FF-40C5-91CC-006D6D80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uses constraints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08463-5D72-46B9-907C-B604FEB6EC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where T: class,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IComparable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List&lt;T&gt; list = new List&lt;T&gt;();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an Add() method that keeps the list sorted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Add(T item)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0)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(item);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 (int i = 0; i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currentItem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list[i];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nextItem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null;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if (i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- 1)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nextItem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list[i + 1];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6EF30-D28C-4B0B-96CB-E47D6002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EFF04-0712-4C5F-9A04-1D74FD9F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D4F58-6013-4F12-A433-CAC8FDA5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401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1F70-70E2-444C-9218-D6A40B90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uses constraints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CC548-2731-415A-84FB-60A71D3F89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currentCompare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currentItem.CompareTo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(item);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nextItem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null)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currentCompare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list.Insert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(i, item);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// insert before current item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break;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5E674-6415-4C04-9230-83391D682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F17F9-E207-4258-ABBA-9703D929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3724D-078F-418C-8DD3-CF462FBE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16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B241FC-24A4-4B29-93B3-2D629DB7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Keywords that can be used to define constraints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BBB6586-3234-44A4-9EE5-AEFF4C05AB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41910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2168525" algn="l"/>
                <a:tab pos="2514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Keyword	Description</a:t>
            </a:r>
          </a:p>
          <a:p>
            <a:pPr marL="2171700" marR="0" indent="-2171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The type argument must be a class.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71700" marR="0" indent="-2171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The type argument must be a structure other than one that defines a nullable type.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71700" marR="0" indent="-2171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new()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The type argument must have a default constructor. You can’t use this keyword when the type argument must be a structure.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71700" marR="0" indent="-2171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System.Enum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The type argument must be of the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System.Enum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type.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71700" marR="0" indent="-21717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System.Delegate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type argument must be of the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System.Delegate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type.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97D35-02EB-468A-AEEC-2D72217D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FCE6-800D-470C-9D25-ACD1C099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8B471-FDD0-47CA-A8B1-BB58C467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29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71FF-99AC-484F-AFB1-A71B233A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that’s constrained to value types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D782B-0913-45CF-A371-42AEC05817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where T: struct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class that uses constraints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where T: Product,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IComparable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&lt;T&gt;, new()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10F1D-A0F7-4DB8-83D9-B9D687ED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12F5B-8304-4F29-96D7-AF7ABE9A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5CF53-6AB7-403F-AE2A-66E8FEBB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048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D24A-07FB-444E-B253-E455CE27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implements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&lt;&gt;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C55FB-3995-4B73-B4AF-46E52E62CB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List&lt;T&gt; list = new List&lt;T&gt;();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other members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GetEnumerator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foreach (T item in list)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yield return item;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System.Collections.IEnumerator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System.Collections.IEnumerable.GetEnumerator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throw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NotImplementedException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60B5-D139-4A8E-9D87-386F8D60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DAF1B-8C71-4EAD-A36C-F13CB92C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5063E-2612-4710-85DA-B400DADC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504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4C60-5D34-496D-98B7-F1D44DEA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CustomList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177B9-6D10-41CA-8FEC-BD5ED65EDC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p1 = new Product("JAVA",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 Programming", 59.50m);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p2 = new Product("C#",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C#", 59.50m);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&lt;Product&gt; list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&lt;Product&gt;();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(p2);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(Product p in list)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BE80A-5C05-4A75-9F11-FBB8CD1A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799ED-9E03-4BC6-8BE0-49907C87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C3F03-986A-45AD-9793-64943622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58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A9B0-D26A-4A69-AB4F-520E139E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Product class that implements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83945-78B2-4295-971A-50F80C0E6B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Product 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Code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Description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decimal Price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Product(string Code, string Description,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 Price)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Code;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Description;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Price;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this.Price.ToString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74E9B-E447-4188-8B16-D09DB281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52D01-11D6-4674-98F5-ED030417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C5602-A8FD-47F6-80BD-DE0BED7B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77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071B-46A7-400D-8620-61BC9D91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interface named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IGenericPersistable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&lt;&gt;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uses generics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E6887-D408-4EA3-9220-F462331874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IGenericPersistable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 Read(string 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bool Save(T obj);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HasChanges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get;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CE182-39AB-45C7-889A-92FC45A0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34A2-2ADF-435C-AB2C-67DCBBAE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411D9-6299-4D38-98F5-D6B1A55C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3324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E394-E417-413A-A36C-6B0C8EAA2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implements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IGenericPersistable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&lt;&gt; 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D9FF3-E6F4-44C8-96A3-DDC08E674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Customer :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IGenericPersistable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&lt;Customer&gt;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other members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Customer Read(string id)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throw new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NotImplementedException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bool Save(Customer obj)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throw new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NotImplementedException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571C6-ACFE-467C-89F2-8F80D55A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E664B-B10F-4CD2-9B12-461E8352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59F6A-0DFC-4B65-B9AE-23F97122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07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BDEB-FB2E-427A-856D-8EB3377C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implements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IGenericPersistable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&lt;&gt; 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C33F7-98E7-4630-A49D-6845959D46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HasChanges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get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throw new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NotImplementedException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throw new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NotImplementedException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16901-0B0F-424A-9DD0-0B149E04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04495-B67B-44B7-A940-CBB611A7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C0443-0457-4644-AB8D-13727EB8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5241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B142D1-22A0-41BB-BEC9-F7854D678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Exercise 15-1	Implement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ICloneable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endParaRPr lang="en-US" dirty="0"/>
          </a:p>
        </p:txBody>
      </p:sp>
      <p:pic>
        <p:nvPicPr>
          <p:cNvPr id="10" name="Content Placeholder 9" descr="Refer to page 525 in textbook">
            <a:extLst>
              <a:ext uri="{FF2B5EF4-FFF2-40B4-BE49-F238E27FC236}">
                <a16:creationId xmlns:a16="http://schemas.microsoft.com/office/drawing/2014/main" id="{05F5C8EE-9E18-4842-854D-F7636B8E603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66800"/>
            <a:ext cx="5131425" cy="3429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5F76FB-53EA-4812-A83D-5FEED89A0B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572001"/>
            <a:ext cx="7391400" cy="22097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code to a Customer class so it implements the </a:t>
            </a:r>
            <a:r>
              <a:rPr lang="en-US" sz="2000" b="1" spc="-1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ICloneable</a:t>
            </a: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interface. Then, create a List&lt;&gt; that contains the requested number of clones and display the clones in a list box.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7BF5A-43D0-4442-89BE-7BC41740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E79A5-CF08-40C5-BE91-B5CA9592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81D2F-80A4-4862-85C4-B3A65DCF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0302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5F5A25-BA9D-485C-8399-57EBC0D9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1828800" marR="0" indent="-182880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3-5	Maintain student scores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(Student class)</a:t>
            </a:r>
            <a:endParaRPr lang="en-US" dirty="0"/>
          </a:p>
        </p:txBody>
      </p:sp>
      <p:pic>
        <p:nvPicPr>
          <p:cNvPr id="10" name="Content Placeholder 9" descr="Refer to page 17 in Projects document">
            <a:extLst>
              <a:ext uri="{FF2B5EF4-FFF2-40B4-BE49-F238E27FC236}">
                <a16:creationId xmlns:a16="http://schemas.microsoft.com/office/drawing/2014/main" id="{D0B998E3-C8AB-404A-8F59-1B22F95A5A6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16" y="1295400"/>
            <a:ext cx="3751284" cy="31242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1F7EE14-06A5-40C1-8A84-DDFE9953B0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495801"/>
            <a:ext cx="7391400" cy="22097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an application that maintains a list of student scores using a Student class. This class will implement the </a:t>
            </a:r>
            <a:r>
              <a:rPr lang="en-US" sz="2000" b="1" spc="-1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ICloneable</a:t>
            </a: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interface and the Clone method will implement a deep copy.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854B1-EE4C-4F74-8FF6-F5827174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7C5BE-1164-45E6-9EE7-A542DD26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4B1FA-E761-45DF-B0C4-7B60196E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1815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657D7F1-3ABA-4D7A-81CE-2AEE7C11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1828800" marR="0" indent="-182880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8288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3-6	Translate English to Pig Latin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Pig Greek</a:t>
            </a:r>
            <a:endParaRPr lang="en-US" dirty="0"/>
          </a:p>
        </p:txBody>
      </p:sp>
      <p:pic>
        <p:nvPicPr>
          <p:cNvPr id="10" name="Content Placeholder 9" descr="Refer to page 18 in Projects document">
            <a:extLst>
              <a:ext uri="{FF2B5EF4-FFF2-40B4-BE49-F238E27FC236}">
                <a16:creationId xmlns:a16="http://schemas.microsoft.com/office/drawing/2014/main" id="{BA22F4B8-2AEB-4432-AF23-5230C66F0D09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95400"/>
            <a:ext cx="2895600" cy="32766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728743A-DBA0-485D-BEE7-98505D995A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648201"/>
            <a:ext cx="7391400" cy="22097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form that converts a text entry to Pig Latin or Pig Greek. To do that, you’ll create an interface named </a:t>
            </a:r>
            <a:r>
              <a:rPr lang="en-US" sz="2000" b="1" spc="-1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ITranslator</a:t>
            </a: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two classes that provide the translations by implementing this interface.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D2C11-E540-4BBA-B0A5-B4FF9AAA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1B5C8-F1B6-429B-B1FE-1AD1C560A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0CA9D-26E2-49F4-A4B3-54FB720F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9431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E22E-9D82-42CC-A830-5D38D9EBD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3D1DE-1276-4642-A076-BE4397090D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.NET interfaces as you develop the classes for an application.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 and use your own interfaces.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an interface and an abstract class.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.NET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ICloneable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IComparable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&lt;&gt;, and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IEnumerable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&lt;&gt; interfaces.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 use of default methods as well as static fields and methods in interfaces.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 use of generic interfaces.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075A7-0DE2-48FB-B7ED-9A862727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D6329-42E6-4293-83F3-30E09EC9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4592B-C0E8-473F-9772-9A5CEE28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45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52EAF-6E63-46B9-AEC2-5216EE3E5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E0E50-85A0-468F-9EAD-D05E562AA9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IDisplayable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 = new Product(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"C#",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C#", 59.50m);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product.GetDisplayText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("\n"));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E2CE8-28F0-4C92-8A60-6E79A0439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5CC24-2BDA-48D9-9E41-867C13AC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A9C72-2882-4943-800E-53A83142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83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6D48-412D-494A-AB2F-3A579207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comparison of interfaces and abstract classes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3D450-FFED-4960-8AD5-367930DF1F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Both interfaces and abstract classes can provide signatures for properties and methods that a class must implement.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Both interfaces and abstract classes can implement some or all of their properties and methods.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abstract class can use instance variables and constants as well as static variables and constants. An interface can only use static variables and constants.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class can inherit only one class (including abstract classes), but a class can implement more than one interface.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F1690-ACB6-41A5-A3A0-D95BB886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C4C58-D4E8-41A9-BDA0-9C1F3F1A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625C5-F2FE-43CB-8F5D-CA5C47C8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2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C1F140-BA92-4040-A775-A0943CB4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.NET interfaces 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D3B2AA5-C6AB-48E9-B3B8-624F70BD2AA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5029200" cy="26670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946275" algn="l"/>
                <a:tab pos="22860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	Members</a:t>
            </a: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ICloneable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object Clone()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IComparable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int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CompareTo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IConvertible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TypeCode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GetTypeCode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b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decimal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ToDecimal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b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 ToInt32()</a:t>
            </a:r>
            <a:b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...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IDisposeable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void Dispose()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2C0DC-8868-48C7-AAFA-AC07B6F83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C8F95-AD9C-48E6-9196-A4E67498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12503-3F2B-4F7F-A649-03EDF9C4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104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F87052-0531-4009-91DF-A3DBAB6C4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.NET interfaces for collections (part 1)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CF4FF6-326C-440E-AA54-8EFF009F75A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5644662" cy="41148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711325" algn="l"/>
                <a:tab pos="20574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	Members</a:t>
            </a: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IEnumerable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IEnumerator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GetEnumerator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IEnumerator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object Current</a:t>
            </a:r>
            <a:b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bool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MoveNext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b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void Reset()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ICollection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int Count</a:t>
            </a:r>
            <a:b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bool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IsSynchronized</a:t>
            </a:r>
            <a:b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object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SyncRoot</a:t>
            </a:r>
            <a:b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void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CopyTo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IList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[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  <a:b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 Add(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void Clear()</a:t>
            </a:r>
            <a:b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void Remove(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void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RemoveAt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E3547-80A7-487D-B5C6-B9F1C4E0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9BE11-1B18-467D-BD1F-F7DF38D2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EDD02-43F3-4E45-9E9E-997C1E8E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50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38CA6-139D-484A-8189-7B0E1B2A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.NET interfaces for collections (part 2)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E3A84F-A6EF-42BC-BC6A-53ADB67E3E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5638800" cy="19812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711325" algn="l"/>
                <a:tab pos="20574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	Members</a:t>
            </a: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IDictionary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[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  <a:b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ICollection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Keys</a:t>
            </a:r>
            <a:b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ICollection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Values</a:t>
            </a:r>
            <a:b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 Add(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void Remove(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void Clear()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D41ED-4B17-46F7-B9AD-6B2E1C65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55BEB-996E-4474-BBF1-A8194330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6CD17-21A0-450A-9A5B-559BCF90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49470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71</TotalTime>
  <Words>4002</Words>
  <Application>Microsoft Office PowerPoint</Application>
  <PresentationFormat>On-screen Show (4:3)</PresentationFormat>
  <Paragraphs>633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15</vt:lpstr>
      <vt:lpstr>Objectives</vt:lpstr>
      <vt:lpstr>The IDisplayable interface</vt:lpstr>
      <vt:lpstr>A Product class that implements  the IDisplayable interface</vt:lpstr>
      <vt:lpstr>Code that uses the IDisplayable interface</vt:lpstr>
      <vt:lpstr>A comparison of interfaces and abstract classes</vt:lpstr>
      <vt:lpstr>Common .NET interfaces </vt:lpstr>
      <vt:lpstr>Common .NET interfaces for collections (part 1)</vt:lpstr>
      <vt:lpstr>Common .NET interfaces for collections (part 2)</vt:lpstr>
      <vt:lpstr>The syntax for creating an interface</vt:lpstr>
      <vt:lpstr>An interface that defines one method</vt:lpstr>
      <vt:lpstr>The syntax for creating an interface  that inherits other interfaces</vt:lpstr>
      <vt:lpstr>The syntax for implementing an interface</vt:lpstr>
      <vt:lpstr>The Quick Actions menu for an interface name</vt:lpstr>
      <vt:lpstr>The code that’s generated  when you implement the interface</vt:lpstr>
      <vt:lpstr>The code for the cloneable Product class (part 1)</vt:lpstr>
      <vt:lpstr>The code for the cloneable Product class (part 2)</vt:lpstr>
      <vt:lpstr>Code that creates and clones a Product object</vt:lpstr>
      <vt:lpstr>A CreateList() method that uses an interface  as a parameter</vt:lpstr>
      <vt:lpstr>Code that uses the methods</vt:lpstr>
      <vt:lpstr>The syntax for declaring a default method  (C# 8.0 or later)</vt:lpstr>
      <vt:lpstr>A class that uses the default method</vt:lpstr>
      <vt:lpstr>An interface that defines a static method  and a static field</vt:lpstr>
      <vt:lpstr>A CustomList&lt;&gt; class that uses generics (part 1)</vt:lpstr>
      <vt:lpstr>A CustomList&lt;&gt; class that uses generics (part 2)</vt:lpstr>
      <vt:lpstr>Code that uses the CustomList&lt;&gt; class</vt:lpstr>
      <vt:lpstr>Output from the Test 1 and Test 2 code</vt:lpstr>
      <vt:lpstr>A common generic .NET interface</vt:lpstr>
      <vt:lpstr>Common .NET interfaces for generic collections (part 1)</vt:lpstr>
      <vt:lpstr>Common .NET interfaces for generic collections (part 2)</vt:lpstr>
      <vt:lpstr>A class that implements  the IComparable&lt;&gt; interface</vt:lpstr>
      <vt:lpstr>Code that uses the class</vt:lpstr>
      <vt:lpstr>Values that can be returned  by the CompareTo() method</vt:lpstr>
      <vt:lpstr>A class that uses constraints (part 1)</vt:lpstr>
      <vt:lpstr>A class that uses constraints (part 2)</vt:lpstr>
      <vt:lpstr>Keywords that can be used to define constraints</vt:lpstr>
      <vt:lpstr>A class that’s constrained to value types</vt:lpstr>
      <vt:lpstr>A class that implements IEnumerable&lt;&gt;</vt:lpstr>
      <vt:lpstr>Code that uses the CustomList&lt;T&gt; class</vt:lpstr>
      <vt:lpstr>An interface named IGenericPersistable&lt;&gt;  that uses generics</vt:lpstr>
      <vt:lpstr>A class that implements IGenericPersistable&lt;&gt;  (part 1)</vt:lpstr>
      <vt:lpstr>A class that implements IGenericPersistable&lt;&gt;  (part 2)</vt:lpstr>
      <vt:lpstr>Exercise 15-1 Implement the ICloneable interface</vt:lpstr>
      <vt:lpstr>Project 3-5 Maintain student scores (Student class)</vt:lpstr>
      <vt:lpstr>Project 3-6 Translate English to Pig Latin  or Pig Greek</vt:lpstr>
      <vt:lpstr>Objectives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Evan A. Gudmestad</cp:lastModifiedBy>
  <cp:revision>12</cp:revision>
  <cp:lastPrinted>2016-01-14T23:03:16Z</cp:lastPrinted>
  <dcterms:created xsi:type="dcterms:W3CDTF">2020-12-15T18:43:33Z</dcterms:created>
  <dcterms:modified xsi:type="dcterms:W3CDTF">2022-01-03T16:42:09Z</dcterms:modified>
</cp:coreProperties>
</file>