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14" autoAdjust="0"/>
  </p:normalViewPr>
  <p:slideViewPr>
    <p:cSldViewPr>
      <p:cViewPr varScale="1">
        <p:scale>
          <a:sx n="98" d="100"/>
          <a:sy n="98" d="100"/>
        </p:scale>
        <p:origin x="19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16</a:t>
            </a:r>
          </a:p>
        </p:txBody>
      </p:sp>
      <p:sp>
        <p:nvSpPr>
          <p:cNvPr id="6" name="Text Placeholder 5"/>
          <p:cNvSpPr>
            <a:spLocks noGrp="1"/>
          </p:cNvSpPr>
          <p:nvPr>
            <p:ph type="body" sz="quarter" idx="13"/>
          </p:nvPr>
        </p:nvSpPr>
        <p:spPr>
          <a:xfrm>
            <a:off x="1371600" y="2209800"/>
            <a:ext cx="6400800" cy="2971800"/>
          </a:xfrm>
        </p:spPr>
        <p:txBody>
          <a:bodyPr/>
          <a:lstStyle/>
          <a:p>
            <a:r>
              <a:rPr lang="en-US" dirty="0"/>
              <a:t>How to organize, document,</a:t>
            </a:r>
            <a:br>
              <a:rPr lang="en-US" dirty="0"/>
            </a:br>
            <a:r>
              <a:rPr lang="en-US" dirty="0"/>
              <a:t>and test your classes</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5E54D7D2-ABBA-4B7D-9B92-01C3255B13D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38D7-C653-4FBC-B0DF-BEB1A946309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of a Validator class with XML documentation</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2)</a:t>
            </a:r>
            <a:endParaRPr lang="en-US" dirty="0"/>
          </a:p>
        </p:txBody>
      </p:sp>
      <p:sp>
        <p:nvSpPr>
          <p:cNvPr id="3" name="Text Placeholder 2">
            <a:extLst>
              <a:ext uri="{FF2B5EF4-FFF2-40B4-BE49-F238E27FC236}">
                <a16:creationId xmlns:a16="http://schemas.microsoft.com/office/drawing/2014/main" id="{06E94B27-519F-4675-A24E-656D5B24C6AF}"/>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Checks whether the user entered a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&lt;param name="value"&gt;The value to be validated.&lt;/param&gt;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&lt;param name="name"&gt;A name that identifies the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 be validated.&lt;/param&gt;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&lt;returns&gt;An error message if the user didn't enter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 value.&lt;/returns&gt;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IsPresent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(value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is a required field."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64EFD140-3F9F-42C1-B174-D35846FF20F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338902F-1CF2-4D7A-A774-95286DD14EB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A938BFB-7CF2-4C65-8558-91851B4129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76610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6262F5-ED77-4F4D-B695-18B89A7667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XML elements for class documentation</a:t>
            </a:r>
            <a:endParaRPr lang="en-US" dirty="0"/>
          </a:p>
        </p:txBody>
      </p:sp>
      <p:sp>
        <p:nvSpPr>
          <p:cNvPr id="8" name="Text Placeholder 7">
            <a:extLst>
              <a:ext uri="{FF2B5EF4-FFF2-40B4-BE49-F238E27FC236}">
                <a16:creationId xmlns:a16="http://schemas.microsoft.com/office/drawing/2014/main" id="{A937C1CD-6CE5-42B0-9612-9985665241AB}"/>
              </a:ext>
            </a:extLst>
          </p:cNvPr>
          <p:cNvSpPr>
            <a:spLocks noGrp="1"/>
          </p:cNvSpPr>
          <p:nvPr>
            <p:ph type="body" sz="quarter" idx="15"/>
          </p:nvPr>
        </p:nvSpPr>
        <p:spPr>
          <a:xfrm>
            <a:off x="1295400" y="1143000"/>
            <a:ext cx="7010400" cy="2514600"/>
          </a:xfrm>
          <a:ln w="12700"/>
        </p:spPr>
        <p:txBody>
          <a:bodyPr/>
          <a:lstStyle/>
          <a:p>
            <a:pPr marL="0" marR="0">
              <a:spcBef>
                <a:spcPts val="600"/>
              </a:spcBef>
              <a:spcAft>
                <a:spcPts val="600"/>
              </a:spcAft>
              <a:tabLst>
                <a:tab pos="2635250"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Element	Description</a:t>
            </a: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&lt;summary&gt;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Provides a general description of a class, property, method, or other element.</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&lt;value&gt;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Describes the value of a property.</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&lt;returns&gt;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Describes the return value of a method.</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900"/>
              </a:spcAft>
              <a:tabLst>
                <a:tab pos="914400" algn="l"/>
                <a:tab pos="20574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&lt;param name="</a:t>
            </a:r>
            <a:r>
              <a:rPr lang="en-US" sz="1600" dirty="0">
                <a:solidFill>
                  <a:srgbClr val="000000"/>
                </a:solidFill>
                <a:effectLst/>
                <a:latin typeface="Courier New" panose="02070309020205020404" pitchFamily="49" charset="0"/>
                <a:ea typeface="Times New Roman" panose="02020603050405020304" pitchFamily="18" charset="0"/>
              </a:rPr>
              <a:t>name</a:t>
            </a:r>
            <a:r>
              <a:rPr lang="en-US" sz="1600" b="1" dirty="0">
                <a:solidFill>
                  <a:srgbClr val="000000"/>
                </a:solidFill>
                <a:effectLst/>
                <a:latin typeface="Courier New" panose="02070309020205020404" pitchFamily="49" charset="0"/>
                <a:ea typeface="Times New Roman" panose="02020603050405020304" pitchFamily="18" charset="0"/>
              </a:rPr>
              <a:t>"&gt;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Describes a parameter of a method.</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12BECAF5-D241-4DC5-B797-C98A27F234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5A3E945-F55D-4DD8-B970-78F9A91A909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E86433-DB40-402F-A880-DB7F4B83FA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68685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2C06CF-CDA1-4478-A07D-2A379D94C0E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screen tip with documentation for a method</a:t>
            </a:r>
            <a:endParaRPr lang="en-US" dirty="0"/>
          </a:p>
        </p:txBody>
      </p:sp>
      <p:pic>
        <p:nvPicPr>
          <p:cNvPr id="9" name="Content Placeholder 8" descr="Refer to page 537 in textbook">
            <a:extLst>
              <a:ext uri="{FF2B5EF4-FFF2-40B4-BE49-F238E27FC236}">
                <a16:creationId xmlns:a16="http://schemas.microsoft.com/office/drawing/2014/main" id="{8C8D4A09-9DEF-4D1C-8CF4-AC0226F85294}"/>
              </a:ext>
            </a:extLst>
          </p:cNvPr>
          <p:cNvPicPr>
            <a:picLocks noGrp="1" noChangeAspect="1"/>
          </p:cNvPicPr>
          <p:nvPr>
            <p:ph sz="quarter" idx="13"/>
          </p:nvPr>
        </p:nvPicPr>
        <p:blipFill>
          <a:blip r:embed="rId2"/>
          <a:stretch>
            <a:fillRect/>
          </a:stretch>
        </p:blipFill>
        <p:spPr>
          <a:xfrm>
            <a:off x="1219200" y="1145804"/>
            <a:ext cx="5980694" cy="2816596"/>
          </a:xfrm>
          <a:prstGeom prst="rect">
            <a:avLst/>
          </a:prstGeom>
        </p:spPr>
      </p:pic>
      <p:sp>
        <p:nvSpPr>
          <p:cNvPr id="4" name="Date Placeholder 3">
            <a:extLst>
              <a:ext uri="{FF2B5EF4-FFF2-40B4-BE49-F238E27FC236}">
                <a16:creationId xmlns:a16="http://schemas.microsoft.com/office/drawing/2014/main" id="{D3525BD8-3749-4FAC-86AA-C8D3EB8CFD2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272D1CC-7BE1-4278-8AFF-6913F13159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9B2181-5C71-4D9D-9E2D-476C2B0FCF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02090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C11A2C-71B5-4B83-A264-1E1EA9E2C9A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screen tip with documentation for a parameter</a:t>
            </a:r>
            <a:endParaRPr lang="en-US" dirty="0"/>
          </a:p>
        </p:txBody>
      </p:sp>
      <p:sp>
        <p:nvSpPr>
          <p:cNvPr id="4" name="Date Placeholder 3">
            <a:extLst>
              <a:ext uri="{FF2B5EF4-FFF2-40B4-BE49-F238E27FC236}">
                <a16:creationId xmlns:a16="http://schemas.microsoft.com/office/drawing/2014/main" id="{31AD6970-954A-4CC3-BDEF-E448E4B5704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B6804DD-CCBD-4F2A-A731-00BD5EF0AF9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1B4A74B-E807-4CA7-B609-BADCBB4D06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13</a:t>
            </a:fld>
            <a:endParaRPr lang="en-US" dirty="0">
              <a:solidFill>
                <a:schemeClr val="bg1"/>
              </a:solidFill>
            </a:endParaRPr>
          </a:p>
        </p:txBody>
      </p:sp>
      <p:pic>
        <p:nvPicPr>
          <p:cNvPr id="9" name="Content Placeholder 8" descr="Refer to page 537 in textbook">
            <a:extLst>
              <a:ext uri="{FF2B5EF4-FFF2-40B4-BE49-F238E27FC236}">
                <a16:creationId xmlns:a16="http://schemas.microsoft.com/office/drawing/2014/main" id="{3703C7A3-4030-483B-8A4B-F9006884C93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133781"/>
            <a:ext cx="6266705" cy="2752419"/>
          </a:xfrm>
          <a:prstGeom prst="rect">
            <a:avLst/>
          </a:prstGeom>
        </p:spPr>
      </p:pic>
    </p:spTree>
    <p:extLst>
      <p:ext uri="{BB962C8B-B14F-4D97-AF65-F5344CB8AC3E}">
        <p14:creationId xmlns:p14="http://schemas.microsoft.com/office/powerpoint/2010/main" val="381047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F7C84-4AC3-441C-A650-65960A10F7E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projects that use the Validator class</a:t>
            </a:r>
            <a:endParaRPr lang="en-US" dirty="0"/>
          </a:p>
        </p:txBody>
      </p:sp>
      <p:pic>
        <p:nvPicPr>
          <p:cNvPr id="9" name="Content Placeholder 8" descr="Refer to page 539 in textbook">
            <a:extLst>
              <a:ext uri="{FF2B5EF4-FFF2-40B4-BE49-F238E27FC236}">
                <a16:creationId xmlns:a16="http://schemas.microsoft.com/office/drawing/2014/main" id="{6C818BF7-89F7-444D-937B-A4FB1D16EC82}"/>
              </a:ext>
            </a:extLst>
          </p:cNvPr>
          <p:cNvPicPr>
            <a:picLocks noGrp="1" noChangeAspect="1"/>
          </p:cNvPicPr>
          <p:nvPr>
            <p:ph sz="quarter" idx="13"/>
          </p:nvPr>
        </p:nvPicPr>
        <p:blipFill>
          <a:blip r:embed="rId2"/>
          <a:stretch>
            <a:fillRect/>
          </a:stretch>
        </p:blipFill>
        <p:spPr>
          <a:xfrm>
            <a:off x="1295400" y="1164459"/>
            <a:ext cx="5913633" cy="2456901"/>
          </a:xfrm>
          <a:prstGeom prst="rect">
            <a:avLst/>
          </a:prstGeom>
        </p:spPr>
      </p:pic>
      <p:sp>
        <p:nvSpPr>
          <p:cNvPr id="4" name="Date Placeholder 3">
            <a:extLst>
              <a:ext uri="{FF2B5EF4-FFF2-40B4-BE49-F238E27FC236}">
                <a16:creationId xmlns:a16="http://schemas.microsoft.com/office/drawing/2014/main" id="{1CE2C1B1-2F0D-422B-8111-9F7403B2267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2D251E8-30B6-4558-8504-837E9FE3EB7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838B99E-2113-4C76-B5E2-584BFDD967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54395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0EE7EA-EEAA-4B45-A41A-158F6B06D36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projects that access the Validator class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via a class library</a:t>
            </a:r>
            <a:endParaRPr lang="en-US" dirty="0"/>
          </a:p>
        </p:txBody>
      </p:sp>
      <p:pic>
        <p:nvPicPr>
          <p:cNvPr id="9" name="Content Placeholder 8" descr="Refer to page 539 in textbook">
            <a:extLst>
              <a:ext uri="{FF2B5EF4-FFF2-40B4-BE49-F238E27FC236}">
                <a16:creationId xmlns:a16="http://schemas.microsoft.com/office/drawing/2014/main" id="{2F94753F-7B5F-4B01-95D1-5286B73516EB}"/>
              </a:ext>
            </a:extLst>
          </p:cNvPr>
          <p:cNvPicPr>
            <a:picLocks noGrp="1" noChangeAspect="1"/>
          </p:cNvPicPr>
          <p:nvPr>
            <p:ph sz="quarter" idx="13"/>
          </p:nvPr>
        </p:nvPicPr>
        <p:blipFill>
          <a:blip r:embed="rId2"/>
          <a:stretch>
            <a:fillRect/>
          </a:stretch>
        </p:blipFill>
        <p:spPr>
          <a:xfrm>
            <a:off x="1295400" y="1371600"/>
            <a:ext cx="6181880" cy="1371719"/>
          </a:xfrm>
          <a:prstGeom prst="rect">
            <a:avLst/>
          </a:prstGeom>
        </p:spPr>
      </p:pic>
      <p:sp>
        <p:nvSpPr>
          <p:cNvPr id="4" name="Date Placeholder 3">
            <a:extLst>
              <a:ext uri="{FF2B5EF4-FFF2-40B4-BE49-F238E27FC236}">
                <a16:creationId xmlns:a16="http://schemas.microsoft.com/office/drawing/2014/main" id="{183AFDF2-DC5B-435E-97DA-A1C7CD98893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9E0FEB4-58B6-4E58-8194-0A6ABFD756D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8D8B83-EA3B-4D01-84D8-A32DA99D1A5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18708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8FF078-E142-4A15-B032-A3684E00A29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class library project</a:t>
            </a:r>
            <a:endParaRPr lang="en-US" dirty="0"/>
          </a:p>
        </p:txBody>
      </p:sp>
      <p:pic>
        <p:nvPicPr>
          <p:cNvPr id="9" name="Content Placeholder 8" descr="Refer to page 541 in textbook">
            <a:extLst>
              <a:ext uri="{FF2B5EF4-FFF2-40B4-BE49-F238E27FC236}">
                <a16:creationId xmlns:a16="http://schemas.microsoft.com/office/drawing/2014/main" id="{48ADBE82-9F9C-4651-9B31-C3327160BF81}"/>
              </a:ext>
            </a:extLst>
          </p:cNvPr>
          <p:cNvPicPr>
            <a:picLocks noGrp="1" noChangeAspect="1"/>
          </p:cNvPicPr>
          <p:nvPr>
            <p:ph sz="quarter" idx="13"/>
          </p:nvPr>
        </p:nvPicPr>
        <p:blipFill>
          <a:blip r:embed="rId2"/>
          <a:stretch>
            <a:fillRect/>
          </a:stretch>
        </p:blipFill>
        <p:spPr>
          <a:xfrm>
            <a:off x="1215861" y="1143000"/>
            <a:ext cx="6712278" cy="4468755"/>
          </a:xfrm>
          <a:prstGeom prst="rect">
            <a:avLst/>
          </a:prstGeom>
        </p:spPr>
      </p:pic>
      <p:sp>
        <p:nvSpPr>
          <p:cNvPr id="4" name="Date Placeholder 3">
            <a:extLst>
              <a:ext uri="{FF2B5EF4-FFF2-40B4-BE49-F238E27FC236}">
                <a16:creationId xmlns:a16="http://schemas.microsoft.com/office/drawing/2014/main" id="{A1875C54-425F-48B2-99A1-11B140C3283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11D455D-3404-4B39-8456-FCCDB41F7C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6BE4357-C47F-42BA-A6EC-DB9180520D1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418497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DF8049-CEF0-4A06-B20D-0CF20CBB6C28}"/>
              </a:ext>
            </a:extLst>
          </p:cNvPr>
          <p:cNvSpPr>
            <a:spLocks noGrp="1"/>
          </p:cNvSpPr>
          <p:nvPr>
            <p:ph type="title"/>
          </p:nvPr>
        </p:nvSpPr>
        <p:spPr/>
        <p:txBody>
          <a:bodyPr/>
          <a:lstStyle/>
          <a:p>
            <a:r>
              <a:rPr lang="en-US" sz="2400" dirty="0">
                <a:effectLst/>
                <a:ea typeface="Times New Roman" panose="02020603050405020304" pitchFamily="18" charset="0"/>
              </a:rPr>
              <a:t>A project with a reference to a class library</a:t>
            </a:r>
            <a:endParaRPr lang="en-US" dirty="0"/>
          </a:p>
        </p:txBody>
      </p:sp>
      <p:pic>
        <p:nvPicPr>
          <p:cNvPr id="12" name="Content Placeholder 11" descr="Refer to page 543 in textbook">
            <a:extLst>
              <a:ext uri="{FF2B5EF4-FFF2-40B4-BE49-F238E27FC236}">
                <a16:creationId xmlns:a16="http://schemas.microsoft.com/office/drawing/2014/main" id="{877DF1A4-A164-4D33-93EB-7A0167867CCB}"/>
              </a:ext>
            </a:extLst>
          </p:cNvPr>
          <p:cNvPicPr>
            <a:picLocks noGrp="1" noChangeAspect="1"/>
          </p:cNvPicPr>
          <p:nvPr>
            <p:ph sz="quarter" idx="13"/>
          </p:nvPr>
        </p:nvPicPr>
        <p:blipFill>
          <a:blip r:embed="rId2"/>
          <a:stretch>
            <a:fillRect/>
          </a:stretch>
        </p:blipFill>
        <p:spPr>
          <a:xfrm>
            <a:off x="1752600" y="1143000"/>
            <a:ext cx="5943600" cy="3962400"/>
          </a:xfrm>
          <a:prstGeom prst="rect">
            <a:avLst/>
          </a:prstGeom>
        </p:spPr>
      </p:pic>
      <p:pic>
        <p:nvPicPr>
          <p:cNvPr id="13" name="Content Placeholder 12" descr="Refer to page 543 in textbook">
            <a:extLst>
              <a:ext uri="{FF2B5EF4-FFF2-40B4-BE49-F238E27FC236}">
                <a16:creationId xmlns:a16="http://schemas.microsoft.com/office/drawing/2014/main" id="{CB12A5C2-805A-4285-8A28-E57059D45799}"/>
              </a:ext>
            </a:extLst>
          </p:cNvPr>
          <p:cNvPicPr>
            <a:picLocks noGrp="1" noChangeAspect="1"/>
          </p:cNvPicPr>
          <p:nvPr>
            <p:ph sz="quarter" idx="15"/>
          </p:nvPr>
        </p:nvPicPr>
        <p:blipFill>
          <a:blip r:embed="rId3"/>
          <a:stretch>
            <a:fillRect/>
          </a:stretch>
        </p:blipFill>
        <p:spPr>
          <a:xfrm>
            <a:off x="990600" y="3014197"/>
            <a:ext cx="5105400" cy="2941721"/>
          </a:xfrm>
          <a:prstGeom prst="rect">
            <a:avLst/>
          </a:prstGeom>
        </p:spPr>
      </p:pic>
      <p:sp>
        <p:nvSpPr>
          <p:cNvPr id="4" name="Date Placeholder 3">
            <a:extLst>
              <a:ext uri="{FF2B5EF4-FFF2-40B4-BE49-F238E27FC236}">
                <a16:creationId xmlns:a16="http://schemas.microsoft.com/office/drawing/2014/main" id="{4E2E9816-5F93-423C-B37D-357585DB96C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69259C8-0C33-421B-B0F3-D271FCC2179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357D364-8DDD-4E5D-9E92-003C1A6693A1}"/>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C16, Slide </a:t>
            </a:r>
            <a:fld id="{BF5C1183-B085-4070-A402-C03A3F977D3D}" type="slidenum">
              <a:rPr lang="en-US" sz="900" smtClean="0">
                <a:solidFill>
                  <a:schemeClr val="bg1"/>
                </a:solidFill>
                <a:latin typeface="Arial Narrow" panose="020B0606020202030204" pitchFamily="34" charset="0"/>
              </a:rPr>
              <a:pPr algn="r">
                <a:defRPr/>
              </a:pPr>
              <a:t>17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57854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83C7-8632-48E9-9BE7-03163EB869A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for the validation class library</a:t>
            </a:r>
            <a:endParaRPr lang="en-US" dirty="0"/>
          </a:p>
        </p:txBody>
      </p:sp>
      <p:sp>
        <p:nvSpPr>
          <p:cNvPr id="3" name="Text Placeholder 2">
            <a:extLst>
              <a:ext uri="{FF2B5EF4-FFF2-40B4-BE49-F238E27FC236}">
                <a16:creationId xmlns:a16="http://schemas.microsoft.com/office/drawing/2014/main" id="{7AB7EE11-9BA4-4AEC-AD03-094CDEE1A03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7ED7A83-B556-4270-A9A5-124FF314D4E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6FD5F1B-6678-468E-89D2-CFF482643D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B0DECB7-B95A-471B-A15A-D915213549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338700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9A6568-8B21-43E1-ABEF-3CEB84AC775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unit testing process</a:t>
            </a:r>
            <a:endParaRPr lang="en-US" dirty="0"/>
          </a:p>
        </p:txBody>
      </p:sp>
      <p:pic>
        <p:nvPicPr>
          <p:cNvPr id="9" name="Content Placeholder 8" descr="Refer to page 545 in textbook">
            <a:extLst>
              <a:ext uri="{FF2B5EF4-FFF2-40B4-BE49-F238E27FC236}">
                <a16:creationId xmlns:a16="http://schemas.microsoft.com/office/drawing/2014/main" id="{D3398A2E-B8E1-434B-85B4-5ACF6FDFD829}"/>
              </a:ext>
            </a:extLst>
          </p:cNvPr>
          <p:cNvPicPr>
            <a:picLocks noGrp="1" noChangeAspect="1"/>
          </p:cNvPicPr>
          <p:nvPr>
            <p:ph sz="quarter" idx="13"/>
          </p:nvPr>
        </p:nvPicPr>
        <p:blipFill>
          <a:blip r:embed="rId2"/>
          <a:stretch>
            <a:fillRect/>
          </a:stretch>
        </p:blipFill>
        <p:spPr>
          <a:xfrm>
            <a:off x="1219200" y="1143000"/>
            <a:ext cx="6273328" cy="1847248"/>
          </a:xfrm>
          <a:prstGeom prst="rect">
            <a:avLst/>
          </a:prstGeom>
        </p:spPr>
      </p:pic>
      <p:sp>
        <p:nvSpPr>
          <p:cNvPr id="4" name="Date Placeholder 3">
            <a:extLst>
              <a:ext uri="{FF2B5EF4-FFF2-40B4-BE49-F238E27FC236}">
                <a16:creationId xmlns:a16="http://schemas.microsoft.com/office/drawing/2014/main" id="{4CB22F72-BB20-48AF-9012-C6DC8579897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51BD52F-B8C0-489B-BE22-1E0B6D56071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F14D2FE-D1E1-4920-A8F7-CFDC33A33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170025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395-A34B-4C2B-B7B3-5B0A1A570C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40D37A3A-5F1F-4E08-80FB-E0A3154743B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Add XML documentation to your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Create and use a class library.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unit testing to test your classes and class libraries.</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two ways that you can code two or more classes in a single file.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benefits of creating and using a class library.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namespaces.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partial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advantages of unit testing.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AAA pattern that’s commonly used with unit testing.</a:t>
            </a:r>
          </a:p>
          <a:p>
            <a:endParaRPr lang="en-US" dirty="0"/>
          </a:p>
        </p:txBody>
      </p:sp>
      <p:sp>
        <p:nvSpPr>
          <p:cNvPr id="4" name="Date Placeholder 3">
            <a:extLst>
              <a:ext uri="{FF2B5EF4-FFF2-40B4-BE49-F238E27FC236}">
                <a16:creationId xmlns:a16="http://schemas.microsoft.com/office/drawing/2014/main" id="{A8967732-3811-4562-A382-6E144F9357E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FF3554-9592-4DEF-84D1-B8080289329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A3DCC8B-8C01-4040-B733-0841B97E9D6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428141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C214-38F0-4F28-A2E9-A642FEFEED9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Advantages of using unit tests</a:t>
            </a:r>
            <a:endParaRPr lang="en-US" dirty="0"/>
          </a:p>
        </p:txBody>
      </p:sp>
      <p:sp>
        <p:nvSpPr>
          <p:cNvPr id="3" name="Text Placeholder 2">
            <a:extLst>
              <a:ext uri="{FF2B5EF4-FFF2-40B4-BE49-F238E27FC236}">
                <a16:creationId xmlns:a16="http://schemas.microsoft.com/office/drawing/2014/main" id="{AB5F034E-F89E-40DC-B76B-15800EE4B81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Unit testing helps you find problems earlier in the development cycle than would be possible if you tested all your methods manually.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run the unit tests for a class each time you change it to quickly detect any problems that were introduced.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develop and test an application more quickly because you don’t have to run the application and retest it each time you change the code. Instead, you can use unit tests to test just the code that was changed without running the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Unit testing makes debugging easier because when a test fails, you only need to debug the most recent code changes.</a:t>
            </a:r>
          </a:p>
          <a:p>
            <a:endParaRPr lang="en-US" dirty="0"/>
          </a:p>
        </p:txBody>
      </p:sp>
      <p:sp>
        <p:nvSpPr>
          <p:cNvPr id="4" name="Date Placeholder 3">
            <a:extLst>
              <a:ext uri="{FF2B5EF4-FFF2-40B4-BE49-F238E27FC236}">
                <a16:creationId xmlns:a16="http://schemas.microsoft.com/office/drawing/2014/main" id="{5A69D1D2-5155-4462-8FE8-AE4F76D6A9C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CFC8BDF-05C3-4F6C-9E17-3E613006D09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BC7937-1C85-4BF3-B027-AA2AB7EF69A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16920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F6BCA8-B9BD-4FE6-8E9F-82E044063DA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Visual Studio solution with a unit test project</a:t>
            </a:r>
            <a:endParaRPr lang="en-US" dirty="0"/>
          </a:p>
        </p:txBody>
      </p:sp>
      <p:pic>
        <p:nvPicPr>
          <p:cNvPr id="9" name="Content Placeholder 8" descr="Refer to page 547 in textbook">
            <a:extLst>
              <a:ext uri="{FF2B5EF4-FFF2-40B4-BE49-F238E27FC236}">
                <a16:creationId xmlns:a16="http://schemas.microsoft.com/office/drawing/2014/main" id="{281695AA-7F53-4F72-8572-B417B8D16744}"/>
              </a:ext>
            </a:extLst>
          </p:cNvPr>
          <p:cNvPicPr>
            <a:picLocks noGrp="1" noChangeAspect="1"/>
          </p:cNvPicPr>
          <p:nvPr>
            <p:ph sz="quarter" idx="13"/>
          </p:nvPr>
        </p:nvPicPr>
        <p:blipFill>
          <a:blip r:embed="rId2"/>
          <a:stretch>
            <a:fillRect/>
          </a:stretch>
        </p:blipFill>
        <p:spPr>
          <a:xfrm>
            <a:off x="1258240" y="1151755"/>
            <a:ext cx="6742760" cy="4487045"/>
          </a:xfrm>
          <a:prstGeom prst="rect">
            <a:avLst/>
          </a:prstGeom>
        </p:spPr>
      </p:pic>
      <p:sp>
        <p:nvSpPr>
          <p:cNvPr id="4" name="Date Placeholder 3">
            <a:extLst>
              <a:ext uri="{FF2B5EF4-FFF2-40B4-BE49-F238E27FC236}">
                <a16:creationId xmlns:a16="http://schemas.microsoft.com/office/drawing/2014/main" id="{36F9D6BC-A938-4AC1-93C1-553E4A3BCDA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1E7DD52-660B-4CE9-B183-48D28ECB6C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D2DA470-BCB6-4CF5-98C3-A2E3AECBD9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2514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9B09-7C2E-4D5F-A08C-C6C25F3AB089}"/>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a unit test project</a:t>
            </a:r>
            <a:endParaRPr lang="en-US" dirty="0"/>
          </a:p>
        </p:txBody>
      </p:sp>
      <p:sp>
        <p:nvSpPr>
          <p:cNvPr id="3" name="Text Placeholder 2">
            <a:extLst>
              <a:ext uri="{FF2B5EF4-FFF2-40B4-BE49-F238E27FC236}">
                <a16:creationId xmlns:a16="http://schemas.microsoft.com/office/drawing/2014/main" id="{D1378512-5D7D-42D8-A56B-C7B95F13CFAC}"/>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To add a unit test project to a solution, right-click on the solution in the Solution Explorer and select </a:t>
            </a:r>
            <a:r>
              <a:rPr lang="en-US" sz="2000" dirty="0" err="1">
                <a:effectLst/>
                <a:latin typeface="Times New Roman" panose="02020603050405020304" pitchFamily="18" charset="0"/>
                <a:ea typeface="Times New Roman" panose="02020603050405020304" pitchFamily="18" charset="0"/>
              </a:rPr>
              <a:t>Add</a:t>
            </a:r>
            <a:r>
              <a:rPr lang="en-US" sz="200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err="1">
                <a:effectLst/>
                <a:latin typeface="Times New Roman" panose="02020603050405020304" pitchFamily="18" charset="0"/>
                <a:ea typeface="Times New Roman" panose="02020603050405020304" pitchFamily="18" charset="0"/>
              </a:rPr>
              <a:t>New</a:t>
            </a:r>
            <a:r>
              <a:rPr lang="en-US" sz="2000" dirty="0">
                <a:effectLst/>
                <a:latin typeface="Times New Roman" panose="02020603050405020304" pitchFamily="18" charset="0"/>
                <a:ea typeface="Times New Roman" panose="02020603050405020304" pitchFamily="18" charset="0"/>
              </a:rPr>
              <a:t> Project to display the Create a New Project window.</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Select the </a:t>
            </a:r>
            <a:r>
              <a:rPr lang="en-US" sz="2000" dirty="0" err="1">
                <a:effectLst/>
                <a:latin typeface="Times New Roman" panose="02020603050405020304" pitchFamily="18" charset="0"/>
                <a:ea typeface="Times New Roman" panose="02020603050405020304" pitchFamily="18" charset="0"/>
              </a:rPr>
              <a:t>MSTest</a:t>
            </a:r>
            <a:r>
              <a:rPr lang="en-US" sz="2000" dirty="0">
                <a:effectLst/>
                <a:latin typeface="Times New Roman" panose="02020603050405020304" pitchFamily="18" charset="0"/>
                <a:ea typeface="Times New Roman" panose="02020603050405020304" pitchFamily="18" charset="0"/>
              </a:rPr>
              <a:t> Test Project (.NET Core) template, and press the Next button to display the Configure Your New Project window.</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Enter a name for the project. The location will default to the folder for the current solution, which is usually what you want.</a:t>
            </a:r>
          </a:p>
          <a:p>
            <a:endParaRPr lang="en-US" dirty="0"/>
          </a:p>
        </p:txBody>
      </p:sp>
      <p:sp>
        <p:nvSpPr>
          <p:cNvPr id="4" name="Date Placeholder 3">
            <a:extLst>
              <a:ext uri="{FF2B5EF4-FFF2-40B4-BE49-F238E27FC236}">
                <a16:creationId xmlns:a16="http://schemas.microsoft.com/office/drawing/2014/main" id="{A811407D-797A-482E-9BD0-15EA688077E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6F3A301-FB10-4AC8-897F-5E1EB513B6F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AAAF145-9A2D-4850-ACE8-DE46601F4B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00640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A9B4D0-4E92-474C-A06D-4A3C074925C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static methods of the Assert class</a:t>
            </a:r>
            <a:endParaRPr lang="en-US" dirty="0"/>
          </a:p>
        </p:txBody>
      </p:sp>
      <p:sp>
        <p:nvSpPr>
          <p:cNvPr id="8" name="Text Placeholder 7">
            <a:extLst>
              <a:ext uri="{FF2B5EF4-FFF2-40B4-BE49-F238E27FC236}">
                <a16:creationId xmlns:a16="http://schemas.microsoft.com/office/drawing/2014/main" id="{77B4FC35-2AB3-48D1-8F9C-B01B5239F319}"/>
              </a:ext>
            </a:extLst>
          </p:cNvPr>
          <p:cNvSpPr>
            <a:spLocks noGrp="1"/>
          </p:cNvSpPr>
          <p:nvPr>
            <p:ph type="body" sz="quarter" idx="15"/>
          </p:nvPr>
        </p:nvSpPr>
        <p:spPr>
          <a:xfrm>
            <a:off x="1295400" y="1143000"/>
            <a:ext cx="6934200" cy="4876800"/>
          </a:xfrm>
          <a:ln w="12700"/>
        </p:spPr>
        <p:txBody>
          <a:bodyPr/>
          <a:lstStyle/>
          <a:p>
            <a:pPr marL="0" marR="0">
              <a:spcBef>
                <a:spcPts val="600"/>
              </a:spcBef>
              <a:spcAft>
                <a:spcPts val="600"/>
              </a:spcAft>
              <a:tabLst>
                <a:tab pos="3778250" algn="l"/>
                <a:tab pos="4114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AreEqual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rPr>
              <a:t>expected</a:t>
            </a:r>
            <a:r>
              <a:rPr lang="en-US" sz="1400" b="1" dirty="0">
                <a:solidFill>
                  <a:srgbClr val="000000"/>
                </a:solidFill>
                <a:effectLst/>
                <a:latin typeface="Courier New" panose="02070309020205020404" pitchFamily="49" charset="0"/>
                <a:ea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rPr>
              <a:t>actual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actual object is equal to the expected object and throws an exception if the two objects are not equal.</a:t>
            </a:r>
            <a:endParaRPr lang="en-US" sz="18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AreNotEqual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rPr>
              <a:t>expected</a:t>
            </a:r>
            <a:r>
              <a:rPr lang="en-US" sz="1400" b="1" dirty="0">
                <a:solidFill>
                  <a:srgbClr val="000000"/>
                </a:solidFill>
                <a:effectLst/>
                <a:latin typeface="Courier New" panose="02070309020205020404" pitchFamily="49" charset="0"/>
                <a:ea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rPr>
              <a:t>actual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800" b="1"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actual object is equal to the expected object and throws an exception if the two objects are not equal.</a:t>
            </a:r>
            <a:endParaRPr lang="en-US" sz="18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IsFalse</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err="1">
                <a:solidFill>
                  <a:srgbClr val="000000"/>
                </a:solidFill>
                <a:effectLst/>
                <a:latin typeface="Courier New" panose="02070309020205020404" pitchFamily="49" charset="0"/>
                <a:ea typeface="Times New Roman" panose="02020603050405020304" pitchFamily="18" charset="0"/>
              </a:rPr>
              <a:t>booleanExpression</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Boolean expression is false and throws an exception if it is true.</a:t>
            </a:r>
            <a:endParaRPr lang="en-US" sz="18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IsTrue</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err="1">
                <a:solidFill>
                  <a:srgbClr val="000000"/>
                </a:solidFill>
                <a:effectLst/>
                <a:latin typeface="Courier New" panose="02070309020205020404" pitchFamily="49" charset="0"/>
                <a:ea typeface="Times New Roman" panose="02020603050405020304" pitchFamily="18" charset="0"/>
              </a:rPr>
              <a:t>booleanExpression</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Boolean expression is true and throws an exception if it is false.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064A68A-44A6-47A7-8389-0012A65E1CE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D7C960-9490-4E38-9749-077EC98D4A5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538D79A-923A-462C-BB8B-D6AA2AF4DD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402405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CC7B-5B7C-46A2-8D9E-C66D2C7CA75E}"/>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for the class being tested</a:t>
            </a:r>
            <a:endParaRPr lang="en-US" dirty="0"/>
          </a:p>
        </p:txBody>
      </p:sp>
      <p:sp>
        <p:nvSpPr>
          <p:cNvPr id="3" name="Text Placeholder 2">
            <a:extLst>
              <a:ext uri="{FF2B5EF4-FFF2-40B4-BE49-F238E27FC236}">
                <a16:creationId xmlns:a16="http://schemas.microsoft.com/office/drawing/2014/main" id="{04A37BFE-BA3D-431B-92DA-CB4C42F3D812}"/>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Unit tests for the Validator class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TestClass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ValidatorTest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TestMethod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IsDecimal_ValidValue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expected = "";                             // arrange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("3.14", "Name"); // act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Assert.AreEqual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(expected, result);                // assert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TestMethod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IsDecimal_InvalidValue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name = "Test field";                       // arrange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("three", name);  // act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Assert.IsTrue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result.Contains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(name));             // assert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027C11C8-85B2-4274-B59B-12DC3C73187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A969857-0D45-4EF2-B3BE-98387A1CC6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4802732-7710-4281-8B4D-12E4B129B5D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3406966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13F2EE-7694-4EEC-AE7E-68CB4E38914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Test Explorer window before the tests are run</a:t>
            </a:r>
            <a:endParaRPr lang="en-US" dirty="0"/>
          </a:p>
        </p:txBody>
      </p:sp>
      <p:pic>
        <p:nvPicPr>
          <p:cNvPr id="9" name="Content Placeholder 8" descr="Refer to page 551 in textbook">
            <a:extLst>
              <a:ext uri="{FF2B5EF4-FFF2-40B4-BE49-F238E27FC236}">
                <a16:creationId xmlns:a16="http://schemas.microsoft.com/office/drawing/2014/main" id="{235C38A7-5A6E-42F2-B92E-1B184716C033}"/>
              </a:ext>
            </a:extLst>
          </p:cNvPr>
          <p:cNvPicPr>
            <a:picLocks noGrp="1" noChangeAspect="1"/>
          </p:cNvPicPr>
          <p:nvPr>
            <p:ph sz="quarter" idx="13"/>
          </p:nvPr>
        </p:nvPicPr>
        <p:blipFill>
          <a:blip r:embed="rId2"/>
          <a:stretch>
            <a:fillRect/>
          </a:stretch>
        </p:blipFill>
        <p:spPr>
          <a:xfrm>
            <a:off x="1264633" y="1143000"/>
            <a:ext cx="6614733" cy="2152075"/>
          </a:xfrm>
          <a:prstGeom prst="rect">
            <a:avLst/>
          </a:prstGeom>
        </p:spPr>
      </p:pic>
      <p:sp>
        <p:nvSpPr>
          <p:cNvPr id="4" name="Date Placeholder 3">
            <a:extLst>
              <a:ext uri="{FF2B5EF4-FFF2-40B4-BE49-F238E27FC236}">
                <a16:creationId xmlns:a16="http://schemas.microsoft.com/office/drawing/2014/main" id="{64387BFC-26B9-4B4C-9D78-A677DF48898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4422D0C-CAA2-4B3E-BC1D-AC8F3A7B3AF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A5ABBD-3724-4C49-B39F-D794BB53E5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78000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F844AC-30E1-47C9-8724-3F790A31C90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Test Explorer window with the results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 test run</a:t>
            </a:r>
            <a:endParaRPr lang="en-US" dirty="0"/>
          </a:p>
        </p:txBody>
      </p:sp>
      <p:pic>
        <p:nvPicPr>
          <p:cNvPr id="9" name="Content Placeholder 8" descr="Refer to page 551 in textbook">
            <a:extLst>
              <a:ext uri="{FF2B5EF4-FFF2-40B4-BE49-F238E27FC236}">
                <a16:creationId xmlns:a16="http://schemas.microsoft.com/office/drawing/2014/main" id="{653D13B4-315B-42A3-A3B4-2DAA5155DE1A}"/>
              </a:ext>
            </a:extLst>
          </p:cNvPr>
          <p:cNvPicPr>
            <a:picLocks noGrp="1" noChangeAspect="1"/>
          </p:cNvPicPr>
          <p:nvPr>
            <p:ph sz="quarter" idx="13"/>
          </p:nvPr>
        </p:nvPicPr>
        <p:blipFill>
          <a:blip r:embed="rId2"/>
          <a:stretch>
            <a:fillRect/>
          </a:stretch>
        </p:blipFill>
        <p:spPr>
          <a:xfrm>
            <a:off x="1264633" y="1295400"/>
            <a:ext cx="6614733" cy="1969179"/>
          </a:xfrm>
          <a:prstGeom prst="rect">
            <a:avLst/>
          </a:prstGeom>
        </p:spPr>
      </p:pic>
      <p:sp>
        <p:nvSpPr>
          <p:cNvPr id="4" name="Date Placeholder 3">
            <a:extLst>
              <a:ext uri="{FF2B5EF4-FFF2-40B4-BE49-F238E27FC236}">
                <a16:creationId xmlns:a16="http://schemas.microsoft.com/office/drawing/2014/main" id="{396C31EA-BA40-4E98-BBC2-C916389FEE2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7EF558A-8377-4F08-BC39-4BB34B882A2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CB3305-3D58-4F76-BEF7-303065D683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021302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395-A34B-4C2B-B7B3-5B0A1A570C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40D37A3A-5F1F-4E08-80FB-E0A3154743B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Add XML documentation to your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Create and use a class library.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unit testing to test your classes and class libraries.</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two ways that you can code two or more classes in a single file.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benefits of creating and using a class library.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namespaces.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partial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advantages of unit testing.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AAA pattern that’s commonly used with unit testing.</a:t>
            </a:r>
          </a:p>
          <a:p>
            <a:endParaRPr lang="en-US" dirty="0"/>
          </a:p>
        </p:txBody>
      </p:sp>
      <p:sp>
        <p:nvSpPr>
          <p:cNvPr id="4" name="Date Placeholder 3">
            <a:extLst>
              <a:ext uri="{FF2B5EF4-FFF2-40B4-BE49-F238E27FC236}">
                <a16:creationId xmlns:a16="http://schemas.microsoft.com/office/drawing/2014/main" id="{A8967732-3811-4562-A382-6E144F9357E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FF3554-9592-4DEF-84D1-B8080289329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A3DCC8B-8C01-4040-B733-0841B97E9D6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133851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0370-9FCD-44FB-9F84-FA2C389C447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file with two classes coded one after the other</a:t>
            </a:r>
            <a:endParaRPr lang="en-US" dirty="0"/>
          </a:p>
        </p:txBody>
      </p:sp>
      <p:sp>
        <p:nvSpPr>
          <p:cNvPr id="3" name="Text Placeholder 2">
            <a:extLst>
              <a:ext uri="{FF2B5EF4-FFF2-40B4-BE49-F238E27FC236}">
                <a16:creationId xmlns:a16="http://schemas.microsoft.com/office/drawing/2014/main" id="{9B5634C3-ACF4-4EC3-9814-F8C077CCE1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Class1</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Class1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Class2</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Class2</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A40321CF-1A4B-49B2-BDB7-6DAB2F6C7C4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C17B4A8-9E0C-45D8-90C6-46DD0E7A978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A1310D3-FC06-4BA4-A779-709B223533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5821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3EEC-370B-47E8-88F9-1BA98F4FF35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file with nested classes</a:t>
            </a:r>
            <a:endParaRPr lang="en-US" dirty="0"/>
          </a:p>
        </p:txBody>
      </p:sp>
      <p:sp>
        <p:nvSpPr>
          <p:cNvPr id="3" name="Text Placeholder 2">
            <a:extLst>
              <a:ext uri="{FF2B5EF4-FFF2-40B4-BE49-F238E27FC236}">
                <a16:creationId xmlns:a16="http://schemas.microsoft.com/office/drawing/2014/main" id="{A61EF9B1-2668-4ACD-812E-01727850985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code that uses the inner 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OuterClass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C7FAAE9-35FC-457E-8BF8-E4892CAC6FC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7F87F23-BB20-4963-9EE7-6B4E2595E3E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3A2FC04-4C5C-4F96-A5BA-CC488AFBEE5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79949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0DCD-DD95-4A49-8355-B79E0754D79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Customer class that’s split into two files</a:t>
            </a:r>
            <a:endParaRPr lang="en-US" dirty="0"/>
          </a:p>
        </p:txBody>
      </p:sp>
      <p:sp>
        <p:nvSpPr>
          <p:cNvPr id="3" name="Text Placeholder 2">
            <a:extLst>
              <a:ext uri="{FF2B5EF4-FFF2-40B4-BE49-F238E27FC236}">
                <a16:creationId xmlns:a16="http://schemas.microsoft.com/office/drawing/2014/main" id="{FF17A694-6BF0-42BC-91B0-E4DCD8E4FDAE}"/>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Customer</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Some members of the Customer 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second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Customer</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The rest of the members of the Customer 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D58F3D81-9A4B-4754-AF8B-AF0A94EACD8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FEB7056-E34E-4D36-8A9A-9A0087C5B48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C2D1A43-FFE4-482F-8117-749A4079CF9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36306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B58D-66CF-4767-A8D1-350618A97AD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class that’s split into two files</a:t>
            </a:r>
            <a:endParaRPr lang="en-US" dirty="0"/>
          </a:p>
        </p:txBody>
      </p:sp>
      <p:sp>
        <p:nvSpPr>
          <p:cNvPr id="3" name="Text Placeholder 2">
            <a:extLst>
              <a:ext uri="{FF2B5EF4-FFF2-40B4-BE49-F238E27FC236}">
                <a16:creationId xmlns:a16="http://schemas.microsoft.com/office/drawing/2014/main" id="{5A2C97E7-4631-43F6-9602-BABFE4567560}"/>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Form1.cs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Form1 : Form</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The code for the Form1 class that's added</a:t>
            </a: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by the programmer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Form1.designer.cs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partial class Form1</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The code for the Form1 class that's generated</a:t>
            </a: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by Visual Studio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42EA888-AB37-4EE9-BF1E-BFD40ED370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E2351C8-7B32-4F6D-9ED1-762C4DE2FCF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1625BD6-5BBE-4092-8460-6DEC8B471F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10206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398-7E49-4162-9D31-E8C902C6D68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a namespace</a:t>
            </a:r>
            <a:endParaRPr lang="en-US" dirty="0"/>
          </a:p>
        </p:txBody>
      </p:sp>
      <p:sp>
        <p:nvSpPr>
          <p:cNvPr id="3" name="Text Placeholder 2">
            <a:extLst>
              <a:ext uri="{FF2B5EF4-FFF2-40B4-BE49-F238E27FC236}">
                <a16:creationId xmlns:a16="http://schemas.microsoft.com/office/drawing/2014/main" id="{1F0CFC7F-032A-4B14-A41A-DFAFBB4A909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ProductMaintenance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Form1 : Form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Body of Form1 class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36C7160-4BBC-4CD4-B24D-6B0C128FBD8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37FDA8E-2675-4394-A475-81A814877A0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55EA9DE-FF15-4306-A47F-A6EE969E3D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38251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2AB9-3BEB-4FD8-AA39-BDF9C9EAC7B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nested namespaces</a:t>
            </a:r>
            <a:endParaRPr lang="en-US" dirty="0"/>
          </a:p>
        </p:txBody>
      </p:sp>
      <p:sp>
        <p:nvSpPr>
          <p:cNvPr id="3" name="Text Placeholder 2">
            <a:extLst>
              <a:ext uri="{FF2B5EF4-FFF2-40B4-BE49-F238E27FC236}">
                <a16:creationId xmlns:a16="http://schemas.microsoft.com/office/drawing/2014/main" id="{9107478C-0E1B-48B5-B46B-59122CBBDFC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Murach</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namespace Validation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Body of Validation namespace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Another way to nest namespaces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 Body of Validation namespace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that specifies a namespace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11FE266-4A70-4AD9-BEF4-C9D863C2456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63635C-D0DA-4C86-B32D-1318AB2124D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8558E8D-2661-4124-8A62-0FBA86C4C36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16761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FB52-070B-4F2E-93D3-49B06D2FA6E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of a Validator class with XML documentation</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1)</a:t>
            </a:r>
            <a:endParaRPr lang="en-US" dirty="0"/>
          </a:p>
        </p:txBody>
      </p:sp>
      <p:sp>
        <p:nvSpPr>
          <p:cNvPr id="3" name="Text Placeholder 2">
            <a:extLst>
              <a:ext uri="{FF2B5EF4-FFF2-40B4-BE49-F238E27FC236}">
                <a16:creationId xmlns:a16="http://schemas.microsoft.com/office/drawing/2014/main" id="{6192798F-E808-44AF-AEFE-9E16AC2879DD}"/>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Provides static methods for validating data.</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static class Validator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The character sequence to terminate each line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in the validation message.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477868A7-AF34-478D-AAAD-A7B1C490B11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2DBE5AC-1473-4925-ADA0-7E5F6A846A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3FCCEAE-7B6E-4860-B5B8-FF9F2B3BBC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14341289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36</TotalTime>
  <Words>1850</Words>
  <Application>Microsoft Office PowerPoint</Application>
  <PresentationFormat>On-screen Show (4:3)</PresentationFormat>
  <Paragraphs>291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Narrow</vt:lpstr>
      <vt:lpstr>Courier New</vt:lpstr>
      <vt:lpstr>Symbol</vt:lpstr>
      <vt:lpstr>Times New Roman</vt:lpstr>
      <vt:lpstr>Master slides_with_titles_logo</vt:lpstr>
      <vt:lpstr>Chapter 16</vt:lpstr>
      <vt:lpstr>Objectives</vt:lpstr>
      <vt:lpstr>A file with two classes coded one after the other</vt:lpstr>
      <vt:lpstr>A file with nested classes</vt:lpstr>
      <vt:lpstr>A Customer class that’s split into two files</vt:lpstr>
      <vt:lpstr>A Form class that’s split into two files</vt:lpstr>
      <vt:lpstr>Code that declares a namespace</vt:lpstr>
      <vt:lpstr>Code that declares nested namespaces</vt:lpstr>
      <vt:lpstr>Part of a Validator class with XML documentation (part 1)</vt:lpstr>
      <vt:lpstr>Part of a Validator class with XML documentation (part 2)</vt:lpstr>
      <vt:lpstr>XML elements for class documentation</vt:lpstr>
      <vt:lpstr>A screen tip with documentation for a method</vt:lpstr>
      <vt:lpstr>A screen tip with documentation for a parameter</vt:lpstr>
      <vt:lpstr>Two projects that use the Validator class</vt:lpstr>
      <vt:lpstr>Two projects that access the Validator class  via a class library</vt:lpstr>
      <vt:lpstr>A class library project</vt:lpstr>
      <vt:lpstr>A project with a reference to a class library</vt:lpstr>
      <vt:lpstr>A using directive for the validation class library</vt:lpstr>
      <vt:lpstr>The unit testing process</vt:lpstr>
      <vt:lpstr>Advantages of using unit tests</vt:lpstr>
      <vt:lpstr>A Visual Studio solution with a unit test project</vt:lpstr>
      <vt:lpstr>How to create a unit test project</vt:lpstr>
      <vt:lpstr>Common static methods of the Assert class</vt:lpstr>
      <vt:lpstr>A using directive for the class being tested</vt:lpstr>
      <vt:lpstr>The Test Explorer window before the tests are run</vt:lpstr>
      <vt:lpstr>The Test Explorer window with the results  of a test run</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8</cp:revision>
  <cp:lastPrinted>2016-01-14T23:03:16Z</cp:lastPrinted>
  <dcterms:created xsi:type="dcterms:W3CDTF">2020-12-15T19:22:30Z</dcterms:created>
  <dcterms:modified xsi:type="dcterms:W3CDTF">2022-01-03T16:42:19Z</dcterms:modified>
</cp:coreProperties>
</file>