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5" autoAdjust="0"/>
    <p:restoredTop sz="86414" autoAdjust="0"/>
  </p:normalViewPr>
  <p:slideViewPr>
    <p:cSldViewPr>
      <p:cViewPr varScale="1">
        <p:scale>
          <a:sx n="98" d="100"/>
          <a:sy n="98" d="100"/>
        </p:scale>
        <p:origin x="21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LINQ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32C7B-C80B-4545-833F-BEC19571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765-9676-49E5-BDD0-73E184CA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4808-E1A2-47A6-98F3-29497EBF5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Shipping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CD6B-06FD-4933-8691-08C0586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4F85-B96C-4DB9-A208-D97E1A1A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66CE-8196-4B5F-B692-5D6FE01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9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8155-093E-4E1D-9C59-3B46502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 generic list of invoices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data source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8334-F957-4946-AB04-BDA934203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3BC8-2F27-4E79-94F0-6794B375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DB0F-221C-4282-A693-2F7E7EA1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C07C-7099-4642-B198-1F75B163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5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A1D4-E47B-43FD-8315-B5F7DD4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7A89-DB7E-4348-89AD-821B060A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only sales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than $2000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sales &gt;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Over $2000");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ABA8-959E-4BBF-88EF-359D5DAF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E979-DCFD-49E9-8CD1-2919E3C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2F07-E74E-4BB4-BAD0-8476452D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49B6FC-8F0F-47DF-A086-6BC2CA8A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filtered sales totals</a:t>
            </a:r>
            <a:endParaRPr lang="en-US" dirty="0"/>
          </a:p>
        </p:txBody>
      </p:sp>
      <p:pic>
        <p:nvPicPr>
          <p:cNvPr id="9" name="Content Placeholder 8" descr="Refer to page 589 in textbook ">
            <a:extLst>
              <a:ext uri="{FF2B5EF4-FFF2-40B4-BE49-F238E27FC236}">
                <a16:creationId xmlns:a16="http://schemas.microsoft.com/office/drawing/2014/main" id="{60B5285F-FC11-494C-9D1F-89E271C34B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6745"/>
            <a:ext cx="2182557" cy="18350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56BD-6909-4C45-BC43-E37B373A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A088-066B-4E20-85F6-B2DBF96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89F8-5118-47F3-A03C-8BCF4D1B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4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A02F-1A47-4A58-8E86-DB8B4CAD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filters the generic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5CECF-00FA-4E19-A87B-5643B645F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returns invoices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totals over $150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"Invoices Over $150");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37BD-2B57-40C3-A9F1-D77F2D9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5F95-6525-443B-BDAF-A57E7BBC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EFD5-5AF2-4BCD-900C-1FB326B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5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F95365-9484-41DF-8E0A-2FD3F063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filtered invoices</a:t>
            </a:r>
            <a:endParaRPr lang="en-US" dirty="0"/>
          </a:p>
        </p:txBody>
      </p:sp>
      <p:pic>
        <p:nvPicPr>
          <p:cNvPr id="9" name="Content Placeholder 8" descr="Refer to page 589 in textbook ">
            <a:extLst>
              <a:ext uri="{FF2B5EF4-FFF2-40B4-BE49-F238E27FC236}">
                <a16:creationId xmlns:a16="http://schemas.microsoft.com/office/drawing/2014/main" id="{3BF74CAE-7CE9-46B8-B286-DC733E8195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5048" y="1103168"/>
            <a:ext cx="1664352" cy="24020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F278-FB93-495D-B18D-EBAC691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C262-68EE-45BA-BB8E-F1C945C4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A1B1-E514-472B-A2FC-48B77F8D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A996-F65C-4D29-AFEE-CA34C32D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FDFD-E883-492F-9CA6-2DEE776B1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u="sng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expression2 [</a:t>
            </a:r>
            <a:r>
              <a:rPr lang="en-US" sz="1600" b="1" u="sng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sales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sales &gt; 2000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"\t\t\t\n";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Sales Over $2000");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3EAD-BEE4-468F-98FE-B02FB615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6DC4-3A1F-41E1-B444-37B6C28E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60F0-B724-4953-BA80-46028364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2B948-67D7-41BC-8264-F50D618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sorted sales totals</a:t>
            </a:r>
            <a:endParaRPr lang="en-US" dirty="0"/>
          </a:p>
        </p:txBody>
      </p:sp>
      <p:pic>
        <p:nvPicPr>
          <p:cNvPr id="9" name="Content Placeholder 8" descr="Refer to page 591 in textbook ">
            <a:extLst>
              <a:ext uri="{FF2B5EF4-FFF2-40B4-BE49-F238E27FC236}">
                <a16:creationId xmlns:a16="http://schemas.microsoft.com/office/drawing/2014/main" id="{2DC8A9B3-D14F-4CBA-8B60-727C143435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3690"/>
            <a:ext cx="2834886" cy="19143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2AB7-D702-47BE-BA54-63F50DCE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99C-AF79-47C0-8E37-7EA97C81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B69B-1594-4E72-8371-02481C3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4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2FB-0272-4E7B-8BE3-A5D4B448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sorts the generic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3429-38BC-431E-8726-4C0EEE4C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sorts the invoices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customer ID and invoice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invoice;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"Cust ID\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Invoices Over $150");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BAFB-52BA-42EB-973B-5029D775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7F1F-25A2-4340-9DEB-99AD379B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DF36-3D46-4DD4-A97F-88EBC25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481FF0-5B0F-4343-90C3-D8B9892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sorted invoices</a:t>
            </a:r>
            <a:endParaRPr lang="en-US" dirty="0"/>
          </a:p>
        </p:txBody>
      </p:sp>
      <p:pic>
        <p:nvPicPr>
          <p:cNvPr id="9" name="Content Placeholder 8" descr="Refer to page 591 in textbook ">
            <a:extLst>
              <a:ext uri="{FF2B5EF4-FFF2-40B4-BE49-F238E27FC236}">
                <a16:creationId xmlns:a16="http://schemas.microsoft.com/office/drawing/2014/main" id="{B201713E-6645-47DE-A971-14CC1F0C32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94016"/>
            <a:ext cx="2085013" cy="2487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E8B6-5319-4A1B-B0EA-23F4E2F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6257-CFE6-442C-ADE0-AA00D2A8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AE7F-6C2C-48BA-9D53-8F256EB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A32-4E96-424A-8485-6601CAF5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C046-CF33-4248-B4C9-09339DAFC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LINQ features presented in this chapter to query an in-memory data structure such as an array, sorted list, or generic list.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LINQ is implemented.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interface that a data source must implement to use LINQ with that data source.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stages of a query operation.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type of a query variable is determined.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deferred execution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 projection.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an anonymous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F03D-0A89-451B-AE29-8B9A98D0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1538-8E6D-4863-95FE-0330F468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1D0E-EE3F-47CF-B885-8A3B151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9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C00-4E8A-40F4-A73B-A73E6138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code the select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1540-ABB0-4EB8-91EE-D3C1584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new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[type]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[PropertyName1 =] columnExpression1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[PropertyName2 =]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columnExpression2]...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018-9747-45CB-901E-B9EAD88D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8DBC-3871-4289-BA10-D379D1E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C755-4F92-4E25-BE22-15A022E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0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5FF-9F68-40F2-B7FA-FC40B25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selects key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sorted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159A-F892-4106-938C-DC9176087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 sales sorted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["Anderson"] = 1286.45m, ["Menendez"] = 2433.49m,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["Thompson"] = 2893.85m, ["Wilkinson"] = 2094.53m };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selects the employee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sales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employee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employee + "\t\t\t\n";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"Sorted Employees With Sales Over $2000");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BDB4-8C83-4444-A22A-8E55626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7A8F-B3BC-4E04-8061-E6CE644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13F4-6E8C-4659-9B81-29890260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6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664A1-B7F4-4D0B-8BF6-54FB25C6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selected employees</a:t>
            </a:r>
            <a:endParaRPr lang="en-US" dirty="0"/>
          </a:p>
        </p:txBody>
      </p:sp>
      <p:pic>
        <p:nvPicPr>
          <p:cNvPr id="10" name="Content Placeholder 9" descr="Refer to page 593 in textbook ">
            <a:extLst>
              <a:ext uri="{FF2B5EF4-FFF2-40B4-BE49-F238E27FC236}">
                <a16:creationId xmlns:a16="http://schemas.microsoft.com/office/drawing/2014/main" id="{20D3853C-C6E8-4524-AC95-72F99E4572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2828789" cy="17375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3EAC-3CD3-45F3-8C13-06F59A5A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C180-6F24-4B27-85D6-B7330D4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A0DA-8EFC-4DF1-B940-63A9E581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1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2052-BF8E-4E3C-81E8-53E7648F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creates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anonymous type from the list of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D679-DAB3-4C7D-9D6C-97345E5C2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new {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2D67-F91D-44AD-9916-CAFA255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68E9-F5F2-45DB-9749-9E7310A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E199-1263-4109-992C-FECE6E6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0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CD3-AFC4-43CB-8968-30D6A92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join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7CB5-4414-406E-909B-576F4CA7A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joins data from two generic lists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the two data sources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List&lt;Invoice&gt;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List&lt;Customer&gt;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C572-FDB2-4004-B227-33C2F8DB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0844-D2DF-47C7-ABEB-234BD9DD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4B2-EBF2-438F-AB52-3DC0FFDC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9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AF95-6F48-4466-AE66-585F7DF2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two data 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A05C-111B-4850-9D88-62AE1267F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from invoice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customer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select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421B-E94E-42B1-944B-81B3C4F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930E-63DC-4551-9047-E51E97CB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30D3-0748-4E8F-8461-BAA685C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0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96BA-EE8F-4FB5-B8EB-76A12686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4F1B-3EE0-4706-95EE-5FCFB2AC2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"Customer Name\t\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invoice in 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invoiceDisplay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"Joined Customer and Invoice Data");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8156-1C62-4558-B8F3-7D7F97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7D6-5879-46C2-BB50-0B29FBB4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F975-3D96-43E6-9F88-875ACAE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5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A0BB0D-470C-441E-8D36-6D2CFDA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joined data</a:t>
            </a:r>
            <a:endParaRPr lang="en-US" dirty="0"/>
          </a:p>
        </p:txBody>
      </p:sp>
      <p:pic>
        <p:nvPicPr>
          <p:cNvPr id="9" name="Content Placeholder 8" descr="Refer to page 595 in textbook ">
            <a:extLst>
              <a:ext uri="{FF2B5EF4-FFF2-40B4-BE49-F238E27FC236}">
                <a16:creationId xmlns:a16="http://schemas.microsoft.com/office/drawing/2014/main" id="{6A573558-9CD4-4E0D-BFF2-0D2634997F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21783"/>
            <a:ext cx="2993395" cy="24995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2B7-34AC-4354-A596-A24961FC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E3F0-7738-4171-84FE-1F96B9F0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6DFF-8514-477E-9210-466409B8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5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C204-C1EA-4881-AEFB-82F03D5A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extension method that extends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String data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5BBD-8B9D-4932-9E3F-6D66F0CDE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with an extension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formats a phone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string phone,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separator)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3) + separator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3) + separator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(6, 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extension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"5595551212";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formattedPhoneNumber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"\t", "Extension Method");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B9C0-D706-4653-9530-6ED6F633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769B-62A5-4FE6-AEB3-5C666FBB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A0B7-05C0-45F2-88B6-8021D7CD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6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6EA6E-8BA4-4C74-A18F-56B8DEE9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a formatted phone number</a:t>
            </a:r>
            <a:endParaRPr lang="en-US" dirty="0"/>
          </a:p>
        </p:txBody>
      </p:sp>
      <p:pic>
        <p:nvPicPr>
          <p:cNvPr id="9" name="Content Placeholder 8" descr="Refer to page 597 in textbook ">
            <a:extLst>
              <a:ext uri="{FF2B5EF4-FFF2-40B4-BE49-F238E27FC236}">
                <a16:creationId xmlns:a16="http://schemas.microsoft.com/office/drawing/2014/main" id="{A0907386-B7D9-486F-91DB-EE11E90DA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79109"/>
            <a:ext cx="1798476" cy="16826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C01F-DBB4-405E-A9E5-CC76809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F942-1746-454D-9AF8-0D70D82D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2F1E-1496-44C7-89C5-AC521FEB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75EA-9CA2-4CD6-B6E2-7832142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629C-7026-41AF-A1D7-8BA751E97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each of the following LINQ clauses: from, where,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orderby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select, join.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extension methods and lambda expressions are used with LINQ.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method-based queries to query expressions.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C556-D490-48A2-93A3-ED60D79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E86A-EA32-4457-8E75-E6F994B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3A44-8CCD-47CA-9FA7-7384B97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558-0BBF-4380-B5F5-6D2FE93B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a lambda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C955-F20D-4C71-BC6F-1CB5F8C91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lambda expression that tests a condition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the delegate type at the class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total);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lambda expression and assign it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variable created from the delegate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invoiceOver150 = total =&gt; total &gt; 150;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188.46m;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"Invoice Total: "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"\n"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"Invoice over $150: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invoiceOver150(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"Invoice Test");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3145-3F53-43E8-8154-26BB05F1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1881-1DC7-4397-BD44-0BFEAFC8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FC8C-3E49-448F-B9EE-0C3E4A1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126A56-86D1-411B-8D46-3462A1FB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with the result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lambda expression</a:t>
            </a:r>
            <a:endParaRPr lang="en-US" dirty="0"/>
          </a:p>
        </p:txBody>
      </p:sp>
      <p:pic>
        <p:nvPicPr>
          <p:cNvPr id="10" name="Content Placeholder 9" descr="Refer to page 599 in textbook ">
            <a:extLst>
              <a:ext uri="{FF2B5EF4-FFF2-40B4-BE49-F238E27FC236}">
                <a16:creationId xmlns:a16="http://schemas.microsoft.com/office/drawing/2014/main" id="{CA6EC6EE-8D1E-4F70-BCDB-9EF94A1BD6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1963082" cy="17862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25C9-824C-498A-B3D6-E96CEAA1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6DA8-C7CA-44AB-B37C-B1D2A7FC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D581-4AE7-4EE9-BA4D-01D7E7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34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A5D713-70BF-408E-AA66-39F302B9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Extension methods used to implement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C# clauses for LINQ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195841-A9D0-4DA7-9793-773C22451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638800" cy="2209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143000" algn="l"/>
                <a:tab pos="1487488" algn="l"/>
                <a:tab pos="1828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Clause		Method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		Where()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OrderByDescending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		Select()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join		Join()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7D5E-8241-4203-A53B-B01A7F3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B8AF-24F4-415E-B5B4-496D750A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472E-DB97-4246-919B-C491070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0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4B64-06A8-4A5B-9317-8744BC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filters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sorts the results and selects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BDE7-F4CA-48DD-A0A2-021D30B91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.Where(i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.Select(i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73BC-2729-4E6A-B3F8-C2DA03B2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C35D-1277-4695-BDB2-18962307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1000-40F8-4A65-B65E-485EAE9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A03-9A6B-48F5-90CF-C5CF1729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two data 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3948-F882-4CAE-A843-E037E605A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(i, c)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ThenByDescending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51D1-449F-4DB5-81DC-A870AB54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CD93-F6A1-48B2-994F-61BEE40D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2C77-8BA4-49AE-A73D-BAD4A683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9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1F0-F94D-4FDA-B0D1-7C365E45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method-based query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selects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4913-310D-4FCE-9D01-EAB75FAB7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c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     (i, c)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.Where(ci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(ci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.Select(ci =&gt; new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F4B8-62D9-4CA8-A0CC-1A206B8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EA3B-7CAE-427D-BD22-C9F4F286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EC3F-3F4F-4CD7-99E9-4139B84D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2D01B2-97F4-4CBD-B972-60F8264A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0AB555-F277-47CA-8D44-FF6637580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elements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average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Calculates the sum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maximum value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minimum value of an expression in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FC10-68B2-4CEF-95DB-75425921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9D28-61A8-4D4A-8473-7B609B5F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EF6F-F9B4-4DC1-B896-C72A9E1B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E6C91-3ACB-4122-B613-15A4F78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5B2DF8-57C5-42C7-8BD1-6A3B865B2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4343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341563" algn="l"/>
                <a:tab pos="2628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first element from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FirstOrDefault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first element from the results of a query or a default value if no element exists.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only element from the results of a query. Throws an exception if the results don’t contain exactly one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3150" marR="0" indent="-2343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SingleOrDefault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only element from the results of a query or a default value if no element exists. Throws an exception if the results contain more than one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9DC7-FCE4-45F6-AC22-372FDE0C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BAF9-2048-4413-B864-644ADB0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AB32-7458-44EB-80C3-F48B11C2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88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9138BB-0C85-47C4-810D-6D5C17AE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LINQ methods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B30DE-73D3-4528-9A0A-ACC7A62928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971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Skips over the specified number of elements in the results of a query and then returns the remaining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Take()	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specified number of elements from the beginning of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 a List&lt;T&gt; object from the results of a query.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DF1B-7837-4567-B085-9F2D9D37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7DAC-C4A0-4BDC-83C2-6B9962E7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0042-46D2-4A6C-8C8F-6C90C590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96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2CC-5620-4B59-B2C3-BCE32305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count of the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3120-7F1D-45BA-94DF-749945138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.Count();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the invoice total for the items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("01/01/2020")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("06/30/2020"))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.Sum(i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2E48-7060-42C2-9D42-9F3D9A98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9B70-09A4-4A26-839F-90663C3D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270C-2E7A-45F9-A0AA-4577F6D6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8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BFAB-A596-4322-8978-5C9705E9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C# clauses for working with LINQ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9C55-A5C9-465F-A885-67E99BB07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A9E-9A83-4DF1-8D6D-1990F61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9C7C-168E-4DF4-91B5-D12FEF3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C0C8-5609-4F10-89E0-1D9175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1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CC74-C3BF-4BF1-96C1-19668BDE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subset of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D157-798A-4589-B177-739D23985E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.Skip(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.Take(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87F2-577F-444D-A8CF-D40D1C1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AECA-3483-4A95-B96D-40163B9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0A81-FCBC-4CCA-851C-C83FA565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31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5B916-2604-44E0-8F67-F455544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Invoice form</a:t>
            </a:r>
            <a:endParaRPr lang="en-US" dirty="0"/>
          </a:p>
        </p:txBody>
      </p:sp>
      <p:pic>
        <p:nvPicPr>
          <p:cNvPr id="9" name="Content Placeholder 8" descr="Refer to page 605 in textbook ">
            <a:extLst>
              <a:ext uri="{FF2B5EF4-FFF2-40B4-BE49-F238E27FC236}">
                <a16:creationId xmlns:a16="http://schemas.microsoft.com/office/drawing/2014/main" id="{80A30F27-5697-4D97-BFE2-4F26736021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12147"/>
            <a:ext cx="5864860" cy="42980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5DC0-D5A7-4087-B356-F0CA9487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38D2-1760-4D16-B9FC-6EB34FD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1E73-DF5E-4003-BCDA-2506C0A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41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6EA4-57F1-4DBD-8972-B1B76324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C68A-EF12-4CDB-806A-00FB94F34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Form1_Load(object sender,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List&lt;Customer&gt;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List&lt;Invoice&gt;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InvoiceDB.GetInvoices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invoices = from invoice in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join customer in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on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equals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select new {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 =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BD0-1BED-40FF-897A-9054BD5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55E0-7E58-4456-93BC-13D7644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D4AF-124D-440C-83A1-B81175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D5C8-4179-48BB-83BA-5DCB3A4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Invoice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2BA4-0F86-4FA0-A51E-095CE8DD7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(var invoice in invoices)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invoice.Name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invoice.InvoiceID.ToString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Convert.ToDateTime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invoice.InvoiceDate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ToShortDateString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lvInvoices.Items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SubItems.Add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invoice.InvoiceTotal.ToString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+= 1;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2887-2E99-437C-8AA4-786D09B8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DD98-9F9E-4CFF-89D3-9DA9BB17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B5E2-DAA0-48E9-9A0F-6C1F5286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51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7C3B0D-9203-4DE3-8D0D-BDF165F9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18-1	Use LINQ</a:t>
            </a:r>
            <a:endParaRPr lang="en-US" dirty="0"/>
          </a:p>
        </p:txBody>
      </p:sp>
      <p:pic>
        <p:nvPicPr>
          <p:cNvPr id="11" name="Content Placeholder 10" descr="Refer to page 34 in Extra Exercises document">
            <a:extLst>
              <a:ext uri="{FF2B5EF4-FFF2-40B4-BE49-F238E27FC236}">
                <a16:creationId xmlns:a16="http://schemas.microsoft.com/office/drawing/2014/main" id="{C3F5FA41-030E-4EAF-9396-FBCAD19FF9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3475021" cy="2219136"/>
          </a:xfrm>
          <a:prstGeom prst="rect">
            <a:avLst/>
          </a:prstGeom>
        </p:spPr>
      </p:pic>
      <p:pic>
        <p:nvPicPr>
          <p:cNvPr id="12" name="Content Placeholder 11" descr="Refer to page 34 in Extra Exercises document">
            <a:extLst>
              <a:ext uri="{FF2B5EF4-FFF2-40B4-BE49-F238E27FC236}">
                <a16:creationId xmlns:a16="http://schemas.microsoft.com/office/drawing/2014/main" id="{7D4B5A94-AED8-46B0-97D8-91F25B64CB6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810000" y="2667000"/>
            <a:ext cx="3490110" cy="222877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DC13B4-6412-4D8B-AC91-54033CBF3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029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LINQ to update the Inventory Maintenance application of extra exercise 17-2.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E95E-7A3A-4131-9A76-EDF99998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5D44-502C-4281-8C83-DFB0ABE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9CF1-E0E8-4E34-B305-8F9B14B3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22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6AB230-20F6-4F1B-B4FA-50D4CF97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4-3	Display incidents by technician</a:t>
            </a:r>
            <a:endParaRPr lang="en-US" dirty="0"/>
          </a:p>
        </p:txBody>
      </p:sp>
      <p:pic>
        <p:nvPicPr>
          <p:cNvPr id="10" name="Content Placeholder 9" descr="Refer to page 24 in Projects document">
            <a:extLst>
              <a:ext uri="{FF2B5EF4-FFF2-40B4-BE49-F238E27FC236}">
                <a16:creationId xmlns:a16="http://schemas.microsoft.com/office/drawing/2014/main" id="{C2FE57A3-74D9-4336-A5B5-F5FA984C89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066800"/>
            <a:ext cx="6779391" cy="3124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82580B-B6F0-4AE1-97A6-5D5CBC6D2E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267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LINQ to join the data in two List&lt;&gt; objects and then display that data in a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C442A-5134-4F01-B5B6-797F335F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FC28-2A61-4E01-A7A7-F1219BEB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C30-B86F-4C23-A0DF-834E1BCF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70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A32-4E96-424A-8485-6601CAF5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C046-CF33-4248-B4C9-09339DAFC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LINQ features presented in this chapter to query an in-memory data structure such as an array, sorted list, or generic list.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LINQ is implemented.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interface that a data source must implement to use LINQ with that data source.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stages of a query operation.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type of a query variable is determined.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deferred execution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 projection.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when a query operation results in an anonymous type.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F03D-0A89-451B-AE29-8B9A98D0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1538-8E6D-4863-95FE-0330F468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1D0E-EE3F-47CF-B885-8A3B151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66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75EA-9CA2-4CD6-B6E2-7832142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629C-7026-41AF-A1D7-8BA751E97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each of the following LINQ clauses: from, where,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orderby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select, join.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extension methods and lambda expressions are used with LINQ.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method-based queries to query expressions.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C556-D490-48A2-93A3-ED60D79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E86A-EA32-4457-8E75-E6F994B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3A44-8CCD-47CA-9FA7-7384B97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56DE-017A-4064-812C-1E8CC2D7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using LINQ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23AC-5BB5-48AA-8140-FA66710CB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a data source by integrating the query language with C#.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to develop applications that query a data source by providing IntelliSense, compile-time syntax checking, and debugging support.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query different types of data sources because you use the same basic syntax for each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for you to use objects to work with relational data sources by providing designer tools that create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object-relational mappings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C7BF-F653-4AA4-8616-A5ED3F6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6856-324D-4384-8F50-572551D3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696E-39BD-4F6B-983F-5F6E51DB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98EA-6629-4744-8B58-5B169D28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stages of a query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48E4-3FF8-44A6-A99F-1DE02C636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the data source. If the data source is an array, for example, you must declare the array and then assign values to its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the query to return the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7F6F-AEA6-45D9-9644-3E6BBAC4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DC3B-D474-4BC3-BBD0-E4ADC3FC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8789-6A9B-4080-BDA3-2FE6843D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BC12-83C8-4925-BB28-96B1DD4C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LINQ query that retrieves data from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F2C2-87D6-47AE-BCE5-26EB6E59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int[6];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numbers[i] = i;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from number in numbers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where number % 2 == 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descending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select number;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number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number + "\t\t\n";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numberDisplay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"Sorted Even Numbers");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C7BA-6E9D-4E1D-BA13-CBE6F3BE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AE91-F32A-44F6-A049-8EE8666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E8A9-6EE9-4118-8262-B6756EB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D2A992-B266-4A89-92C5-74B3C02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dialog box</a:t>
            </a:r>
            <a:endParaRPr lang="en-US" dirty="0"/>
          </a:p>
        </p:txBody>
      </p:sp>
      <p:pic>
        <p:nvPicPr>
          <p:cNvPr id="9" name="Content Placeholder 8" descr="Refer to page 585 in textbook ">
            <a:extLst>
              <a:ext uri="{FF2B5EF4-FFF2-40B4-BE49-F238E27FC236}">
                <a16:creationId xmlns:a16="http://schemas.microsoft.com/office/drawing/2014/main" id="{20078F5A-A286-4D9C-B663-E1307CFD89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09304"/>
            <a:ext cx="1956986" cy="1938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5FA6-B5F6-4AE3-9189-6C8071EC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2AA7-A4EE-42B4-972A-84CAD359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2630-5FDD-4DAB-BE7E-B44CE5C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974-0621-4FE7-AA6E-9F47042C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from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D8C2-BA27-4F82-86EC-6C49E2148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[type]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uses an array of decimals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data 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decimal[4] {1286.45m, 2433.49m, 2893.85m,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2094.53m};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sales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sales;</a:t>
            </a:r>
          </a:p>
          <a:p>
            <a:pPr marL="347345" marR="0">
              <a:spcBef>
                <a:spcPts val="4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sales in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sales;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C995-E4C0-439D-AC65-9FE2C6E7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F418-1100-4556-973F-A1AD18A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2888-BBCB-44A2-B724-BA542D93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83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116</TotalTime>
  <Words>3962</Words>
  <Application>Microsoft Office PowerPoint</Application>
  <PresentationFormat>On-screen Show (4:3)</PresentationFormat>
  <Paragraphs>528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18</vt:lpstr>
      <vt:lpstr>Objectives (part 1)</vt:lpstr>
      <vt:lpstr>Objectives (part 2)</vt:lpstr>
      <vt:lpstr>Some of the C# clauses for working with LINQ</vt:lpstr>
      <vt:lpstr>Advantages of using LINQ</vt:lpstr>
      <vt:lpstr>The three stages of a query operation</vt:lpstr>
      <vt:lpstr>A LINQ query that retrieves data from an array</vt:lpstr>
      <vt:lpstr>The resulting dialog box</vt:lpstr>
      <vt:lpstr>The syntax of the from clause</vt:lpstr>
      <vt:lpstr>An example that uses a generic list of invoices  as the data source (part 1)</vt:lpstr>
      <vt:lpstr>An example that uses a generic list of invoices  as the data source (part 2)</vt:lpstr>
      <vt:lpstr>The syntax of the where clause</vt:lpstr>
      <vt:lpstr>The dialog box with filtered sales totals</vt:lpstr>
      <vt:lpstr>An example that filters the generic list of invoices</vt:lpstr>
      <vt:lpstr>The dialog box with filtered invoices</vt:lpstr>
      <vt:lpstr>The syntax of the orderby clause</vt:lpstr>
      <vt:lpstr>The dialog box with sorted sales totals</vt:lpstr>
      <vt:lpstr>An example that sorts the generic list of invoices</vt:lpstr>
      <vt:lpstr>The dialog box with sorted invoices</vt:lpstr>
      <vt:lpstr>Two ways to code the select clause</vt:lpstr>
      <vt:lpstr>An example that selects key values  from a sorted list</vt:lpstr>
      <vt:lpstr>The dialog box with selected employees</vt:lpstr>
      <vt:lpstr>A query expression that creates  an anonymous type from the list of invoices</vt:lpstr>
      <vt:lpstr>The basic syntax of the join clause</vt:lpstr>
      <vt:lpstr>A query expression that joins data  from the two data sources</vt:lpstr>
      <vt:lpstr>Code that executes the query</vt:lpstr>
      <vt:lpstr>The dialog box with joined data</vt:lpstr>
      <vt:lpstr>An extension method that extends  the String data type</vt:lpstr>
      <vt:lpstr>The dialog box with a formatted phone number</vt:lpstr>
      <vt:lpstr>The basic syntax of a lambda expression</vt:lpstr>
      <vt:lpstr>The dialog box with the result  of a lambda expression</vt:lpstr>
      <vt:lpstr>Extension methods used to implement  common C# clauses for LINQ</vt:lpstr>
      <vt:lpstr>A method-based query that filters  and sorts the results and selects fields</vt:lpstr>
      <vt:lpstr>A method-based query that joins data  from two data sources</vt:lpstr>
      <vt:lpstr>A method-based query that joins data  and selects fields</vt:lpstr>
      <vt:lpstr>Additional LINQ methods (part 1)</vt:lpstr>
      <vt:lpstr>Additional LINQ methods (part 2)</vt:lpstr>
      <vt:lpstr>Additional LINQ methods (part 3)</vt:lpstr>
      <vt:lpstr>A query that gets a count of the items  in the results</vt:lpstr>
      <vt:lpstr>A query that gets a subset of the results</vt:lpstr>
      <vt:lpstr>The Customer Invoice form</vt:lpstr>
      <vt:lpstr>The code for the Customer Invoice form (part 1)</vt:lpstr>
      <vt:lpstr>The code for the Customer Invoice form (part 2)</vt:lpstr>
      <vt:lpstr>Extra 18-1 Use LINQ</vt:lpstr>
      <vt:lpstr>Project 4-3 Display incidents by technician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14</cp:revision>
  <cp:lastPrinted>2016-01-14T23:03:16Z</cp:lastPrinted>
  <dcterms:created xsi:type="dcterms:W3CDTF">2020-12-16T18:03:04Z</dcterms:created>
  <dcterms:modified xsi:type="dcterms:W3CDTF">2022-01-03T16:42:39Z</dcterms:modified>
</cp:coreProperties>
</file>