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1" autoAdjust="0"/>
    <p:restoredTop sz="86433" autoAdjust="0"/>
  </p:normalViewPr>
  <p:slideViewPr>
    <p:cSldViewPr>
      <p:cViewPr varScale="1">
        <p:scale>
          <a:sx n="98" d="100"/>
          <a:sy n="98" d="100"/>
        </p:scale>
        <p:origin x="21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introduction to database programming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DD0BB-99D9-44A6-94DB-EFEA5C5F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092BC2-542A-4B11-A6A6-82D95EAE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Products table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MMABooks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dirty="0"/>
          </a:p>
        </p:txBody>
      </p:sp>
      <p:pic>
        <p:nvPicPr>
          <p:cNvPr id="9" name="Content Placeholder 8" descr="Refer to page 619 in textbook ">
            <a:extLst>
              <a:ext uri="{FF2B5EF4-FFF2-40B4-BE49-F238E27FC236}">
                <a16:creationId xmlns:a16="http://schemas.microsoft.com/office/drawing/2014/main" id="{6312AF85-6623-4C65-A717-3E09008F91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773412" cy="31336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D541-5B7D-4053-9A6F-24870E0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DFDC-3CD4-4D99-BE85-14A17D1D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37D4-4F2B-40A7-A117-C705AC34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DC4-0974-4518-B954-17F0CFD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 table is organized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ACC5-A1DD-42D9-8048-7E44D1505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store and manipulate data.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table consists of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that contain the data for a single entry.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contains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with each column representing a single item of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tables contain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uniquely identifies each row in the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database management systems let you define one or more non-primary keys. In SQL Server, these keys are called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keys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they’re implemented using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key constraints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table can also be defined with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 index provides an efficient way to access data from a table based on the values in specific columns. An index is automatically created for a table’s primary and non-primary keys.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4CFC-82E5-4EA0-84DE-06CE8931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16FC-56A8-4C54-8ABE-4AF62C62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57AB-95A9-4168-9509-FD2097F7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C9AFE-640A-4B70-A229-6972AEB0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related tables: Invoices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endParaRPr lang="en-US" dirty="0"/>
          </a:p>
        </p:txBody>
      </p:sp>
      <p:pic>
        <p:nvPicPr>
          <p:cNvPr id="11" name="Content Placeholder 10" descr="Refer to page 621 in textbook ">
            <a:extLst>
              <a:ext uri="{FF2B5EF4-FFF2-40B4-BE49-F238E27FC236}">
                <a16:creationId xmlns:a16="http://schemas.microsoft.com/office/drawing/2014/main" id="{FCA21A9F-17F6-439C-875A-17C4944F9F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3880" y="1136785"/>
            <a:ext cx="6462320" cy="1377815"/>
          </a:xfrm>
          <a:prstGeom prst="rect">
            <a:avLst/>
          </a:prstGeom>
        </p:spPr>
      </p:pic>
      <p:pic>
        <p:nvPicPr>
          <p:cNvPr id="12" name="Content Placeholder 11" descr="Refer to page 621 in textbook ">
            <a:extLst>
              <a:ext uri="{FF2B5EF4-FFF2-40B4-BE49-F238E27FC236}">
                <a16:creationId xmlns:a16="http://schemas.microsoft.com/office/drawing/2014/main" id="{9AEE3BE1-5D07-4C44-85E4-002A20CE8BF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752600" y="2819400"/>
            <a:ext cx="3805880" cy="167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0F1A-12D6-4CB0-A771-0AB1133A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EC7B-043A-4675-B811-2B95FD5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E725-997C-46C9-8B9F-50D1C31C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F5E-5A13-40F4-8EC9-A325957D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tables in a database are related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E753-9F20-4927-A390-B0AC1CCC0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tables in a relational database are related to each other through their key columns. A column that identifies a related row in another table is called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Usually, a foreign key corresponds to the primary key in the related table. In SQL Server, however, a foreign key can also correspond to a unique key in the related table.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two tables are related via a foreign key, the table with the foreign key is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the table with the primary key is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 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relationships between the tables in a database correspond to the relationships between the entities they represent. The most common type of relationship is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one-to-many relationship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table can also have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one-to-one relationship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many-to-many relationship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another table.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99D0-B88F-4D9E-9FF6-54BF430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618B-E485-4EEE-BB93-051BAE69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4194-FB15-4693-AA19-07A95A8A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1F8DF-B2B0-4726-8EAA-26DE2EFD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Server Explorer design view window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Invoices table</a:t>
            </a:r>
            <a:endParaRPr lang="en-US" dirty="0"/>
          </a:p>
        </p:txBody>
      </p:sp>
      <p:pic>
        <p:nvPicPr>
          <p:cNvPr id="9" name="Content Placeholder 8" descr="Refer to page 623 in textbook ">
            <a:extLst>
              <a:ext uri="{FF2B5EF4-FFF2-40B4-BE49-F238E27FC236}">
                <a16:creationId xmlns:a16="http://schemas.microsoft.com/office/drawing/2014/main" id="{9AF1EE88-9B76-42EB-B5F1-1BCF7618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31821"/>
            <a:ext cx="6468417" cy="17923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C37B-D35D-4CD0-A686-9E6D1744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A349-B5FB-42B8-BFFB-E8D2D881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7AB4-1393-40A6-8D0B-CCB9A1AA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1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534-B00F-4907-8AA2-86BF5FE7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SQL Server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EE61-7F3F-480B-B291-46F8B5B9E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char, varchar,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nvarchar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datetime,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smalldatetime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decimal, numeric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float, real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bigint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tinyint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money,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smallmoney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C299-1BC8-4604-8E8A-D6355B99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4A64-A631-46F7-B4C7-5F829BF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8193-F147-44A1-8405-A3F5D32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6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315253-C963-4AE1-803C-9BB16E6E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tables that make up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MMABooks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dirty="0"/>
          </a:p>
        </p:txBody>
      </p:sp>
      <p:pic>
        <p:nvPicPr>
          <p:cNvPr id="9" name="Content Placeholder 8" descr="Refer to page 625 in textbook ">
            <a:extLst>
              <a:ext uri="{FF2B5EF4-FFF2-40B4-BE49-F238E27FC236}">
                <a16:creationId xmlns:a16="http://schemas.microsoft.com/office/drawing/2014/main" id="{0173C7CE-9CF1-448F-9E20-0E3F06F7C5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2591"/>
            <a:ext cx="4230991" cy="472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1996-2F3E-401A-B90B-D2C1A74C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DC3C-95C1-4BEE-81B6-54FDC1B4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A2CA-59B5-411D-8AD6-3408F84A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7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3EE-B28E-453F-9B6E-EBC1052F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syntax of the SELECT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74E8-7503-4525-9334-75C60FE2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column-1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column-2]...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table-1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column-1 [</a:t>
            </a:r>
            <a:r>
              <a:rPr lang="en-US" sz="1600" b="1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column-2 [</a:t>
            </a:r>
            <a:r>
              <a:rPr lang="en-US" sz="1600" b="1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]]...]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6CA9-0E45-4500-ADBB-38FC5997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D99E-B08C-4C11-8851-5F6B6C72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CECF-AEE9-421C-83A0-545438B3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CF8F97-5867-444E-86DA-98D0D600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0640"/>
            <a:ext cx="7315200" cy="123803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retrieves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sorts selected columns and rows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Customers table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8A9626-12B7-4646-8E42-21BAE0DD4F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2213842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Name, City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State = 'WA'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Name</a:t>
            </a:r>
          </a:p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27 in textbook ">
            <a:extLst>
              <a:ext uri="{FF2B5EF4-FFF2-40B4-BE49-F238E27FC236}">
                <a16:creationId xmlns:a16="http://schemas.microsoft.com/office/drawing/2014/main" id="{A97AF819-BED8-48A1-9482-7CFC920B59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352800"/>
            <a:ext cx="2139881" cy="22922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C243-12CA-41C4-9E46-D07A7B2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EEF0D-2121-4886-9D16-3CD4C54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4EBD-D8D0-4311-BBE4-5D611E3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8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451-046A-415B-9E0D-54C5DEA2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query a single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CF70-0FAE-4D84-BEC1-2AC7A5145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of a SELECT statement is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set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SELECT clause lists the columns to be included in the result set. This list can include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columns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are calculated from other columns.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FROM clause names the table the data will be retrieved from.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WHERE clause provides a condition that specifies which rows should be retrieved. To retrieve all rows from a table, omit the WHERE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BY clause lists the columns that the results are sorted by and indicates whether each column is sorted in ascending or descending sequence.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select all of the columns in a table, you can code an asterisk (*) in place of the column names:</a:t>
            </a:r>
          </a:p>
          <a:p>
            <a:pPr marL="347345" marR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DC18-7DD9-4402-BDFE-93E18B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49BB-6378-4B31-B300-6957F87D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76-A015-489A-B6A7-35A50E80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82EF-C999-465B-8FB0-C2837871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9428-1FBC-415E-BDCF-98C811768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hardware components of a typical multi-user system.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software components of a typical multi-user database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a table in a relational database is organized. 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the tables in a relational database are related.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use of these SQL statements: SELECT, INSERT, UPDATE, and DELETE.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9A7-10F4-486A-8DE1-A0EABAC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E95E-AC92-4084-A90E-9516B7C9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BA78-BC3E-4867-B185-A538ED8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5626-0B03-4F65-92B3-560416B1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SELECT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joining two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7F99-CFDB-40EF-842F-A80F83F5B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column-list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table-1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alias-1]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table-2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alias-2]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table-1.column-1 {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table-2.column-2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column-list]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66B-F24F-4C4E-9C0B-E93F7C6E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FEAC-ED10-4DDE-9B76-EFC27B70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BDEC-1BFA-4C15-B9D2-8D17380B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9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BA856-09DA-4409-A099-B935B1DB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Products tables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3B8C0B-6417-42F3-9667-31F23F52B3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InvoiceLineItems.Quantity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INNER JOIN Products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Products.ProductCode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46</a:t>
            </a:r>
          </a:p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set defined by the SELECT statement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29 in textbook ">
            <a:extLst>
              <a:ext uri="{FF2B5EF4-FFF2-40B4-BE49-F238E27FC236}">
                <a16:creationId xmlns:a16="http://schemas.microsoft.com/office/drawing/2014/main" id="{A37C3A21-5D5D-4A55-9605-F975C66EA2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800600"/>
            <a:ext cx="6017274" cy="10851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684A-B9BD-40F6-9440-D7033BDB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5916-D9C9-423F-B7B6-57B24885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83CA-EFF4-42F2-9A94-D1BE2E31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5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A0A-95C0-495E-9498-3CFC50B4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uses aliases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table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4BFC4-369E-447E-98D5-9608B628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li.Quantity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li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INNER JOIN Products AS p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p.ProductCode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46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2ED0-0EC8-4093-B569-64074A9A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D0B3-5D19-41B8-BE30-D4B35AEE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25ED-3F84-4381-BE44-107CA65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3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A124-2CB8-422B-BBF4-265DC6E4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join data from two or more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8B95-7624-4086-A8C5-02183687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lets you combine data from two or more tables into a single result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type of join is 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type of join returns rows from both tables only if their related columns match.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your SQL statements more readable by using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aliases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table names.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4A7E-C96A-4426-9535-6256612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AE24-F2BF-44F0-9763-06A740D4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3DD1-2897-4A4F-8E21-E7A865E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9804-4A41-466B-A3EB-FC313EBE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add a single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4AD6-976B-41FA-BE1C-52D9284E1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INSERT statement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adding a single row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VALUES (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value-list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adds a single row to the Products table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Products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OnHandQuantity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VALUES ('C#', 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Murach''s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C#', 59.50, 3000)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3F2C-96E8-4BF8-8DAF-B751505F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2BA9-38CE-470F-AB78-C023ADB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8321-05E8-409C-8BF5-E07CF8E1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3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436D-4CB3-4417-9558-B2381C7B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update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964C-45C0-457C-9A85-8C21ED957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UPDATE statement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table-name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SET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column-name-1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expression-1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column-name-2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expression-2]...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updates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specified product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Products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54.00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'MYSQL'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5028-63FC-4877-BAC2-BF27CBB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FCF8-BC23-46D0-B722-85AF81D8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9516-478D-43E2-BF00-DA92451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D2AD-FED4-474F-A6B0-5D1C3DD4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delete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F64A-3CDB-4441-B518-8A701AAC5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DELETE statement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table-name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deletes a specified customer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Customers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558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3A3-FB96-4483-A347-6843D995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3715-BAF5-48D7-9036-6B92BDA4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D321-9E5A-4039-B46D-868680B8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82EF-C999-465B-8FB0-C2837871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9428-1FBC-415E-BDCF-98C811768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hardware components of a typical multi-user system.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software components of a typical multi-user database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a table in a relational database is organized. 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the tables in a relational database are related.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use of these SQL statements: SELECT, INSERT, UPDATE, and DELETE.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9A7-10F4-486A-8DE1-A0EABAC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E95E-AC92-4084-A90E-9516B7C9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BA78-BC3E-4867-B185-A538ED8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1CD519-6AE4-47F3-B850-428514B0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simple client/server system</a:t>
            </a:r>
            <a:endParaRPr lang="en-US" dirty="0"/>
          </a:p>
        </p:txBody>
      </p:sp>
      <p:pic>
        <p:nvPicPr>
          <p:cNvPr id="9" name="Content Placeholder 8" descr="Refer to page 615 in textbook ">
            <a:extLst>
              <a:ext uri="{FF2B5EF4-FFF2-40B4-BE49-F238E27FC236}">
                <a16:creationId xmlns:a16="http://schemas.microsoft.com/office/drawing/2014/main" id="{E5F9BF99-35F9-417D-93FD-5FC1A8A5D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343" y="1143000"/>
            <a:ext cx="4993057" cy="41334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527F-7804-462E-87C2-A8C83A05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AE72-0C27-45A2-B966-9B143442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C8BC-28D0-4A16-B875-254B13CF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5C89-385A-45EB-9B0F-D818995A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three hardware components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 client/server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DF5F-A230-490B-9D2C-65D5263C2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3932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PCs, Macintoshes, or workstations of the system.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computer that stores the files and databases of the system and provides services to the clients. When it stores databases, it’s often referred to as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server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consists of the cabling, communication lines, and other components that connect the clients and the servers of the system.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F263-0009-4DDF-B138-47CA290F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13FB-7D6B-4CB7-97D6-A59E496F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29B9-8A9B-44FE-9C9D-E5395B2A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4597-083B-4486-A683-53BF2078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system implementations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488F-AF2D-4DAB-B879-B1ED7EFE9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simple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system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server is typically a high-powered PC that communicates with the clients over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area network (LAN)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server can also be a midrange system, like an IBM Power System or a Unix system, or it can be a mainframe system. Then, special hardware and software components are required to make it possible for the clients to communicate with the midrange and mainframe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client/server system can also consist of one or more PC-based systems, one or more midrange systems, and a mainframe system in dispersed geographical locations. This type of system is commonly referred to as 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systems and LANs can be connected and share data over larger private networks, such as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 area network (WAN)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public network like the Internet.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2782-AE2C-48C9-AA19-91CF355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30EE-9956-44FB-9340-CC27D59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0409-64C4-4B79-A7F3-36BCB41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69EED-FA64-4C57-BA13-B7ECA46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software, server software,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SQL interface</a:t>
            </a:r>
            <a:endParaRPr lang="en-US" dirty="0"/>
          </a:p>
        </p:txBody>
      </p:sp>
      <p:pic>
        <p:nvPicPr>
          <p:cNvPr id="9" name="Content Placeholder 8" descr="Refer to page 617 in textbook ">
            <a:extLst>
              <a:ext uri="{FF2B5EF4-FFF2-40B4-BE49-F238E27FC236}">
                <a16:creationId xmlns:a16="http://schemas.microsoft.com/office/drawing/2014/main" id="{A0C0073D-EB10-4609-9545-1B8685CF79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371600"/>
            <a:ext cx="4724400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C328-F7E7-4A8E-8FF2-A9C0B382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382F-7322-4EE0-A2B0-17A143AD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45CB-14B4-4BCC-B89E-4CDF566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906-5848-4A0D-98C5-FD47340A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FC44-AB1E-4927-9636-7BCCAFFF3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manage the network, the server runs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operating system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as Windows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store and manage the databases of the client/server system, each server requires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(DBMS)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as Microsoft SQL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that’s done by the DBMS is typically referred to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 processing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database server is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388D-4015-44AB-8F1A-7E9C5EEA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123B-4AC1-4A93-8190-1212CC43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6B35-C4FC-4E3F-85C7-27EB998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9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27-1EFF-4639-B9BF-DE6D38C7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28D1-5B87-4160-A58F-7A4FBC5E4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software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does the work that the user wants to do. This type of software can be purchased or developed.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API (application programming interface)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the interface between the application and the DBMS. Microsoft’s data access API is ADO.NET, which is a part of .NET.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that’s done by the client software is typically referred to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 processing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client is typically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DE98-BFD1-4F1E-9086-D8E45D58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854E-9BFC-44C2-B907-5010DAF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3C05-B7D9-48BD-8DEA-D86AB2D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9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EEB3-CE86-4BA3-80B0-830E0A2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SQL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237E-72E7-4938-BE3A-3E1AD3B62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software communicates with the DBMS by sending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queries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 the data access API. When the DBMS receives a query, it provides a service like returning the requested data (the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results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 the client.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stands for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Query Language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 the standard language for working with a relational database.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46FD-59F1-4A77-BC86-6CDD92E1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8D19-A82B-4B93-85E5-3DCB9E28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CA96-7844-4D08-BE56-8815A9EE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4282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</TotalTime>
  <Words>2179</Words>
  <Application>Microsoft Office PowerPoint</Application>
  <PresentationFormat>On-screen Show (4:3)</PresentationFormat>
  <Paragraphs>232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19</vt:lpstr>
      <vt:lpstr>Objectives</vt:lpstr>
      <vt:lpstr>A simple client/server system</vt:lpstr>
      <vt:lpstr>The three hardware components  of a client/server system</vt:lpstr>
      <vt:lpstr>Client/server system implementations</vt:lpstr>
      <vt:lpstr>Client software, server software,  and the SQL interface</vt:lpstr>
      <vt:lpstr>Server software</vt:lpstr>
      <vt:lpstr>Client software</vt:lpstr>
      <vt:lpstr>The SQL interface</vt:lpstr>
      <vt:lpstr>The Products table in the MMABooks database</vt:lpstr>
      <vt:lpstr>How a table is organized</vt:lpstr>
      <vt:lpstr>Two related tables: Invoices and InvoiceLineItems</vt:lpstr>
      <vt:lpstr>How the tables in a database are related</vt:lpstr>
      <vt:lpstr>The Server Explorer design view window  for the Invoices table</vt:lpstr>
      <vt:lpstr>Common SQL Server data types</vt:lpstr>
      <vt:lpstr>The tables that make up the MMABooks database</vt:lpstr>
      <vt:lpstr>Simplified syntax of the SELECT statement</vt:lpstr>
      <vt:lpstr>A SELECT statement that retrieves  and sorts selected columns and rows  from the Customers table</vt:lpstr>
      <vt:lpstr>How to query a single table</vt:lpstr>
      <vt:lpstr>The syntax of the SELECT statement  for joining two tables</vt:lpstr>
      <vt:lpstr>A SELECT statement that joins data  from the InvoiceLineItems and Products tables</vt:lpstr>
      <vt:lpstr>A SELECT statement that uses aliases  for table names</vt:lpstr>
      <vt:lpstr>How to join data from two or more tables</vt:lpstr>
      <vt:lpstr>How to add a single row</vt:lpstr>
      <vt:lpstr>How to update rows</vt:lpstr>
      <vt:lpstr>How to delete rows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9</cp:revision>
  <cp:lastPrinted>2016-01-14T23:03:16Z</cp:lastPrinted>
  <dcterms:created xsi:type="dcterms:W3CDTF">2020-12-16T22:05:59Z</dcterms:created>
  <dcterms:modified xsi:type="dcterms:W3CDTF">2022-01-03T16:42:49Z</dcterms:modified>
</cp:coreProperties>
</file>