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71"/>
  </p:notesMasterIdLst>
  <p:handoutMasterIdLst>
    <p:handoutMasterId r:id="rId7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49" autoAdjust="0"/>
    <p:restoredTop sz="86433" autoAdjust="0"/>
  </p:normalViewPr>
  <p:slideViewPr>
    <p:cSldViewPr>
      <p:cViewPr varScale="1">
        <p:scale>
          <a:sx n="98" d="100"/>
          <a:sy n="98" d="100"/>
        </p:scale>
        <p:origin x="22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20</a:t>
            </a:r>
          </a:p>
        </p:txBody>
      </p:sp>
      <p:sp>
        <p:nvSpPr>
          <p:cNvPr id="6" name="Text Placeholder 5"/>
          <p:cNvSpPr>
            <a:spLocks noGrp="1"/>
          </p:cNvSpPr>
          <p:nvPr>
            <p:ph type="body" sz="quarter" idx="13"/>
          </p:nvPr>
        </p:nvSpPr>
        <p:spPr/>
        <p:txBody>
          <a:bodyPr/>
          <a:lstStyle/>
          <a:p>
            <a:r>
              <a:rPr lang="en-US" dirty="0"/>
              <a:t>How to use Entity Framework Core</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89038580-E4F0-4680-B40C-90EE0CAEFFA8}"/>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2159-027F-4867-AC92-89ED8786AC42}"/>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Sql</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Server Express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LocalDB</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US" dirty="0"/>
          </a:p>
        </p:txBody>
      </p:sp>
      <p:sp>
        <p:nvSpPr>
          <p:cNvPr id="3" name="Text Placeholder 2">
            <a:extLst>
              <a:ext uri="{FF2B5EF4-FFF2-40B4-BE49-F238E27FC236}">
                <a16:creationId xmlns:a16="http://schemas.microsoft.com/office/drawing/2014/main" id="{C1544AA0-23C7-4700-9442-120F92E53B12}"/>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PM&gt; Scaffold-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–Connection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security=True" -Provider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Models\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DataLayer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–Force</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command with the flags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required parameters omitted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PM&gt; Scaffold-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security=True"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Models\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DataLayer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–Force</a:t>
            </a:r>
          </a:p>
          <a:p>
            <a:endParaRPr lang="en-US" sz="1600" dirty="0"/>
          </a:p>
        </p:txBody>
      </p:sp>
      <p:sp>
        <p:nvSpPr>
          <p:cNvPr id="4" name="Date Placeholder 3">
            <a:extLst>
              <a:ext uri="{FF2B5EF4-FFF2-40B4-BE49-F238E27FC236}">
                <a16:creationId xmlns:a16="http://schemas.microsoft.com/office/drawing/2014/main" id="{67BFC657-58F6-413D-A9D3-66CE3AB904F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52AD64F-F8C9-4793-8810-2F761EE73D6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DD50AD5-62C6-4FEF-A0EB-6A3974DF7D0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03912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E74F-BEAD-45CA-B1C4-AB5191ABCAA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Database First development concepts</a:t>
            </a:r>
            <a:endParaRPr lang="en-US" dirty="0"/>
          </a:p>
        </p:txBody>
      </p:sp>
      <p:sp>
        <p:nvSpPr>
          <p:cNvPr id="3" name="Text Placeholder 2">
            <a:extLst>
              <a:ext uri="{FF2B5EF4-FFF2-40B4-BE49-F238E27FC236}">
                <a16:creationId xmlns:a16="http://schemas.microsoft.com/office/drawing/2014/main" id="{01E8393F-B74F-40EE-AED8-BC5382215E5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With </a:t>
            </a:r>
            <a:r>
              <a:rPr lang="en-US" sz="2000" i="1" spc="-10" dirty="0">
                <a:effectLst/>
                <a:latin typeface="Times New Roman" panose="02020603050405020304" pitchFamily="18" charset="0"/>
                <a:ea typeface="Times New Roman" panose="02020603050405020304" pitchFamily="18" charset="0"/>
              </a:rPr>
              <a:t>Database First development</a:t>
            </a:r>
            <a:r>
              <a:rPr lang="en-US" sz="2000" spc="-10" dirty="0">
                <a:effectLst/>
                <a:latin typeface="Times New Roman" panose="02020603050405020304" pitchFamily="18" charset="0"/>
                <a:ea typeface="Times New Roman" panose="02020603050405020304" pitchFamily="18" charset="0"/>
              </a:rPr>
              <a:t>, you generate database (DB) context and entity classes from an existing database. To do that, you can use the Scaffold-</a:t>
            </a:r>
            <a:r>
              <a:rPr lang="en-US" sz="2000" spc="-10" dirty="0" err="1">
                <a:effectLst/>
                <a:latin typeface="Times New Roman" panose="02020603050405020304" pitchFamily="18" charset="0"/>
                <a:ea typeface="Times New Roman" panose="02020603050405020304" pitchFamily="18" charset="0"/>
              </a:rPr>
              <a:t>DbContext</a:t>
            </a:r>
            <a:r>
              <a:rPr lang="en-US" sz="2000" spc="-10" dirty="0">
                <a:effectLst/>
                <a:latin typeface="Times New Roman" panose="02020603050405020304" pitchFamily="18" charset="0"/>
                <a:ea typeface="Times New Roman" panose="02020603050405020304" pitchFamily="18" charset="0"/>
              </a:rPr>
              <a:t> command.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i="1" spc="-10" dirty="0">
                <a:effectLst/>
                <a:latin typeface="Times New Roman" panose="02020603050405020304" pitchFamily="18" charset="0"/>
                <a:ea typeface="Times New Roman" panose="02020603050405020304" pitchFamily="18" charset="0"/>
              </a:rPr>
              <a:t>DB context class</a:t>
            </a:r>
            <a:r>
              <a:rPr lang="en-US" sz="2000" spc="-10" dirty="0">
                <a:effectLst/>
                <a:latin typeface="Times New Roman" panose="02020603050405020304" pitchFamily="18" charset="0"/>
                <a:ea typeface="Times New Roman" panose="02020603050405020304" pitchFamily="18" charset="0"/>
              </a:rPr>
              <a:t> is used to communicate with the database, and the </a:t>
            </a:r>
            <a:r>
              <a:rPr lang="en-US" sz="2000" i="1" spc="-10" dirty="0">
                <a:effectLst/>
                <a:latin typeface="Times New Roman" panose="02020603050405020304" pitchFamily="18" charset="0"/>
                <a:ea typeface="Times New Roman" panose="02020603050405020304" pitchFamily="18" charset="0"/>
              </a:rPr>
              <a:t>entity classes</a:t>
            </a:r>
            <a:r>
              <a:rPr lang="en-US" sz="2000" spc="-10" dirty="0">
                <a:effectLst/>
                <a:latin typeface="Times New Roman" panose="02020603050405020304" pitchFamily="18" charset="0"/>
                <a:ea typeface="Times New Roman" panose="02020603050405020304" pitchFamily="18" charset="0"/>
              </a:rPr>
              <a:t> represent the objects used by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enter the Scaffold-</a:t>
            </a:r>
            <a:r>
              <a:rPr lang="en-US" sz="2000" spc="-10" dirty="0" err="1">
                <a:effectLst/>
                <a:latin typeface="Times New Roman" panose="02020603050405020304" pitchFamily="18" charset="0"/>
                <a:ea typeface="Times New Roman" panose="02020603050405020304" pitchFamily="18" charset="0"/>
              </a:rPr>
              <a:t>DbContext</a:t>
            </a:r>
            <a:r>
              <a:rPr lang="en-US" sz="2000" spc="-10" dirty="0">
                <a:effectLst/>
                <a:latin typeface="Times New Roman" panose="02020603050405020304" pitchFamily="18" charset="0"/>
                <a:ea typeface="Times New Roman" panose="02020603050405020304" pitchFamily="18" charset="0"/>
              </a:rPr>
              <a:t> command in the NuGet Package Manager Console (PMC) window. To display this window from Visual Studio, select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NuGet</a:t>
            </a:r>
            <a:r>
              <a:rPr lang="en-US" sz="2000" spc="-10" dirty="0">
                <a:effectLst/>
                <a:latin typeface="Times New Roman" panose="02020603050405020304" pitchFamily="18" charset="0"/>
                <a:ea typeface="Times New Roman" panose="02020603050405020304" pitchFamily="18" charset="0"/>
              </a:rPr>
              <a:t> Package </a:t>
            </a:r>
            <a:r>
              <a:rPr lang="en-US" sz="2000" spc="-10" dirty="0" err="1">
                <a:effectLst/>
                <a:latin typeface="Times New Roman" panose="02020603050405020304" pitchFamily="18" charset="0"/>
                <a:ea typeface="Times New Roman" panose="02020603050405020304" pitchFamily="18" charset="0"/>
              </a:rPr>
              <a:t>Manager</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Package</a:t>
            </a:r>
            <a:r>
              <a:rPr lang="en-US" sz="2000" spc="-10" dirty="0">
                <a:effectLst/>
                <a:latin typeface="Times New Roman" panose="02020603050405020304" pitchFamily="18" charset="0"/>
                <a:ea typeface="Times New Roman" panose="02020603050405020304" pitchFamily="18" charset="0"/>
              </a:rPr>
              <a:t> Manager Console.</a:t>
            </a:r>
          </a:p>
          <a:p>
            <a:endParaRPr lang="en-US" dirty="0"/>
          </a:p>
        </p:txBody>
      </p:sp>
      <p:sp>
        <p:nvSpPr>
          <p:cNvPr id="4" name="Date Placeholder 3">
            <a:extLst>
              <a:ext uri="{FF2B5EF4-FFF2-40B4-BE49-F238E27FC236}">
                <a16:creationId xmlns:a16="http://schemas.microsoft.com/office/drawing/2014/main" id="{DD7781F1-653B-45C7-A1DB-3869BE9026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39575A-3667-46A7-B8A6-375296292B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D2454A-5E87-4189-92E5-C79BAC7E88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428267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73BC9F-3F6D-418B-A08F-D0EEDED41DB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Visual Studio project with an Entity Data Model</a:t>
            </a:r>
            <a:endParaRPr lang="en-US" dirty="0"/>
          </a:p>
        </p:txBody>
      </p:sp>
      <p:pic>
        <p:nvPicPr>
          <p:cNvPr id="9" name="Content Placeholder 8" descr="Refer to page 641 in textbook">
            <a:extLst>
              <a:ext uri="{FF2B5EF4-FFF2-40B4-BE49-F238E27FC236}">
                <a16:creationId xmlns:a16="http://schemas.microsoft.com/office/drawing/2014/main" id="{08337CE3-C93A-428B-9B8D-3D0684737061}"/>
              </a:ext>
            </a:extLst>
          </p:cNvPr>
          <p:cNvPicPr>
            <a:picLocks noGrp="1" noChangeAspect="1"/>
          </p:cNvPicPr>
          <p:nvPr>
            <p:ph sz="quarter" idx="13"/>
          </p:nvPr>
        </p:nvPicPr>
        <p:blipFill>
          <a:blip r:embed="rId2"/>
          <a:stretch>
            <a:fillRect/>
          </a:stretch>
        </p:blipFill>
        <p:spPr>
          <a:xfrm>
            <a:off x="1255488" y="1066800"/>
            <a:ext cx="6633023" cy="4590686"/>
          </a:xfrm>
          <a:prstGeom prst="rect">
            <a:avLst/>
          </a:prstGeom>
        </p:spPr>
      </p:pic>
      <p:sp>
        <p:nvSpPr>
          <p:cNvPr id="4" name="Date Placeholder 3">
            <a:extLst>
              <a:ext uri="{FF2B5EF4-FFF2-40B4-BE49-F238E27FC236}">
                <a16:creationId xmlns:a16="http://schemas.microsoft.com/office/drawing/2014/main" id="{B7E059DF-A878-48A8-981C-B7116628D9D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1C4E2B-8380-47C4-B143-34BED00479D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BC00A01-A53A-438F-B127-5774583374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88258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7255-68C8-446F-A830-DA8DB55626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07486DAD-751C-480A-8CF8-65E836DB32DD}"/>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5194B44-6CE7-49BE-AD08-EF258B28750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06CB49C-A7C6-495D-A440-E3F469CEA1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A3BF83-C0EB-47FE-8D17-6B56098660C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84417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3522-C35A-4887-8D81-3738788E6F32}"/>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1)</a:t>
            </a:r>
            <a:endParaRPr lang="en-US" dirty="0"/>
          </a:p>
        </p:txBody>
      </p:sp>
      <p:sp>
        <p:nvSpPr>
          <p:cNvPr id="3" name="Text Placeholder 2">
            <a:extLst>
              <a:ext uri="{FF2B5EF4-FFF2-40B4-BE49-F238E27FC236}">
                <a16:creationId xmlns:a16="http://schemas.microsoft.com/office/drawing/2014/main" id="{A09041B2-BAFA-4491-9777-6803B5AEAC0E}"/>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CustomerMaintenance.Models.DataLayer</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options)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base(options)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&lt;Customers&gt; Customers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OrderOptions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OrderOptions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&lt;Products&gt; Products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&lt;States&gt; States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CE63285C-8AC3-481C-825F-FED3C9457EE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EE15220-E1DB-487A-B6B2-65B094A792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932140-D7A9-44EA-81D1-D33CB116DF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7978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ED70-B8B2-4D9B-9428-F370F20D002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2)</a:t>
            </a:r>
            <a:endParaRPr lang="en-US" dirty="0"/>
          </a:p>
        </p:txBody>
      </p:sp>
      <p:sp>
        <p:nvSpPr>
          <p:cNvPr id="3" name="Text Placeholder 2">
            <a:extLst>
              <a:ext uri="{FF2B5EF4-FFF2-40B4-BE49-F238E27FC236}">
                <a16:creationId xmlns:a16="http://schemas.microsoft.com/office/drawing/2014/main" id="{60FE767B-2F8D-4198-97B7-B46AE0AD81F5}"/>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optionsBuilder.UseSqlServer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"Data Source=(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=C:\\C#\\Database\\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MMABooks.mdf</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Integrated Security=True");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&lt;Customers&gt;(entity =&gt;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A3D12DD8-F058-4DC8-8617-E5B12E9E25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B9343D5-9C80-4B85-9346-EFD89558DC7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BF40670-0C0A-481D-8498-DDA3BC57B25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354102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3654-2E88-43F2-A524-70FD3D38D1B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3)</a:t>
            </a:r>
            <a:endParaRPr lang="en-US" dirty="0"/>
          </a:p>
        </p:txBody>
      </p:sp>
      <p:sp>
        <p:nvSpPr>
          <p:cNvPr id="3" name="Text Placeholder 2">
            <a:extLst>
              <a:ext uri="{FF2B5EF4-FFF2-40B4-BE49-F238E27FC236}">
                <a16:creationId xmlns:a16="http://schemas.microsoft.com/office/drawing/2014/main" id="{2B1424A9-BB09-4ADB-A8EF-9D26E76EC282}"/>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p.Customers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OnDelete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DeleteBehavior.ClientSetNull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FK_Customers_States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new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e.InvoiceId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d.Invoice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d.InvoiceId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FK_InvoiceLineItems_Invoices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d.ProductCodeNavigation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OnDelete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DeleteBehavior.ClientSetNull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FK_InvoiceLineItems_Products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43FD9770-D12E-418C-B9E2-D2CDF46E629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6E6F98B-F8B5-4527-B154-6E9AD8C7B06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9BE68D6-E4BE-43E4-A43D-E267B523EF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93487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B5C8-2081-46B3-9C58-569ADEECAB6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4)</a:t>
            </a:r>
            <a:endParaRPr lang="en-US" dirty="0"/>
          </a:p>
        </p:txBody>
      </p:sp>
      <p:sp>
        <p:nvSpPr>
          <p:cNvPr id="3" name="Text Placeholder 2">
            <a:extLst>
              <a:ext uri="{FF2B5EF4-FFF2-40B4-BE49-F238E27FC236}">
                <a16:creationId xmlns:a16="http://schemas.microsoft.com/office/drawing/2014/main" id="{9E12F2BB-CF4A-4166-8B0A-7E8C50E06726}"/>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&lt;Invoices&gt;(entity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FK_Invoices_Customers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&lt;Products&gt;(entity =&gt;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e.Description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&lt;States&gt;(entity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OnModelCreatingPartial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partial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OnModelCreatingPartial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0B115D00-7D76-4EEF-A9D7-383BEB5D6C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F2CA983-250E-4179-AC74-48C1C73D97E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9827746-E830-4F4D-A018-ADC42F5E820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13466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7CF610-68DA-414C-8739-04688802A5F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of the data annotation attributes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configuration</a:t>
            </a:r>
            <a:endParaRPr lang="en-US" dirty="0"/>
          </a:p>
        </p:txBody>
      </p:sp>
      <p:sp>
        <p:nvSpPr>
          <p:cNvPr id="8" name="Text Placeholder 7">
            <a:extLst>
              <a:ext uri="{FF2B5EF4-FFF2-40B4-BE49-F238E27FC236}">
                <a16:creationId xmlns:a16="http://schemas.microsoft.com/office/drawing/2014/main" id="{08BBDABB-5B2F-4A80-9740-26501742D9AB}"/>
              </a:ext>
            </a:extLst>
          </p:cNvPr>
          <p:cNvSpPr>
            <a:spLocks noGrp="1"/>
          </p:cNvSpPr>
          <p:nvPr>
            <p:ph type="body" sz="quarter" idx="15"/>
          </p:nvPr>
        </p:nvSpPr>
        <p:spPr>
          <a:xfrm>
            <a:off x="1295400" y="1295400"/>
            <a:ext cx="7086600" cy="4343400"/>
          </a:xfrm>
          <a:ln w="12700"/>
        </p:spPr>
        <p:txBody>
          <a:bodyPr/>
          <a:lstStyle/>
          <a:p>
            <a:pPr marL="2167255" marR="0" indent="-2167255">
              <a:spcBef>
                <a:spcPts val="600"/>
              </a:spcBef>
              <a:spcAft>
                <a:spcPts val="600"/>
              </a:spcAft>
              <a:tabLst>
                <a:tab pos="457200" algn="l"/>
                <a:tab pos="21669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Attribute	Description</a:t>
            </a:r>
          </a:p>
          <a:p>
            <a:pPr marL="2167255" marR="0" indent="-2167255">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Key</a:t>
            </a:r>
            <a:r>
              <a:rPr lang="en-US" sz="2000" dirty="0">
                <a:solidFill>
                  <a:srgbClr val="000000"/>
                </a:solidFill>
                <a:effectLst/>
                <a:latin typeface="Times New Roman" panose="02020603050405020304" pitchFamily="18" charset="0"/>
                <a:ea typeface="Times New Roman" panose="02020603050405020304" pitchFamily="18" charset="0"/>
              </a:rPr>
              <a:t>		The database column that’s the primary key.</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Column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column in the database if it’s different from the property name.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Required	</a:t>
            </a:r>
            <a:r>
              <a:rPr lang="en-US" sz="2000" dirty="0">
                <a:solidFill>
                  <a:srgbClr val="000000"/>
                </a:solidFill>
                <a:effectLst/>
                <a:latin typeface="Times New Roman" panose="02020603050405020304" pitchFamily="18" charset="0"/>
                <a:ea typeface="Times New Roman" panose="02020603050405020304" pitchFamily="18" charset="0"/>
              </a:rPr>
              <a:t>Specifies that the property’s value is required.</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2000" dirty="0">
                <a:solidFill>
                  <a:srgbClr val="000000"/>
                </a:solidFill>
                <a:effectLst/>
                <a:latin typeface="Times New Roman" panose="02020603050405020304" pitchFamily="18" charset="0"/>
                <a:ea typeface="Times New Roman" panose="02020603050405020304" pitchFamily="18" charset="0"/>
              </a:rPr>
              <a:t>	Specifies the maximum string length allowed by the database column.</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2000" dirty="0">
                <a:solidFill>
                  <a:srgbClr val="000000"/>
                </a:solidFill>
                <a:effectLst/>
                <a:latin typeface="Times New Roman" panose="02020603050405020304" pitchFamily="18" charset="0"/>
                <a:ea typeface="Times New Roman" panose="02020603050405020304" pitchFamily="18" charset="0"/>
              </a:rPr>
              <a:t>	Specifies the property that’s used as a foreign key in a relationship.</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2000" dirty="0">
                <a:solidFill>
                  <a:srgbClr val="000000"/>
                </a:solidFill>
                <a:effectLst/>
                <a:latin typeface="Times New Roman" panose="02020603050405020304" pitchFamily="18" charset="0"/>
                <a:ea typeface="Times New Roman" panose="02020603050405020304" pitchFamily="18" charset="0"/>
              </a:rPr>
              <a:t>	Specifies the navigation property on the other end of a relationship.</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4A99A99-5614-42B1-AFCE-AD9FB36BDD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40AD0D-0426-46F8-A199-8E1A842455F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09D789-9C01-42DA-8679-5743619B9DE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87598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273B-0210-41C6-8343-921765D368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Customers partial class (part 1)</a:t>
            </a:r>
            <a:endParaRPr lang="en-US" dirty="0"/>
          </a:p>
        </p:txBody>
      </p:sp>
      <p:sp>
        <p:nvSpPr>
          <p:cNvPr id="3" name="Text Placeholder 2">
            <a:extLst>
              <a:ext uri="{FF2B5EF4-FFF2-40B4-BE49-F238E27FC236}">
                <a16:creationId xmlns:a16="http://schemas.microsoft.com/office/drawing/2014/main" id="{A7EDC0CF-5DC8-4067-AAA3-B2119497EE0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System.ComponentModel.DataAnnotations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System.ComponentModel.DataAnnotations.Schema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CustomerMaintenance.Model.DataLayer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Customers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Invoices = new HashSet&lt;Invoices&gt;();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[Key]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[Column("</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(100)]</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(50)]</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C88A4EE7-2A82-49B4-BAAE-6B0ACB07D1F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9C5200F-C889-45CF-8D3A-F212E1BDEC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D36CDFB-A113-450E-8E08-40EC4FA8A8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82252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26E-8F98-42F6-97F6-F0451D5CD0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628FB8-AB61-4F59-ACF1-6759432E347E}"/>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 Entity Data Model from an existing database.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LINQ to Entities to retrieve data from one or more database tables.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EF Core to add, modify, and delete rows in a database table.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Bind controls to an entity collection or the results of a query.</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EF Core works.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terms as they relate to an Entity Data Model: conceptual model, storage model, mappings, object context, entity class, navigation property, and association.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add EF packages to a project.</a:t>
            </a:r>
          </a:p>
          <a:p>
            <a:endParaRPr lang="en-US" dirty="0"/>
          </a:p>
        </p:txBody>
      </p:sp>
      <p:sp>
        <p:nvSpPr>
          <p:cNvPr id="4" name="Date Placeholder 3">
            <a:extLst>
              <a:ext uri="{FF2B5EF4-FFF2-40B4-BE49-F238E27FC236}">
                <a16:creationId xmlns:a16="http://schemas.microsoft.com/office/drawing/2014/main" id="{7B84AD1F-A29B-4722-A4AF-5189C509FAD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507FB5-20AE-4FCF-AAD2-72187C9C8B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9C8E69-3E25-4E90-9990-E13F93BBCA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968645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E9A4-0F62-4471-8663-76C6D217A8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Customers partial class (part 2)</a:t>
            </a:r>
            <a:endParaRPr lang="en-US" dirty="0"/>
          </a:p>
        </p:txBody>
      </p:sp>
      <p:sp>
        <p:nvSpPr>
          <p:cNvPr id="3" name="Text Placeholder 2">
            <a:extLst>
              <a:ext uri="{FF2B5EF4-FFF2-40B4-BE49-F238E27FC236}">
                <a16:creationId xmlns:a16="http://schemas.microsoft.com/office/drawing/2014/main" id="{90A8DAFE-7CE5-4527-99D6-2564B897B2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City, State, and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ZipCode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properties go here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States.Customers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States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ICollection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015B9B15-FA6D-41F9-A41C-2D9214DDA93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A61497-1349-45A0-AE8E-6FE676BEC0C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AA3157-C115-4684-A28C-AA4A1F11E4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366859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7D9-7D1E-4EC0-842A-08B5EA92D73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App.config</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 that includes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database connection string</a:t>
            </a:r>
            <a:endParaRPr lang="en-US" dirty="0"/>
          </a:p>
        </p:txBody>
      </p:sp>
      <p:sp>
        <p:nvSpPr>
          <p:cNvPr id="3" name="Text Placeholder 2">
            <a:extLst>
              <a:ext uri="{FF2B5EF4-FFF2-40B4-BE49-F238E27FC236}">
                <a16:creationId xmlns:a16="http://schemas.microsoft.com/office/drawing/2014/main" id="{A5400872-8C19-4097-A0CD-FF5E920108B8}"/>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&lt;?xml version="1.0" encoding="utf-8"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&lt;configuration&gt;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&lt;add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Integrated Security=True"/&gt;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&lt;/configuration&gt;</a:t>
            </a:r>
          </a:p>
          <a:p>
            <a:endParaRPr lang="en-US" sz="1600" dirty="0"/>
          </a:p>
        </p:txBody>
      </p:sp>
      <p:sp>
        <p:nvSpPr>
          <p:cNvPr id="4" name="Date Placeholder 3">
            <a:extLst>
              <a:ext uri="{FF2B5EF4-FFF2-40B4-BE49-F238E27FC236}">
                <a16:creationId xmlns:a16="http://schemas.microsoft.com/office/drawing/2014/main" id="{1F015B51-9327-4A75-9DCF-75BF03FFB1F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2117379-6574-424E-9E56-3E9D0C73774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B4B647B-9CB5-4793-89CC-89B6F31C7B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23734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F2C6-E015-4D4E-9811-E5DCB57C4BEC}"/>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updated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OnConfiguring</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DB context file </a:t>
            </a:r>
            <a:endParaRPr lang="en-US" dirty="0"/>
          </a:p>
        </p:txBody>
      </p:sp>
      <p:sp>
        <p:nvSpPr>
          <p:cNvPr id="3" name="Text Placeholder 2">
            <a:extLst>
              <a:ext uri="{FF2B5EF4-FFF2-40B4-BE49-F238E27FC236}">
                <a16:creationId xmlns:a16="http://schemas.microsoft.com/office/drawing/2014/main" id="{824CAEBC-A617-48A7-8F83-923430008C12}"/>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protected override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optionsBuilder.UseSqlServer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ConfigurationManager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MMABooks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0DEBF25-149F-453B-87CB-4E6CFD7E846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D2A1979-2059-4AAC-9A1D-C5A6F2CDDE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EC003B-E64F-4448-BDFE-A7DB954529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9554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45CC-051F-478B-91B0-D503ACAD4D6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partial class that adds a read-only property</a:t>
            </a:r>
            <a:endParaRPr lang="en-US" dirty="0"/>
          </a:p>
        </p:txBody>
      </p:sp>
      <p:sp>
        <p:nvSpPr>
          <p:cNvPr id="3" name="Text Placeholder 2">
            <a:extLst>
              <a:ext uri="{FF2B5EF4-FFF2-40B4-BE49-F238E27FC236}">
                <a16:creationId xmlns:a16="http://schemas.microsoft.com/office/drawing/2014/main" id="{1924A88D-1776-49F3-BDCA-463327E00C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CustomerMaintenance.Models.DataLayer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Customers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HasAddress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string.IsNullOrEmpty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(Address);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091E7308-CF6B-4BA6-94C2-8116483D16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081D4C4-8A79-48E3-88F1-B33E0B8CC13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BC31A68-AC06-474A-B6F2-5A62CC773C0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36979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52F2-DA05-4488-A69C-E715D82415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creates an instance</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DB context</a:t>
            </a:r>
            <a:endParaRPr lang="en-US" dirty="0"/>
          </a:p>
        </p:txBody>
      </p:sp>
      <p:sp>
        <p:nvSpPr>
          <p:cNvPr id="3" name="Text Placeholder 2">
            <a:extLst>
              <a:ext uri="{FF2B5EF4-FFF2-40B4-BE49-F238E27FC236}">
                <a16:creationId xmlns:a16="http://schemas.microsoft.com/office/drawing/2014/main" id="{8DF85F63-6A12-4C39-B419-651752BD7250}"/>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stores all the invoices in a variable</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invoices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gets a single invoice by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33).</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FirstOrDefault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Another way to get a single invoice by ID</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(33);</a:t>
            </a:r>
          </a:p>
          <a:p>
            <a:endParaRPr lang="en-US" sz="1600" dirty="0"/>
          </a:p>
        </p:txBody>
      </p:sp>
      <p:sp>
        <p:nvSpPr>
          <p:cNvPr id="4" name="Date Placeholder 3">
            <a:extLst>
              <a:ext uri="{FF2B5EF4-FFF2-40B4-BE49-F238E27FC236}">
                <a16:creationId xmlns:a16="http://schemas.microsoft.com/office/drawing/2014/main" id="{5AF6A82D-DEA4-43E7-8A08-3FB134375A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DC278C-6DC3-4B97-B519-C6141D8D59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2858E85-BFF4-476E-872C-3649E5E0FE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79341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7C64-5189-4CE5-9C68-63218B7AE33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gets selected invoices</a:t>
            </a:r>
            <a:endParaRPr lang="en-US" dirty="0"/>
          </a:p>
        </p:txBody>
      </p:sp>
      <p:sp>
        <p:nvSpPr>
          <p:cNvPr id="3" name="Text Placeholder 2">
            <a:extLst>
              <a:ext uri="{FF2B5EF4-FFF2-40B4-BE49-F238E27FC236}">
                <a16:creationId xmlns:a16="http://schemas.microsoft.com/office/drawing/2014/main" id="{916FCA38-B664-45D6-BF01-9032714171A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invoices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.Select(i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joins customer and invoice data</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.Join(</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i)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OrderBy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ci.Name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ThenByDescending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A98FA94-6CA8-4B25-AD80-9AF0D09EAC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21FDDA-34EC-436C-B504-3D954E7464D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69C6076-55DB-4B59-8514-A6B8454BB0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094669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E971-C43F-4279-8382-10AE3863D81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uses eager loading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load related entities</a:t>
            </a:r>
            <a:endParaRPr lang="en-US" dirty="0"/>
          </a:p>
        </p:txBody>
      </p:sp>
      <p:sp>
        <p:nvSpPr>
          <p:cNvPr id="3" name="Text Placeholder 2">
            <a:extLst>
              <a:ext uri="{FF2B5EF4-FFF2-40B4-BE49-F238E27FC236}">
                <a16:creationId xmlns:a16="http://schemas.microsoft.com/office/drawing/2014/main" id="{4CA47836-742E-4F80-990C-A3E83178315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Include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).Single();</a:t>
            </a:r>
          </a:p>
          <a:p>
            <a:endParaRPr lang="en-US" sz="1600" dirty="0"/>
          </a:p>
        </p:txBody>
      </p:sp>
      <p:sp>
        <p:nvSpPr>
          <p:cNvPr id="4" name="Date Placeholder 3">
            <a:extLst>
              <a:ext uri="{FF2B5EF4-FFF2-40B4-BE49-F238E27FC236}">
                <a16:creationId xmlns:a16="http://schemas.microsoft.com/office/drawing/2014/main" id="{B5228D2D-82E7-4E1F-97AD-CC44CF35B88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671AF24-D7EB-45C9-8246-23043C5DF6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71B1781-1562-4FD9-ACC6-A29464526F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85752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521A-F47F-4124-A1BA-D38B42DBE67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explicitly loads the entities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many side of a relationship </a:t>
            </a:r>
            <a:endParaRPr lang="en-US" dirty="0"/>
          </a:p>
        </p:txBody>
      </p:sp>
      <p:sp>
        <p:nvSpPr>
          <p:cNvPr id="3" name="Text Placeholder 2">
            <a:extLst>
              <a:ext uri="{FF2B5EF4-FFF2-40B4-BE49-F238E27FC236}">
                <a16:creationId xmlns:a16="http://schemas.microsoft.com/office/drawing/2014/main" id="{027AEBD9-6619-4146-97C2-31456D5667F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.Where (c =&gt;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).Single();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.Collection("Invoices").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IsLoaded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.Collection("Invoices").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Load()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2537602D-6E1D-48BC-8356-691448DA102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21A160D-48C0-4DF8-9EB9-5E718064BCE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FBAE2E-1D7E-4E96-8363-52B80A34F54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87670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4A-A266-4E45-AF0F-FA000A7E337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explicitly loads the entity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one side of a relationship</a:t>
            </a:r>
            <a:endParaRPr lang="en-US" dirty="0"/>
          </a:p>
        </p:txBody>
      </p:sp>
      <p:sp>
        <p:nvSpPr>
          <p:cNvPr id="3" name="Text Placeholder 2">
            <a:extLst>
              <a:ext uri="{FF2B5EF4-FFF2-40B4-BE49-F238E27FC236}">
                <a16:creationId xmlns:a16="http://schemas.microsoft.com/office/drawing/2014/main" id="{0A19EDF1-8834-4396-BEC1-0009D2CFFC1C}"/>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i.InvoiceId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invoiceID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).Single();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Reference("Customer").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IsLoaded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.Reference("Customer").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Load()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DDB8B81-45A6-401E-85CE-8A5B244634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2BEFF54-74DB-4D73-AA0A-A220701A22F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DE8037-AB84-4B04-B8D7-B1865D586C3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16259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4FFD-5F49-49FA-BAF0-D225415E573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uses lazy loading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load related entities</a:t>
            </a:r>
            <a:endParaRPr lang="en-US" dirty="0"/>
          </a:p>
        </p:txBody>
      </p:sp>
      <p:sp>
        <p:nvSpPr>
          <p:cNvPr id="3" name="Text Placeholder 2">
            <a:extLst>
              <a:ext uri="{FF2B5EF4-FFF2-40B4-BE49-F238E27FC236}">
                <a16:creationId xmlns:a16="http://schemas.microsoft.com/office/drawing/2014/main" id="{D80852CC-7637-4ABF-80CF-D80B24E4F3DF}"/>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.Select(c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}).Single();</a:t>
            </a:r>
          </a:p>
          <a:p>
            <a:endParaRPr lang="en-US" sz="1600" dirty="0"/>
          </a:p>
        </p:txBody>
      </p:sp>
      <p:sp>
        <p:nvSpPr>
          <p:cNvPr id="4" name="Date Placeholder 3">
            <a:extLst>
              <a:ext uri="{FF2B5EF4-FFF2-40B4-BE49-F238E27FC236}">
                <a16:creationId xmlns:a16="http://schemas.microsoft.com/office/drawing/2014/main" id="{34D09848-1B5E-4B1B-AFBF-1D53E9B2D9C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D7FC61B-3928-4BCD-BB6D-7E0F268087F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626C186-111F-4320-9F58-7EF75B9C092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06939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D67B-A12E-4C32-9AA4-E76907B23F4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AB078B4-A437-4D66-A1B9-E065B783784E}"/>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Code First development and Database First development.</a:t>
            </a:r>
          </a:p>
          <a:p>
            <a:pPr marL="457200" marR="11430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a concurrency conflict and distinguish between these two types of concurrency control: last-in wins and optimistic.</a:t>
            </a:r>
          </a:p>
          <a:p>
            <a:pPr marL="457200" indent="-457200">
              <a:buFont typeface="+mj-lt"/>
              <a:buAutoNum type="arabicPeriod" startAt="4"/>
            </a:pPr>
            <a:endParaRPr lang="en-US" dirty="0"/>
          </a:p>
        </p:txBody>
      </p:sp>
      <p:sp>
        <p:nvSpPr>
          <p:cNvPr id="4" name="Date Placeholder 3">
            <a:extLst>
              <a:ext uri="{FF2B5EF4-FFF2-40B4-BE49-F238E27FC236}">
                <a16:creationId xmlns:a16="http://schemas.microsoft.com/office/drawing/2014/main" id="{1F5E4686-838C-4FF3-80C3-9D77432A052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1B1DA32-B7F3-49CC-9B9B-A085E62BA7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053919A-BA99-4CE3-8C61-2140934CD43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15474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9FD-EDE9-4E81-9046-86C523FC6A4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NuGet package needed to enable lazy loading</a:t>
            </a:r>
            <a:endParaRPr lang="en-US" dirty="0"/>
          </a:p>
        </p:txBody>
      </p:sp>
      <p:sp>
        <p:nvSpPr>
          <p:cNvPr id="3" name="Text Placeholder 2">
            <a:extLst>
              <a:ext uri="{FF2B5EF4-FFF2-40B4-BE49-F238E27FC236}">
                <a16:creationId xmlns:a16="http://schemas.microsoft.com/office/drawing/2014/main" id="{AE1BA634-82D9-48F2-9A1B-E4A648EB8B7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Microsoft.EntityFrameworkCore.Proxies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DB context file configured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enable lazy loading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protected override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UseSqlServer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UseLazyLoadingProxies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7D3CC52-2058-4EDA-8CDA-A6775FAC14F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F458001-357D-4AE4-BB38-FBB4EF4DA5B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9717926-A627-4536-9D92-8C9F849157F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769531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1E0F-945B-4387-B747-0CD0ACCAFB3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Customers entity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a:t>
            </a:r>
            <a:endParaRPr lang="en-US" dirty="0"/>
          </a:p>
        </p:txBody>
      </p:sp>
      <p:sp>
        <p:nvSpPr>
          <p:cNvPr id="3" name="Text Placeholder 2">
            <a:extLst>
              <a:ext uri="{FF2B5EF4-FFF2-40B4-BE49-F238E27FC236}">
                <a16:creationId xmlns:a16="http://schemas.microsoft.com/office/drawing/2014/main" id="{FB77B0ED-2967-423F-9016-E58AE2BDBFC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Customers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public, unsealed entity</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public constructor</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Invoices = new HashSet&lt;Invoices&gt;();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virtual navigation properties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States.Customers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States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ICollection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62BD0931-C11A-43B2-87AD-63090293DD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E60478-819B-4128-BEFB-BC58379263F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109393B-2C7E-48CF-ACAA-2646C92068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33763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98F8-42C8-41AD-B099-BE90984C80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enable lazy loading</a:t>
            </a:r>
            <a:endParaRPr lang="en-US" dirty="0"/>
          </a:p>
        </p:txBody>
      </p:sp>
      <p:sp>
        <p:nvSpPr>
          <p:cNvPr id="3" name="Text Placeholder 2">
            <a:extLst>
              <a:ext uri="{FF2B5EF4-FFF2-40B4-BE49-F238E27FC236}">
                <a16:creationId xmlns:a16="http://schemas.microsoft.com/office/drawing/2014/main" id="{4D23D8BC-4A4B-4E80-9AD6-F3138A8DEA39}"/>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Install the </a:t>
            </a:r>
            <a:r>
              <a:rPr lang="en-US" sz="2000" dirty="0" err="1">
                <a:effectLst/>
                <a:latin typeface="Times New Roman" panose="02020603050405020304" pitchFamily="18" charset="0"/>
                <a:ea typeface="Times New Roman" panose="02020603050405020304" pitchFamily="18" charset="0"/>
              </a:rPr>
              <a:t>EntityFrameworkCore.Proxies</a:t>
            </a:r>
            <a:r>
              <a:rPr lang="en-US" sz="2000" dirty="0">
                <a:effectLst/>
                <a:latin typeface="Times New Roman" panose="02020603050405020304" pitchFamily="18" charset="0"/>
                <a:ea typeface="Times New Roman" panose="02020603050405020304" pitchFamily="18" charset="0"/>
              </a:rPr>
              <a:t> NuGet package.</a:t>
            </a:r>
          </a:p>
          <a:p>
            <a:pPr marL="342900" marR="342900"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a:t>
            </a:r>
            <a:r>
              <a:rPr lang="en-US" sz="2000" dirty="0" err="1">
                <a:effectLst/>
                <a:latin typeface="Times New Roman" panose="02020603050405020304" pitchFamily="18" charset="0"/>
                <a:ea typeface="Times New Roman" panose="02020603050405020304" pitchFamily="18" charset="0"/>
              </a:rPr>
              <a:t>OnConfiguring</a:t>
            </a:r>
            <a:r>
              <a:rPr lang="en-US" sz="2000" dirty="0">
                <a:effectLst/>
                <a:latin typeface="Times New Roman" panose="02020603050405020304" pitchFamily="18" charset="0"/>
                <a:ea typeface="Times New Roman" panose="02020603050405020304" pitchFamily="18" charset="0"/>
              </a:rPr>
              <a:t>() method of the DB context file, call the </a:t>
            </a:r>
            <a:r>
              <a:rPr lang="en-US" sz="2000" dirty="0" err="1">
                <a:effectLst/>
                <a:latin typeface="Times New Roman" panose="02020603050405020304" pitchFamily="18" charset="0"/>
                <a:ea typeface="Times New Roman" panose="02020603050405020304" pitchFamily="18" charset="0"/>
              </a:rPr>
              <a:t>UseLazyLoadingProxies</a:t>
            </a:r>
            <a:r>
              <a:rPr lang="en-US" sz="2000" dirty="0">
                <a:effectLst/>
                <a:latin typeface="Times New Roman" panose="02020603050405020304" pitchFamily="18" charset="0"/>
                <a:ea typeface="Times New Roman" panose="02020603050405020304" pitchFamily="18" charset="0"/>
              </a:rPr>
              <a:t>() method.</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Make sure each entity class is public and unsealed, has a public or protected constructor, and has navigation properties that are virtual.</a:t>
            </a:r>
          </a:p>
          <a:p>
            <a:endParaRPr lang="en-US" dirty="0"/>
          </a:p>
        </p:txBody>
      </p:sp>
      <p:sp>
        <p:nvSpPr>
          <p:cNvPr id="4" name="Date Placeholder 3">
            <a:extLst>
              <a:ext uri="{FF2B5EF4-FFF2-40B4-BE49-F238E27FC236}">
                <a16:creationId xmlns:a16="http://schemas.microsoft.com/office/drawing/2014/main" id="{90A6506D-F6B2-45F0-AA3E-69F476371A5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FF5BD1D-DA4E-4D30-A69E-772713B60D9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DC5462F-0124-49C2-9C74-C6DF53E527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65887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942F-CF8C-4518-A985-61D3C93AA3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of the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DbSet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6A9E9162-BC14-471A-ABB8-1F02D00BED58}"/>
              </a:ext>
            </a:extLst>
          </p:cNvPr>
          <p:cNvSpPr>
            <a:spLocks noGrp="1"/>
          </p:cNvSpPr>
          <p:nvPr>
            <p:ph type="body" sz="quarter" idx="13"/>
          </p:nvPr>
        </p:nvSpPr>
        <p:spPr>
          <a:xfrm>
            <a:off x="838200" y="1066800"/>
            <a:ext cx="7543800" cy="4876800"/>
          </a:xfrm>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Update(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Remove(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adds a new entity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new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Name="Nick Taggart", Address="123 Main St",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City="Fresno", State="CA",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ZipCode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="93650"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modifies an existing entity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"93651";</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context.Customers.Update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 // usually not needed</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marks an entity for deletion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endParaRPr lang="en-US" sz="1600" dirty="0"/>
          </a:p>
        </p:txBody>
      </p:sp>
      <p:sp>
        <p:nvSpPr>
          <p:cNvPr id="4" name="Date Placeholder 3">
            <a:extLst>
              <a:ext uri="{FF2B5EF4-FFF2-40B4-BE49-F238E27FC236}">
                <a16:creationId xmlns:a16="http://schemas.microsoft.com/office/drawing/2014/main" id="{FC16E55B-AFA7-4513-8173-DDE9224308D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B405577-193B-4323-B028-1180933F9C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CA2F9BD-37EB-4571-BB7C-C6087F61A89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422065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A74C-60F7-4FDB-AC67-38AFD4C7A47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of the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39EB671F-DAD0-4659-BC71-921BEA065FBD}"/>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saves the changes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database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rowsAffected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A1560149-2143-44A8-81CD-FD6730E9AC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E3734C-D919-4A45-AAFC-7B83CFB8E0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5EC152-F0C2-482D-AA41-D920428B22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745250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EB1C-71ED-4338-B6CF-8D230544161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handles database exceptions (part 1)</a:t>
            </a:r>
            <a:endParaRPr lang="en-US" dirty="0"/>
          </a:p>
        </p:txBody>
      </p:sp>
      <p:sp>
        <p:nvSpPr>
          <p:cNvPr id="3" name="Text Placeholder 2">
            <a:extLst>
              <a:ext uri="{FF2B5EF4-FFF2-40B4-BE49-F238E27FC236}">
                <a16:creationId xmlns:a16="http://schemas.microsoft.com/office/drawing/2014/main" id="{78C9D0FF-B82E-490E-9206-679F32E18FE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result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("Delete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"Confirm Delete",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try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(true);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ex.InnerException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error in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sqlException.Errors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"ERROR CODE: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error.Number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57BAF236-7C0C-4BDB-8D6D-D5C5E8A0243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7DFF90B-290A-41F4-A6FE-D2324D071F0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BB7C7E8-8172-43D5-92D3-C4E35CBD073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5799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8AC4-D24A-4278-8619-4E9435B8A9B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handles database exceptions (part 2)</a:t>
            </a:r>
            <a:endParaRPr lang="en-US" dirty="0"/>
          </a:p>
        </p:txBody>
      </p:sp>
      <p:sp>
        <p:nvSpPr>
          <p:cNvPr id="3" name="Text Placeholder 2">
            <a:extLst>
              <a:ext uri="{FF2B5EF4-FFF2-40B4-BE49-F238E27FC236}">
                <a16:creationId xmlns:a16="http://schemas.microsoft.com/office/drawing/2014/main" id="{25A3B637-DF5F-4AD5-B08D-799C7EE25676}"/>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SQL Server data provider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Microsoft.Data.SqlClient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E280F0C9-431E-4502-AD8B-784D5C0120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9E80FED-7788-4F96-AE37-7985317596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5C85A5C-755D-4F44-8E08-084088E7D5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227021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FCEB9-C024-4D87-8B35-B973FCF7871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users who are working with copies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same data</a:t>
            </a:r>
            <a:endParaRPr lang="en-US" dirty="0"/>
          </a:p>
        </p:txBody>
      </p:sp>
      <p:pic>
        <p:nvPicPr>
          <p:cNvPr id="9" name="Content Placeholder 8" descr="Refer to page 661 in textbook">
            <a:extLst>
              <a:ext uri="{FF2B5EF4-FFF2-40B4-BE49-F238E27FC236}">
                <a16:creationId xmlns:a16="http://schemas.microsoft.com/office/drawing/2014/main" id="{D3584AE3-76BC-477C-BF5C-D0E518851F1F}"/>
              </a:ext>
            </a:extLst>
          </p:cNvPr>
          <p:cNvPicPr>
            <a:picLocks noGrp="1" noChangeAspect="1"/>
          </p:cNvPicPr>
          <p:nvPr>
            <p:ph sz="quarter" idx="13"/>
          </p:nvPr>
        </p:nvPicPr>
        <p:blipFill>
          <a:blip r:embed="rId2"/>
          <a:stretch>
            <a:fillRect/>
          </a:stretch>
        </p:blipFill>
        <p:spPr>
          <a:xfrm>
            <a:off x="1219200" y="1295400"/>
            <a:ext cx="6376969" cy="1536325"/>
          </a:xfrm>
          <a:prstGeom prst="rect">
            <a:avLst/>
          </a:prstGeom>
        </p:spPr>
      </p:pic>
      <p:sp>
        <p:nvSpPr>
          <p:cNvPr id="4" name="Date Placeholder 3">
            <a:extLst>
              <a:ext uri="{FF2B5EF4-FFF2-40B4-BE49-F238E27FC236}">
                <a16:creationId xmlns:a16="http://schemas.microsoft.com/office/drawing/2014/main" id="{CF1FBB45-247F-4E6B-9A82-35172CC09A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91C3F89-D98C-4CF3-87AD-F8D0B520750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7CE6F3A-598E-4655-A0DD-B41A60E18F6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768894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D5EB-028F-430E-A3F4-F87A20DE08E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Concurrency concepts (part 1)</a:t>
            </a:r>
            <a:endParaRPr lang="en-US" dirty="0"/>
          </a:p>
        </p:txBody>
      </p:sp>
      <p:sp>
        <p:nvSpPr>
          <p:cNvPr id="3" name="Text Placeholder 2">
            <a:extLst>
              <a:ext uri="{FF2B5EF4-FFF2-40B4-BE49-F238E27FC236}">
                <a16:creationId xmlns:a16="http://schemas.microsoft.com/office/drawing/2014/main" id="{AD4C2FD1-8013-4D70-BF2A-FB6FE066642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two or more users retrieve the data in the same row of a database table at the same time, it is called a </a:t>
            </a:r>
            <a:r>
              <a:rPr lang="en-US" sz="2000" i="1" spc="-10" dirty="0">
                <a:effectLst/>
                <a:latin typeface="Times New Roman" panose="02020603050405020304" pitchFamily="18" charset="0"/>
                <a:ea typeface="Times New Roman" panose="02020603050405020304" pitchFamily="18" charset="0"/>
              </a:rPr>
              <a:t>concurrency conflict</a:t>
            </a:r>
            <a:r>
              <a:rPr lang="en-US" sz="2000" spc="-10" dirty="0">
                <a:effectLst/>
                <a:latin typeface="Times New Roman" panose="02020603050405020304" pitchFamily="18" charset="0"/>
                <a:ea typeface="Times New Roman" panose="02020603050405020304" pitchFamily="18" charset="0"/>
              </a:rPr>
              <a:t>. Because EF Core uses a disconnected data architecture, the database management system can’t prevent this from happening.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two users try to update the same row in a database table at the same time, the second user’s changes could overwrite the changes made by the first user. Whether or not that happens, though, depends on the </a:t>
            </a:r>
            <a:r>
              <a:rPr lang="en-US" sz="2000" i="1" spc="-10" dirty="0">
                <a:effectLst/>
                <a:latin typeface="Times New Roman" panose="02020603050405020304" pitchFamily="18" charset="0"/>
                <a:ea typeface="Times New Roman" panose="02020603050405020304" pitchFamily="18" charset="0"/>
              </a:rPr>
              <a:t>concurrency control</a:t>
            </a:r>
            <a:r>
              <a:rPr lang="en-US" sz="2000" spc="-10" dirty="0">
                <a:effectLst/>
                <a:latin typeface="Times New Roman" panose="02020603050405020304" pitchFamily="18" charset="0"/>
                <a:ea typeface="Times New Roman" panose="02020603050405020304" pitchFamily="18" charset="0"/>
              </a:rPr>
              <a:t> that the programs use.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By default, EF Core uses </a:t>
            </a:r>
            <a:r>
              <a:rPr lang="en-US" sz="2000" i="1" spc="-10" dirty="0">
                <a:effectLst/>
                <a:latin typeface="Times New Roman" panose="02020603050405020304" pitchFamily="18" charset="0"/>
                <a:ea typeface="Times New Roman" panose="02020603050405020304" pitchFamily="18" charset="0"/>
              </a:rPr>
              <a:t>last in wins</a:t>
            </a:r>
            <a:r>
              <a:rPr lang="en-US" sz="2000" spc="-10" dirty="0">
                <a:effectLst/>
                <a:latin typeface="Times New Roman" panose="02020603050405020304" pitchFamily="18" charset="0"/>
                <a:ea typeface="Times New Roman" panose="02020603050405020304" pitchFamily="18" charset="0"/>
              </a:rPr>
              <a:t>. This means that the program doesn’t check whether a row has been changed before an update or delete operation takes place. Instead, the operation proceeds without throwing an exception. This can lead to errors in the database. </a:t>
            </a:r>
          </a:p>
          <a:p>
            <a:endParaRPr lang="en-US" dirty="0"/>
          </a:p>
        </p:txBody>
      </p:sp>
      <p:sp>
        <p:nvSpPr>
          <p:cNvPr id="4" name="Date Placeholder 3">
            <a:extLst>
              <a:ext uri="{FF2B5EF4-FFF2-40B4-BE49-F238E27FC236}">
                <a16:creationId xmlns:a16="http://schemas.microsoft.com/office/drawing/2014/main" id="{ED306AE3-66A6-44FD-899B-B68478827E5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BA6EF7-6022-4A4E-8150-E05E62B1789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3158546-86E3-480A-B71B-9A95FAF7D1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89746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3094-00D9-4371-B25A-0901D8C1E6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Concurrency concepts (part 2)</a:t>
            </a:r>
            <a:endParaRPr lang="en-US" dirty="0"/>
          </a:p>
        </p:txBody>
      </p:sp>
      <p:sp>
        <p:nvSpPr>
          <p:cNvPr id="3" name="Text Placeholder 2">
            <a:extLst>
              <a:ext uri="{FF2B5EF4-FFF2-40B4-BE49-F238E27FC236}">
                <a16:creationId xmlns:a16="http://schemas.microsoft.com/office/drawing/2014/main" id="{0B74A6A8-1423-4772-9438-64C42455929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With </a:t>
            </a:r>
            <a:r>
              <a:rPr lang="en-US" sz="2000" i="1" spc="-10" dirty="0">
                <a:effectLst/>
                <a:latin typeface="Times New Roman" panose="02020603050405020304" pitchFamily="18" charset="0"/>
                <a:ea typeface="Times New Roman" panose="02020603050405020304" pitchFamily="18" charset="0"/>
              </a:rPr>
              <a:t>optimistic concurrency</a:t>
            </a:r>
            <a:r>
              <a:rPr lang="en-US" sz="2000" spc="-10" dirty="0">
                <a:effectLst/>
                <a:latin typeface="Times New Roman" panose="02020603050405020304" pitchFamily="18" charset="0"/>
                <a:ea typeface="Times New Roman" panose="02020603050405020304" pitchFamily="18" charset="0"/>
              </a:rPr>
              <a:t>, the program checks whether the database row that’s going to be updated or deleted has been changed since it was retrieved. If it has, a </a:t>
            </a:r>
            <a:r>
              <a:rPr lang="en-US" sz="2000" i="1" spc="-10" dirty="0">
                <a:effectLst/>
                <a:latin typeface="Times New Roman" panose="02020603050405020304" pitchFamily="18" charset="0"/>
                <a:ea typeface="Times New Roman" panose="02020603050405020304" pitchFamily="18" charset="0"/>
              </a:rPr>
              <a:t>concurrency exception</a:t>
            </a:r>
            <a:r>
              <a:rPr lang="en-US" sz="2000" spc="-10" dirty="0">
                <a:effectLst/>
                <a:latin typeface="Times New Roman" panose="02020603050405020304" pitchFamily="18" charset="0"/>
                <a:ea typeface="Times New Roman" panose="02020603050405020304" pitchFamily="18" charset="0"/>
              </a:rPr>
              <a:t> occurs and the update or delete operation is refused. Then, the calling program should handle the exception.</a:t>
            </a:r>
          </a:p>
          <a:p>
            <a:endParaRPr lang="en-US" dirty="0"/>
          </a:p>
        </p:txBody>
      </p:sp>
      <p:sp>
        <p:nvSpPr>
          <p:cNvPr id="4" name="Date Placeholder 3">
            <a:extLst>
              <a:ext uri="{FF2B5EF4-FFF2-40B4-BE49-F238E27FC236}">
                <a16:creationId xmlns:a16="http://schemas.microsoft.com/office/drawing/2014/main" id="{25F90CAE-521F-4F02-8163-7C1ECBF3C3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F17FA9F-0EE4-4615-9F0F-4F3C5E0A9B8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9235258-1325-4467-BCA9-FF8733E28E4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40996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C5BD56-A2CC-4623-A0CA-41562EF5F7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Entity Framework Core works</a:t>
            </a:r>
            <a:endParaRPr lang="en-US" dirty="0"/>
          </a:p>
        </p:txBody>
      </p:sp>
      <p:pic>
        <p:nvPicPr>
          <p:cNvPr id="9" name="Content Placeholder 8" descr="Refer to page 635 in textbook">
            <a:extLst>
              <a:ext uri="{FF2B5EF4-FFF2-40B4-BE49-F238E27FC236}">
                <a16:creationId xmlns:a16="http://schemas.microsoft.com/office/drawing/2014/main" id="{BA6B9083-4817-4515-84E3-A2955441993F}"/>
              </a:ext>
            </a:extLst>
          </p:cNvPr>
          <p:cNvPicPr>
            <a:picLocks noGrp="1" noChangeAspect="1"/>
          </p:cNvPicPr>
          <p:nvPr>
            <p:ph sz="quarter" idx="13"/>
          </p:nvPr>
        </p:nvPicPr>
        <p:blipFill>
          <a:blip r:embed="rId2"/>
          <a:stretch>
            <a:fillRect/>
          </a:stretch>
        </p:blipFill>
        <p:spPr>
          <a:xfrm>
            <a:off x="1219200" y="1143000"/>
            <a:ext cx="6261135" cy="4523624"/>
          </a:xfrm>
          <a:prstGeom prst="rect">
            <a:avLst/>
          </a:prstGeom>
        </p:spPr>
      </p:pic>
      <p:sp>
        <p:nvSpPr>
          <p:cNvPr id="4" name="Date Placeholder 3">
            <a:extLst>
              <a:ext uri="{FF2B5EF4-FFF2-40B4-BE49-F238E27FC236}">
                <a16:creationId xmlns:a16="http://schemas.microsoft.com/office/drawing/2014/main" id="{7F651DAA-3E67-4298-8B50-40EE64EA63A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17BD77-FB75-455C-9F06-C010C1FBACB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166C37-F44E-4AFD-B570-5C5D0DD271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38573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058F-9B2F-4871-A556-DDC5EF9BC87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avoid concurrency conflicts</a:t>
            </a:r>
            <a:endParaRPr lang="en-US" dirty="0"/>
          </a:p>
        </p:txBody>
      </p:sp>
      <p:sp>
        <p:nvSpPr>
          <p:cNvPr id="3" name="Text Placeholder 2">
            <a:extLst>
              <a:ext uri="{FF2B5EF4-FFF2-40B4-BE49-F238E27FC236}">
                <a16:creationId xmlns:a16="http://schemas.microsoft.com/office/drawing/2014/main" id="{4F6CE2BF-8FC2-483B-A5EB-A4853F9F363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many applications, concurrency conflicts rarely occur. As a result, optimistic concurrency is adequate.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concurrency conflicts are likely to be a problem, a program can be designed so it updates the database and refreshes the entity collections frequently. That way, concurrency errors are less likely to occur.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Another way to avoid concurrency conflicts is to design a program so it retrieves and updates just one row at a time. That way, there’s less chance that two users will retrieve and update the same row at the same time.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program can also use </a:t>
            </a:r>
            <a:r>
              <a:rPr lang="en-US" sz="2000" i="1" spc="-10" dirty="0">
                <a:effectLst/>
                <a:latin typeface="Times New Roman" panose="02020603050405020304" pitchFamily="18" charset="0"/>
                <a:ea typeface="Times New Roman" panose="02020603050405020304" pitchFamily="18" charset="0"/>
              </a:rPr>
              <a:t>pessimistic concurrency</a:t>
            </a:r>
            <a:r>
              <a:rPr lang="en-US" sz="2000" spc="-10" dirty="0">
                <a:effectLst/>
                <a:latin typeface="Times New Roman" panose="02020603050405020304" pitchFamily="18" charset="0"/>
                <a:ea typeface="Times New Roman" panose="02020603050405020304" pitchFamily="18" charset="0"/>
              </a:rPr>
              <a:t>, which assumes that concurrency conflicts will happen and avoids them by locking a database record while it’s being updated. Since locking database records creates its own problems, most applications don’t use pessimistic concurrency. </a:t>
            </a:r>
          </a:p>
          <a:p>
            <a:endParaRPr lang="en-US" dirty="0"/>
          </a:p>
        </p:txBody>
      </p:sp>
      <p:sp>
        <p:nvSpPr>
          <p:cNvPr id="4" name="Date Placeholder 3">
            <a:extLst>
              <a:ext uri="{FF2B5EF4-FFF2-40B4-BE49-F238E27FC236}">
                <a16:creationId xmlns:a16="http://schemas.microsoft.com/office/drawing/2014/main" id="{639A489C-8704-42A8-A6C8-C8678A36BE7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DB58110-E5A3-4C89-BBAB-8F1E6BC8E1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946023D-50DB-45DE-A52B-26845BBFEB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1724387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800E-D4FD-4153-870E-F507049B8D5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configure a concurrency token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attributes</a:t>
            </a:r>
            <a:endParaRPr lang="en-US" dirty="0"/>
          </a:p>
        </p:txBody>
      </p:sp>
      <p:sp>
        <p:nvSpPr>
          <p:cNvPr id="3" name="Text Placeholder 2">
            <a:extLst>
              <a:ext uri="{FF2B5EF4-FFF2-40B4-BE49-F238E27FC236}">
                <a16:creationId xmlns:a16="http://schemas.microsoft.com/office/drawing/2014/main" id="{0BF170F0-6428-4DB9-907E-0507CC3590C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ConcurrencyCheck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CDBF0939-2E65-446E-8306-2FE918739C6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4076365-F40C-44C5-84AD-82020F134B5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D2B5045-94FB-4C02-9BE3-5143D6C56B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145307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0AC7-0A73-40CC-9587-4D43A109D20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configure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rowversion</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attributes</a:t>
            </a:r>
            <a:endParaRPr lang="en-US" dirty="0"/>
          </a:p>
        </p:txBody>
      </p:sp>
      <p:sp>
        <p:nvSpPr>
          <p:cNvPr id="3" name="Text Placeholder 2">
            <a:extLst>
              <a:ext uri="{FF2B5EF4-FFF2-40B4-BE49-F238E27FC236}">
                <a16:creationId xmlns:a16="http://schemas.microsoft.com/office/drawing/2014/main" id="{E8C141CE-6030-4022-8C09-C27E4C4FB16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[Timestamp]</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byte[]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RowVersion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28A16278-B6A4-4658-AB04-A06081DE8AA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4F8EAA-C026-48B2-A42A-6036E03308E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B0CADA4-89F4-4090-BD06-0C5C91C221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418706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FC54-D906-412A-848E-72ABA09C2B0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simulate a concurrency conflict</a:t>
            </a:r>
            <a:endParaRPr lang="en-US" dirty="0"/>
          </a:p>
        </p:txBody>
      </p:sp>
      <p:sp>
        <p:nvSpPr>
          <p:cNvPr id="3" name="Text Placeholder 2">
            <a:extLst>
              <a:ext uri="{FF2B5EF4-FFF2-40B4-BE49-F238E27FC236}">
                <a16:creationId xmlns:a16="http://schemas.microsoft.com/office/drawing/2014/main" id="{1771FAFB-1094-48CD-B9C7-320A26F82C3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 a customer from the database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change address in the database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context.Database.ExecuteSqlRaw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"UPDATE Customers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 Address = '1 Main St'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change address in the entity</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c.Address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"26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Duffie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Drive";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A15F6A63-4A67-4886-BA2F-44129DBEEC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D4E75B7-A4AC-4C4B-AFD6-7FAF4FDFCA5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16D718-E3F2-436E-85AD-0039586406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1460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6EF-1609-42A6-BB19-D6F7AD73755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handles a concurrency exception (part 1)</a:t>
            </a:r>
            <a:endParaRPr lang="en-US" dirty="0"/>
          </a:p>
        </p:txBody>
      </p:sp>
      <p:sp>
        <p:nvSpPr>
          <p:cNvPr id="3" name="Text Placeholder 2">
            <a:extLst>
              <a:ext uri="{FF2B5EF4-FFF2-40B4-BE49-F238E27FC236}">
                <a16:creationId xmlns:a16="http://schemas.microsoft.com/office/drawing/2014/main" id="{41CEEA5A-5309-40D8-AD2E-DC5B41A2BB64}"/>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btnModify_Click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that retrieves and updates a Customers object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ex.Entries.Single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().Reload();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(customer).State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EntityState.Detached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deleted that 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"Concurrency Error");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7B1EE753-4E01-44F2-9D38-67DD0469328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723E2EA-8CC9-4897-940A-38F9771C457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D54C170-CF0A-47E5-8047-884B12A3FB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1831918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217E-B0D0-4C5C-A2DD-4DCCC43B513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handles a concurrency exception (part 2)</a:t>
            </a:r>
            <a:endParaRPr lang="en-US" dirty="0"/>
          </a:p>
        </p:txBody>
      </p:sp>
      <p:sp>
        <p:nvSpPr>
          <p:cNvPr id="3" name="Text Placeholder 2">
            <a:extLst>
              <a:ext uri="{FF2B5EF4-FFF2-40B4-BE49-F238E27FC236}">
                <a16:creationId xmlns:a16="http://schemas.microsoft.com/office/drawing/2014/main" id="{D12ADCA0-90ED-4EB7-AC4B-3C01BEDDC040}"/>
              </a:ext>
            </a:extLst>
          </p:cNvPr>
          <p:cNvSpPr>
            <a:spLocks noGrp="1"/>
          </p:cNvSpPr>
          <p:nvPr>
            <p:ph type="body" sz="quarter" idx="13"/>
          </p:nvPr>
        </p:nvSpPr>
        <p:spPr>
          <a:xfrm>
            <a:off x="838200" y="12192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updated that customer.\n"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"The current database values will be displayed.";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"Concurrency Error");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EB10221-963B-4612-8479-13EBA9A412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AB5FE8A-7FDE-448E-8822-7F73D61E60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B69AD48-1175-4E81-8EC3-AEC1E87EF62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54256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14D7C8-322D-4859-B369-5BF6B175DE2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Combo box properties for binding</a:t>
            </a:r>
            <a:endParaRPr lang="en-US" dirty="0"/>
          </a:p>
        </p:txBody>
      </p:sp>
      <p:sp>
        <p:nvSpPr>
          <p:cNvPr id="8" name="Text Placeholder 7">
            <a:extLst>
              <a:ext uri="{FF2B5EF4-FFF2-40B4-BE49-F238E27FC236}">
                <a16:creationId xmlns:a16="http://schemas.microsoft.com/office/drawing/2014/main" id="{F7960E4B-2A64-43B4-9BC7-8D60E2155333}"/>
              </a:ext>
            </a:extLst>
          </p:cNvPr>
          <p:cNvSpPr>
            <a:spLocks noGrp="1"/>
          </p:cNvSpPr>
          <p:nvPr>
            <p:ph type="body" sz="quarter" idx="15"/>
          </p:nvPr>
        </p:nvSpPr>
        <p:spPr>
          <a:xfrm>
            <a:off x="1295400" y="1143000"/>
            <a:ext cx="6934200" cy="2971800"/>
          </a:xfrm>
          <a:ln w="12700"/>
        </p:spPr>
        <p:txBody>
          <a:bodyPr/>
          <a:lstStyle/>
          <a:p>
            <a:pPr marL="0" marR="0">
              <a:spcBef>
                <a:spcPts val="600"/>
              </a:spcBef>
              <a:spcAft>
                <a:spcPts val="600"/>
              </a:spcAft>
              <a:tabLst>
                <a:tab pos="1941513" algn="l"/>
                <a:tab pos="2286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DataSource</a:t>
            </a:r>
            <a:r>
              <a:rPr lang="en-US" sz="2000" dirty="0">
                <a:solidFill>
                  <a:srgbClr val="000000"/>
                </a:solidFill>
                <a:effectLst/>
                <a:latin typeface="Times New Roman" panose="02020603050405020304" pitchFamily="18" charset="0"/>
                <a:ea typeface="Times New Roman" panose="02020603050405020304" pitchFamily="18" charset="0"/>
              </a:rPr>
              <a:t>	The name of the data table that contains the data displayed in the list.</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DisplayMember</a:t>
            </a:r>
            <a:r>
              <a:rPr lang="en-US" sz="2000" dirty="0">
                <a:solidFill>
                  <a:srgbClr val="000000"/>
                </a:solidFill>
                <a:effectLst/>
                <a:latin typeface="Times New Roman" panose="02020603050405020304" pitchFamily="18" charset="0"/>
                <a:ea typeface="Times New Roman" panose="02020603050405020304" pitchFamily="18" charset="0"/>
              </a:rPr>
              <a:t>	The name of the data column whose data is displayed in the list.</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ValueMember</a:t>
            </a:r>
            <a:r>
              <a:rPr lang="en-US" sz="2000" dirty="0">
                <a:solidFill>
                  <a:srgbClr val="000000"/>
                </a:solidFill>
                <a:effectLst/>
                <a:latin typeface="Times New Roman" panose="02020603050405020304" pitchFamily="18" charset="0"/>
                <a:ea typeface="Times New Roman" panose="02020603050405020304" pitchFamily="18" charset="0"/>
              </a:rPr>
              <a:t>	The name of the data column whose value is stored in the list. This value is returned by the </a:t>
            </a:r>
            <a:r>
              <a:rPr lang="en-US" sz="2000" dirty="0" err="1">
                <a:solidFill>
                  <a:srgbClr val="000000"/>
                </a:solidFill>
                <a:effectLst/>
                <a:latin typeface="Times New Roman" panose="02020603050405020304" pitchFamily="18" charset="0"/>
                <a:ea typeface="Times New Roman" panose="02020603050405020304" pitchFamily="18" charset="0"/>
              </a:rPr>
              <a:t>SelectedValue</a:t>
            </a:r>
            <a:r>
              <a:rPr lang="en-US" sz="2000" dirty="0">
                <a:solidFill>
                  <a:srgbClr val="000000"/>
                </a:solidFill>
                <a:effectLst/>
                <a:latin typeface="Times New Roman" panose="02020603050405020304" pitchFamily="18" charset="0"/>
                <a:ea typeface="Times New Roman" panose="02020603050405020304" pitchFamily="18" charset="0"/>
              </a:rPr>
              <a:t> property of the control.</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240891E-2F44-479F-98E0-D38766E1B66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4A78D85-AD1A-43A2-B0E0-24418FF755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EE25C4-AB8D-489D-998B-FA5FB6642C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85155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4AD0-ADC1-4FFA-8F80-41B6D05240C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binds a combo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an entity collection</a:t>
            </a:r>
            <a:endParaRPr lang="en-US" dirty="0"/>
          </a:p>
        </p:txBody>
      </p:sp>
      <p:sp>
        <p:nvSpPr>
          <p:cNvPr id="3" name="Text Placeholder 2">
            <a:extLst>
              <a:ext uri="{FF2B5EF4-FFF2-40B4-BE49-F238E27FC236}">
                <a16:creationId xmlns:a16="http://schemas.microsoft.com/office/drawing/2014/main" id="{3F2EDDC3-CDC5-4F25-8655-0ACDE0D9ECA5}"/>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cboCustomers.DataSource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"Name";</a:t>
            </a:r>
          </a:p>
          <a:p>
            <a:endParaRPr lang="en-US" sz="1600" dirty="0"/>
          </a:p>
        </p:txBody>
      </p:sp>
      <p:sp>
        <p:nvSpPr>
          <p:cNvPr id="4" name="Date Placeholder 3">
            <a:extLst>
              <a:ext uri="{FF2B5EF4-FFF2-40B4-BE49-F238E27FC236}">
                <a16:creationId xmlns:a16="http://schemas.microsoft.com/office/drawing/2014/main" id="{AE2EDE04-2CFE-4C77-8C84-4191AE485E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7CC567-44A2-49BE-840B-7EB7720FA78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37F48E-4AC3-4412-B54C-F534F0B185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3454575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8D1-97F7-4455-90FA-03F299F0FFA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binds a combo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results of a query</a:t>
            </a:r>
            <a:endParaRPr lang="en-US" dirty="0"/>
          </a:p>
        </p:txBody>
      </p:sp>
      <p:sp>
        <p:nvSpPr>
          <p:cNvPr id="3" name="Text Placeholder 2">
            <a:extLst>
              <a:ext uri="{FF2B5EF4-FFF2-40B4-BE49-F238E27FC236}">
                <a16:creationId xmlns:a16="http://schemas.microsoft.com/office/drawing/2014/main" id="{D1F6205B-A253-4AE2-A92B-1EA0015C02C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OrderBy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.Select(c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cboCustomers.DataSource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"Name";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assign the entity property names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without using string literals</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32B127D2-5C47-457C-9068-BBCA636481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D02264F-6662-4D3B-80C9-A2625B8858E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C54CDA-3A26-410E-B526-821191F757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325380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0A1230-1EDE-43F8-AD4D-4F313DE330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 Maintenance form</a:t>
            </a:r>
            <a:endParaRPr lang="en-US" dirty="0"/>
          </a:p>
        </p:txBody>
      </p:sp>
      <p:pic>
        <p:nvPicPr>
          <p:cNvPr id="9" name="Content Placeholder 8" descr="Refer to page 669 in textbook">
            <a:extLst>
              <a:ext uri="{FF2B5EF4-FFF2-40B4-BE49-F238E27FC236}">
                <a16:creationId xmlns:a16="http://schemas.microsoft.com/office/drawing/2014/main" id="{CDFCB94B-B310-4BE1-8996-78BEE84E8B4D}"/>
              </a:ext>
            </a:extLst>
          </p:cNvPr>
          <p:cNvPicPr>
            <a:picLocks noGrp="1" noChangeAspect="1"/>
          </p:cNvPicPr>
          <p:nvPr>
            <p:ph sz="quarter" idx="13"/>
          </p:nvPr>
        </p:nvPicPr>
        <p:blipFill>
          <a:blip r:embed="rId2"/>
          <a:stretch>
            <a:fillRect/>
          </a:stretch>
        </p:blipFill>
        <p:spPr>
          <a:xfrm>
            <a:off x="1219200" y="1143000"/>
            <a:ext cx="5547841" cy="3237257"/>
          </a:xfrm>
          <a:prstGeom prst="rect">
            <a:avLst/>
          </a:prstGeom>
        </p:spPr>
      </p:pic>
      <p:sp>
        <p:nvSpPr>
          <p:cNvPr id="4" name="Date Placeholder 3">
            <a:extLst>
              <a:ext uri="{FF2B5EF4-FFF2-40B4-BE49-F238E27FC236}">
                <a16:creationId xmlns:a16="http://schemas.microsoft.com/office/drawing/2014/main" id="{DF276C7A-A135-4CCF-BDDB-01C097C81F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C146DD7-74A5-4D8C-B1C6-ED2F6C27754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EA1742D-BD65-469D-9F21-72EFDEA5DF2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06301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9F49-0B81-45E4-ABC9-88BE79D44C3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Entity Framework concepts</a:t>
            </a:r>
            <a:endParaRPr lang="en-US" dirty="0"/>
          </a:p>
        </p:txBody>
      </p:sp>
      <p:sp>
        <p:nvSpPr>
          <p:cNvPr id="3" name="Text Placeholder 2">
            <a:extLst>
              <a:ext uri="{FF2B5EF4-FFF2-40B4-BE49-F238E27FC236}">
                <a16:creationId xmlns:a16="http://schemas.microsoft.com/office/drawing/2014/main" id="{A3EB6033-89EC-49FE-A1C1-6E5E748D777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Entity Framework (EF) Core</a:t>
            </a:r>
            <a:r>
              <a:rPr lang="en-US" sz="2000" spc="-10" dirty="0">
                <a:effectLst/>
                <a:latin typeface="Times New Roman" panose="02020603050405020304" pitchFamily="18" charset="0"/>
                <a:ea typeface="Times New Roman" panose="02020603050405020304" pitchFamily="18" charset="0"/>
              </a:rPr>
              <a:t> provides a layer between the database for an application and the objects for an application. The purpose of this layer is to provide an interface that allows the data in the database to be presented to the application as objects.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provide the interface between objects and database, the Entity Framework uses an </a:t>
            </a:r>
            <a:r>
              <a:rPr lang="en-US" sz="2000" i="1" spc="-10" dirty="0">
                <a:effectLst/>
                <a:latin typeface="Times New Roman" panose="02020603050405020304" pitchFamily="18" charset="0"/>
                <a:ea typeface="Times New Roman" panose="02020603050405020304" pitchFamily="18" charset="0"/>
              </a:rPr>
              <a:t>Entity Data Model</a:t>
            </a:r>
            <a:r>
              <a:rPr lang="en-US" sz="2000" spc="-10" dirty="0">
                <a:effectLst/>
                <a:latin typeface="Times New Roman" panose="02020603050405020304" pitchFamily="18" charset="0"/>
                <a:ea typeface="Times New Roman" panose="02020603050405020304" pitchFamily="18" charset="0"/>
              </a:rPr>
              <a:t> that defines a </a:t>
            </a:r>
            <a:r>
              <a:rPr lang="en-US" sz="2000" i="1" spc="-10" dirty="0">
                <a:effectLst/>
                <a:latin typeface="Times New Roman" panose="02020603050405020304" pitchFamily="18" charset="0"/>
                <a:ea typeface="Times New Roman" panose="02020603050405020304" pitchFamily="18" charset="0"/>
              </a:rPr>
              <a:t>conceptual model</a:t>
            </a:r>
            <a:r>
              <a:rPr lang="en-US" sz="2000" spc="-10" dirty="0">
                <a:effectLst/>
                <a:latin typeface="Times New Roman" panose="02020603050405020304" pitchFamily="18" charset="0"/>
                <a:ea typeface="Times New Roman" panose="02020603050405020304" pitchFamily="18" charset="0"/>
              </a:rPr>
              <a:t>, a </a:t>
            </a:r>
            <a:r>
              <a:rPr lang="en-US" sz="2000" i="1" spc="-10" dirty="0">
                <a:effectLst/>
                <a:latin typeface="Times New Roman" panose="02020603050405020304" pitchFamily="18" charset="0"/>
                <a:ea typeface="Times New Roman" panose="02020603050405020304" pitchFamily="18" charset="0"/>
              </a:rPr>
              <a:t>storage model</a:t>
            </a:r>
            <a:r>
              <a:rPr lang="en-US" sz="2000" spc="-10" dirty="0">
                <a:effectLst/>
                <a:latin typeface="Times New Roman" panose="02020603050405020304" pitchFamily="18" charset="0"/>
                <a:ea typeface="Times New Roman" panose="02020603050405020304" pitchFamily="18" charset="0"/>
              </a:rPr>
              <a:t>, and </a:t>
            </a:r>
            <a:r>
              <a:rPr lang="en-US" sz="2000" i="1" spc="-10" dirty="0">
                <a:effectLst/>
                <a:latin typeface="Times New Roman" panose="02020603050405020304" pitchFamily="18" charset="0"/>
                <a:ea typeface="Times New Roman" panose="02020603050405020304" pitchFamily="18" charset="0"/>
              </a:rPr>
              <a:t>mappings</a:t>
            </a:r>
            <a:r>
              <a:rPr lang="en-US" sz="2000" spc="-10" dirty="0">
                <a:effectLst/>
                <a:latin typeface="Times New Roman" panose="02020603050405020304" pitchFamily="18" charset="0"/>
                <a:ea typeface="Times New Roman" panose="02020603050405020304" pitchFamily="18" charset="0"/>
              </a:rPr>
              <a:t> between the two models.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execute a query against a conceptual model, </a:t>
            </a:r>
            <a:r>
              <a:rPr lang="en-US" sz="2000" i="1" spc="-10" dirty="0">
                <a:effectLst/>
                <a:latin typeface="Times New Roman" panose="02020603050405020304" pitchFamily="18" charset="0"/>
                <a:ea typeface="Times New Roman" panose="02020603050405020304" pitchFamily="18" charset="0"/>
              </a:rPr>
              <a:t>Object Services</a:t>
            </a:r>
            <a:r>
              <a:rPr lang="en-US" sz="2000" spc="-10" dirty="0">
                <a:effectLst/>
                <a:latin typeface="Times New Roman" panose="02020603050405020304" pitchFamily="18" charset="0"/>
                <a:ea typeface="Times New Roman" panose="02020603050405020304" pitchFamily="18" charset="0"/>
              </a:rPr>
              <a:t> works with the </a:t>
            </a:r>
            <a:r>
              <a:rPr lang="en-US" sz="2000" i="1" spc="-10" dirty="0" err="1">
                <a:effectLst/>
                <a:latin typeface="Times New Roman" panose="02020603050405020304" pitchFamily="18" charset="0"/>
                <a:ea typeface="Times New Roman" panose="02020603050405020304" pitchFamily="18" charset="0"/>
              </a:rPr>
              <a:t>EntityClient</a:t>
            </a:r>
            <a:r>
              <a:rPr lang="en-US" sz="2000" i="1" spc="-10" dirty="0">
                <a:effectLst/>
                <a:latin typeface="Times New Roman" panose="02020603050405020304" pitchFamily="18" charset="0"/>
                <a:ea typeface="Times New Roman" panose="02020603050405020304" pitchFamily="18" charset="0"/>
              </a:rPr>
              <a:t> data provider</a:t>
            </a:r>
            <a:r>
              <a:rPr lang="en-US" sz="2000" spc="-10" dirty="0">
                <a:effectLst/>
                <a:latin typeface="Times New Roman" panose="02020603050405020304" pitchFamily="18" charset="0"/>
                <a:ea typeface="Times New Roman" panose="02020603050405020304" pitchFamily="18" charset="0"/>
              </a:rPr>
              <a:t> and the Entity Data Model to translate the query into one that can be executed by the database. When the results are returned from the database, Object Services translates them back to the objects defined by the conceptual model.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Entity Framework also provides for tracking changes and for submitting those changes to the database.</a:t>
            </a:r>
          </a:p>
          <a:p>
            <a:endParaRPr lang="en-US" dirty="0"/>
          </a:p>
        </p:txBody>
      </p:sp>
      <p:sp>
        <p:nvSpPr>
          <p:cNvPr id="4" name="Date Placeholder 3">
            <a:extLst>
              <a:ext uri="{FF2B5EF4-FFF2-40B4-BE49-F238E27FC236}">
                <a16:creationId xmlns:a16="http://schemas.microsoft.com/office/drawing/2014/main" id="{C35D5A1E-2843-4FA8-8189-44DAF41365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32DDBE9-FCCF-4248-9E62-BA15601B82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0B1CB44-1033-4E5B-B096-04BF3180EAB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559748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59249D-BCD0-4463-A702-E51D3694BC2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Add/Modify Customer form</a:t>
            </a:r>
            <a:endParaRPr lang="en-US" dirty="0"/>
          </a:p>
        </p:txBody>
      </p:sp>
      <p:pic>
        <p:nvPicPr>
          <p:cNvPr id="9" name="Content Placeholder 8" descr="Refer to page 669 in textbook">
            <a:extLst>
              <a:ext uri="{FF2B5EF4-FFF2-40B4-BE49-F238E27FC236}">
                <a16:creationId xmlns:a16="http://schemas.microsoft.com/office/drawing/2014/main" id="{FFF3753C-33BE-41C3-B191-07763CFB19DF}"/>
              </a:ext>
            </a:extLst>
          </p:cNvPr>
          <p:cNvPicPr>
            <a:picLocks noGrp="1" noChangeAspect="1"/>
          </p:cNvPicPr>
          <p:nvPr>
            <p:ph sz="quarter" idx="13"/>
          </p:nvPr>
        </p:nvPicPr>
        <p:blipFill>
          <a:blip r:embed="rId2"/>
          <a:stretch>
            <a:fillRect/>
          </a:stretch>
        </p:blipFill>
        <p:spPr>
          <a:xfrm>
            <a:off x="1219200" y="1103128"/>
            <a:ext cx="5523455" cy="2859272"/>
          </a:xfrm>
          <a:prstGeom prst="rect">
            <a:avLst/>
          </a:prstGeom>
        </p:spPr>
      </p:pic>
      <p:sp>
        <p:nvSpPr>
          <p:cNvPr id="4" name="Date Placeholder 3">
            <a:extLst>
              <a:ext uri="{FF2B5EF4-FFF2-40B4-BE49-F238E27FC236}">
                <a16:creationId xmlns:a16="http://schemas.microsoft.com/office/drawing/2014/main" id="{811BC674-4B0C-4A15-9D5C-82B1A5D2892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A9400D4-97E8-486B-800F-9822B470B2E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95EDA0-476C-4102-8A5F-33D57A5A22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46209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E6D28D-33FE-42A5-9BFA-EE000E9E645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confirming a delete operation</a:t>
            </a:r>
            <a:endParaRPr lang="en-US" dirty="0"/>
          </a:p>
        </p:txBody>
      </p:sp>
      <p:pic>
        <p:nvPicPr>
          <p:cNvPr id="9" name="Content Placeholder 8" descr="Refer to page 669 in textbook">
            <a:extLst>
              <a:ext uri="{FF2B5EF4-FFF2-40B4-BE49-F238E27FC236}">
                <a16:creationId xmlns:a16="http://schemas.microsoft.com/office/drawing/2014/main" id="{F4BAA3EA-D247-44A1-802F-F736C0DDC8C4}"/>
              </a:ext>
            </a:extLst>
          </p:cNvPr>
          <p:cNvPicPr>
            <a:picLocks noGrp="1" noChangeAspect="1"/>
          </p:cNvPicPr>
          <p:nvPr>
            <p:ph sz="quarter" idx="13"/>
          </p:nvPr>
        </p:nvPicPr>
        <p:blipFill>
          <a:blip r:embed="rId2"/>
          <a:stretch>
            <a:fillRect/>
          </a:stretch>
        </p:blipFill>
        <p:spPr>
          <a:xfrm>
            <a:off x="1219200" y="1143000"/>
            <a:ext cx="2493480" cy="1737511"/>
          </a:xfrm>
          <a:prstGeom prst="rect">
            <a:avLst/>
          </a:prstGeom>
        </p:spPr>
      </p:pic>
      <p:sp>
        <p:nvSpPr>
          <p:cNvPr id="4" name="Date Placeholder 3">
            <a:extLst>
              <a:ext uri="{FF2B5EF4-FFF2-40B4-BE49-F238E27FC236}">
                <a16:creationId xmlns:a16="http://schemas.microsoft.com/office/drawing/2014/main" id="{3DF8EDEA-685F-4622-B9DA-7FE44AEEEC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8B4DFC3-5535-44BA-ABFE-78C1CC8F249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8B4B04-D54C-4B17-8A65-F7CA4AC12D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778655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9F2C-0AC0-4357-B6D9-3306BA0E2A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1)</a:t>
            </a:r>
            <a:endParaRPr lang="en-US" dirty="0"/>
          </a:p>
        </p:txBody>
      </p:sp>
      <p:sp>
        <p:nvSpPr>
          <p:cNvPr id="3" name="Text Placeholder 2">
            <a:extLst>
              <a:ext uri="{FF2B5EF4-FFF2-40B4-BE49-F238E27FC236}">
                <a16:creationId xmlns:a16="http://schemas.microsoft.com/office/drawing/2014/main" id="{E215145B-937A-4E9D-8734-33CF859346F4}"/>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frmCustomerMaintenance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default constructor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context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Customers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btnGetCustomer_Click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int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Convert.ToInt32(</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"No customer found with this ID.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"Please try again.", "Customer Not Found");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12EF21FF-C4D3-412C-B798-BCFC3CB46D6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1109704-10E6-449C-9AF1-B3A3D34CDE1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9B3F43-48B9-4410-902B-73F28B93A6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561436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C8D1-A5DC-410E-8FCA-C9416A91A9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2)</a:t>
            </a:r>
            <a:endParaRPr lang="en-US" dirty="0"/>
          </a:p>
        </p:txBody>
      </p:sp>
      <p:sp>
        <p:nvSpPr>
          <p:cNvPr id="3" name="Text Placeholder 2">
            <a:extLst>
              <a:ext uri="{FF2B5EF4-FFF2-40B4-BE49-F238E27FC236}">
                <a16:creationId xmlns:a16="http://schemas.microsoft.com/office/drawing/2014/main" id="{2A5B06A2-8A10-4825-B9E7-CDC357010C47}"/>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.Reference("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IsLoaded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.Reference("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").Load();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Validator.IsInt32(</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11E9158D-6111-47BA-BFB1-88E160E6A35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9E0D21-64A4-4430-AB59-E4E4C9A3169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745B796-3C4B-49E3-9A8D-6DF4F7346F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869505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4380-B2E3-48F7-AEDC-F5E442DD26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3)</a:t>
            </a:r>
            <a:endParaRPr lang="en-US" dirty="0"/>
          </a:p>
        </p:txBody>
      </p:sp>
      <p:sp>
        <p:nvSpPr>
          <p:cNvPr id="3" name="Text Placeholder 2">
            <a:extLst>
              <a:ext uri="{FF2B5EF4-FFF2-40B4-BE49-F238E27FC236}">
                <a16:creationId xmlns:a16="http://schemas.microsoft.com/office/drawing/2014/main" id="{9E5BB157-CECA-441B-8652-35AD84E17EB2}"/>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txtCustomerID.Focus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selectedCustomer.CustomerId.ToString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txtState.Text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selectedCustomer.StateNavigation.StateName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25DDDBE2-0036-489C-B508-9B39F670AF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BE52980-96E4-4C7E-A381-3B0E16ADEF9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0C43DE-C481-4BBA-AF04-C43C191B04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3508299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025B-D59C-4A33-B89F-AAE5BDC54FE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4)</a:t>
            </a:r>
            <a:endParaRPr lang="en-US" dirty="0"/>
          </a:p>
        </p:txBody>
      </p:sp>
      <p:sp>
        <p:nvSpPr>
          <p:cNvPr id="3" name="Text Placeholder 2">
            <a:extLst>
              <a:ext uri="{FF2B5EF4-FFF2-40B4-BE49-F238E27FC236}">
                <a16:creationId xmlns:a16="http://schemas.microsoft.com/office/drawing/2014/main" id="{F10BA87A-AA3B-48DA-9187-1A5D832AD58F}"/>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txtState.Text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txtCustomerID.Focus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btnAdd_Click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States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context.States.OrderBy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3D8D7355-251A-4D5A-BC39-499F03C2B9A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3393185-70DB-4570-AAE9-3CE734D768E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648E5C-4737-4AA4-9B51-FDFEDDF863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936643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B505-ABBF-4F99-B5AE-4ED572363B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5)</a:t>
            </a:r>
            <a:endParaRPr lang="en-US" dirty="0"/>
          </a:p>
        </p:txBody>
      </p:sp>
      <p:sp>
        <p:nvSpPr>
          <p:cNvPr id="3" name="Text Placeholder 2">
            <a:extLst>
              <a:ext uri="{FF2B5EF4-FFF2-40B4-BE49-F238E27FC236}">
                <a16:creationId xmlns:a16="http://schemas.microsoft.com/office/drawing/2014/main" id="{61B7F8E9-2E69-47CE-9EDE-7AD18897185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context.Customers.Add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B7951C4B-7C53-4E45-9EFD-C0124B70AC4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1CE543C-6674-4E4E-B38C-13B57EBCC7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9F7B60F-14CE-4DE8-90EB-968F569740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1394609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8C79-DB24-4718-8BA1-9B47A6AAC1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6)</a:t>
            </a:r>
            <a:endParaRPr lang="en-US" dirty="0"/>
          </a:p>
        </p:txBody>
      </p:sp>
      <p:sp>
        <p:nvSpPr>
          <p:cNvPr id="3" name="Text Placeholder 2">
            <a:extLst>
              <a:ext uri="{FF2B5EF4-FFF2-40B4-BE49-F238E27FC236}">
                <a16:creationId xmlns:a16="http://schemas.microsoft.com/office/drawing/2014/main" id="{F26AB3C0-D457-4FD6-AD65-C9CC3B81E540}"/>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Customer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States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context.States.OrderBy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A86E48C9-391F-430F-9961-E6CDA51E89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F43E35-DA2B-41B2-A178-3A6D1E0675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5A71C1D-1EBC-440A-B6BD-A57D8E73F2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658780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24A8-B571-405A-92F9-0BBE8FEE2D9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7)</a:t>
            </a:r>
            <a:endParaRPr lang="en-US" dirty="0"/>
          </a:p>
        </p:txBody>
      </p:sp>
      <p:sp>
        <p:nvSpPr>
          <p:cNvPr id="3" name="Text Placeholder 2">
            <a:extLst>
              <a:ext uri="{FF2B5EF4-FFF2-40B4-BE49-F238E27FC236}">
                <a16:creationId xmlns:a16="http://schemas.microsoft.com/office/drawing/2014/main" id="{DE03BD4F-970A-42F7-ADD0-7464398EACC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$"Delete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"Confirm Delete",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5ECB8D6B-B70A-4DCF-A146-B580FE2CF69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C35B991-2812-4980-8E5C-ED73702741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F0D0F45-C2DD-441F-9EF7-7DB1D0B460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2351825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27D2-DBEA-4478-AF98-D1A7D1D259F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8)</a:t>
            </a:r>
            <a:endParaRPr lang="en-US" dirty="0"/>
          </a:p>
        </p:txBody>
      </p:sp>
      <p:sp>
        <p:nvSpPr>
          <p:cNvPr id="3" name="Text Placeholder 2">
            <a:extLst>
              <a:ext uri="{FF2B5EF4-FFF2-40B4-BE49-F238E27FC236}">
                <a16:creationId xmlns:a16="http://schemas.microsoft.com/office/drawing/2014/main" id="{7D7FC678-8A3E-40B2-B446-3A119E0D3F8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0039AB65-A6E0-48AF-B808-E8006F26C7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02102E-CC26-4A17-8787-D59FCA91AF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3F98C4F-EE5A-46D0-80BF-3BFF08A209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322615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D5EF-0092-42EC-8D0D-E406EE28DD9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query a conceptual model</a:t>
            </a:r>
            <a:endParaRPr lang="en-US" dirty="0"/>
          </a:p>
        </p:txBody>
      </p:sp>
      <p:sp>
        <p:nvSpPr>
          <p:cNvPr id="3" name="Text Placeholder 2">
            <a:extLst>
              <a:ext uri="{FF2B5EF4-FFF2-40B4-BE49-F238E27FC236}">
                <a16:creationId xmlns:a16="http://schemas.microsoft.com/office/drawing/2014/main" id="{1D4AAEA6-B379-45BD-8AB1-71BCA52AF84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LINQ to Entities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Entity SQL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Query builder methods</a:t>
            </a:r>
          </a:p>
          <a:p>
            <a:endParaRPr lang="en-US" dirty="0"/>
          </a:p>
        </p:txBody>
      </p:sp>
      <p:sp>
        <p:nvSpPr>
          <p:cNvPr id="4" name="Date Placeholder 3">
            <a:extLst>
              <a:ext uri="{FF2B5EF4-FFF2-40B4-BE49-F238E27FC236}">
                <a16:creationId xmlns:a16="http://schemas.microsoft.com/office/drawing/2014/main" id="{7E60C2EB-FEE2-41A7-9008-8E1CD85CCD6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70ECC6-7562-4AAD-8368-23980034B8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6C17DFE-DAE1-446A-B549-9FFAA73177D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85371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7325-4345-40E7-A5AE-CAE5D6A4C17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9)</a:t>
            </a:r>
            <a:endParaRPr lang="en-US" dirty="0"/>
          </a:p>
        </p:txBody>
      </p:sp>
      <p:sp>
        <p:nvSpPr>
          <p:cNvPr id="3" name="Text Placeholder 2">
            <a:extLst>
              <a:ext uri="{FF2B5EF4-FFF2-40B4-BE49-F238E27FC236}">
                <a16:creationId xmlns:a16="http://schemas.microsoft.com/office/drawing/2014/main" id="{F7DC5C83-BAB8-4C31-A35C-2DEBD98822C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ex.Entries.Single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().Reload();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state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(state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EntityState.Detached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deleted that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"Concurrency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updated that customer.\n"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"The current database values will be displayed.";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(message, "Concurrency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0D4FBF75-5DDC-4CBE-A9D6-751BB31066A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410F4C6-71D5-4D6A-B500-539D621DCD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E30BBE8-A3D1-44F5-B725-027E66CE1F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2629844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EC49-7E34-4826-9964-350782800FA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10)</a:t>
            </a:r>
            <a:endParaRPr lang="en-US" dirty="0"/>
          </a:p>
        </p:txBody>
      </p:sp>
      <p:sp>
        <p:nvSpPr>
          <p:cNvPr id="3" name="Text Placeholder 2">
            <a:extLst>
              <a:ext uri="{FF2B5EF4-FFF2-40B4-BE49-F238E27FC236}">
                <a16:creationId xmlns:a16="http://schemas.microsoft.com/office/drawing/2014/main" id="{FBD90478-96D6-4E06-9F8E-34C63D1F2A08}"/>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ex.InnerException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foreach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error in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sqlException.Errors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"ERROR CODE:  "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error.Number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DE8C1A24-3B79-4617-BA25-DE09275926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9D8E72-350B-4FCF-B12E-7AC136B624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B7D0F90-EB07-4867-8C41-AAA4A0E850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259939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7CB9-0850-4491-82F1-57FF45AFEFE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1)</a:t>
            </a:r>
            <a:endParaRPr lang="en-US" dirty="0"/>
          </a:p>
        </p:txBody>
      </p:sp>
      <p:sp>
        <p:nvSpPr>
          <p:cNvPr id="3" name="Text Placeholder 2">
            <a:extLst>
              <a:ext uri="{FF2B5EF4-FFF2-40B4-BE49-F238E27FC236}">
                <a16:creationId xmlns:a16="http://schemas.microsoft.com/office/drawing/2014/main" id="{ACF05740-AFD7-40E1-BCAB-394ADCFC2D9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default constructor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Customer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List&lt;States&gt; States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frmAddModifyCustomer_Load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this.LoadStatesComboBox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"Add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cboStates.SelectedIndex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"Modify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118A57D0-AB7B-457C-BDB3-D8421E3993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42270C9-8741-45C3-AF06-5D4E86EC64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33A88B1-1070-4A4C-86CF-F0F2A70033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2819843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CF10-3E23-448F-B330-F8E441C3AB1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2)</a:t>
            </a:r>
            <a:endParaRPr lang="en-US" dirty="0"/>
          </a:p>
        </p:txBody>
      </p:sp>
      <p:sp>
        <p:nvSpPr>
          <p:cNvPr id="3" name="Text Placeholder 2">
            <a:extLst>
              <a:ext uri="{FF2B5EF4-FFF2-40B4-BE49-F238E27FC236}">
                <a16:creationId xmlns:a16="http://schemas.microsoft.com/office/drawing/2014/main" id="{5B3035E1-7FC6-4531-AE06-AE0E449D27E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LoadStatesComboBox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cboStates.DataSource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this.States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cboStates.DisplayMember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cboStates.ValueMember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2D360CA6-7F41-4C42-B3F7-D875F46386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523AB0-5041-422C-B459-450AD6551F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00A8BD2-06D8-4D55-BFCF-5D0567BB250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893763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3866-A7BC-4D59-937D-B86EF6919BE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3)</a:t>
            </a:r>
            <a:endParaRPr lang="en-US" dirty="0"/>
          </a:p>
        </p:txBody>
      </p:sp>
      <p:sp>
        <p:nvSpPr>
          <p:cNvPr id="3" name="Text Placeholder 2">
            <a:extLst>
              <a:ext uri="{FF2B5EF4-FFF2-40B4-BE49-F238E27FC236}">
                <a16:creationId xmlns:a16="http://schemas.microsoft.com/office/drawing/2014/main" id="{E6B83732-A3C7-4FFE-A359-66D97B2B9EBF}"/>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btnAccept_Click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Customers();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this.LoadCustomerData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971F3E3D-B573-4B3A-8C46-0280F36308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28600D1-289E-49D0-AE29-192FFBA24D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9570EB-EC58-40A0-8FAD-BE1B9DC79A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238236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FBF8-3523-4B44-BD06-7FB7BCD1119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4)</a:t>
            </a:r>
            <a:endParaRPr lang="en-US" dirty="0"/>
          </a:p>
        </p:txBody>
      </p:sp>
      <p:sp>
        <p:nvSpPr>
          <p:cNvPr id="3" name="Text Placeholder 2">
            <a:extLst>
              <a:ext uri="{FF2B5EF4-FFF2-40B4-BE49-F238E27FC236}">
                <a16:creationId xmlns:a16="http://schemas.microsoft.com/office/drawing/2014/main" id="{71CD94CB-EEBF-43D8-9FE3-CE67142649C5}"/>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LoadCustomerData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cboStates.SelectedValue.ToString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btnCancel_Click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13F7872A-4EE5-49E9-9FF5-F7D565F135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849C77A-BE5E-460F-8C38-5A08E06CAB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51475D-8BD1-457C-A3E3-F6F0F61458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2215548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3FDC6B-F7A5-4010-94E5-A5E89CC0B7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20-1	Use Entity Framework Core</a:t>
            </a:r>
            <a:endParaRPr lang="en-US" dirty="0"/>
          </a:p>
        </p:txBody>
      </p:sp>
      <p:pic>
        <p:nvPicPr>
          <p:cNvPr id="10" name="Content Placeholder 9" descr="Refer to page 36 in Extra Exercises download">
            <a:extLst>
              <a:ext uri="{FF2B5EF4-FFF2-40B4-BE49-F238E27FC236}">
                <a16:creationId xmlns:a16="http://schemas.microsoft.com/office/drawing/2014/main" id="{431036FB-2565-4E6A-AA7E-150B237FADDB}"/>
              </a:ext>
            </a:extLst>
          </p:cNvPr>
          <p:cNvPicPr>
            <a:picLocks noGrp="1" noChangeAspect="1"/>
          </p:cNvPicPr>
          <p:nvPr>
            <p:ph sz="quarter" idx="13"/>
          </p:nvPr>
        </p:nvPicPr>
        <p:blipFill>
          <a:blip r:embed="rId2"/>
          <a:stretch>
            <a:fillRect/>
          </a:stretch>
        </p:blipFill>
        <p:spPr>
          <a:xfrm>
            <a:off x="1295400" y="1097084"/>
            <a:ext cx="4029805" cy="2255716"/>
          </a:xfrm>
          <a:prstGeom prst="rect">
            <a:avLst/>
          </a:prstGeom>
        </p:spPr>
      </p:pic>
      <p:sp>
        <p:nvSpPr>
          <p:cNvPr id="9" name="Text Placeholder 8">
            <a:extLst>
              <a:ext uri="{FF2B5EF4-FFF2-40B4-BE49-F238E27FC236}">
                <a16:creationId xmlns:a16="http://schemas.microsoft.com/office/drawing/2014/main" id="{A12A3F33-F2C0-479C-9081-6AB475220A76}"/>
              </a:ext>
            </a:extLst>
          </p:cNvPr>
          <p:cNvSpPr>
            <a:spLocks noGrp="1"/>
          </p:cNvSpPr>
          <p:nvPr>
            <p:ph type="body" sz="quarter" idx="15"/>
          </p:nvPr>
        </p:nvSpPr>
        <p:spPr>
          <a:xfrm>
            <a:off x="838200" y="34290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Use Entity Framework Core to develop an application that lets you update the data in a table of order options.</a:t>
            </a:r>
          </a:p>
          <a:p>
            <a:endParaRPr lang="en-US" dirty="0"/>
          </a:p>
        </p:txBody>
      </p:sp>
      <p:sp>
        <p:nvSpPr>
          <p:cNvPr id="4" name="Date Placeholder 3">
            <a:extLst>
              <a:ext uri="{FF2B5EF4-FFF2-40B4-BE49-F238E27FC236}">
                <a16:creationId xmlns:a16="http://schemas.microsoft.com/office/drawing/2014/main" id="{5B2FC9A1-3723-4B71-98A5-988D9629241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68C236-6DCC-4300-96C5-2A35C8DD090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E1013DB-1C29-4E60-8453-F073E986944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17353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D1B1A5-8AE4-452E-A50C-8DECCFBB532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5-1	Maintain products (part 1)</a:t>
            </a:r>
            <a:endParaRPr lang="en-US" dirty="0"/>
          </a:p>
        </p:txBody>
      </p:sp>
      <p:pic>
        <p:nvPicPr>
          <p:cNvPr id="3" name="Content Placeholder 2" descr="Refer to page 28 in Projects document">
            <a:extLst>
              <a:ext uri="{FF2B5EF4-FFF2-40B4-BE49-F238E27FC236}">
                <a16:creationId xmlns:a16="http://schemas.microsoft.com/office/drawing/2014/main" id="{8ED7F8D5-6EB6-48AA-A18D-B5B82968696B}"/>
              </a:ext>
            </a:extLst>
          </p:cNvPr>
          <p:cNvPicPr>
            <a:picLocks noGrp="1" noChangeAspect="1"/>
          </p:cNvPicPr>
          <p:nvPr>
            <p:ph sz="quarter" idx="13"/>
          </p:nvPr>
        </p:nvPicPr>
        <p:blipFill>
          <a:blip r:embed="rId2"/>
          <a:stretch>
            <a:fillRect/>
          </a:stretch>
        </p:blipFill>
        <p:spPr>
          <a:xfrm>
            <a:off x="1295400" y="1196755"/>
            <a:ext cx="5839164" cy="3092890"/>
          </a:xfrm>
          <a:prstGeom prst="rect">
            <a:avLst/>
          </a:prstGeom>
        </p:spPr>
      </p:pic>
      <p:sp>
        <p:nvSpPr>
          <p:cNvPr id="9" name="Text Placeholder 8">
            <a:extLst>
              <a:ext uri="{FF2B5EF4-FFF2-40B4-BE49-F238E27FC236}">
                <a16:creationId xmlns:a16="http://schemas.microsoft.com/office/drawing/2014/main" id="{916BF90E-DCE0-45E3-A2DF-1C567127EA1B}"/>
              </a:ext>
            </a:extLst>
          </p:cNvPr>
          <p:cNvSpPr>
            <a:spLocks noGrp="1"/>
          </p:cNvSpPr>
          <p:nvPr>
            <p:ph type="body" sz="quarter" idx="15"/>
          </p:nvPr>
        </p:nvSpPr>
        <p:spPr>
          <a:xfrm>
            <a:off x="838200" y="44196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Use Entity Framework Core to develop an application that lets the user add, modify, and remove rows in a table of products.</a:t>
            </a:r>
          </a:p>
          <a:p>
            <a:endParaRPr lang="en-US" dirty="0"/>
          </a:p>
        </p:txBody>
      </p:sp>
      <p:sp>
        <p:nvSpPr>
          <p:cNvPr id="4" name="Date Placeholder 3">
            <a:extLst>
              <a:ext uri="{FF2B5EF4-FFF2-40B4-BE49-F238E27FC236}">
                <a16:creationId xmlns:a16="http://schemas.microsoft.com/office/drawing/2014/main" id="{CB044D5A-7C79-42AC-A775-E37F20F4648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6D09BE-A97D-4311-8F5A-25B8F163E2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2626B16-852D-4111-9F10-5EFC51C1609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47548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5ADCA5-1A21-499B-9660-065A4906F2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5-1	Maintain products (part 2)</a:t>
            </a:r>
            <a:endParaRPr lang="en-US" dirty="0"/>
          </a:p>
        </p:txBody>
      </p:sp>
      <p:pic>
        <p:nvPicPr>
          <p:cNvPr id="10" name="Content Placeholder 9" descr="Refer to page 29 in Projects download">
            <a:extLst>
              <a:ext uri="{FF2B5EF4-FFF2-40B4-BE49-F238E27FC236}">
                <a16:creationId xmlns:a16="http://schemas.microsoft.com/office/drawing/2014/main" id="{7DB24705-1C53-4B71-8454-7B3B2A300815}"/>
              </a:ext>
            </a:extLst>
          </p:cNvPr>
          <p:cNvPicPr>
            <a:picLocks noGrp="1" noChangeAspect="1"/>
          </p:cNvPicPr>
          <p:nvPr>
            <p:ph sz="quarter" idx="13"/>
          </p:nvPr>
        </p:nvPicPr>
        <p:blipFill>
          <a:blip r:embed="rId2"/>
          <a:stretch>
            <a:fillRect/>
          </a:stretch>
        </p:blipFill>
        <p:spPr>
          <a:xfrm>
            <a:off x="1295400" y="1143000"/>
            <a:ext cx="3771900" cy="2514600"/>
          </a:xfrm>
          <a:prstGeom prst="rect">
            <a:avLst/>
          </a:prstGeom>
        </p:spPr>
      </p:pic>
      <p:sp>
        <p:nvSpPr>
          <p:cNvPr id="9" name="Text Placeholder 8">
            <a:extLst>
              <a:ext uri="{FF2B5EF4-FFF2-40B4-BE49-F238E27FC236}">
                <a16:creationId xmlns:a16="http://schemas.microsoft.com/office/drawing/2014/main" id="{975D612F-303C-4BFD-A7A5-AAB25C9A9FED}"/>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 form that lets the user add or modify a product.</a:t>
            </a:r>
          </a:p>
          <a:p>
            <a:endParaRPr lang="en-US" dirty="0"/>
          </a:p>
        </p:txBody>
      </p:sp>
      <p:sp>
        <p:nvSpPr>
          <p:cNvPr id="4" name="Date Placeholder 3">
            <a:extLst>
              <a:ext uri="{FF2B5EF4-FFF2-40B4-BE49-F238E27FC236}">
                <a16:creationId xmlns:a16="http://schemas.microsoft.com/office/drawing/2014/main" id="{EE5A491A-C359-45B2-9B09-1A717B5705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7FBCFA-ADE4-4BE4-B9DE-8CB40145402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42B44A-2F3B-4ED3-95FE-64BE12604C1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72147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26E-8F98-42F6-97F6-F0451D5CD0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628FB8-AB61-4F59-ACF1-6759432E347E}"/>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 Entity Data Model from an existing database.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LINQ to Entities to retrieve data from one or more database tables.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EF Core to add, modify, and delete rows in a database table.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Bind controls to an entity collection or the results of a query.</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EF Core works.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terms as they relate to an Entity Data Model: conceptual model, storage model, mappings, object context, entity class, navigation property, and association.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add EF packages to a project.</a:t>
            </a:r>
          </a:p>
          <a:p>
            <a:endParaRPr lang="en-US" dirty="0"/>
          </a:p>
        </p:txBody>
      </p:sp>
      <p:sp>
        <p:nvSpPr>
          <p:cNvPr id="4" name="Date Placeholder 3">
            <a:extLst>
              <a:ext uri="{FF2B5EF4-FFF2-40B4-BE49-F238E27FC236}">
                <a16:creationId xmlns:a16="http://schemas.microsoft.com/office/drawing/2014/main" id="{7B84AD1F-A29B-4722-A4AF-5189C509FAD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507FB5-20AE-4FCF-AAD2-72187C9C8B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9C8E69-3E25-4E90-9990-E13F93BBCA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69</a:t>
            </a:fld>
            <a:endParaRPr lang="en-US" dirty="0">
              <a:solidFill>
                <a:schemeClr val="bg1"/>
              </a:solidFill>
            </a:endParaRPr>
          </a:p>
        </p:txBody>
      </p:sp>
    </p:spTree>
    <p:extLst>
      <p:ext uri="{BB962C8B-B14F-4D97-AF65-F5344CB8AC3E}">
        <p14:creationId xmlns:p14="http://schemas.microsoft.com/office/powerpoint/2010/main" val="262458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965EE8-8F08-4715-B869-09AC9D54213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the NuGet Package Manager</a:t>
            </a:r>
            <a:endParaRPr lang="en-US" dirty="0"/>
          </a:p>
        </p:txBody>
      </p:sp>
      <p:sp>
        <p:nvSpPr>
          <p:cNvPr id="9" name="Text Placeholder 8">
            <a:extLst>
              <a:ext uri="{FF2B5EF4-FFF2-40B4-BE49-F238E27FC236}">
                <a16:creationId xmlns:a16="http://schemas.microsoft.com/office/drawing/2014/main" id="{629AE82A-E9FA-4463-8620-040D2B5D18C2}"/>
              </a:ext>
            </a:extLst>
          </p:cNvPr>
          <p:cNvSpPr>
            <a:spLocks noGrp="1"/>
          </p:cNvSpPr>
          <p:nvPr>
            <p:ph type="body" sz="quarter" idx="15"/>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NuGet</a:t>
            </a:r>
            <a:r>
              <a:rPr lang="en-US" sz="2000" spc="-10" dirty="0">
                <a:effectLst/>
                <a:latin typeface="Times New Roman" panose="02020603050405020304" pitchFamily="18" charset="0"/>
                <a:ea typeface="Times New Roman" panose="02020603050405020304" pitchFamily="18" charset="0"/>
              </a:rPr>
              <a:t> Package </a:t>
            </a:r>
            <a:r>
              <a:rPr lang="en-US" sz="2000" spc="-10" dirty="0" err="1">
                <a:effectLst/>
                <a:latin typeface="Times New Roman" panose="02020603050405020304" pitchFamily="18" charset="0"/>
                <a:ea typeface="Times New Roman" panose="02020603050405020304" pitchFamily="18" charset="0"/>
              </a:rPr>
              <a:t>Manager</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Manage</a:t>
            </a:r>
            <a:r>
              <a:rPr lang="en-US" sz="2000" spc="-10" dirty="0">
                <a:effectLst/>
                <a:latin typeface="Times New Roman" panose="02020603050405020304" pitchFamily="18" charset="0"/>
                <a:ea typeface="Times New Roman" panose="02020603050405020304" pitchFamily="18" charset="0"/>
              </a:rPr>
              <a:t> NuGet Packages for Solution.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NuGet Package Manager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EF Core package selected</a:t>
            </a:r>
          </a:p>
          <a:p>
            <a:endParaRPr lang="en-US" dirty="0"/>
          </a:p>
        </p:txBody>
      </p:sp>
      <p:pic>
        <p:nvPicPr>
          <p:cNvPr id="10" name="Content Placeholder 9" descr="Refer to page 637 in textbook">
            <a:extLst>
              <a:ext uri="{FF2B5EF4-FFF2-40B4-BE49-F238E27FC236}">
                <a16:creationId xmlns:a16="http://schemas.microsoft.com/office/drawing/2014/main" id="{25E6D422-D22C-44FD-ADB2-DB032FC13E56}"/>
              </a:ext>
            </a:extLst>
          </p:cNvPr>
          <p:cNvPicPr>
            <a:picLocks noGrp="1" noChangeAspect="1"/>
          </p:cNvPicPr>
          <p:nvPr>
            <p:ph sz="quarter" idx="13"/>
          </p:nvPr>
        </p:nvPicPr>
        <p:blipFill>
          <a:blip r:embed="rId2"/>
          <a:stretch>
            <a:fillRect/>
          </a:stretch>
        </p:blipFill>
        <p:spPr>
          <a:xfrm>
            <a:off x="939800" y="2819400"/>
            <a:ext cx="6371877" cy="2438400"/>
          </a:xfrm>
          <a:prstGeom prst="rect">
            <a:avLst/>
          </a:prstGeom>
        </p:spPr>
      </p:pic>
      <p:sp>
        <p:nvSpPr>
          <p:cNvPr id="4" name="Date Placeholder 3">
            <a:extLst>
              <a:ext uri="{FF2B5EF4-FFF2-40B4-BE49-F238E27FC236}">
                <a16:creationId xmlns:a16="http://schemas.microsoft.com/office/drawing/2014/main" id="{5D3F846F-BCBE-4172-BAC4-D44B45048A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ACCD051-5D14-4D78-A057-F9AEF9A624C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FCEA89-98A0-4E66-A4B5-9F3796B03C08}"/>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20262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737C-94FC-43F8-9402-6D21EC2C67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install the EF Core packages</a:t>
            </a:r>
            <a:endParaRPr lang="en-US" dirty="0"/>
          </a:p>
        </p:txBody>
      </p:sp>
      <p:sp>
        <p:nvSpPr>
          <p:cNvPr id="3" name="Text Placeholder 2">
            <a:extLst>
              <a:ext uri="{FF2B5EF4-FFF2-40B4-BE49-F238E27FC236}">
                <a16:creationId xmlns:a16="http://schemas.microsoft.com/office/drawing/2014/main" id="{76906585-04BE-4F01-B164-A58F46BD0B1F}"/>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on the Browse link in the upper left corner.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a:t>
            </a:r>
            <a:r>
              <a:rPr lang="en-US" sz="2000" dirty="0" err="1">
                <a:effectLst/>
                <a:latin typeface="Times New Roman" panose="02020603050405020304" pitchFamily="18" charset="0"/>
                <a:ea typeface="Times New Roman" panose="02020603050405020304" pitchFamily="18" charset="0"/>
              </a:rPr>
              <a:t>Microsoft.EntityFrameworkCore.SqlServer</a:t>
            </a:r>
            <a:r>
              <a:rPr lang="en-US" sz="2000" dirty="0">
                <a:effectLst/>
                <a:latin typeface="Times New Roman" panose="02020603050405020304" pitchFamily="18" charset="0"/>
                <a:ea typeface="Times New Roman" panose="02020603050405020304" pitchFamily="18" charset="0"/>
              </a:rPr>
              <a:t>” in the search box.</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on the appropriate package from the list that appears in the left-hand panel.</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right-hand panel, check the project name, select the version that matches the version of .NET Core you’re running, and click Install.</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Review the License Acceptance dialog that comes up and click I Accept.</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a:t>
            </a:r>
            <a:r>
              <a:rPr lang="en-US" sz="2000" dirty="0" err="1">
                <a:effectLst/>
                <a:latin typeface="Times New Roman" panose="02020603050405020304" pitchFamily="18" charset="0"/>
                <a:ea typeface="Times New Roman" panose="02020603050405020304" pitchFamily="18" charset="0"/>
              </a:rPr>
              <a:t>Microsoft.EntityFrameworkCore.Tools</a:t>
            </a:r>
            <a:r>
              <a:rPr lang="en-US" sz="2000" dirty="0">
                <a:effectLst/>
                <a:latin typeface="Times New Roman" panose="02020603050405020304" pitchFamily="18" charset="0"/>
                <a:ea typeface="Times New Roman" panose="02020603050405020304" pitchFamily="18" charset="0"/>
              </a:rPr>
              <a:t>” in the search box.</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Repeat steps 3 through 5.</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Optionally, type “</a:t>
            </a:r>
            <a:r>
              <a:rPr lang="en-US" sz="2000" dirty="0" err="1">
                <a:effectLst/>
                <a:latin typeface="Times New Roman" panose="02020603050405020304" pitchFamily="18" charset="0"/>
                <a:ea typeface="Times New Roman" panose="02020603050405020304" pitchFamily="18" charset="0"/>
              </a:rPr>
              <a:t>Microsoft.EntityFrameworkCore.Proxies</a:t>
            </a:r>
            <a:r>
              <a:rPr lang="en-US" sz="2000" dirty="0">
                <a:effectLst/>
                <a:latin typeface="Times New Roman" panose="02020603050405020304" pitchFamily="18" charset="0"/>
                <a:ea typeface="Times New Roman" panose="02020603050405020304" pitchFamily="18" charset="0"/>
              </a:rPr>
              <a:t>” in the search box and repeat steps 3 through 5.</a:t>
            </a:r>
          </a:p>
          <a:p>
            <a:endParaRPr lang="en-US" dirty="0"/>
          </a:p>
        </p:txBody>
      </p:sp>
      <p:sp>
        <p:nvSpPr>
          <p:cNvPr id="4" name="Date Placeholder 3">
            <a:extLst>
              <a:ext uri="{FF2B5EF4-FFF2-40B4-BE49-F238E27FC236}">
                <a16:creationId xmlns:a16="http://schemas.microsoft.com/office/drawing/2014/main" id="{AD3E1046-B28F-4F4E-A5A0-153EB54B975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7198E47-A0E9-4801-BCE0-3B87DD66F9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4FD9D0-87BB-4553-A1C9-CAD6DA05C3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44404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A2F9-6E4E-4099-9325-6C4244A45BA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for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a:t>
            </a:r>
            <a:endParaRPr lang="en-US" dirty="0"/>
          </a:p>
        </p:txBody>
      </p:sp>
      <p:sp>
        <p:nvSpPr>
          <p:cNvPr id="3" name="Text Placeholder 2">
            <a:extLst>
              <a:ext uri="{FF2B5EF4-FFF2-40B4-BE49-F238E27FC236}">
                <a16:creationId xmlns:a16="http://schemas.microsoft.com/office/drawing/2014/main" id="{38020B8B-A692-4506-9DC7-67C3ECEBD357}"/>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-Connection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-Provider</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-Context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UseDatabaseNames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-Force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values used in a connection string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SQL Server Express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LocalDB</a:t>
            </a:r>
            <a:endPar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Source/Server</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a:t>
            </a:r>
          </a:p>
          <a:p>
            <a:endParaRPr lang="en-US" sz="1600" dirty="0"/>
          </a:p>
        </p:txBody>
      </p:sp>
      <p:sp>
        <p:nvSpPr>
          <p:cNvPr id="4" name="Date Placeholder 3">
            <a:extLst>
              <a:ext uri="{FF2B5EF4-FFF2-40B4-BE49-F238E27FC236}">
                <a16:creationId xmlns:a16="http://schemas.microsoft.com/office/drawing/2014/main" id="{A2D10754-F0A3-42EA-A9FA-D4123342AC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FD7D3BE-F696-453A-B1DB-A344CDF112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6344E7-20B4-4F5A-89A3-E8C684BD44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515013508"/>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78</TotalTime>
  <Words>7306</Words>
  <Application>Microsoft Office PowerPoint</Application>
  <PresentationFormat>On-screen Show (4:3)</PresentationFormat>
  <Paragraphs>1087</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Arial Narrow</vt:lpstr>
      <vt:lpstr>Consolas</vt:lpstr>
      <vt:lpstr>Courier New</vt:lpstr>
      <vt:lpstr>Symbol</vt:lpstr>
      <vt:lpstr>Times New Roman</vt:lpstr>
      <vt:lpstr>Master slides_with_titles_logo</vt:lpstr>
      <vt:lpstr>Chapter 20</vt:lpstr>
      <vt:lpstr>Objectives (part 1)</vt:lpstr>
      <vt:lpstr>Objectives (part 2)</vt:lpstr>
      <vt:lpstr>How Entity Framework Core works</vt:lpstr>
      <vt:lpstr>Entity Framework concepts</vt:lpstr>
      <vt:lpstr>Three ways to query a conceptual model</vt:lpstr>
      <vt:lpstr>How to open the NuGet Package Manager</vt:lpstr>
      <vt:lpstr>How to install the EF Core packages</vt:lpstr>
      <vt:lpstr>Parameters for the Scaffold-DbContext command</vt:lpstr>
      <vt:lpstr>A Scaffold-DbContext command  for a Sql Server Express LocalDB database</vt:lpstr>
      <vt:lpstr>Database First development concepts</vt:lpstr>
      <vt:lpstr>A Visual Studio project with an Entity Data Model</vt:lpstr>
      <vt:lpstr>Two methods of the DbContext class</vt:lpstr>
      <vt:lpstr>The DB context class generated  by the Scaffold-DbContext command (part 1)</vt:lpstr>
      <vt:lpstr>The DB context class generated  by the Scaffold-DbContext command (part 2)</vt:lpstr>
      <vt:lpstr>The DB context class generated  by the Scaffold-DbContext command (part 3)</vt:lpstr>
      <vt:lpstr>The DB context class generated  by the Scaffold-DbContext command (part 4)</vt:lpstr>
      <vt:lpstr>Some of the data annotation attributes  for configuration</vt:lpstr>
      <vt:lpstr>The generated Customers partial class (part 1)</vt:lpstr>
      <vt:lpstr>The generated Customers partial class (part 2)</vt:lpstr>
      <vt:lpstr>An App.config file that includes  a database connection string</vt:lpstr>
      <vt:lpstr>The updated OnConfiguring() method  in the DB context file </vt:lpstr>
      <vt:lpstr>A partial class that adds a read-only property</vt:lpstr>
      <vt:lpstr>A statement that creates an instance of the DB context</vt:lpstr>
      <vt:lpstr>A query that gets selected invoices</vt:lpstr>
      <vt:lpstr>A query that uses eager loading  to load related entities</vt:lpstr>
      <vt:lpstr>Code that explicitly loads the entities  on the many side of a relationship </vt:lpstr>
      <vt:lpstr>Code that explicitly loads the entity  on the one side of a relationship</vt:lpstr>
      <vt:lpstr>A query that uses lazy loading  to load related entities</vt:lpstr>
      <vt:lpstr>The NuGet package needed to enable lazy loading</vt:lpstr>
      <vt:lpstr>The Customers entity generated  by the Scaffold-DbContext command</vt:lpstr>
      <vt:lpstr>How to enable lazy loading</vt:lpstr>
      <vt:lpstr>Three of the methods of the DbSet class</vt:lpstr>
      <vt:lpstr>One of the methods of the DbContext class</vt:lpstr>
      <vt:lpstr>Code that handles database exceptions (part 1)</vt:lpstr>
      <vt:lpstr>Code that handles database exceptions (part 2)</vt:lpstr>
      <vt:lpstr>Two users who are working with copies  of the same data</vt:lpstr>
      <vt:lpstr>Concurrency concepts (part 1)</vt:lpstr>
      <vt:lpstr>Concurrency concepts (part 2)</vt:lpstr>
      <vt:lpstr>How to avoid concurrency conflicts</vt:lpstr>
      <vt:lpstr>How to configure a concurrency token  with attributes</vt:lpstr>
      <vt:lpstr>How to configure a rowversion property  with attributes</vt:lpstr>
      <vt:lpstr>How to simulate a concurrency conflict</vt:lpstr>
      <vt:lpstr>A method that handles a concurrency exception (part 1)</vt:lpstr>
      <vt:lpstr>A method that handles a concurrency exception (part 2)</vt:lpstr>
      <vt:lpstr>Combo box properties for binding</vt:lpstr>
      <vt:lpstr>Code that binds a combo box  to an entity collection</vt:lpstr>
      <vt:lpstr>Code that binds a combo box  to the results of a query</vt:lpstr>
      <vt:lpstr>The Customer Maintenance form</vt:lpstr>
      <vt:lpstr>The Add/Modify Customer form</vt:lpstr>
      <vt:lpstr>The dialog box for confirming a delete operation</vt:lpstr>
      <vt:lpstr>Code for the Customer Maintenance form (part 1)</vt:lpstr>
      <vt:lpstr>Code for the Customer Maintenance form (part 2)</vt:lpstr>
      <vt:lpstr>Code for the Customer Maintenance form (part 3)</vt:lpstr>
      <vt:lpstr>Code for the Customer Maintenance form (part 4)</vt:lpstr>
      <vt:lpstr>Code for the Customer Maintenance form (part 5)</vt:lpstr>
      <vt:lpstr>Code for the Customer Maintenance form (part 6)</vt:lpstr>
      <vt:lpstr>Code for the Customer Maintenance form (part 7)</vt:lpstr>
      <vt:lpstr>Code for the Customer Maintenance form (part 8)</vt:lpstr>
      <vt:lpstr>Code for the Customer Maintenance form (part 9)</vt:lpstr>
      <vt:lpstr>Code for the Customer Maintenance form (part 10)</vt:lpstr>
      <vt:lpstr>Code for the Add/Modify Customer form (part 1)</vt:lpstr>
      <vt:lpstr>Code for the Add/Modify Customer form (part 2)</vt:lpstr>
      <vt:lpstr>Code for the Add/Modify Customer form (part 3)</vt:lpstr>
      <vt:lpstr>Code for the Add/Modify Customer form (part 4)</vt:lpstr>
      <vt:lpstr>Extra 20-1 Use Entity Framework Core</vt:lpstr>
      <vt:lpstr>Project 5-1 Maintain products (part 1)</vt:lpstr>
      <vt:lpstr>Project 5-1 Maintain products (part 2)</vt:lpstr>
      <vt:lpstr>Objectives (part 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16</cp:revision>
  <cp:lastPrinted>2016-01-14T23:03:16Z</cp:lastPrinted>
  <dcterms:created xsi:type="dcterms:W3CDTF">2020-12-16T22:27:37Z</dcterms:created>
  <dcterms:modified xsi:type="dcterms:W3CDTF">2022-01-03T16:42:58Z</dcterms:modified>
</cp:coreProperties>
</file>