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2.jpg" ContentType="image/png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5" r:id="rId10"/>
    <p:sldId id="264" r:id="rId11"/>
    <p:sldId id="267" r:id="rId12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615952-3727-42B0-8D46-3396BE684124}" v="9" dt="2025-02-21T17:13:49.62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54" y="7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Γεωργιος Γκεκας" userId="20976336-59a8-4576-9f0d-9aa42dc894ba" providerId="ADAL" clId="{F7615952-3727-42B0-8D46-3396BE684124}"/>
    <pc:docChg chg="undo custSel modSld">
      <pc:chgData name="Γεωργιος Γκεκας" userId="20976336-59a8-4576-9f0d-9aa42dc894ba" providerId="ADAL" clId="{F7615952-3727-42B0-8D46-3396BE684124}" dt="2025-02-21T17:21:08.185" v="2559" actId="20577"/>
      <pc:docMkLst>
        <pc:docMk/>
      </pc:docMkLst>
      <pc:sldChg chg="addSp modSp mod">
        <pc:chgData name="Γεωργιος Γκεκας" userId="20976336-59a8-4576-9f0d-9aa42dc894ba" providerId="ADAL" clId="{F7615952-3727-42B0-8D46-3396BE684124}" dt="2025-02-21T16:08:10.759" v="301" actId="1076"/>
        <pc:sldMkLst>
          <pc:docMk/>
          <pc:sldMk cId="0" sldId="256"/>
        </pc:sldMkLst>
        <pc:spChg chg="mod">
          <ac:chgData name="Γεωργιος Γκεκας" userId="20976336-59a8-4576-9f0d-9aa42dc894ba" providerId="ADAL" clId="{F7615952-3727-42B0-8D46-3396BE684124}" dt="2025-02-21T16:04:45.823" v="167" actId="1076"/>
          <ac:spMkLst>
            <pc:docMk/>
            <pc:sldMk cId="0" sldId="256"/>
            <ac:spMk id="5" creationId="{00000000-0000-0000-0000-000000000000}"/>
          </ac:spMkLst>
        </pc:spChg>
        <pc:spChg chg="add mod">
          <ac:chgData name="Γεωργιος Γκεκας" userId="20976336-59a8-4576-9f0d-9aa42dc894ba" providerId="ADAL" clId="{F7615952-3727-42B0-8D46-3396BE684124}" dt="2025-02-21T16:08:10.759" v="301" actId="1076"/>
          <ac:spMkLst>
            <pc:docMk/>
            <pc:sldMk cId="0" sldId="256"/>
            <ac:spMk id="6" creationId="{C980267D-9561-3741-B503-7B0F58EA9180}"/>
          </ac:spMkLst>
        </pc:spChg>
      </pc:sldChg>
      <pc:sldChg chg="addSp modSp mod modShow">
        <pc:chgData name="Γεωργιος Γκεκας" userId="20976336-59a8-4576-9f0d-9aa42dc894ba" providerId="ADAL" clId="{F7615952-3727-42B0-8D46-3396BE684124}" dt="2025-02-21T17:13:54.961" v="2168" actId="1076"/>
        <pc:sldMkLst>
          <pc:docMk/>
          <pc:sldMk cId="0" sldId="257"/>
        </pc:sldMkLst>
        <pc:spChg chg="mod">
          <ac:chgData name="Γεωργιος Γκεκας" userId="20976336-59a8-4576-9f0d-9aa42dc894ba" providerId="ADAL" clId="{F7615952-3727-42B0-8D46-3396BE684124}" dt="2025-02-21T16:14:43.542" v="331" actId="313"/>
          <ac:spMkLst>
            <pc:docMk/>
            <pc:sldMk cId="0" sldId="257"/>
            <ac:spMk id="2" creationId="{00000000-0000-0000-0000-000000000000}"/>
          </ac:spMkLst>
        </pc:spChg>
        <pc:spChg chg="mod">
          <ac:chgData name="Γεωργιος Γκεκας" userId="20976336-59a8-4576-9f0d-9aa42dc894ba" providerId="ADAL" clId="{F7615952-3727-42B0-8D46-3396BE684124}" dt="2025-02-21T17:13:48.396" v="2165" actId="1076"/>
          <ac:spMkLst>
            <pc:docMk/>
            <pc:sldMk cId="0" sldId="257"/>
            <ac:spMk id="3" creationId="{00000000-0000-0000-0000-000000000000}"/>
          </ac:spMkLst>
        </pc:spChg>
        <pc:picChg chg="add mod modCrop">
          <ac:chgData name="Γεωργιος Γκεκας" userId="20976336-59a8-4576-9f0d-9aa42dc894ba" providerId="ADAL" clId="{F7615952-3727-42B0-8D46-3396BE684124}" dt="2025-02-21T17:13:54.961" v="2168" actId="1076"/>
          <ac:picMkLst>
            <pc:docMk/>
            <pc:sldMk cId="0" sldId="257"/>
            <ac:picMk id="7" creationId="{D17C8390-73B7-85C1-83FF-72D759CDF2BC}"/>
          </ac:picMkLst>
        </pc:picChg>
        <pc:picChg chg="add mod">
          <ac:chgData name="Γεωργιος Γκεκας" userId="20976336-59a8-4576-9f0d-9aa42dc894ba" providerId="ADAL" clId="{F7615952-3727-42B0-8D46-3396BE684124}" dt="2025-02-21T17:13:49.626" v="2166" actId="1076"/>
          <ac:picMkLst>
            <pc:docMk/>
            <pc:sldMk cId="0" sldId="257"/>
            <ac:picMk id="1026" creationId="{0CD75CDB-D42D-B274-BBA2-C63CC8D48308}"/>
          </ac:picMkLst>
        </pc:picChg>
      </pc:sldChg>
      <pc:sldChg chg="modSp mod">
        <pc:chgData name="Γεωργιος Γκεκας" userId="20976336-59a8-4576-9f0d-9aa42dc894ba" providerId="ADAL" clId="{F7615952-3727-42B0-8D46-3396BE684124}" dt="2025-02-21T16:58:05.377" v="1630" actId="20577"/>
        <pc:sldMkLst>
          <pc:docMk/>
          <pc:sldMk cId="0" sldId="258"/>
        </pc:sldMkLst>
        <pc:spChg chg="mod">
          <ac:chgData name="Γεωργιος Γκεκας" userId="20976336-59a8-4576-9f0d-9aa42dc894ba" providerId="ADAL" clId="{F7615952-3727-42B0-8D46-3396BE684124}" dt="2025-02-21T16:36:53.598" v="779" actId="20577"/>
          <ac:spMkLst>
            <pc:docMk/>
            <pc:sldMk cId="0" sldId="258"/>
            <ac:spMk id="2" creationId="{00000000-0000-0000-0000-000000000000}"/>
          </ac:spMkLst>
        </pc:spChg>
        <pc:spChg chg="mod">
          <ac:chgData name="Γεωργιος Γκεκας" userId="20976336-59a8-4576-9f0d-9aa42dc894ba" providerId="ADAL" clId="{F7615952-3727-42B0-8D46-3396BE684124}" dt="2025-02-21T16:58:05.377" v="1630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Γεωργιος Γκεκας" userId="20976336-59a8-4576-9f0d-9aa42dc894ba" providerId="ADAL" clId="{F7615952-3727-42B0-8D46-3396BE684124}" dt="2025-02-21T17:01:01.972" v="1794" actId="20577"/>
        <pc:sldMkLst>
          <pc:docMk/>
          <pc:sldMk cId="0" sldId="259"/>
        </pc:sldMkLst>
        <pc:spChg chg="mod">
          <ac:chgData name="Γεωργιος Γκεκας" userId="20976336-59a8-4576-9f0d-9aa42dc894ba" providerId="ADAL" clId="{F7615952-3727-42B0-8D46-3396BE684124}" dt="2025-02-21T16:54:47.795" v="1412" actId="20577"/>
          <ac:spMkLst>
            <pc:docMk/>
            <pc:sldMk cId="0" sldId="259"/>
            <ac:spMk id="2" creationId="{00000000-0000-0000-0000-000000000000}"/>
          </ac:spMkLst>
        </pc:spChg>
        <pc:spChg chg="mod">
          <ac:chgData name="Γεωργιος Γκεκας" userId="20976336-59a8-4576-9f0d-9aa42dc894ba" providerId="ADAL" clId="{F7615952-3727-42B0-8D46-3396BE684124}" dt="2025-02-21T17:01:01.972" v="1794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Γεωργιος Γκεκας" userId="20976336-59a8-4576-9f0d-9aa42dc894ba" providerId="ADAL" clId="{F7615952-3727-42B0-8D46-3396BE684124}" dt="2025-02-21T17:09:40.855" v="2055" actId="20577"/>
        <pc:sldMkLst>
          <pc:docMk/>
          <pc:sldMk cId="0" sldId="260"/>
        </pc:sldMkLst>
        <pc:spChg chg="mod">
          <ac:chgData name="Γεωργιος Γκεκας" userId="20976336-59a8-4576-9f0d-9aa42dc894ba" providerId="ADAL" clId="{F7615952-3727-42B0-8D46-3396BE684124}" dt="2025-02-21T17:04:23.134" v="1833" actId="20577"/>
          <ac:spMkLst>
            <pc:docMk/>
            <pc:sldMk cId="0" sldId="260"/>
            <ac:spMk id="2" creationId="{00000000-0000-0000-0000-000000000000}"/>
          </ac:spMkLst>
        </pc:spChg>
        <pc:spChg chg="mod">
          <ac:chgData name="Γεωργιος Γκεκας" userId="20976336-59a8-4576-9f0d-9aa42dc894ba" providerId="ADAL" clId="{F7615952-3727-42B0-8D46-3396BE684124}" dt="2025-02-21T17:09:40.855" v="2055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Γεωργιος Γκεκας" userId="20976336-59a8-4576-9f0d-9aa42dc894ba" providerId="ADAL" clId="{F7615952-3727-42B0-8D46-3396BE684124}" dt="2025-02-21T17:20:51.948" v="2544" actId="313"/>
        <pc:sldMkLst>
          <pc:docMk/>
          <pc:sldMk cId="0" sldId="261"/>
        </pc:sldMkLst>
        <pc:spChg chg="mod">
          <ac:chgData name="Γεωργιος Γκεκας" userId="20976336-59a8-4576-9f0d-9aa42dc894ba" providerId="ADAL" clId="{F7615952-3727-42B0-8D46-3396BE684124}" dt="2025-02-21T17:10:46.744" v="2109" actId="20577"/>
          <ac:spMkLst>
            <pc:docMk/>
            <pc:sldMk cId="0" sldId="261"/>
            <ac:spMk id="2" creationId="{00000000-0000-0000-0000-000000000000}"/>
          </ac:spMkLst>
        </pc:spChg>
        <pc:spChg chg="mod">
          <ac:chgData name="Γεωργιος Γκεκας" userId="20976336-59a8-4576-9f0d-9aa42dc894ba" providerId="ADAL" clId="{F7615952-3727-42B0-8D46-3396BE684124}" dt="2025-02-21T17:20:51.948" v="2544" actId="313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Γεωργιος Γκεκας" userId="20976336-59a8-4576-9f0d-9aa42dc894ba" providerId="ADAL" clId="{F7615952-3727-42B0-8D46-3396BE684124}" dt="2025-02-21T17:21:08.185" v="2559" actId="20577"/>
        <pc:sldMkLst>
          <pc:docMk/>
          <pc:sldMk cId="0" sldId="262"/>
        </pc:sldMkLst>
        <pc:spChg chg="mod">
          <ac:chgData name="Γεωργιος Γκεκας" userId="20976336-59a8-4576-9f0d-9aa42dc894ba" providerId="ADAL" clId="{F7615952-3727-42B0-8D46-3396BE684124}" dt="2025-02-21T17:21:08.185" v="2559" actId="20577"/>
          <ac:spMkLst>
            <pc:docMk/>
            <pc:sldMk cId="0" sldId="262"/>
            <ac:spMk id="2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eorg\OneDrive%20-%20&#917;&#952;&#957;&#953;&#954;&#972;%20&#924;&#949;&#964;&#963;&#972;&#946;&#953;&#959;%20&#928;&#959;&#955;&#965;&#964;&#949;&#967;&#957;&#949;&#943;&#959;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eorg\OneDrive%20-%20&#917;&#952;&#957;&#953;&#954;&#972;%20&#924;&#949;&#964;&#963;&#972;&#946;&#953;&#959;%20&#928;&#959;&#955;&#965;&#964;&#949;&#967;&#957;&#949;&#943;&#959;\Book1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eorg\OneDrive%20-%20&#917;&#952;&#957;&#953;&#954;&#972;%20&#924;&#949;&#964;&#963;&#972;&#946;&#953;&#959;%20&#928;&#959;&#955;&#965;&#964;&#949;&#967;&#957;&#949;&#943;&#959;\Book1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Accuracy</a:t>
            </a:r>
            <a:endParaRPr lang="en-US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Sheet1!$E$6</c:f>
              <c:strCache>
                <c:ptCount val="1"/>
                <c:pt idx="0">
                  <c:v>Accuracy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chemeClr val="dk1">
                  <a:tint val="88500"/>
                </a:schemeClr>
              </a:solidFill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C42-4852-9C3E-97527D3CFBFA}"/>
              </c:ext>
            </c:extLst>
          </c:dPt>
          <c:cat>
            <c:strRef>
              <c:f>Sheet1!$D$7:$D$11</c:f>
              <c:strCache>
                <c:ptCount val="5"/>
                <c:pt idx="0">
                  <c:v>Simple</c:v>
                </c:pt>
                <c:pt idx="1">
                  <c:v>Quantized</c:v>
                </c:pt>
                <c:pt idx="2">
                  <c:v>Pruned</c:v>
                </c:pt>
                <c:pt idx="3">
                  <c:v>Arch 1 </c:v>
                </c:pt>
                <c:pt idx="4">
                  <c:v>Arch2</c:v>
                </c:pt>
              </c:strCache>
            </c:strRef>
          </c:cat>
          <c:val>
            <c:numRef>
              <c:f>Sheet1!$E$7:$E$11</c:f>
              <c:numCache>
                <c:formatCode>0%</c:formatCode>
                <c:ptCount val="5"/>
                <c:pt idx="0">
                  <c:v>0.98</c:v>
                </c:pt>
                <c:pt idx="1">
                  <c:v>0.98</c:v>
                </c:pt>
                <c:pt idx="2">
                  <c:v>1</c:v>
                </c:pt>
                <c:pt idx="3">
                  <c:v>1</c:v>
                </c:pt>
                <c:pt idx="4">
                  <c:v>0.89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42-4852-9C3E-97527D3CFBF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17326752"/>
        <c:axId val="917328192"/>
      </c:barChart>
      <c:catAx>
        <c:axId val="917326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917328192"/>
        <c:crosses val="autoZero"/>
        <c:auto val="1"/>
        <c:lblAlgn val="ctr"/>
        <c:lblOffset val="100"/>
        <c:noMultiLvlLbl val="0"/>
      </c:catAx>
      <c:valAx>
        <c:axId val="917328192"/>
        <c:scaling>
          <c:orientation val="minMax"/>
          <c:max val="1"/>
          <c:min val="0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9173267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/>
              <a:t>time for prediction (s)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Sheet1!$E$20</c:f>
              <c:strCache>
                <c:ptCount val="1"/>
                <c:pt idx="0">
                  <c:v>time (ms)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Sheet1!$D$21:$D$25</c:f>
              <c:strCache>
                <c:ptCount val="5"/>
                <c:pt idx="0">
                  <c:v>Simple</c:v>
                </c:pt>
                <c:pt idx="1">
                  <c:v>Quantized</c:v>
                </c:pt>
                <c:pt idx="2">
                  <c:v>Pruned</c:v>
                </c:pt>
                <c:pt idx="3">
                  <c:v>Arch 1</c:v>
                </c:pt>
                <c:pt idx="4">
                  <c:v>Arch2</c:v>
                </c:pt>
              </c:strCache>
            </c:strRef>
          </c:cat>
          <c:val>
            <c:numRef>
              <c:f>Sheet1!$E$21:$E$25</c:f>
              <c:numCache>
                <c:formatCode>General</c:formatCode>
                <c:ptCount val="5"/>
                <c:pt idx="0">
                  <c:v>0.315</c:v>
                </c:pt>
                <c:pt idx="1">
                  <c:v>0.25</c:v>
                </c:pt>
                <c:pt idx="2">
                  <c:v>0.314</c:v>
                </c:pt>
                <c:pt idx="3">
                  <c:v>0.624</c:v>
                </c:pt>
                <c:pt idx="4">
                  <c:v>0.109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7C6-4432-829D-5B310CC367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52063695"/>
        <c:axId val="1052063215"/>
      </c:barChart>
      <c:catAx>
        <c:axId val="10520636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1052063215"/>
        <c:crosses val="autoZero"/>
        <c:auto val="1"/>
        <c:lblAlgn val="ctr"/>
        <c:lblOffset val="100"/>
        <c:noMultiLvlLbl val="0"/>
      </c:catAx>
      <c:valAx>
        <c:axId val="1052063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10520636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/>
              <a:t>time</a:t>
            </a:r>
            <a:r>
              <a:rPr lang="el-GR" sz="1800" b="1" dirty="0"/>
              <a:t> </a:t>
            </a:r>
            <a:r>
              <a:rPr lang="en-US" sz="1800" b="1" dirty="0"/>
              <a:t>for sending</a:t>
            </a:r>
            <a:r>
              <a:rPr lang="en-US" sz="1800" b="1" baseline="0" dirty="0"/>
              <a:t> image</a:t>
            </a:r>
            <a:r>
              <a:rPr lang="en-US" sz="1800" b="1" dirty="0"/>
              <a:t> (s)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l-G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Sheet1!$E$38</c:f>
              <c:strCache>
                <c:ptCount val="1"/>
                <c:pt idx="0">
                  <c:v>time (ms)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Sheet1!$D$39:$D$43</c:f>
              <c:strCache>
                <c:ptCount val="5"/>
                <c:pt idx="0">
                  <c:v>Simple</c:v>
                </c:pt>
                <c:pt idx="1">
                  <c:v>Quantized</c:v>
                </c:pt>
                <c:pt idx="2">
                  <c:v>Pruned</c:v>
                </c:pt>
                <c:pt idx="3">
                  <c:v>Arch 1</c:v>
                </c:pt>
                <c:pt idx="4">
                  <c:v>Arch2</c:v>
                </c:pt>
              </c:strCache>
            </c:strRef>
          </c:cat>
          <c:val>
            <c:numRef>
              <c:f>Sheet1!$E$39:$E$43</c:f>
              <c:numCache>
                <c:formatCode>General</c:formatCode>
                <c:ptCount val="5"/>
                <c:pt idx="0">
                  <c:v>0.27510000000000001</c:v>
                </c:pt>
                <c:pt idx="1">
                  <c:v>7.0000000000000007E-2</c:v>
                </c:pt>
                <c:pt idx="2">
                  <c:v>0.27600000000000002</c:v>
                </c:pt>
                <c:pt idx="3">
                  <c:v>0.2747</c:v>
                </c:pt>
                <c:pt idx="4">
                  <c:v>0.27450000000000002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41-444C-9F7F-501B5B9AC3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06217391"/>
        <c:axId val="1706214031"/>
      </c:barChart>
      <c:catAx>
        <c:axId val="1706217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1706214031"/>
        <c:crosses val="autoZero"/>
        <c:auto val="1"/>
        <c:lblAlgn val="ctr"/>
        <c:lblOffset val="100"/>
        <c:noMultiLvlLbl val="0"/>
      </c:catAx>
      <c:valAx>
        <c:axId val="17062140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l-GR"/>
          </a:p>
        </c:txPr>
        <c:crossAx val="1706217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l-G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40106" y="139562"/>
            <a:ext cx="2980054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-10" dirty="0"/>
              <a:t>Microlab,</a:t>
            </a:r>
            <a:r>
              <a:rPr spc="30" dirty="0"/>
              <a:t> </a:t>
            </a:r>
            <a:r>
              <a:rPr spc="-20" dirty="0"/>
              <a:t>NTUA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-10" dirty="0"/>
              <a:t>Microlab,</a:t>
            </a:r>
            <a:r>
              <a:rPr spc="30" dirty="0"/>
              <a:t> </a:t>
            </a:r>
            <a:r>
              <a:rPr spc="-20" dirty="0"/>
              <a:t>NTUA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-10" dirty="0"/>
              <a:t>Microlab,</a:t>
            </a:r>
            <a:r>
              <a:rPr spc="30" dirty="0"/>
              <a:t> </a:t>
            </a:r>
            <a:r>
              <a:rPr spc="-20" dirty="0"/>
              <a:t>NTUA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-10" dirty="0"/>
              <a:t>Microlab,</a:t>
            </a:r>
            <a:r>
              <a:rPr spc="30" dirty="0"/>
              <a:t> </a:t>
            </a:r>
            <a:r>
              <a:rPr spc="-20" dirty="0"/>
              <a:t>NTUA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-10" dirty="0"/>
              <a:t>Microlab,</a:t>
            </a:r>
            <a:r>
              <a:rPr spc="30" dirty="0"/>
              <a:t> </a:t>
            </a:r>
            <a:r>
              <a:rPr spc="-20" dirty="0"/>
              <a:t>NTUA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946220"/>
            <a:ext cx="9144000" cy="196215"/>
          </a:xfrm>
          <a:custGeom>
            <a:avLst/>
            <a:gdLst/>
            <a:ahLst/>
            <a:cxnLst/>
            <a:rect l="l" t="t" r="r" b="b"/>
            <a:pathLst>
              <a:path w="9144000" h="196214">
                <a:moveTo>
                  <a:pt x="9143999" y="196199"/>
                </a:moveTo>
                <a:lnTo>
                  <a:pt x="0" y="1961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1961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476884"/>
          </a:xfrm>
          <a:custGeom>
            <a:avLst/>
            <a:gdLst/>
            <a:ahLst/>
            <a:cxnLst/>
            <a:rect l="l" t="t" r="r" b="b"/>
            <a:pathLst>
              <a:path w="9144000" h="476884">
                <a:moveTo>
                  <a:pt x="9143999" y="476399"/>
                </a:moveTo>
                <a:lnTo>
                  <a:pt x="0" y="4763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4763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69279"/>
            <a:ext cx="9144000" cy="34290"/>
          </a:xfrm>
          <a:custGeom>
            <a:avLst/>
            <a:gdLst/>
            <a:ahLst/>
            <a:cxnLst/>
            <a:rect l="l" t="t" r="r" b="b"/>
            <a:pathLst>
              <a:path w="9144000" h="34290">
                <a:moveTo>
                  <a:pt x="9143999" y="34199"/>
                </a:moveTo>
                <a:lnTo>
                  <a:pt x="0" y="341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34199"/>
                </a:lnTo>
                <a:close/>
              </a:path>
            </a:pathLst>
          </a:custGeom>
          <a:solidFill>
            <a:srgbClr val="7F9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6274" y="-49226"/>
            <a:ext cx="5108575" cy="513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9983" y="1194703"/>
            <a:ext cx="7733030" cy="2774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66023" y="4994961"/>
            <a:ext cx="838835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50"/>
              </a:lnSpc>
            </a:pPr>
            <a:r>
              <a:rPr spc="-10" dirty="0"/>
              <a:t>Microlab,</a:t>
            </a:r>
            <a:r>
              <a:rPr spc="30" dirty="0"/>
              <a:t> </a:t>
            </a:r>
            <a:r>
              <a:rPr spc="-20" dirty="0"/>
              <a:t>NTUA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862982" y="4979212"/>
            <a:ext cx="153670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1700"/>
              </a:lnSpc>
              <a:spcBef>
                <a:spcPts val="100"/>
              </a:spcBef>
            </a:pPr>
            <a:r>
              <a:rPr sz="1200" b="0" dirty="0">
                <a:latin typeface="Calibri"/>
                <a:cs typeface="Calibri"/>
              </a:rPr>
              <a:t>National</a:t>
            </a:r>
            <a:r>
              <a:rPr sz="1200" b="0" spc="-15" dirty="0">
                <a:latin typeface="Calibri"/>
                <a:cs typeface="Calibri"/>
              </a:rPr>
              <a:t> </a:t>
            </a:r>
            <a:r>
              <a:rPr sz="1200" b="0" spc="-20" dirty="0">
                <a:latin typeface="Calibri"/>
                <a:cs typeface="Calibri"/>
              </a:rPr>
              <a:t>Technical</a:t>
            </a:r>
            <a:r>
              <a:rPr sz="1200" b="0" spc="-15" dirty="0">
                <a:latin typeface="Calibri"/>
                <a:cs typeface="Calibri"/>
              </a:rPr>
              <a:t> </a:t>
            </a:r>
            <a:r>
              <a:rPr sz="1200" b="0" spc="-10" dirty="0">
                <a:latin typeface="Calibri"/>
                <a:cs typeface="Calibri"/>
              </a:rPr>
              <a:t>University </a:t>
            </a:r>
            <a:r>
              <a:rPr sz="1200" b="0" dirty="0">
                <a:latin typeface="Calibri"/>
                <a:cs typeface="Calibri"/>
              </a:rPr>
              <a:t>of</a:t>
            </a:r>
            <a:r>
              <a:rPr sz="1200" b="0" spc="-15" dirty="0">
                <a:latin typeface="Calibri"/>
                <a:cs typeface="Calibri"/>
              </a:rPr>
              <a:t> </a:t>
            </a:r>
            <a:r>
              <a:rPr sz="1200" b="0" spc="-10" dirty="0">
                <a:latin typeface="Calibri"/>
                <a:cs typeface="Calibri"/>
              </a:rPr>
              <a:t>Athens Microprocessors</a:t>
            </a:r>
            <a:r>
              <a:rPr sz="1200" b="0" spc="-30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and</a:t>
            </a:r>
            <a:r>
              <a:rPr sz="1200" b="0" spc="-30" dirty="0">
                <a:latin typeface="Calibri"/>
                <a:cs typeface="Calibri"/>
              </a:rPr>
              <a:t> </a:t>
            </a:r>
            <a:r>
              <a:rPr sz="1200" b="0" dirty="0">
                <a:latin typeface="Calibri"/>
                <a:cs typeface="Calibri"/>
              </a:rPr>
              <a:t>Digital</a:t>
            </a:r>
            <a:r>
              <a:rPr sz="1200" b="0" spc="-30" dirty="0">
                <a:latin typeface="Calibri"/>
                <a:cs typeface="Calibri"/>
              </a:rPr>
              <a:t> </a:t>
            </a:r>
            <a:r>
              <a:rPr sz="1200" b="0" spc="-10" dirty="0">
                <a:latin typeface="Calibri"/>
                <a:cs typeface="Calibri"/>
              </a:rPr>
              <a:t>Systems</a:t>
            </a:r>
            <a:r>
              <a:rPr sz="1200" b="0" spc="-30" dirty="0">
                <a:latin typeface="Calibri"/>
                <a:cs typeface="Calibri"/>
              </a:rPr>
              <a:t> </a:t>
            </a:r>
            <a:r>
              <a:rPr sz="1200" b="0" spc="-10" dirty="0">
                <a:latin typeface="Calibri"/>
                <a:cs typeface="Calibri"/>
              </a:rPr>
              <a:t>Laboratory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21372" y="729038"/>
            <a:ext cx="8681720" cy="34290"/>
          </a:xfrm>
          <a:custGeom>
            <a:avLst/>
            <a:gdLst/>
            <a:ahLst/>
            <a:cxnLst/>
            <a:rect l="l" t="t" r="r" b="b"/>
            <a:pathLst>
              <a:path w="8681720" h="34290">
                <a:moveTo>
                  <a:pt x="8681099" y="34199"/>
                </a:moveTo>
                <a:lnTo>
                  <a:pt x="0" y="34199"/>
                </a:lnTo>
                <a:lnTo>
                  <a:pt x="0" y="0"/>
                </a:lnTo>
                <a:lnTo>
                  <a:pt x="8681099" y="0"/>
                </a:lnTo>
                <a:lnTo>
                  <a:pt x="8681099" y="34199"/>
                </a:lnTo>
                <a:close/>
              </a:path>
            </a:pathLst>
          </a:custGeom>
          <a:solidFill>
            <a:srgbClr val="7F9BE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373" y="33253"/>
            <a:ext cx="643121" cy="6395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29347" y="1200150"/>
            <a:ext cx="6885305" cy="17735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3750" b="1" spc="65" dirty="0">
                <a:solidFill>
                  <a:srgbClr val="FFFFFF"/>
                </a:solidFill>
                <a:latin typeface="+mj-lt"/>
                <a:cs typeface="Trebuchet MS"/>
              </a:rPr>
              <a:t>Microprocessors Laboratory</a:t>
            </a:r>
          </a:p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3750" b="1" spc="65" dirty="0">
                <a:solidFill>
                  <a:srgbClr val="FFFFFF"/>
                </a:solidFill>
                <a:latin typeface="+mj-lt"/>
                <a:cs typeface="Trebuchet MS"/>
              </a:rPr>
              <a:t>Bonus Project</a:t>
            </a:r>
          </a:p>
          <a:p>
            <a:pPr marL="12700" algn="ctr">
              <a:lnSpc>
                <a:spcPct val="100000"/>
              </a:lnSpc>
              <a:spcBef>
                <a:spcPts val="130"/>
              </a:spcBef>
            </a:pPr>
            <a:r>
              <a:rPr lang="en-US" sz="3750" b="1" spc="65" dirty="0">
                <a:solidFill>
                  <a:srgbClr val="FFFFFF"/>
                </a:solidFill>
                <a:latin typeface="+mj-lt"/>
                <a:cs typeface="Trebuchet MS"/>
              </a:rPr>
              <a:t>Tiny 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0267D-9561-3741-B503-7B0F58EA9180}"/>
              </a:ext>
            </a:extLst>
          </p:cNvPr>
          <p:cNvSpPr txBox="1"/>
          <p:nvPr/>
        </p:nvSpPr>
        <p:spPr>
          <a:xfrm>
            <a:off x="3124200" y="3562350"/>
            <a:ext cx="320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K</a:t>
            </a:r>
            <a:r>
              <a:rPr lang="el-GR" dirty="0" err="1">
                <a:solidFill>
                  <a:schemeClr val="bg1"/>
                </a:solidFill>
              </a:rPr>
              <a:t>αμπανάκης</a:t>
            </a:r>
            <a:r>
              <a:rPr lang="el-GR" dirty="0">
                <a:solidFill>
                  <a:schemeClr val="bg1"/>
                </a:solidFill>
              </a:rPr>
              <a:t> Δημήτριος</a:t>
            </a:r>
          </a:p>
          <a:p>
            <a:pPr algn="l"/>
            <a:r>
              <a:rPr lang="el-GR" dirty="0">
                <a:solidFill>
                  <a:schemeClr val="bg1"/>
                </a:solidFill>
              </a:rPr>
              <a:t>Σπυρόπουλος Χαράλαμπος</a:t>
            </a:r>
          </a:p>
          <a:p>
            <a:pPr algn="l"/>
            <a:r>
              <a:rPr lang="el-GR" dirty="0">
                <a:solidFill>
                  <a:schemeClr val="bg1"/>
                </a:solidFill>
              </a:rPr>
              <a:t>Γκέκας Γεώργιος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087E2-E546-8A51-3429-02F3C24FD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74" y="-49226"/>
            <a:ext cx="5108575" cy="492443"/>
          </a:xfrm>
        </p:spPr>
        <p:txBody>
          <a:bodyPr/>
          <a:lstStyle/>
          <a:p>
            <a:r>
              <a:rPr lang="en-US" dirty="0"/>
              <a:t>7</a:t>
            </a:r>
            <a:r>
              <a:rPr lang="el-GR" dirty="0"/>
              <a:t>. Προεκτάσεις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FB5DF-3816-4E12-3DC6-6CAA4E976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9983" y="1194703"/>
            <a:ext cx="7733030" cy="23698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Ιατρικές εφαρμογές </a:t>
            </a:r>
          </a:p>
          <a:p>
            <a:pPr marL="457200" indent="-457200">
              <a:buFont typeface="+mj-lt"/>
              <a:buAutoNum type="arabicPeriod"/>
            </a:pP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Αξιοπιστία</a:t>
            </a:r>
          </a:p>
          <a:p>
            <a:pPr marL="457200" indent="-457200">
              <a:buFont typeface="+mj-lt"/>
              <a:buAutoNum type="arabicPeriod"/>
            </a:pP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Χαμηλό κόστος</a:t>
            </a:r>
          </a:p>
          <a:p>
            <a:pPr marL="457200" indent="-457200">
              <a:buFont typeface="+mj-lt"/>
              <a:buAutoNum type="arabicPeriod"/>
            </a:pP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Χαμηλή κατανάλωση ενέργειας</a:t>
            </a:r>
          </a:p>
          <a:p>
            <a:endParaRPr lang="el-G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Έλεγχος ασθενών: νευρωνικό σε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board</a:t>
            </a: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, κεντρικός υπολογιστής και επικοινωνία με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UART</a:t>
            </a:r>
          </a:p>
        </p:txBody>
      </p:sp>
    </p:spTree>
    <p:extLst>
      <p:ext uri="{BB962C8B-B14F-4D97-AF65-F5344CB8AC3E}">
        <p14:creationId xmlns:p14="http://schemas.microsoft.com/office/powerpoint/2010/main" val="4183320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873A90AB-60C0-2A1F-8731-313EE74EFFD3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1733550"/>
            <a:ext cx="6400800" cy="738664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END/ Demo</a:t>
            </a:r>
            <a:endParaRPr lang="el-GR" sz="4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018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/>
              <a:t>Tiny Machine Learning</a:t>
            </a:r>
            <a:endParaRPr lang="en-US"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lang="el-GR" spc="-50" smtClean="0"/>
              <a:t>2</a:t>
            </a:fld>
            <a:endParaRPr lang="el-GR"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lang="en-US" spc="-10"/>
              <a:t>Microlab,</a:t>
            </a:r>
            <a:r>
              <a:rPr lang="en-US" spc="30"/>
              <a:t> </a:t>
            </a:r>
            <a:r>
              <a:rPr lang="en-US" spc="-20"/>
              <a:t>NTUA</a:t>
            </a:r>
            <a:endParaRPr lang="en-US" spc="-20" dirty="0"/>
          </a:p>
        </p:txBody>
      </p:sp>
      <p:sp>
        <p:nvSpPr>
          <p:cNvPr id="3" name="object 3"/>
          <p:cNvSpPr txBox="1"/>
          <p:nvPr/>
        </p:nvSpPr>
        <p:spPr>
          <a:xfrm>
            <a:off x="518532" y="620990"/>
            <a:ext cx="7467600" cy="348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9725" marR="176530" indent="-327660">
              <a:lnSpc>
                <a:spcPct val="114999"/>
              </a:lnSpc>
              <a:buFont typeface="Lucida Sans Unicode"/>
              <a:buChar char="▪"/>
              <a:tabLst>
                <a:tab pos="339725" algn="l"/>
              </a:tabLst>
            </a:pPr>
            <a:r>
              <a:rPr lang="el-GR" sz="2200" b="1" dirty="0">
                <a:latin typeface="Arial"/>
                <a:cs typeface="Arial"/>
              </a:rPr>
              <a:t>Δημιουργία διαφορετικών </a:t>
            </a:r>
            <a:r>
              <a:rPr lang="el-GR" sz="2200" b="1" dirty="0" err="1">
                <a:latin typeface="Arial"/>
                <a:cs typeface="Arial"/>
              </a:rPr>
              <a:t>νευρωνικών</a:t>
            </a:r>
            <a:r>
              <a:rPr lang="el-GR" sz="2200" b="1" dirty="0">
                <a:latin typeface="Arial"/>
                <a:cs typeface="Arial"/>
              </a:rPr>
              <a:t> μοντέλων, </a:t>
            </a:r>
            <a:r>
              <a:rPr lang="en-US" sz="2200" b="1" dirty="0">
                <a:latin typeface="Arial"/>
                <a:cs typeface="Arial"/>
              </a:rPr>
              <a:t>LeNet_5</a:t>
            </a:r>
            <a:endParaRPr sz="2200" dirty="0">
              <a:latin typeface="Arial MT"/>
              <a:cs typeface="Arial MT"/>
            </a:endParaRPr>
          </a:p>
          <a:p>
            <a:pPr marL="339725" marR="281940" indent="-327660">
              <a:lnSpc>
                <a:spcPct val="114999"/>
              </a:lnSpc>
              <a:buFont typeface="Lucida Sans Unicode"/>
              <a:buChar char="▪"/>
              <a:tabLst>
                <a:tab pos="339725" algn="l"/>
              </a:tabLst>
            </a:pPr>
            <a:r>
              <a:rPr lang="el-GR" sz="2200" b="1" dirty="0">
                <a:latin typeface="Arial"/>
                <a:cs typeface="Arial"/>
              </a:rPr>
              <a:t>Φόρτωση νευρωνικών μοντέλων σε </a:t>
            </a:r>
            <a:r>
              <a:rPr lang="en-US" sz="2200" b="1" dirty="0">
                <a:latin typeface="Arial"/>
                <a:cs typeface="Arial"/>
              </a:rPr>
              <a:t>STM32 board </a:t>
            </a:r>
            <a:r>
              <a:rPr lang="el-GR" sz="2200" b="1" dirty="0">
                <a:latin typeface="Arial"/>
                <a:cs typeface="Arial"/>
              </a:rPr>
              <a:t>με </a:t>
            </a:r>
            <a:r>
              <a:rPr lang="en-US" sz="2200" b="1" dirty="0">
                <a:latin typeface="Arial"/>
                <a:cs typeface="Arial"/>
              </a:rPr>
              <a:t>arm </a:t>
            </a:r>
            <a:r>
              <a:rPr lang="en-US" sz="2200" b="1" dirty="0" err="1">
                <a:latin typeface="Arial"/>
                <a:cs typeface="Arial"/>
              </a:rPr>
              <a:t>cpu</a:t>
            </a:r>
            <a:r>
              <a:rPr lang="el-GR" sz="2200" b="1" dirty="0">
                <a:latin typeface="Arial"/>
                <a:cs typeface="Arial"/>
              </a:rPr>
              <a:t> (512</a:t>
            </a:r>
            <a:r>
              <a:rPr lang="en-US" sz="2200" b="1" dirty="0">
                <a:latin typeface="Arial"/>
                <a:cs typeface="Arial"/>
              </a:rPr>
              <a:t>Kbytes flash mem., 96 Kbytes SRAM) </a:t>
            </a:r>
            <a:r>
              <a:rPr lang="el-GR" sz="2200" b="1" dirty="0">
                <a:latin typeface="Arial"/>
                <a:cs typeface="Arial"/>
              </a:rPr>
              <a:t>μέσω της εφαρμογής </a:t>
            </a:r>
            <a:r>
              <a:rPr lang="en-US" sz="2200" b="1" dirty="0">
                <a:latin typeface="Arial"/>
                <a:cs typeface="Arial"/>
              </a:rPr>
              <a:t>STM32CubeIDE</a:t>
            </a:r>
            <a:endParaRPr lang="el-GR" sz="2200" b="1" dirty="0">
              <a:latin typeface="Arial"/>
              <a:cs typeface="Arial"/>
            </a:endParaRPr>
          </a:p>
          <a:p>
            <a:pPr marL="339725" marR="281940" indent="-327660">
              <a:lnSpc>
                <a:spcPct val="114999"/>
              </a:lnSpc>
              <a:buFont typeface="Lucida Sans Unicode"/>
              <a:buChar char="▪"/>
              <a:tabLst>
                <a:tab pos="339725" algn="l"/>
              </a:tabLst>
            </a:pPr>
            <a:r>
              <a:rPr lang="el-GR" sz="2200" b="1" dirty="0">
                <a:latin typeface="Arial"/>
                <a:cs typeface="Arial"/>
              </a:rPr>
              <a:t>Επικοινωνία </a:t>
            </a:r>
            <a:r>
              <a:rPr lang="en-US" sz="2200" b="1" dirty="0">
                <a:latin typeface="Arial"/>
                <a:cs typeface="Arial"/>
              </a:rPr>
              <a:t>board </a:t>
            </a:r>
            <a:r>
              <a:rPr lang="el-GR" sz="2200" b="1" dirty="0">
                <a:latin typeface="Arial"/>
                <a:cs typeface="Arial"/>
              </a:rPr>
              <a:t>με υπολογιστή με τη βοήθεια πρωτοκόλλου </a:t>
            </a:r>
            <a:r>
              <a:rPr lang="en-US" sz="2200" b="1" dirty="0">
                <a:latin typeface="Arial"/>
                <a:cs typeface="Arial"/>
              </a:rPr>
              <a:t>USART</a:t>
            </a:r>
            <a:r>
              <a:rPr lang="el-GR" sz="2200" b="1" dirty="0">
                <a:latin typeface="Arial"/>
                <a:cs typeface="Arial"/>
              </a:rPr>
              <a:t>	</a:t>
            </a:r>
            <a:endParaRPr lang="en-US" sz="2200" b="1" dirty="0">
              <a:latin typeface="Arial"/>
              <a:cs typeface="Arial"/>
            </a:endParaRPr>
          </a:p>
          <a:p>
            <a:pPr marL="339725" marR="281940" indent="-327660">
              <a:lnSpc>
                <a:spcPct val="114999"/>
              </a:lnSpc>
              <a:buFont typeface="Lucida Sans Unicode"/>
              <a:buChar char="▪"/>
              <a:tabLst>
                <a:tab pos="339725" algn="l"/>
              </a:tabLst>
            </a:pPr>
            <a:r>
              <a:rPr lang="el-GR" sz="2200" b="1" dirty="0">
                <a:latin typeface="Arial"/>
                <a:cs typeface="Arial"/>
              </a:rPr>
              <a:t>Χρήση του </a:t>
            </a:r>
            <a:r>
              <a:rPr lang="en-US" sz="2200" b="1" dirty="0">
                <a:latin typeface="Arial"/>
                <a:cs typeface="Arial"/>
              </a:rPr>
              <a:t>MNIST dataset</a:t>
            </a:r>
          </a:p>
          <a:p>
            <a:pPr marL="339725" marR="281940" indent="-327660">
              <a:lnSpc>
                <a:spcPct val="114999"/>
              </a:lnSpc>
              <a:buFont typeface="Lucida Sans Unicode"/>
              <a:buChar char="▪"/>
              <a:tabLst>
                <a:tab pos="339725" algn="l"/>
              </a:tabLst>
            </a:pPr>
            <a:endParaRPr sz="2200" dirty="0">
              <a:latin typeface="Arial MT"/>
              <a:cs typeface="Arial MT"/>
            </a:endParaRPr>
          </a:p>
        </p:txBody>
      </p:sp>
      <p:pic>
        <p:nvPicPr>
          <p:cNvPr id="7" name="Picture 6" descr="A close-up of a circuit board&#10;&#10;AI-generated content may be incorrect.">
            <a:extLst>
              <a:ext uri="{FF2B5EF4-FFF2-40B4-BE49-F238E27FC236}">
                <a16:creationId xmlns:a16="http://schemas.microsoft.com/office/drawing/2014/main" id="{D17C8390-73B7-85C1-83FF-72D759CDF2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38" t="10516" r="20822" b="8507"/>
          <a:stretch/>
        </p:blipFill>
        <p:spPr>
          <a:xfrm rot="16200000">
            <a:off x="6248400" y="2609850"/>
            <a:ext cx="1905000" cy="2667000"/>
          </a:xfrm>
          <a:prstGeom prst="rect">
            <a:avLst/>
          </a:prstGeom>
        </p:spPr>
      </p:pic>
      <p:pic>
        <p:nvPicPr>
          <p:cNvPr id="1026" name="Picture 2" descr="STM32CubeProg - STM32CubeProgrammer software for all STM32 -  STMicroelectronics">
            <a:extLst>
              <a:ext uri="{FF2B5EF4-FFF2-40B4-BE49-F238E27FC236}">
                <a16:creationId xmlns:a16="http://schemas.microsoft.com/office/drawing/2014/main" id="{0CD75CDB-D42D-B274-BBA2-C63CC8D48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858" y="3978728"/>
            <a:ext cx="2057400" cy="87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number on a black background&#10;&#10;AI-generated content may be incorrect.">
            <a:extLst>
              <a:ext uri="{FF2B5EF4-FFF2-40B4-BE49-F238E27FC236}">
                <a16:creationId xmlns:a16="http://schemas.microsoft.com/office/drawing/2014/main" id="{72575111-265A-D4F4-6AD5-CAFA090086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8584" y="3791020"/>
            <a:ext cx="2061924" cy="10245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l-GR" spc="-10" dirty="0"/>
              <a:t>1. Αρχικό μοντέλο 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-10" dirty="0"/>
              <a:t>Microlab,</a:t>
            </a:r>
            <a:r>
              <a:rPr spc="30" dirty="0"/>
              <a:t> </a:t>
            </a:r>
            <a:r>
              <a:rPr spc="-20" dirty="0"/>
              <a:t>NTUA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800" y="755528"/>
            <a:ext cx="7609205" cy="4339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9725" marR="91440" indent="-327660">
              <a:lnSpc>
                <a:spcPct val="114999"/>
              </a:lnSpc>
              <a:spcBef>
                <a:spcPts val="100"/>
              </a:spcBef>
              <a:buFont typeface="Arial MT"/>
              <a:buChar char="▪"/>
              <a:tabLst>
                <a:tab pos="339725" algn="l"/>
              </a:tabLst>
            </a:pPr>
            <a:r>
              <a:rPr lang="el-GR" sz="2200" b="1" dirty="0">
                <a:latin typeface="Arial"/>
                <a:cs typeface="Arial"/>
              </a:rPr>
              <a:t>Δημιουργία ενός απλού </a:t>
            </a:r>
            <a:r>
              <a:rPr lang="el-GR" sz="2200" b="1" dirty="0" err="1">
                <a:latin typeface="Arial"/>
                <a:cs typeface="Arial"/>
              </a:rPr>
              <a:t>νευρωνικού</a:t>
            </a:r>
            <a:r>
              <a:rPr lang="el-GR" sz="2200" b="1" dirty="0">
                <a:latin typeface="Arial"/>
                <a:cs typeface="Arial"/>
              </a:rPr>
              <a:t> μοντέλου με 4 </a:t>
            </a:r>
            <a:r>
              <a:rPr lang="en-US" sz="2200" b="1" dirty="0">
                <a:latin typeface="Arial"/>
                <a:cs typeface="Arial"/>
              </a:rPr>
              <a:t>layers </a:t>
            </a:r>
            <a:r>
              <a:rPr lang="el-GR" sz="2200" b="1" dirty="0">
                <a:latin typeface="Arial"/>
                <a:cs typeface="Arial"/>
              </a:rPr>
              <a:t>(2</a:t>
            </a:r>
            <a:r>
              <a:rPr lang="en-US" sz="2200" b="1" dirty="0">
                <a:latin typeface="Arial"/>
                <a:cs typeface="Arial"/>
              </a:rPr>
              <a:t> convolutional, 2 pooling)</a:t>
            </a:r>
            <a:r>
              <a:rPr lang="el-GR" sz="2200" b="1" dirty="0">
                <a:latin typeface="Arial"/>
                <a:cs typeface="Arial"/>
              </a:rPr>
              <a:t> και 3 </a:t>
            </a:r>
            <a:r>
              <a:rPr lang="en-US" sz="2200" b="1" dirty="0">
                <a:latin typeface="Arial"/>
                <a:cs typeface="Arial"/>
              </a:rPr>
              <a:t>fully connected layers </a:t>
            </a:r>
            <a:r>
              <a:rPr lang="el-GR" sz="2200" b="1" dirty="0">
                <a:latin typeface="Arial"/>
                <a:cs typeface="Arial"/>
              </a:rPr>
              <a:t>σε </a:t>
            </a:r>
            <a:r>
              <a:rPr lang="en-US" sz="2200" b="1" dirty="0">
                <a:latin typeface="Arial"/>
                <a:cs typeface="Arial"/>
              </a:rPr>
              <a:t>Python</a:t>
            </a:r>
            <a:endParaRPr lang="el-GR" sz="2200" b="1" dirty="0">
              <a:latin typeface="Arial"/>
              <a:cs typeface="Arial"/>
            </a:endParaRPr>
          </a:p>
          <a:p>
            <a:pPr marL="339725" marR="91440" indent="-327660">
              <a:lnSpc>
                <a:spcPct val="114999"/>
              </a:lnSpc>
              <a:spcBef>
                <a:spcPts val="100"/>
              </a:spcBef>
              <a:buFont typeface="Arial MT"/>
              <a:buChar char="▪"/>
              <a:tabLst>
                <a:tab pos="339725" algn="l"/>
              </a:tabLst>
            </a:pPr>
            <a:r>
              <a:rPr lang="el-GR" sz="2200" b="1" dirty="0">
                <a:latin typeface="Arial"/>
                <a:cs typeface="Arial"/>
              </a:rPr>
              <a:t>Εκπαίδευσή του με </a:t>
            </a:r>
            <a:r>
              <a:rPr lang="en-US" sz="2200" b="1" dirty="0">
                <a:latin typeface="Arial"/>
                <a:cs typeface="Arial"/>
              </a:rPr>
              <a:t>MNIST dataset</a:t>
            </a:r>
          </a:p>
          <a:p>
            <a:pPr marL="339725" marR="91440" indent="-327660">
              <a:lnSpc>
                <a:spcPct val="114999"/>
              </a:lnSpc>
              <a:spcBef>
                <a:spcPts val="100"/>
              </a:spcBef>
              <a:buFont typeface="Arial MT"/>
              <a:buChar char="▪"/>
              <a:tabLst>
                <a:tab pos="339725" algn="l"/>
              </a:tabLst>
            </a:pPr>
            <a:r>
              <a:rPr lang="el-GR" sz="2200" b="1" dirty="0">
                <a:latin typeface="Arial"/>
                <a:cs typeface="Arial"/>
              </a:rPr>
              <a:t>Φόρτωση μοντέλου στο </a:t>
            </a:r>
            <a:r>
              <a:rPr lang="en-US" sz="2200" b="1" dirty="0">
                <a:latin typeface="Arial"/>
                <a:cs typeface="Arial"/>
              </a:rPr>
              <a:t>board STM </a:t>
            </a:r>
            <a:endParaRPr lang="el-GR" sz="2200" b="1" dirty="0">
              <a:latin typeface="Arial"/>
              <a:cs typeface="Arial"/>
            </a:endParaRPr>
          </a:p>
          <a:p>
            <a:pPr marL="339725" marR="91440" indent="-327660">
              <a:lnSpc>
                <a:spcPct val="114999"/>
              </a:lnSpc>
              <a:spcBef>
                <a:spcPts val="100"/>
              </a:spcBef>
              <a:buFont typeface="Arial MT"/>
              <a:buChar char="▪"/>
              <a:tabLst>
                <a:tab pos="339725" algn="l"/>
              </a:tabLst>
            </a:pPr>
            <a:r>
              <a:rPr lang="el-GR" sz="2200" b="1" dirty="0">
                <a:latin typeface="Arial"/>
                <a:cs typeface="Arial"/>
              </a:rPr>
              <a:t>Αποστολή </a:t>
            </a:r>
            <a:r>
              <a:rPr lang="en-US" sz="2200" b="1" dirty="0">
                <a:latin typeface="Arial"/>
                <a:cs typeface="Arial"/>
              </a:rPr>
              <a:t>data </a:t>
            </a:r>
            <a:r>
              <a:rPr lang="el-GR" sz="2200" b="1" dirty="0">
                <a:latin typeface="Arial"/>
                <a:cs typeface="Arial"/>
              </a:rPr>
              <a:t>σε μορφή </a:t>
            </a:r>
            <a:r>
              <a:rPr lang="en-US" sz="2200" b="1" dirty="0">
                <a:latin typeface="Arial"/>
                <a:cs typeface="Arial"/>
              </a:rPr>
              <a:t>float32</a:t>
            </a:r>
            <a:endParaRPr lang="el-GR" sz="2200" b="1" dirty="0">
              <a:latin typeface="Arial"/>
              <a:cs typeface="Arial"/>
            </a:endParaRPr>
          </a:p>
          <a:p>
            <a:pPr marL="339725" marR="91440" indent="-327660">
              <a:lnSpc>
                <a:spcPct val="114999"/>
              </a:lnSpc>
              <a:spcBef>
                <a:spcPts val="100"/>
              </a:spcBef>
              <a:buFont typeface="Arial MT"/>
              <a:buChar char="▪"/>
              <a:tabLst>
                <a:tab pos="339725" algn="l"/>
              </a:tabLst>
            </a:pPr>
            <a:r>
              <a:rPr lang="el-GR" sz="2200" b="1" dirty="0">
                <a:latin typeface="Arial"/>
                <a:cs typeface="Arial"/>
              </a:rPr>
              <a:t>Δημιουργία κώδικα για την μέτρηση της ακρίβειας του </a:t>
            </a:r>
            <a:r>
              <a:rPr lang="el-GR" sz="2200" b="1" dirty="0" err="1">
                <a:latin typeface="Arial"/>
                <a:cs typeface="Arial"/>
              </a:rPr>
              <a:t>νευρωνικού</a:t>
            </a:r>
            <a:r>
              <a:rPr lang="el-GR" sz="2200" b="1" dirty="0">
                <a:latin typeface="Arial"/>
                <a:cs typeface="Arial"/>
              </a:rPr>
              <a:t> </a:t>
            </a:r>
          </a:p>
          <a:p>
            <a:pPr marL="339725" marR="91440" indent="-327660">
              <a:lnSpc>
                <a:spcPct val="114999"/>
              </a:lnSpc>
              <a:spcBef>
                <a:spcPts val="100"/>
              </a:spcBef>
              <a:buFont typeface="Arial MT"/>
              <a:buChar char="▪"/>
              <a:tabLst>
                <a:tab pos="339725" algn="l"/>
              </a:tabLst>
            </a:pPr>
            <a:r>
              <a:rPr lang="el-GR" sz="2200" b="1" dirty="0">
                <a:latin typeface="Arial"/>
                <a:cs typeface="Arial"/>
              </a:rPr>
              <a:t>Μελέτη του χρόνου αποστολής </a:t>
            </a:r>
            <a:r>
              <a:rPr lang="en-US" sz="2200" b="1" dirty="0">
                <a:latin typeface="Arial"/>
                <a:cs typeface="Arial"/>
              </a:rPr>
              <a:t>data </a:t>
            </a:r>
            <a:r>
              <a:rPr lang="el-GR" sz="2200" b="1" dirty="0">
                <a:latin typeface="Arial"/>
                <a:cs typeface="Arial"/>
              </a:rPr>
              <a:t>μέσω του </a:t>
            </a:r>
            <a:r>
              <a:rPr lang="en-US" sz="2200" b="1" dirty="0">
                <a:latin typeface="Arial"/>
                <a:cs typeface="Arial"/>
              </a:rPr>
              <a:t>USART </a:t>
            </a:r>
            <a:r>
              <a:rPr lang="el-GR" sz="2200" b="1" dirty="0">
                <a:latin typeface="Arial"/>
                <a:cs typeface="Arial"/>
              </a:rPr>
              <a:t>και χρόνου επεξεργασίας </a:t>
            </a:r>
            <a:r>
              <a:rPr lang="en-US" sz="2200" b="1" dirty="0">
                <a:latin typeface="Arial"/>
                <a:cs typeface="Arial"/>
              </a:rPr>
              <a:t>data</a:t>
            </a:r>
            <a:r>
              <a:rPr lang="el-GR" sz="2200" b="1" dirty="0">
                <a:latin typeface="Arial"/>
                <a:cs typeface="Arial"/>
              </a:rPr>
              <a:t> στο </a:t>
            </a:r>
            <a:r>
              <a:rPr lang="en-US" sz="2200" b="1" dirty="0">
                <a:latin typeface="Arial"/>
                <a:cs typeface="Arial"/>
              </a:rPr>
              <a:t>STM</a:t>
            </a:r>
            <a:endParaRPr lang="el-GR" sz="2200" b="1" dirty="0">
              <a:latin typeface="Arial"/>
              <a:cs typeface="Arial"/>
            </a:endParaRPr>
          </a:p>
          <a:p>
            <a:pPr marL="12065" marR="91440">
              <a:lnSpc>
                <a:spcPct val="114999"/>
              </a:lnSpc>
              <a:spcBef>
                <a:spcPts val="100"/>
              </a:spcBef>
              <a:tabLst>
                <a:tab pos="339725" algn="l"/>
              </a:tabLst>
            </a:pPr>
            <a:endParaRPr sz="2200" dirty="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2. Quantized </a:t>
            </a:r>
            <a:r>
              <a:rPr lang="el-GR" spc="-10" dirty="0"/>
              <a:t>μοντέλο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-10" dirty="0"/>
              <a:t>Microlab,</a:t>
            </a:r>
            <a:r>
              <a:rPr spc="30" dirty="0"/>
              <a:t> </a:t>
            </a:r>
            <a:r>
              <a:rPr spc="-20" dirty="0"/>
              <a:t>NTUA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9847" y="643581"/>
            <a:ext cx="7834630" cy="27435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9725" marR="515620" indent="-327660">
              <a:lnSpc>
                <a:spcPct val="114999"/>
              </a:lnSpc>
              <a:spcBef>
                <a:spcPts val="100"/>
              </a:spcBef>
              <a:buFont typeface="Arial MT"/>
              <a:buChar char="▪"/>
              <a:tabLst>
                <a:tab pos="339725" algn="l"/>
              </a:tabLst>
            </a:pPr>
            <a:r>
              <a:rPr lang="el-GR" sz="2200" b="1" dirty="0">
                <a:latin typeface="Arial"/>
                <a:cs typeface="Arial"/>
              </a:rPr>
              <a:t>Μέσω του </a:t>
            </a:r>
            <a:r>
              <a:rPr lang="en-US" sz="2200" b="1" dirty="0">
                <a:latin typeface="Arial"/>
                <a:cs typeface="Arial"/>
              </a:rPr>
              <a:t>quantization </a:t>
            </a:r>
            <a:r>
              <a:rPr lang="el-GR" sz="2200" b="1" dirty="0">
                <a:latin typeface="Arial"/>
                <a:cs typeface="Arial"/>
              </a:rPr>
              <a:t>μετατρέπουμε τα </a:t>
            </a:r>
            <a:r>
              <a:rPr lang="en-US" sz="2200" b="1" dirty="0">
                <a:latin typeface="Arial"/>
                <a:cs typeface="Arial"/>
              </a:rPr>
              <a:t>data </a:t>
            </a:r>
            <a:r>
              <a:rPr lang="el-GR" sz="2200" b="1" dirty="0">
                <a:latin typeface="Arial"/>
                <a:cs typeface="Arial"/>
              </a:rPr>
              <a:t>που στέλνουμε σε </a:t>
            </a:r>
            <a:r>
              <a:rPr lang="en-US" sz="2200" b="1" dirty="0">
                <a:latin typeface="Arial"/>
                <a:cs typeface="Arial"/>
              </a:rPr>
              <a:t>uint8 </a:t>
            </a:r>
            <a:r>
              <a:rPr lang="el-GR" sz="2200" b="1" dirty="0">
                <a:latin typeface="Arial"/>
                <a:cs typeface="Arial"/>
              </a:rPr>
              <a:t>(αντί για </a:t>
            </a:r>
            <a:r>
              <a:rPr lang="en-US" sz="2200" b="1" dirty="0">
                <a:latin typeface="Arial"/>
                <a:cs typeface="Arial"/>
              </a:rPr>
              <a:t>float 32 </a:t>
            </a:r>
            <a:r>
              <a:rPr lang="el-GR" sz="2200" b="1" dirty="0">
                <a:latin typeface="Arial"/>
                <a:cs typeface="Arial"/>
              </a:rPr>
              <a:t>που χρησιμοποιούμε στο αρχικό μοντέλο)</a:t>
            </a:r>
            <a:endParaRPr lang="en-US" sz="2200" b="1" dirty="0">
              <a:latin typeface="Arial"/>
              <a:cs typeface="Arial"/>
            </a:endParaRPr>
          </a:p>
          <a:p>
            <a:pPr marL="339725" marR="515620" indent="-327660">
              <a:lnSpc>
                <a:spcPct val="114999"/>
              </a:lnSpc>
              <a:spcBef>
                <a:spcPts val="100"/>
              </a:spcBef>
              <a:buFont typeface="Arial MT"/>
              <a:buChar char="▪"/>
              <a:tabLst>
                <a:tab pos="339725" algn="l"/>
              </a:tabLst>
            </a:pPr>
            <a:r>
              <a:rPr lang="el-GR" sz="2200" b="1" dirty="0">
                <a:latin typeface="Arial"/>
                <a:cs typeface="Arial"/>
              </a:rPr>
              <a:t>(+) Ταχύτερη αποστολή </a:t>
            </a:r>
            <a:r>
              <a:rPr lang="en-US" sz="2200" b="1" dirty="0">
                <a:latin typeface="Arial"/>
                <a:cs typeface="Arial"/>
              </a:rPr>
              <a:t>data </a:t>
            </a:r>
            <a:r>
              <a:rPr lang="el-GR" sz="2200" b="1" dirty="0">
                <a:latin typeface="Arial"/>
                <a:cs typeface="Arial"/>
              </a:rPr>
              <a:t>και επεξεργασίας τους από το </a:t>
            </a:r>
            <a:r>
              <a:rPr lang="en-US" sz="2200" b="1" dirty="0">
                <a:latin typeface="Arial"/>
                <a:cs typeface="Arial"/>
              </a:rPr>
              <a:t>STM</a:t>
            </a:r>
            <a:endParaRPr lang="el-GR" sz="2200" b="1" dirty="0">
              <a:latin typeface="Arial"/>
              <a:cs typeface="Arial"/>
            </a:endParaRPr>
          </a:p>
          <a:p>
            <a:pPr marL="339725" marR="515620" indent="-327660">
              <a:lnSpc>
                <a:spcPct val="114999"/>
              </a:lnSpc>
              <a:spcBef>
                <a:spcPts val="100"/>
              </a:spcBef>
              <a:buFont typeface="Arial MT"/>
              <a:buChar char="▪"/>
              <a:tabLst>
                <a:tab pos="339725" algn="l"/>
              </a:tabLst>
            </a:pPr>
            <a:r>
              <a:rPr lang="el-GR" sz="2200" b="1" dirty="0">
                <a:latin typeface="Arial"/>
                <a:cs typeface="Arial"/>
              </a:rPr>
              <a:t>(-) Χαμηλότερη επίδοση </a:t>
            </a:r>
          </a:p>
          <a:p>
            <a:pPr marL="339725" marR="515620" indent="-327660">
              <a:lnSpc>
                <a:spcPct val="114999"/>
              </a:lnSpc>
              <a:spcBef>
                <a:spcPts val="100"/>
              </a:spcBef>
              <a:buFont typeface="Arial MT"/>
              <a:buChar char="▪"/>
              <a:tabLst>
                <a:tab pos="339725" algn="l"/>
              </a:tabLst>
            </a:pPr>
            <a:endParaRPr sz="2200" dirty="0">
              <a:latin typeface="Arial MT"/>
              <a:cs typeface="Arial MT"/>
            </a:endParaRPr>
          </a:p>
        </p:txBody>
      </p:sp>
      <p:pic>
        <p:nvPicPr>
          <p:cNvPr id="6" name="Εικόνα 1" descr="Εικόνα που περιέχει κείμενο, γραμματοσειρά, στιγμιότυπο οθόνης, τυπογραφία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31B49863-9021-146C-7CEA-3B155F1FA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64" y="3486150"/>
            <a:ext cx="4558885" cy="86675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l-GR" spc="-20" dirty="0"/>
              <a:t>3. </a:t>
            </a:r>
            <a:r>
              <a:rPr lang="en-US" spc="-20" dirty="0"/>
              <a:t>Pruned </a:t>
            </a:r>
            <a:r>
              <a:rPr lang="el-GR" spc="-20" dirty="0"/>
              <a:t>μοντέλο </a:t>
            </a:r>
            <a:endParaRPr spc="-2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-10" dirty="0"/>
              <a:t>Microlab,</a:t>
            </a:r>
            <a:r>
              <a:rPr spc="30" dirty="0"/>
              <a:t> </a:t>
            </a:r>
            <a:r>
              <a:rPr spc="-20" dirty="0"/>
              <a:t>NTUA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9847" y="643581"/>
            <a:ext cx="7847965" cy="2366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9725" marR="389255" indent="-327660">
              <a:lnSpc>
                <a:spcPct val="114999"/>
              </a:lnSpc>
              <a:spcBef>
                <a:spcPts val="100"/>
              </a:spcBef>
              <a:buFont typeface="Arial MT"/>
              <a:buChar char="▪"/>
              <a:tabLst>
                <a:tab pos="339725" algn="l"/>
              </a:tabLst>
            </a:pPr>
            <a:r>
              <a:rPr lang="el-GR" sz="2200" b="1" dirty="0">
                <a:latin typeface="Arial"/>
                <a:cs typeface="Arial"/>
              </a:rPr>
              <a:t>Μείωση νευρώνων και βαρών τα οποία δεν επηρεάζουν ιδιαίτερα το </a:t>
            </a:r>
            <a:r>
              <a:rPr lang="el-GR" sz="2200" b="1" dirty="0" err="1">
                <a:latin typeface="Arial"/>
                <a:cs typeface="Arial"/>
              </a:rPr>
              <a:t>νευρωνικό</a:t>
            </a:r>
            <a:r>
              <a:rPr lang="el-GR" sz="2200" b="1" dirty="0">
                <a:latin typeface="Arial"/>
                <a:cs typeface="Arial"/>
              </a:rPr>
              <a:t> </a:t>
            </a:r>
          </a:p>
          <a:p>
            <a:pPr marL="339725" marR="389255" indent="-327660">
              <a:lnSpc>
                <a:spcPct val="114999"/>
              </a:lnSpc>
              <a:spcBef>
                <a:spcPts val="100"/>
              </a:spcBef>
              <a:buFont typeface="Arial MT"/>
              <a:buChar char="▪"/>
              <a:tabLst>
                <a:tab pos="339725" algn="l"/>
              </a:tabLst>
            </a:pPr>
            <a:r>
              <a:rPr lang="el-GR" sz="2200" b="1" dirty="0">
                <a:latin typeface="Arial"/>
                <a:cs typeface="Arial"/>
              </a:rPr>
              <a:t>Χρήση της βιβλιοθήκης </a:t>
            </a:r>
            <a:r>
              <a:rPr lang="en-US" sz="2200" b="1" dirty="0">
                <a:latin typeface="Arial"/>
                <a:cs typeface="Arial"/>
              </a:rPr>
              <a:t>TensorFlow</a:t>
            </a:r>
            <a:endParaRPr lang="el-GR" sz="2200" b="1" dirty="0">
              <a:latin typeface="Arial"/>
              <a:cs typeface="Arial"/>
            </a:endParaRPr>
          </a:p>
          <a:p>
            <a:pPr marL="339725" marR="389255" indent="-327660">
              <a:lnSpc>
                <a:spcPct val="114999"/>
              </a:lnSpc>
              <a:spcBef>
                <a:spcPts val="100"/>
              </a:spcBef>
              <a:buFont typeface="Arial MT"/>
              <a:buChar char="▪"/>
              <a:tabLst>
                <a:tab pos="339725" algn="l"/>
              </a:tabLst>
            </a:pPr>
            <a:r>
              <a:rPr lang="el-GR" sz="2200" b="1" dirty="0">
                <a:latin typeface="Arial"/>
                <a:cs typeface="Arial"/>
              </a:rPr>
              <a:t>(+) Ταχύτερο, λιγότερη κατανάλωση ενέργειας</a:t>
            </a:r>
          </a:p>
          <a:p>
            <a:pPr marL="339725" marR="389255" indent="-327660">
              <a:lnSpc>
                <a:spcPct val="114999"/>
              </a:lnSpc>
              <a:spcBef>
                <a:spcPts val="100"/>
              </a:spcBef>
              <a:buFont typeface="Arial MT"/>
              <a:buChar char="▪"/>
              <a:tabLst>
                <a:tab pos="339725" algn="l"/>
              </a:tabLst>
            </a:pPr>
            <a:r>
              <a:rPr lang="el-GR" sz="2200" b="1" dirty="0">
                <a:latin typeface="Arial"/>
                <a:cs typeface="Arial"/>
              </a:rPr>
              <a:t>(-) Χαμηλότερη ακρίβεια</a:t>
            </a:r>
          </a:p>
          <a:p>
            <a:pPr marL="339725" marR="389255" indent="-327660">
              <a:lnSpc>
                <a:spcPct val="114999"/>
              </a:lnSpc>
              <a:spcBef>
                <a:spcPts val="100"/>
              </a:spcBef>
              <a:buFont typeface="Arial MT"/>
              <a:buChar char="▪"/>
              <a:tabLst>
                <a:tab pos="339725" algn="l"/>
              </a:tabLst>
            </a:pPr>
            <a:endParaRPr sz="2200" dirty="0">
              <a:latin typeface="Arial MT"/>
              <a:cs typeface="Arial MT"/>
            </a:endParaRPr>
          </a:p>
        </p:txBody>
      </p:sp>
      <p:pic>
        <p:nvPicPr>
          <p:cNvPr id="8" name="Picture 7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C11501F3-DE3A-2B1A-C460-38DE9AB5D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257550"/>
            <a:ext cx="5572125" cy="8953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274" y="-49226"/>
            <a:ext cx="827432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l-GR" spc="-10" dirty="0"/>
              <a:t>4. Αλλαγή αρχιτεκτονικής μοντέλου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-10" dirty="0"/>
              <a:t>Microlab,</a:t>
            </a:r>
            <a:r>
              <a:rPr spc="30" dirty="0"/>
              <a:t> </a:t>
            </a:r>
            <a:r>
              <a:rPr spc="-20" dirty="0"/>
              <a:t>NTUA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9847" y="856680"/>
            <a:ext cx="7665720" cy="2366353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339725" marR="331470" indent="-327660">
              <a:lnSpc>
                <a:spcPct val="114999"/>
              </a:lnSpc>
              <a:buFont typeface="Arial MT"/>
              <a:buChar char="▪"/>
              <a:tabLst>
                <a:tab pos="339725" algn="l"/>
              </a:tabLst>
            </a:pPr>
            <a:r>
              <a:rPr lang="el-GR" sz="2200" b="1" dirty="0">
                <a:latin typeface="Arial"/>
                <a:cs typeface="Arial"/>
              </a:rPr>
              <a:t>Αλλαγή παραμέτρων </a:t>
            </a:r>
            <a:r>
              <a:rPr lang="el-GR" sz="2200" b="1" dirty="0" err="1">
                <a:latin typeface="Arial"/>
                <a:cs typeface="Arial"/>
              </a:rPr>
              <a:t>νευρωνικού</a:t>
            </a:r>
            <a:r>
              <a:rPr lang="el-GR" sz="2200" b="1" dirty="0">
                <a:latin typeface="Arial"/>
                <a:cs typeface="Arial"/>
              </a:rPr>
              <a:t> (</a:t>
            </a:r>
            <a:r>
              <a:rPr lang="en-US" sz="2200" b="1" dirty="0">
                <a:latin typeface="Arial"/>
                <a:cs typeface="Arial"/>
              </a:rPr>
              <a:t>filters, kernels, neurons)</a:t>
            </a:r>
          </a:p>
          <a:p>
            <a:pPr marL="339725" marR="331470" indent="-327660">
              <a:lnSpc>
                <a:spcPct val="114999"/>
              </a:lnSpc>
              <a:buFont typeface="Arial MT"/>
              <a:buChar char="▪"/>
              <a:tabLst>
                <a:tab pos="339725" algn="l"/>
              </a:tabLst>
            </a:pPr>
            <a:r>
              <a:rPr lang="el-GR" sz="2200" b="1" dirty="0">
                <a:latin typeface="Arial"/>
                <a:cs typeface="Arial"/>
              </a:rPr>
              <a:t>Μελέτη 2 αρχιτεκτονικών:</a:t>
            </a:r>
          </a:p>
          <a:p>
            <a:pPr marL="12065" marR="331470">
              <a:lnSpc>
                <a:spcPct val="114999"/>
              </a:lnSpc>
              <a:tabLst>
                <a:tab pos="339725" algn="l"/>
              </a:tabLst>
            </a:pPr>
            <a:r>
              <a:rPr lang="el-GR" sz="2200" b="1" dirty="0">
                <a:latin typeface="Arial"/>
                <a:cs typeface="Arial"/>
              </a:rPr>
              <a:t>	α)Αρχιτεκτονική βέλτιστης απόδοσης</a:t>
            </a:r>
          </a:p>
          <a:p>
            <a:pPr marL="12065" marR="331470">
              <a:lnSpc>
                <a:spcPct val="114999"/>
              </a:lnSpc>
              <a:tabLst>
                <a:tab pos="339725" algn="l"/>
              </a:tabLst>
            </a:pPr>
            <a:r>
              <a:rPr lang="el-GR" sz="2200" b="1" dirty="0">
                <a:latin typeface="Arial"/>
                <a:cs typeface="Arial"/>
              </a:rPr>
              <a:t>	β)Αρχιτεκτονική ελαχιστοποίησης χρόνου 		</a:t>
            </a:r>
          </a:p>
          <a:p>
            <a:pPr marL="526415" marR="331470" indent="-514350">
              <a:lnSpc>
                <a:spcPct val="114999"/>
              </a:lnSpc>
              <a:buFont typeface="+mj-lt"/>
              <a:buAutoNum type="romanLcPeriod"/>
              <a:tabLst>
                <a:tab pos="339725" algn="l"/>
              </a:tabLst>
            </a:pPr>
            <a:endParaRPr lang="el-GR" sz="2200" b="1" dirty="0">
              <a:latin typeface="Arial"/>
              <a:cs typeface="Arial"/>
            </a:endParaRPr>
          </a:p>
        </p:txBody>
      </p:sp>
      <p:pic>
        <p:nvPicPr>
          <p:cNvPr id="6" name="Εικόνα 1" descr="Εικόνα που περιέχει κείμενο, γραμματοσειρά, στιγμιότυπο οθόνης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2120842D-C0CF-6509-795A-796532D29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861" y="3534915"/>
            <a:ext cx="4114800" cy="771525"/>
          </a:xfrm>
          <a:prstGeom prst="rect">
            <a:avLst/>
          </a:prstGeom>
        </p:spPr>
      </p:pic>
      <p:pic>
        <p:nvPicPr>
          <p:cNvPr id="7" name="Εικόνα 1" descr="Εικόνα που περιέχει κείμενο, γραμματοσειρά, στιγμιότυπο οθόνης&#10;&#10;Το περιεχόμενο που δημιουργείται από τεχνολογία AI ενδέχεται να είναι εσφαλμένο.">
            <a:extLst>
              <a:ext uri="{FF2B5EF4-FFF2-40B4-BE49-F238E27FC236}">
                <a16:creationId xmlns:a16="http://schemas.microsoft.com/office/drawing/2014/main" id="{7F8A611E-625A-8F61-2810-D7977DB9DA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515295"/>
            <a:ext cx="3886199" cy="7715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l-GR" spc="-10" dirty="0"/>
              <a:t>Διαγράμματα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-10" dirty="0"/>
              <a:t>Microlab,</a:t>
            </a:r>
            <a:r>
              <a:rPr spc="30" dirty="0"/>
              <a:t> </a:t>
            </a:r>
            <a:r>
              <a:rPr spc="-20" dirty="0"/>
              <a:t>NTUA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02A4906-14D4-9A32-816C-2B27E86901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8541294"/>
              </p:ext>
            </p:extLst>
          </p:nvPr>
        </p:nvGraphicFramePr>
        <p:xfrm>
          <a:off x="1143000" y="836952"/>
          <a:ext cx="6525764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D51EE-9CCB-C6DE-F694-B5634992D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6F389DD-9E34-801C-D06E-B8724BCBCF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l-GR" spc="-10" dirty="0"/>
              <a:t>Διαγράμματα</a:t>
            </a:r>
            <a:endParaRPr spc="-1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7A29899-9224-922E-5B67-CE644EE9265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B0B77E1-7E44-C59A-A601-00F2FAB46931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50"/>
              </a:lnSpc>
            </a:pPr>
            <a:r>
              <a:rPr spc="-10" dirty="0"/>
              <a:t>Microlab,</a:t>
            </a:r>
            <a:r>
              <a:rPr spc="30" dirty="0"/>
              <a:t> </a:t>
            </a:r>
            <a:r>
              <a:rPr spc="-20" dirty="0"/>
              <a:t>NTUA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6AD67BE-6547-2F0A-6441-3CC693D894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2253738"/>
              </p:ext>
            </p:extLst>
          </p:nvPr>
        </p:nvGraphicFramePr>
        <p:xfrm>
          <a:off x="267509" y="857250"/>
          <a:ext cx="4306350" cy="3429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4B8711DA-7826-E049-4734-C72C741D1D1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9451074"/>
              </p:ext>
            </p:extLst>
          </p:nvPr>
        </p:nvGraphicFramePr>
        <p:xfrm>
          <a:off x="4648200" y="971550"/>
          <a:ext cx="4228291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522786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CFCE1-A4EA-6DAF-98F0-E9CFDDA91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74" y="-49226"/>
            <a:ext cx="5108575" cy="492443"/>
          </a:xfrm>
        </p:spPr>
        <p:txBody>
          <a:bodyPr/>
          <a:lstStyle/>
          <a:p>
            <a:r>
              <a:rPr lang="en-US" dirty="0"/>
              <a:t>6. </a:t>
            </a:r>
            <a:r>
              <a:rPr lang="el-GR" dirty="0"/>
              <a:t>Δυσκολίες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580EA-C7B0-1548-E7A4-03CB57C64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5485" y="1504950"/>
            <a:ext cx="7733030" cy="236988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Κώδικας σε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 </a:t>
            </a: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για το νευρωνικό</a:t>
            </a:r>
          </a:p>
          <a:p>
            <a:endParaRPr lang="el-G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Χειρισμός δεδομένων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byte – byte </a:t>
            </a: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από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σε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endParaRPr lang="el-G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l-G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l-GR" b="1" dirty="0">
                <a:latin typeface="Arial" panose="020B0604020202020204" pitchFamily="34" charset="0"/>
                <a:cs typeface="Arial" panose="020B0604020202020204" pitchFamily="34" charset="0"/>
              </a:rPr>
              <a:t>Σειριακή επικοινωνία για μεταφορά μεγάλων δεδομένων (εικόνες π.χ.)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921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</TotalTime>
  <Words>335</Words>
  <Application>Microsoft Office PowerPoint</Application>
  <PresentationFormat>On-screen Show (16:9)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MT</vt:lpstr>
      <vt:lpstr>Calibri</vt:lpstr>
      <vt:lpstr>Lucida Sans Unicode</vt:lpstr>
      <vt:lpstr>Wingdings</vt:lpstr>
      <vt:lpstr>Office Theme</vt:lpstr>
      <vt:lpstr>National Technical University of Athens Microprocessors and Digital Systems Laboratory</vt:lpstr>
      <vt:lpstr>Tiny Machine Learning</vt:lpstr>
      <vt:lpstr>1. Αρχικό μοντέλο </vt:lpstr>
      <vt:lpstr>2. Quantized μοντέλο</vt:lpstr>
      <vt:lpstr>3. Pruned μοντέλο </vt:lpstr>
      <vt:lpstr>4. Αλλαγή αρχιτεκτονικής μοντέλου</vt:lpstr>
      <vt:lpstr>Διαγράμματα</vt:lpstr>
      <vt:lpstr>Διαγράμματα</vt:lpstr>
      <vt:lpstr>6. Δυσκολίες</vt:lpstr>
      <vt:lpstr>7. Προεκτάσεις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Microprocessors Presentation Template</dc:title>
  <cp:lastModifiedBy>Γεωργιος Γκεκας</cp:lastModifiedBy>
  <cp:revision>7</cp:revision>
  <dcterms:created xsi:type="dcterms:W3CDTF">2025-02-21T15:47:34Z</dcterms:created>
  <dcterms:modified xsi:type="dcterms:W3CDTF">2025-02-24T14:25:31Z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2025-02-21T00:00:00Z</vt:filetime>
  </property>
  <property fmtid="{D5CDD505-2E9C-101B-9397-08002B2CF9AE}" pid="3" name="Creator">
    <vt:lpwstr>Google</vt:lpwstr>
  </property>
  <property fmtid="{D5CDD505-2E9C-101B-9397-08002B2CF9AE}" pid="4" name="LastSaved">
    <vt:filetime>2025-02-21T00:00:00Z</vt:filetime>
  </property>
</Properties>
</file>