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26"/>
  </p:notesMasterIdLst>
  <p:handoutMasterIdLst>
    <p:handoutMasterId r:id="rId27"/>
  </p:handoutMasterIdLst>
  <p:sldIdLst>
    <p:sldId id="302" r:id="rId7"/>
    <p:sldId id="343" r:id="rId8"/>
    <p:sldId id="333" r:id="rId9"/>
    <p:sldId id="349" r:id="rId10"/>
    <p:sldId id="334" r:id="rId11"/>
    <p:sldId id="344" r:id="rId12"/>
    <p:sldId id="345" r:id="rId13"/>
    <p:sldId id="346" r:id="rId14"/>
    <p:sldId id="347" r:id="rId15"/>
    <p:sldId id="340" r:id="rId16"/>
    <p:sldId id="348" r:id="rId17"/>
    <p:sldId id="325" r:id="rId18"/>
    <p:sldId id="350" r:id="rId19"/>
    <p:sldId id="351" r:id="rId20"/>
    <p:sldId id="352" r:id="rId21"/>
    <p:sldId id="353" r:id="rId22"/>
    <p:sldId id="354" r:id="rId23"/>
    <p:sldId id="355" r:id="rId24"/>
    <p:sldId id="356" r:id="rId25"/>
  </p:sldIdLst>
  <p:sldSz cx="9144000" cy="6858000" type="screen4x3"/>
  <p:notesSz cx="9939338" cy="6807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EFBC480-B72E-4AE6-9E2D-5F8D0641B7C2}">
          <p14:sldIdLst>
            <p14:sldId id="302"/>
            <p14:sldId id="343"/>
            <p14:sldId id="333"/>
            <p14:sldId id="349"/>
            <p14:sldId id="334"/>
            <p14:sldId id="344"/>
            <p14:sldId id="345"/>
            <p14:sldId id="346"/>
            <p14:sldId id="347"/>
            <p14:sldId id="340"/>
            <p14:sldId id="348"/>
            <p14:sldId id="325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7" autoAdjust="0"/>
    <p:restoredTop sz="94651" autoAdjust="0"/>
  </p:normalViewPr>
  <p:slideViewPr>
    <p:cSldViewPr>
      <p:cViewPr>
        <p:scale>
          <a:sx n="100" d="100"/>
          <a:sy n="100" d="100"/>
        </p:scale>
        <p:origin x="-1261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9993" y="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65F69-F472-4656-96BC-6DEC492D3C32}" type="datetimeFigureOut">
              <a:rPr lang="zh-TW" altLang="en-US" smtClean="0"/>
              <a:t>03/24/2015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566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9993" y="646566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CA8E1-066E-4B0C-BF6C-53D66FEDC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2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AC41A-75A4-415C-B74C-E94592102901}" type="datetimeFigureOut">
              <a:rPr lang="zh-TW" altLang="en-US" smtClean="0"/>
              <a:t>03/24/2015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566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9993" y="6465660"/>
            <a:ext cx="4307045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894D4-31C0-4219-B0BE-DEDA63A5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7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0" y="274638"/>
            <a:ext cx="1962150" cy="5818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5650" y="274638"/>
            <a:ext cx="5734050" cy="5818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BEF7-B6B1-4032-8D15-957DC9557B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5CDD4-9764-49AE-BF15-044D684616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4A470-AB86-4FDE-910A-BE6787D4A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F47E4-32F1-4108-A707-BD6DCE1B13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965CE-7000-4D21-BBF0-FC055E1B8B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774B-B525-4A0B-9D90-AB21434411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438B-5AD9-4798-9080-D5282AD1CE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F5B6E-D5FB-4659-9B3F-354BAC5590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4" name="Picture 8" descr="Final-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2A2A-4435-42CB-BE01-B8A9C118E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290FF-56AF-4C8E-84D8-A7E2989AC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D5B9F-ABA5-49F9-AF7D-68E46EEE6C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F0846-2EB1-45FF-86ED-CB6B2A89A3BA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BF134-3F0F-407A-AFE0-07EB86AEE0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16A3B-CC34-4428-A97B-ADC21D67C420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5A5A-01D0-4BE0-A3C8-E62BD507B3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A8C45-623C-486F-8425-F1C444F4B691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EA70-A24D-41F1-A617-E85CB9909E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EB066-8991-498A-9407-024702232C23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294E0-7C30-4861-95FE-BA72E8A1AF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E2711-3F46-4DF5-8C04-8A2E40D6F11F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16CE6-2F91-414C-999C-E7F75944F3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B68F-A610-42E6-BC1D-BA670D0BB3A4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6E939-ADF9-42FF-9E11-D62BDCEEDC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F2D05-D284-4C3E-A5D4-64AB65A43894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8D80-6A86-473A-9BBC-5A45F808FD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D422-A699-4EDC-989F-19FAA764E36F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6F3C3-1A2F-48D3-9A73-7B5CC7F903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7F37-DD43-44C3-AADD-3CF9F49EE053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8E85B-43E0-43CF-899F-2E6F0857B8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6B6E-0130-43D5-B123-8654C1AA3389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9E91-23B5-4F42-B9B0-66448B7EEC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27611-F7AD-4AEF-B441-7D289BB55EEB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CEB1A-9D2F-420C-8049-EAEE76002B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B7E5-F0B5-4362-806D-346ECFD730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2D33E-BB01-45D7-9AB2-D3D2568215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7CB0A-27E8-4FEB-B6FD-575968BBAF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FB2E1-A24F-43B0-8C19-91A05DCA12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62B2D-D3F7-42A3-A8CE-771AC22888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94244-8C4E-428F-8F62-4AD299BA2F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5650" y="908050"/>
            <a:ext cx="38481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6150" y="908050"/>
            <a:ext cx="38481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03ECE-17E0-4B6C-AE85-90D1DA7604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711E1-F241-48A3-8771-7B2FE807E4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028C9-F8F2-44C0-B0AE-85A66A8C6D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8767A-1560-48F2-A253-DF2F8C648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48F4-3BC4-478E-A382-FC52DB09DF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D09879F-5A28-454A-85FF-CD4DA3693B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DF16002-9EC8-4EEF-9327-2DBBB947EE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7E1E71D1-619B-42C0-84CF-CF467315D4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91395FDD-8B45-4EAA-B7C2-015C57E537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927E6E3F-71F6-4A34-B81F-668D83D87A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420DD703-C316-4512-B7B8-F8440637E8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EF63A22-6CB7-4EFB-91B6-0AA354C2AC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58C0773B-161B-49C0-AC17-DC0D97AC51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477EBCD-B60D-402C-88DF-6837143595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1B16746D-7F1D-4B4F-8D63-C873D20971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D5BA008-ED1D-4DA1-8A69-A9ECA87927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9C39653-2E25-4EEB-89F1-AAFFB0659F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610B7176-0DC5-4D4D-96F0-D2CA62AD69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3D40904-6AF3-48D3-971E-7455FD4E21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29B8BB24-2130-4210-B7B7-30622DEE32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25589A4-B49F-4C16-B80B-BCB2E789E3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7CD0D18-AA9C-4D31-AAD1-3C02B56790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E5E9DD2F-693A-494F-94D3-E69CD9B7FD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C096EE5C-0F7F-4F49-87ED-423E56D115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625CA151-2AA3-4FA6-B421-BDF3C67413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A79D097C-56F5-4AA2-9CF8-36ABB979F9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C816DE4-2332-4C2D-8519-161C7E27A2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274638"/>
            <a:ext cx="6934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08050"/>
            <a:ext cx="78486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2627313" y="6215063"/>
            <a:ext cx="3889375" cy="3667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800" smtClean="0">
                <a:solidFill>
                  <a:srgbClr val="FFFF00"/>
                </a:solidFill>
              </a:rPr>
              <a:t>Confidential</a:t>
            </a:r>
          </a:p>
        </p:txBody>
      </p:sp>
      <p:sp>
        <p:nvSpPr>
          <p:cNvPr id="10" name="投影片編號版面配置區 3"/>
          <p:cNvSpPr txBox="1">
            <a:spLocks/>
          </p:cNvSpPr>
          <p:nvPr/>
        </p:nvSpPr>
        <p:spPr>
          <a:xfrm>
            <a:off x="4457700" y="6524625"/>
            <a:ext cx="900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10A5B-3F8C-48EB-A738-07A2C3B17B00}" type="slidenum">
              <a:rPr lang="en-US" altLang="zh-TW" sz="1200" smtClean="0">
                <a:solidFill>
                  <a:srgbClr val="000000"/>
                </a:solidFill>
                <a:latin typeface="Arial"/>
                <a:ea typeface="新細明體"/>
              </a:rPr>
              <a:pPr>
                <a:defRPr/>
              </a:pPr>
              <a:t>‹#›</a:t>
            </a:fld>
            <a:endParaRPr lang="en-US" altLang="zh-TW" sz="1200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96FF"/>
        </a:buClr>
        <a:buSzPct val="7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96FF"/>
        </a:buClr>
        <a:buSzPct val="50000"/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4CC4A29-E4F4-454A-9255-6BA3B56650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5603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A23E6CF8-DC5E-4FE9-9DDD-88066F306891}" type="datetimeFigureOut">
              <a:rPr lang="zh-TW" altLang="en-US"/>
              <a:pPr>
                <a:defRPr/>
              </a:pPr>
              <a:t>03/24/2015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2357DD6-36F2-4EBC-84A2-51F2F8431D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F5A5846-5D55-4B98-9E7D-5A4FEA188B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205F667-C53F-4EF5-8D1B-5A55F21B46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3E09E08-8536-4965-911E-58196A4E5C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 dirty="0" smtClean="0"/>
              <a:t>Weekly report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140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參考圖像集（</a:t>
            </a:r>
            <a:r>
              <a:rPr lang="en-US" altLang="zh-TW" dirty="0"/>
              <a:t>reference picture 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記錄動態補償之畫格，並具有已解碼圖像緩衝區（</a:t>
            </a:r>
            <a:r>
              <a:rPr lang="en-US" altLang="zh-TW" b="0" dirty="0"/>
              <a:t>decoded picture buffer</a:t>
            </a:r>
            <a:r>
              <a:rPr lang="zh-TW" altLang="en-US" b="0" dirty="0"/>
              <a:t>），可以用來暫存畫</a:t>
            </a:r>
            <a:r>
              <a:rPr lang="zh-TW" altLang="en-US" b="0" dirty="0" smtClean="0"/>
              <a:t>格。</a:t>
            </a:r>
            <a:endParaRPr lang="en-US" altLang="zh-TW" b="0" dirty="0" smtClean="0"/>
          </a:p>
          <a:p>
            <a:r>
              <a:rPr lang="en-US" altLang="zh-TW" b="0" dirty="0" smtClean="0"/>
              <a:t>GOP(group of picture)</a:t>
            </a:r>
          </a:p>
          <a:p>
            <a:endParaRPr lang="en-US" altLang="zh-TW" b="0" dirty="0"/>
          </a:p>
          <a:p>
            <a:r>
              <a:rPr lang="en-US" altLang="zh-TW" b="0" dirty="0"/>
              <a:t>different depth of the picture</a:t>
            </a:r>
            <a:endParaRPr lang="en-US" altLang="zh-TW" b="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67056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3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解碼圖像緩衝區（</a:t>
            </a:r>
            <a:r>
              <a:rPr lang="en-US" altLang="zh-TW" dirty="0"/>
              <a:t>decoded picture buffer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The maximum number of pictures that can be stored in the DPB, called the </a:t>
            </a:r>
            <a:r>
              <a:rPr lang="en-US" altLang="zh-TW" u="sng" dirty="0"/>
              <a:t>DPB capacity</a:t>
            </a:r>
            <a:r>
              <a:rPr lang="en-US" altLang="zh-TW" b="0" dirty="0"/>
              <a:t>, is 6 (including the current picture) for all HEVC levels when operating at the maximum picture size supported by the level</a:t>
            </a:r>
            <a:r>
              <a:rPr lang="en-US" altLang="zh-TW" b="0" dirty="0" smtClean="0"/>
              <a:t>.</a:t>
            </a:r>
          </a:p>
          <a:p>
            <a:r>
              <a:rPr lang="en-US" altLang="zh-TW" b="0" dirty="0"/>
              <a:t>The DPB capacity (in units of pictures) increases from 6 to 8, 12, or 16 as the picture size decreases from the maximum picture size supported by the level.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7748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5976" y="3499473"/>
            <a:ext cx="4536504" cy="2612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H.265 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和其他的</a:t>
            </a:r>
            <a:r>
              <a:rPr lang="zh-TW" altLang="en-US" b="0" dirty="0"/>
              <a:t>影像壓縮</a:t>
            </a:r>
            <a:r>
              <a:rPr lang="zh-TW" altLang="en-US" b="0" dirty="0" smtClean="0"/>
              <a:t>編碼一樣，使用了</a:t>
            </a:r>
            <a:r>
              <a:rPr lang="en-US" altLang="zh-TW" b="0" dirty="0" smtClean="0"/>
              <a:t>Hybrid Video Coding</a:t>
            </a:r>
            <a:r>
              <a:rPr lang="zh-TW" altLang="en-US" b="0" dirty="0" smtClean="0"/>
              <a:t> 的架構，但在各個部分加入一些新的技術來提升效率</a:t>
            </a:r>
            <a:r>
              <a:rPr lang="en-US" altLang="zh-TW" b="0" dirty="0" smtClean="0"/>
              <a:t>:</a:t>
            </a:r>
          </a:p>
          <a:p>
            <a:pPr lvl="1"/>
            <a:r>
              <a:rPr lang="zh-TW" altLang="en-US" b="0" dirty="0"/>
              <a:t>編碼樹單元（</a:t>
            </a:r>
            <a:r>
              <a:rPr lang="en-US" altLang="zh-TW" b="0" dirty="0"/>
              <a:t>Coding Tree Block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i="1" u="sng" dirty="0"/>
              <a:t>影格內編碼（</a:t>
            </a:r>
            <a:r>
              <a:rPr lang="en-US" altLang="zh-TW" i="1" u="sng" dirty="0"/>
              <a:t>Intra Coding</a:t>
            </a:r>
            <a:r>
              <a:rPr lang="zh-TW" altLang="en-US" i="1" u="sng" dirty="0"/>
              <a:t>）</a:t>
            </a:r>
          </a:p>
          <a:p>
            <a:pPr lvl="1"/>
            <a:r>
              <a:rPr lang="zh-TW" altLang="en-US" b="0" dirty="0"/>
              <a:t>影格間編碼（</a:t>
            </a:r>
            <a:r>
              <a:rPr lang="en-US" altLang="zh-TW" b="0" dirty="0"/>
              <a:t>Inter Coding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b="0" dirty="0"/>
              <a:t>轉換編碼（</a:t>
            </a:r>
            <a:r>
              <a:rPr lang="en-US" altLang="zh-TW" b="0" dirty="0"/>
              <a:t>Transform Coding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b="0" dirty="0"/>
              <a:t>環路濾波器（</a:t>
            </a:r>
            <a:r>
              <a:rPr lang="en-US" altLang="zh-TW" b="0" dirty="0"/>
              <a:t>Loop Filtering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b="0" dirty="0"/>
              <a:t>去區塊濾波器（</a:t>
            </a:r>
            <a:r>
              <a:rPr lang="en-US" altLang="zh-TW" b="0" dirty="0" err="1"/>
              <a:t>Deblocking</a:t>
            </a:r>
            <a:r>
              <a:rPr lang="en-US" altLang="zh-TW" b="0" dirty="0"/>
              <a:t> Filter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b="0" dirty="0" smtClean="0"/>
              <a:t>熵</a:t>
            </a:r>
            <a:r>
              <a:rPr lang="zh-TW" altLang="en-US" b="0" dirty="0"/>
              <a:t>編碼（</a:t>
            </a:r>
            <a:r>
              <a:rPr lang="en-US" altLang="zh-TW" b="0" dirty="0"/>
              <a:t>Entropy Coding</a:t>
            </a:r>
            <a:r>
              <a:rPr lang="zh-TW" altLang="en-US" b="0" dirty="0"/>
              <a:t>）</a:t>
            </a:r>
          </a:p>
          <a:p>
            <a:pPr lvl="1"/>
            <a:endParaRPr lang="zh-TW" altLang="en-US" b="0" dirty="0"/>
          </a:p>
        </p:txBody>
      </p:sp>
      <p:pic>
        <p:nvPicPr>
          <p:cNvPr id="1026" name="Picture 2" descr="http://upload.wikimedia.org/wikipedia/commons/1/1c/Typical_video_enco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9" y="3703709"/>
            <a:ext cx="4381537" cy="202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410560" y="574252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Hybrid Video Coding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7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影格內編碼（</a:t>
            </a:r>
            <a:r>
              <a:rPr lang="en-US" altLang="zh-TW" dirty="0"/>
              <a:t>Intra Coding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高效率視訊編碼的幀內編碼包含以下基本元素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lvl="1"/>
            <a:r>
              <a:rPr lang="zh-TW" altLang="en-US" b="0" dirty="0"/>
              <a:t>基於四元樹（</a:t>
            </a:r>
            <a:r>
              <a:rPr lang="en-US" altLang="zh-TW" b="0" dirty="0" err="1"/>
              <a:t>Quadtree</a:t>
            </a:r>
            <a:r>
              <a:rPr lang="zh-TW" altLang="en-US" b="0" dirty="0"/>
              <a:t>）編碼結構</a:t>
            </a:r>
          </a:p>
          <a:p>
            <a:pPr lvl="1"/>
            <a:r>
              <a:rPr lang="zh-TW" altLang="en-US" b="0" dirty="0"/>
              <a:t>有</a:t>
            </a:r>
            <a:r>
              <a:rPr lang="en-US" altLang="zh-TW" b="0" dirty="0"/>
              <a:t>33</a:t>
            </a:r>
            <a:r>
              <a:rPr lang="zh-TW" altLang="en-US" b="0" dirty="0"/>
              <a:t>種預測方向的角度預測（</a:t>
            </a:r>
            <a:r>
              <a:rPr lang="en-US" altLang="zh-TW" b="0" dirty="0"/>
              <a:t>Angular Prediction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b="0" dirty="0"/>
              <a:t>藉由平面預測（</a:t>
            </a:r>
            <a:r>
              <a:rPr lang="en-US" altLang="zh-TW" b="0" dirty="0"/>
              <a:t>Planar Prediction</a:t>
            </a:r>
            <a:r>
              <a:rPr lang="zh-TW" altLang="en-US" b="0" dirty="0"/>
              <a:t>）產生平滑的取樣面</a:t>
            </a:r>
          </a:p>
          <a:p>
            <a:pPr lvl="1"/>
            <a:r>
              <a:rPr lang="zh-TW" altLang="en-US" b="0" dirty="0"/>
              <a:t>參考取樣自適應的平滑性</a:t>
            </a:r>
          </a:p>
          <a:p>
            <a:pPr lvl="1"/>
            <a:r>
              <a:rPr lang="zh-TW" altLang="en-US" b="0" dirty="0"/>
              <a:t>過濾預測區塊邊界的樣本</a:t>
            </a:r>
          </a:p>
          <a:p>
            <a:pPr lvl="1"/>
            <a:r>
              <a:rPr lang="zh-TW" altLang="en-US" b="0" dirty="0"/>
              <a:t>依照預測模式的殘量轉換（</a:t>
            </a:r>
            <a:r>
              <a:rPr lang="en-US" altLang="zh-TW" b="0" dirty="0"/>
              <a:t>Residual Transform</a:t>
            </a:r>
            <a:r>
              <a:rPr lang="zh-TW" altLang="en-US" b="0" dirty="0"/>
              <a:t>）和係數掃描（</a:t>
            </a:r>
            <a:r>
              <a:rPr lang="en-US" altLang="zh-TW" b="0" dirty="0"/>
              <a:t>Coefficient Scanning</a:t>
            </a:r>
            <a:r>
              <a:rPr lang="zh-TW" altLang="en-US" b="0" dirty="0"/>
              <a:t>）</a:t>
            </a:r>
          </a:p>
          <a:p>
            <a:pPr lvl="1"/>
            <a:r>
              <a:rPr lang="zh-TW" altLang="en-US" b="0" dirty="0"/>
              <a:t>基於前後文資訊的幀內模式編碼</a:t>
            </a:r>
          </a:p>
          <a:p>
            <a:pPr lvl="1"/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056385"/>
            <a:ext cx="3528392" cy="31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940152" y="5373216"/>
            <a:ext cx="453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藉由參考樣本</a:t>
            </a:r>
            <a:r>
              <a:rPr lang="en-US" altLang="zh-TW" sz="1600" dirty="0" err="1"/>
              <a:t>R</a:t>
            </a:r>
            <a:r>
              <a:rPr lang="en-US" altLang="zh-TW" sz="1600" baseline="-25000" dirty="0" err="1"/>
              <a:t>x,y</a:t>
            </a:r>
            <a:r>
              <a:rPr lang="zh-TW" altLang="en-US" sz="1600" dirty="0"/>
              <a:t>得到預測樣本</a:t>
            </a:r>
            <a:r>
              <a:rPr lang="en-US" altLang="zh-TW" sz="1600" dirty="0" err="1" smtClean="0"/>
              <a:t>P</a:t>
            </a:r>
            <a:r>
              <a:rPr lang="en-US" altLang="zh-TW" sz="1600" baseline="-25000" dirty="0" err="1" smtClean="0"/>
              <a:t>x,y</a:t>
            </a:r>
            <a:endParaRPr lang="en-US" altLang="zh-TW" sz="1600" baseline="-25000" dirty="0" smtClean="0"/>
          </a:p>
          <a:p>
            <a:r>
              <a:rPr lang="zh-TW" altLang="en-US" sz="1600" dirty="0" smtClean="0"/>
              <a:t>區</a:t>
            </a:r>
            <a:r>
              <a:rPr lang="zh-TW" altLang="en-US" sz="1600" dirty="0"/>
              <a:t>塊大小為</a:t>
            </a:r>
            <a:r>
              <a:rPr lang="en-US" altLang="zh-TW" sz="1600" dirty="0"/>
              <a:t>N×N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02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角度幀內預測（</a:t>
            </a:r>
            <a:r>
              <a:rPr lang="en-US" altLang="zh-TW" dirty="0"/>
              <a:t>Angular Intra Prediction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共有</a:t>
            </a:r>
            <a:r>
              <a:rPr lang="en-US" altLang="zh-TW" b="0" dirty="0"/>
              <a:t>4</a:t>
            </a:r>
            <a:r>
              <a:rPr lang="zh-TW" altLang="en-US" b="0" dirty="0"/>
              <a:t>種有效的幀內預測區塊大小－</a:t>
            </a:r>
            <a:r>
              <a:rPr lang="en-US" altLang="zh-TW" b="0" dirty="0"/>
              <a:t>4×4</a:t>
            </a:r>
            <a:r>
              <a:rPr lang="zh-TW" altLang="en-US" b="0" dirty="0"/>
              <a:t>至</a:t>
            </a:r>
            <a:r>
              <a:rPr lang="en-US" altLang="zh-TW" b="0" dirty="0"/>
              <a:t>32×32</a:t>
            </a:r>
            <a:r>
              <a:rPr lang="zh-TW" altLang="en-US" b="0" dirty="0"/>
              <a:t>，以及</a:t>
            </a:r>
            <a:r>
              <a:rPr lang="en-US" altLang="zh-TW" b="0" dirty="0"/>
              <a:t>33</a:t>
            </a:r>
            <a:r>
              <a:rPr lang="zh-TW" altLang="en-US" b="0" dirty="0"/>
              <a:t>種角度幀內預測模式，因此解碼器必須支援</a:t>
            </a:r>
            <a:r>
              <a:rPr lang="en-US" altLang="zh-TW" b="0" dirty="0"/>
              <a:t>132</a:t>
            </a:r>
            <a:r>
              <a:rPr lang="zh-TW" altLang="en-US" b="0" dirty="0"/>
              <a:t>種區塊大小和預測方向的組合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pPr lvl="1"/>
            <a:r>
              <a:rPr lang="zh-TW" altLang="en-US" dirty="0"/>
              <a:t>角度定義（</a:t>
            </a:r>
            <a:r>
              <a:rPr lang="en-US" altLang="zh-TW" dirty="0"/>
              <a:t>Angle Definitions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參考像素處理（</a:t>
            </a:r>
            <a:r>
              <a:rPr lang="en-US" altLang="zh-TW" dirty="0"/>
              <a:t>Reference Pixel Handling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任意數量方向的樣本預測（</a:t>
            </a:r>
            <a:r>
              <a:rPr lang="en-US" altLang="zh-TW" dirty="0"/>
              <a:t>Sample Prediction for Arbitrary Number of Directions</a:t>
            </a:r>
            <a:r>
              <a:rPr lang="zh-TW" altLang="en-US" dirty="0"/>
              <a:t>）</a:t>
            </a:r>
          </a:p>
          <a:p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52936"/>
            <a:ext cx="4526104" cy="325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199856"/>
            <a:ext cx="3574367" cy="280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9512" y="572743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/>
              <a:t>擴展左邊參考行至上方參考列，此為</a:t>
            </a:r>
            <a:r>
              <a:rPr lang="en-US" altLang="zh-TW" sz="1200" dirty="0"/>
              <a:t>8×8</a:t>
            </a:r>
            <a:r>
              <a:rPr lang="zh-TW" altLang="en-US" sz="1200" dirty="0"/>
              <a:t>像素的區塊。</a:t>
            </a:r>
          </a:p>
        </p:txBody>
      </p:sp>
    </p:spTree>
    <p:extLst>
      <p:ext uri="{BB962C8B-B14F-4D97-AF65-F5344CB8AC3E}">
        <p14:creationId xmlns:p14="http://schemas.microsoft.com/office/powerpoint/2010/main" val="7080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平面預測（</a:t>
            </a:r>
            <a:r>
              <a:rPr lang="en-US" altLang="zh-TW" dirty="0"/>
              <a:t>Planar Prediction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當邊緣出現時，雖然提供一有效的預測很重要，不是所有的圖像內容會符合邊緣模型（</a:t>
            </a:r>
            <a:r>
              <a:rPr lang="en-US" altLang="zh-TW" b="0" dirty="0"/>
              <a:t>Edge Model</a:t>
            </a:r>
            <a:r>
              <a:rPr lang="zh-TW" altLang="en-US" b="0" dirty="0"/>
              <a:t>），因此提供直流預測（</a:t>
            </a:r>
            <a:r>
              <a:rPr lang="en-US" altLang="zh-TW" b="0" dirty="0"/>
              <a:t>DC Prediction</a:t>
            </a:r>
            <a:r>
              <a:rPr lang="zh-TW" altLang="en-US" b="0" dirty="0"/>
              <a:t>）此一替換的模式，此模式致力於保持區塊邊界的</a:t>
            </a:r>
            <a:r>
              <a:rPr lang="zh-TW" altLang="en-US" b="0" dirty="0" smtClean="0"/>
              <a:t>連續性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endParaRPr lang="en-US" altLang="zh-TW" b="0" dirty="0"/>
          </a:p>
          <a:p>
            <a:endParaRPr lang="en-US" altLang="zh-TW" b="0" dirty="0" smtClean="0"/>
          </a:p>
          <a:p>
            <a:r>
              <a:rPr lang="zh-TW" altLang="en-US" b="0" dirty="0"/>
              <a:t>當畫面越複雜，</a:t>
            </a:r>
            <a:r>
              <a:rPr lang="en-US" altLang="zh-TW" b="0" dirty="0"/>
              <a:t>PU </a:t>
            </a:r>
            <a:r>
              <a:rPr lang="zh-TW" altLang="en-US" b="0" dirty="0"/>
              <a:t>的 大小會切的越小塊，以維持其細節部分的品質；反之，在畫面平滑以 及低移動的區域，</a:t>
            </a:r>
            <a:r>
              <a:rPr lang="en-US" altLang="zh-TW" b="0" dirty="0"/>
              <a:t>PU </a:t>
            </a:r>
            <a:r>
              <a:rPr lang="zh-TW" altLang="en-US" b="0" dirty="0"/>
              <a:t>會切大塊以減少位元率。</a:t>
            </a:r>
            <a:endParaRPr lang="en-US" altLang="zh-TW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24" y="3610532"/>
            <a:ext cx="3982633" cy="19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932040" y="559928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HEVC Intra Prediction </a:t>
            </a:r>
            <a:r>
              <a:rPr lang="zh-TW" altLang="en-US" dirty="0"/>
              <a:t>和 </a:t>
            </a:r>
            <a:r>
              <a:rPr lang="en-US" altLang="zh-TW" dirty="0"/>
              <a:t>PU </a:t>
            </a:r>
            <a:r>
              <a:rPr lang="zh-TW" altLang="en-US" dirty="0"/>
              <a:t>大小關係</a:t>
            </a:r>
          </a:p>
        </p:txBody>
      </p:sp>
    </p:spTree>
    <p:extLst>
      <p:ext uri="{BB962C8B-B14F-4D97-AF65-F5344CB8AC3E}">
        <p14:creationId xmlns:p14="http://schemas.microsoft.com/office/powerpoint/2010/main" val="24315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000" dirty="0"/>
              <a:t>參考樣本平滑濾波（</a:t>
            </a:r>
            <a:r>
              <a:rPr lang="en-US" altLang="zh-TW" sz="2000" dirty="0"/>
              <a:t>Reference Sample Smoothing</a:t>
            </a:r>
            <a:r>
              <a:rPr lang="zh-TW" altLang="en-US" sz="2000" dirty="0" smtClean="0"/>
              <a:t>）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/>
              <a:t>8×8</a:t>
            </a:r>
            <a:r>
              <a:rPr lang="zh-TW" altLang="en-US" b="0" dirty="0"/>
              <a:t>及更大的預測亮度區</a:t>
            </a:r>
            <a:r>
              <a:rPr lang="zh-TW" altLang="en-US" b="0" dirty="0" smtClean="0"/>
              <a:t>塊第</a:t>
            </a:r>
            <a:r>
              <a:rPr lang="zh-TW" altLang="en-US" b="0" dirty="0"/>
              <a:t>一個參考樣本</a:t>
            </a:r>
            <a:r>
              <a:rPr lang="en-US" altLang="zh-TW" b="0" dirty="0"/>
              <a:t>R</a:t>
            </a:r>
            <a:r>
              <a:rPr lang="en-US" altLang="zh-TW" b="0" baseline="-25000" dirty="0"/>
              <a:t>0,2N</a:t>
            </a:r>
            <a:r>
              <a:rPr lang="zh-TW" altLang="en-US" b="0" dirty="0"/>
              <a:t>和</a:t>
            </a:r>
            <a:r>
              <a:rPr lang="en-US" altLang="zh-TW" b="0" dirty="0"/>
              <a:t>R</a:t>
            </a:r>
            <a:r>
              <a:rPr lang="en-US" altLang="zh-TW" b="0" baseline="-25000" dirty="0"/>
              <a:t>2N,0</a:t>
            </a:r>
            <a:r>
              <a:rPr lang="zh-TW" altLang="en-US" b="0" dirty="0"/>
              <a:t>不被</a:t>
            </a:r>
            <a:r>
              <a:rPr lang="zh-TW" altLang="en-US" b="0" dirty="0" smtClean="0"/>
              <a:t>過濾</a:t>
            </a:r>
            <a:endParaRPr lang="en-US" altLang="zh-TW" b="0" dirty="0" smtClean="0"/>
          </a:p>
          <a:p>
            <a:r>
              <a:rPr lang="en-US" altLang="zh-TW" b="0" dirty="0" smtClean="0"/>
              <a:t>32×32</a:t>
            </a:r>
            <a:r>
              <a:rPr lang="zh-TW" altLang="en-US" b="0" dirty="0"/>
              <a:t>大小的區塊，除了垂直和水平的所有角度模式皆使用一個過濾參考</a:t>
            </a:r>
            <a:r>
              <a:rPr lang="zh-TW" altLang="en-US" b="0" dirty="0" smtClean="0"/>
              <a:t>；</a:t>
            </a:r>
            <a:endParaRPr lang="en-US" altLang="zh-TW" b="0" dirty="0" smtClean="0"/>
          </a:p>
          <a:p>
            <a:r>
              <a:rPr lang="en-US" altLang="zh-TW" b="0" dirty="0" smtClean="0"/>
              <a:t>16×16</a:t>
            </a:r>
            <a:r>
              <a:rPr lang="zh-TW" altLang="en-US" b="0" dirty="0"/>
              <a:t>大小的區塊，這些不使用一個過濾參考的模式增加至</a:t>
            </a:r>
            <a:r>
              <a:rPr lang="en-US" altLang="zh-TW" b="0" dirty="0"/>
              <a:t>4</a:t>
            </a:r>
            <a:r>
              <a:rPr lang="zh-TW" altLang="en-US" b="0" dirty="0"/>
              <a:t>個模式（</a:t>
            </a:r>
            <a:r>
              <a:rPr lang="en-US" altLang="zh-TW" b="0" dirty="0"/>
              <a:t>9</a:t>
            </a:r>
            <a:r>
              <a:rPr lang="zh-TW" altLang="en-US" b="0" dirty="0"/>
              <a:t>、</a:t>
            </a:r>
            <a:r>
              <a:rPr lang="en-US" altLang="zh-TW" b="0" dirty="0"/>
              <a:t>11</a:t>
            </a:r>
            <a:r>
              <a:rPr lang="zh-TW" altLang="en-US" b="0" dirty="0"/>
              <a:t>、</a:t>
            </a:r>
            <a:r>
              <a:rPr lang="en-US" altLang="zh-TW" b="0" dirty="0"/>
              <a:t>25</a:t>
            </a:r>
            <a:r>
              <a:rPr lang="zh-TW" altLang="en-US" b="0" dirty="0"/>
              <a:t>、</a:t>
            </a:r>
            <a:r>
              <a:rPr lang="en-US" altLang="zh-TW" b="0" dirty="0"/>
              <a:t>27</a:t>
            </a:r>
            <a:r>
              <a:rPr lang="zh-TW" altLang="en-US" b="0" dirty="0"/>
              <a:t>），包含很接近水平和垂直的模式</a:t>
            </a:r>
            <a:r>
              <a:rPr lang="zh-TW" altLang="en-US" b="0" dirty="0" smtClean="0"/>
              <a:t>；</a:t>
            </a:r>
            <a:endParaRPr lang="en-US" altLang="zh-TW" b="0" dirty="0" smtClean="0"/>
          </a:p>
          <a:p>
            <a:r>
              <a:rPr lang="zh-TW" altLang="en-US" b="0" dirty="0"/>
              <a:t>根據選擇的區塊大小及預測方向採用參考樣本平滑濾波，可以減少編碼造成的邊緣輪廓。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01327"/>
            <a:ext cx="32689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7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Weekly progress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LIBVA User </a:t>
            </a:r>
            <a:r>
              <a:rPr lang="en-US" altLang="zh-TW" dirty="0" err="1" smtClean="0"/>
              <a:t>manu</a:t>
            </a:r>
            <a:endParaRPr lang="en-US" altLang="zh-TW" dirty="0" smtClean="0"/>
          </a:p>
          <a:p>
            <a:r>
              <a:rPr lang="en-US" altLang="zh-TW" dirty="0" smtClean="0"/>
              <a:t>Code:</a:t>
            </a:r>
          </a:p>
          <a:p>
            <a:pPr lvl="1"/>
            <a:r>
              <a:rPr lang="zh-TW" altLang="en-US" dirty="0" smtClean="0"/>
              <a:t>讀取影像，擷取前十張出來</a:t>
            </a:r>
            <a:endParaRPr lang="en-US" altLang="zh-TW" dirty="0" smtClean="0"/>
          </a:p>
          <a:p>
            <a:pPr lvl="1"/>
            <a:r>
              <a:rPr lang="zh-TW" altLang="en-US" dirty="0"/>
              <a:t>讀取</a:t>
            </a:r>
            <a:r>
              <a:rPr lang="zh-TW" altLang="en-US" dirty="0" smtClean="0"/>
              <a:t>後 撥放影片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096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C:\Users\jimlee\Desktop\Screenshot from 2015-03-24 1352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71306"/>
            <a:ext cx="6840760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C:\Users\jimlee\Desktop\Screenshot from 2015-03-24 1356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712879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Hybrid Video 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70000"/>
            </a:pPr>
            <a:r>
              <a:rPr lang="en-US" altLang="zh-TW" sz="2000" dirty="0" smtClean="0"/>
              <a:t>Hybrid:</a:t>
            </a:r>
          </a:p>
          <a:p>
            <a:pPr marL="742950" lvl="2" indent="-342900">
              <a:buSzPct val="70000"/>
            </a:pPr>
            <a:r>
              <a:rPr lang="en-US" altLang="zh-TW" dirty="0" smtClean="0"/>
              <a:t>multi </a:t>
            </a:r>
            <a:r>
              <a:rPr lang="en-US" altLang="zh-TW" dirty="0"/>
              <a:t>platform (Linux/Mac OS X/Windows) </a:t>
            </a:r>
            <a:r>
              <a:rPr lang="en-US" altLang="zh-TW" dirty="0" err="1"/>
              <a:t>Qt</a:t>
            </a:r>
            <a:r>
              <a:rPr lang="en-US" altLang="zh-TW" dirty="0"/>
              <a:t> based frontend for a bunch of other tools which can convert nearly every input to x264/</a:t>
            </a:r>
            <a:r>
              <a:rPr lang="en-US" altLang="zh-TW" dirty="0" err="1"/>
              <a:t>Xvid</a:t>
            </a:r>
            <a:r>
              <a:rPr lang="en-US" altLang="zh-TW" dirty="0"/>
              <a:t>/VP8 + ac3/</a:t>
            </a:r>
            <a:r>
              <a:rPr lang="en-US" altLang="zh-TW" dirty="0" err="1"/>
              <a:t>ogg</a:t>
            </a:r>
            <a:r>
              <a:rPr lang="en-US" altLang="zh-TW" dirty="0"/>
              <a:t>/mp3/</a:t>
            </a:r>
            <a:r>
              <a:rPr lang="en-US" altLang="zh-TW" dirty="0" err="1"/>
              <a:t>aac</a:t>
            </a:r>
            <a:r>
              <a:rPr lang="en-US" altLang="zh-TW" dirty="0"/>
              <a:t>/</a:t>
            </a:r>
            <a:r>
              <a:rPr lang="en-US" altLang="zh-TW" dirty="0" err="1"/>
              <a:t>flac</a:t>
            </a:r>
            <a:r>
              <a:rPr lang="en-US" altLang="zh-TW" dirty="0"/>
              <a:t> inside an mp4/m2ts/</a:t>
            </a:r>
            <a:r>
              <a:rPr lang="en-US" altLang="zh-TW" dirty="0" err="1"/>
              <a:t>mkv</a:t>
            </a:r>
            <a:r>
              <a:rPr lang="en-US" altLang="zh-TW" dirty="0"/>
              <a:t>/</a:t>
            </a:r>
            <a:r>
              <a:rPr lang="en-US" altLang="zh-TW" dirty="0" err="1"/>
              <a:t>webm</a:t>
            </a:r>
            <a:r>
              <a:rPr lang="en-US" altLang="zh-TW" dirty="0"/>
              <a:t> container, a Blu-ray or an AVCHD </a:t>
            </a:r>
            <a:r>
              <a:rPr lang="en-US" altLang="zh-TW" dirty="0" smtClean="0"/>
              <a:t>structure</a:t>
            </a:r>
          </a:p>
          <a:p>
            <a:r>
              <a:rPr lang="en-US" altLang="zh-TW" dirty="0" smtClean="0"/>
              <a:t>Inverse:</a:t>
            </a:r>
          </a:p>
        </p:txBody>
      </p:sp>
      <p:sp>
        <p:nvSpPr>
          <p:cNvPr id="4" name="矩形 3"/>
          <p:cNvSpPr/>
          <p:nvPr/>
        </p:nvSpPr>
        <p:spPr>
          <a:xfrm>
            <a:off x="4601567" y="3004046"/>
            <a:ext cx="4298432" cy="2612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 descr="http://upload.wikimedia.org/wikipedia/commons/1/1c/Typical_video_enco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15" y="3196993"/>
            <a:ext cx="4381537" cy="202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537116" y="523580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Hybrid Video Coding</a:t>
            </a:r>
            <a:r>
              <a:rPr lang="zh-TW" alt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56001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8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編碼樹單元（</a:t>
            </a:r>
            <a:r>
              <a:rPr lang="en-US" altLang="zh-TW" dirty="0"/>
              <a:t>Coding Tree Block</a:t>
            </a:r>
            <a:r>
              <a:rPr lang="zh-TW" altLang="en-US" dirty="0" smtClean="0"/>
              <a:t>）</a:t>
            </a:r>
            <a:endParaRPr lang="zh-TW" altLang="en-US" b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語法元素</a:t>
            </a:r>
            <a:r>
              <a:rPr lang="en-US" altLang="zh-TW" b="0" dirty="0" smtClean="0"/>
              <a:t>:</a:t>
            </a:r>
          </a:p>
          <a:p>
            <a:pPr lvl="1"/>
            <a:r>
              <a:rPr lang="zh-TW" altLang="en-US" b="0" dirty="0"/>
              <a:t>使用</a:t>
            </a:r>
            <a:r>
              <a:rPr lang="en-US" altLang="zh-TW" b="0" dirty="0"/>
              <a:t>(Context-based Adaptive Binary Arithmetic Coding</a:t>
            </a:r>
            <a:r>
              <a:rPr lang="zh-TW" altLang="en-US" b="0" dirty="0"/>
              <a:t>簡稱</a:t>
            </a:r>
            <a:r>
              <a:rPr lang="en-US" altLang="zh-TW" b="0" dirty="0"/>
              <a:t>CABAC)</a:t>
            </a:r>
            <a:r>
              <a:rPr lang="zh-TW" altLang="en-US" b="0" dirty="0"/>
              <a:t>，由二值化</a:t>
            </a:r>
            <a:r>
              <a:rPr lang="en-US" altLang="zh-TW" b="0" dirty="0"/>
              <a:t>(</a:t>
            </a:r>
            <a:r>
              <a:rPr lang="en-US" altLang="zh-TW" b="0" dirty="0" err="1"/>
              <a:t>binarization</a:t>
            </a:r>
            <a:r>
              <a:rPr lang="en-US" altLang="zh-TW" b="0" dirty="0"/>
              <a:t>)</a:t>
            </a:r>
            <a:r>
              <a:rPr lang="zh-TW" altLang="en-US" b="0" dirty="0"/>
              <a:t>，上下文模型化</a:t>
            </a:r>
            <a:r>
              <a:rPr lang="en-US" altLang="zh-TW" b="0" dirty="0"/>
              <a:t>(context modeling)</a:t>
            </a:r>
            <a:r>
              <a:rPr lang="zh-TW" altLang="en-US" b="0" dirty="0"/>
              <a:t>和二進制算術編碼</a:t>
            </a:r>
            <a:r>
              <a:rPr lang="en-US" altLang="zh-TW" b="0" dirty="0"/>
              <a:t>(Binary Arithmetic Coding)</a:t>
            </a:r>
            <a:r>
              <a:rPr lang="zh-TW" altLang="en-US" b="0" dirty="0"/>
              <a:t>組成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pPr marL="342900" lvl="1" indent="-342900">
              <a:buSzPct val="70000"/>
            </a:pPr>
            <a:r>
              <a:rPr lang="en-US" altLang="zh-TW" b="0" dirty="0" smtClean="0"/>
              <a:t>HEVC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Version 2:</a:t>
            </a:r>
            <a:r>
              <a:rPr lang="zh-TW" altLang="en-US" b="0" dirty="0" smtClean="0"/>
              <a:t>  </a:t>
            </a:r>
            <a:r>
              <a:rPr lang="en-US" altLang="zh-TW" b="0" dirty="0" smtClean="0"/>
              <a:t>adds </a:t>
            </a:r>
            <a:r>
              <a:rPr lang="en-US" altLang="zh-TW" b="0" dirty="0"/>
              <a:t>21 range extensions profiles, two scalable extensions profiles, and one </a:t>
            </a:r>
            <a:r>
              <a:rPr lang="en-US" altLang="zh-TW" b="0" dirty="0" smtClean="0"/>
              <a:t>multi-view profile. 	</a:t>
            </a:r>
          </a:p>
          <a:p>
            <a:pPr marL="742950" lvl="2" indent="-342900">
              <a:buSzPct val="70000"/>
            </a:pPr>
            <a:r>
              <a:rPr lang="en-US" altLang="zh-TW" dirty="0"/>
              <a:t>Monochrome, Monochrome 12, Monochrome </a:t>
            </a:r>
            <a:r>
              <a:rPr lang="en-US" altLang="zh-TW" dirty="0" smtClean="0"/>
              <a:t>16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marL="742950" lvl="2" indent="-342900">
              <a:buSzPct val="70000"/>
            </a:pPr>
            <a:r>
              <a:rPr lang="en-US" altLang="zh-TW" dirty="0" smtClean="0"/>
              <a:t>Main 12</a:t>
            </a:r>
          </a:p>
          <a:p>
            <a:pPr marL="742950" lvl="2" indent="-342900">
              <a:buSzPct val="70000"/>
            </a:pPr>
            <a:r>
              <a:rPr lang="en-US" altLang="zh-TW" dirty="0" smtClean="0"/>
              <a:t>Main </a:t>
            </a:r>
            <a:r>
              <a:rPr lang="en-US" altLang="zh-TW" dirty="0"/>
              <a:t>4:2:2 10, Main 4:2:2 </a:t>
            </a:r>
            <a:r>
              <a:rPr lang="en-US" altLang="zh-TW" dirty="0" smtClean="0"/>
              <a:t>12</a:t>
            </a:r>
          </a:p>
          <a:p>
            <a:pPr marL="742950" lvl="2" indent="-342900">
              <a:buSzPct val="70000"/>
            </a:pPr>
            <a:r>
              <a:rPr lang="en-US" altLang="zh-TW" dirty="0" smtClean="0"/>
              <a:t>Main </a:t>
            </a:r>
            <a:r>
              <a:rPr lang="en-US" altLang="zh-TW" dirty="0"/>
              <a:t>4:4:4, Main 4:4:4 10, Main 4:4:4 </a:t>
            </a:r>
            <a:r>
              <a:rPr lang="en-US" altLang="zh-TW" dirty="0" smtClean="0"/>
              <a:t>12</a:t>
            </a:r>
          </a:p>
          <a:p>
            <a:pPr marL="742950" lvl="2" indent="-342900">
              <a:buSzPct val="70000"/>
            </a:pPr>
            <a:r>
              <a:rPr lang="en-US" altLang="zh-TW" dirty="0" smtClean="0"/>
              <a:t>Monochrome </a:t>
            </a:r>
            <a:r>
              <a:rPr lang="en-US" altLang="zh-TW" dirty="0"/>
              <a:t>12 Intra, Monochrome 16 </a:t>
            </a:r>
            <a:r>
              <a:rPr lang="en-US" altLang="zh-TW" dirty="0" smtClean="0"/>
              <a:t>Intra</a:t>
            </a:r>
          </a:p>
          <a:p>
            <a:pPr marL="742950" lvl="2" indent="-342900">
              <a:buSzPct val="70000"/>
            </a:pPr>
            <a:r>
              <a:rPr lang="en-US" altLang="zh-TW" dirty="0" smtClean="0"/>
              <a:t>Main </a:t>
            </a:r>
            <a:r>
              <a:rPr lang="en-US" altLang="zh-TW" dirty="0"/>
              <a:t>12 </a:t>
            </a:r>
            <a:r>
              <a:rPr lang="en-US" altLang="zh-TW" dirty="0" smtClean="0"/>
              <a:t>Intra</a:t>
            </a:r>
          </a:p>
          <a:p>
            <a:pPr marL="742950" lvl="2" indent="-342900">
              <a:buSzPct val="70000"/>
            </a:pPr>
            <a:r>
              <a:rPr lang="en-US" altLang="zh-TW" dirty="0" smtClean="0"/>
              <a:t>Main </a:t>
            </a:r>
            <a:r>
              <a:rPr lang="en-US" altLang="zh-TW" dirty="0"/>
              <a:t>4:2:2 10 Intra, Main 4:2:2 12 </a:t>
            </a:r>
            <a:r>
              <a:rPr lang="en-US" altLang="zh-TW" dirty="0" smtClean="0"/>
              <a:t>Intra</a:t>
            </a:r>
          </a:p>
          <a:p>
            <a:pPr marL="742950" lvl="2" indent="-342900">
              <a:buSzPct val="70000"/>
            </a:pPr>
            <a:r>
              <a:rPr lang="en-US" altLang="zh-TW" dirty="0" smtClean="0"/>
              <a:t>Main </a:t>
            </a:r>
            <a:r>
              <a:rPr lang="en-US" altLang="zh-TW" dirty="0"/>
              <a:t>4:4:4 Intra, Main 4:4:4 10 </a:t>
            </a:r>
            <a:r>
              <a:rPr lang="en-US" altLang="zh-TW" dirty="0" smtClean="0"/>
              <a:t>Intra</a:t>
            </a:r>
          </a:p>
          <a:p>
            <a:pPr marL="742950" lvl="2" indent="-342900">
              <a:buSzPct val="70000"/>
            </a:pPr>
            <a:r>
              <a:rPr lang="en-US" altLang="zh-TW" dirty="0" smtClean="0"/>
              <a:t>Main </a:t>
            </a:r>
            <a:r>
              <a:rPr lang="en-US" altLang="zh-TW" dirty="0"/>
              <a:t>4:4:4 12 Intra, Main 4:4:4 16 </a:t>
            </a:r>
            <a:r>
              <a:rPr lang="en-US" altLang="zh-TW" dirty="0" smtClean="0"/>
              <a:t>Intra</a:t>
            </a:r>
          </a:p>
          <a:p>
            <a:pPr marL="742950" lvl="2" indent="-342900">
              <a:buSzPct val="70000"/>
            </a:pPr>
            <a:r>
              <a:rPr lang="en-US" altLang="zh-TW" dirty="0" smtClean="0"/>
              <a:t>Main </a:t>
            </a:r>
            <a:r>
              <a:rPr lang="en-US" altLang="zh-TW" dirty="0"/>
              <a:t>4:4:4 Still Picture, Main 4:4:4 16 Still </a:t>
            </a:r>
            <a:r>
              <a:rPr lang="en-US" altLang="zh-TW" dirty="0" smtClean="0"/>
              <a:t>Picture</a:t>
            </a:r>
          </a:p>
          <a:p>
            <a:pPr marL="742950" lvl="2" indent="-342900">
              <a:buSzPct val="70000"/>
            </a:pPr>
            <a:r>
              <a:rPr lang="en-US" altLang="zh-TW" dirty="0" smtClean="0"/>
              <a:t>High </a:t>
            </a:r>
            <a:r>
              <a:rPr lang="en-US" altLang="zh-TW" dirty="0"/>
              <a:t>Throughput 4:4:4 16 </a:t>
            </a:r>
            <a:r>
              <a:rPr lang="en-US" altLang="zh-TW" dirty="0" smtClean="0"/>
              <a:t>Intra</a:t>
            </a:r>
          </a:p>
          <a:p>
            <a:pPr marL="742950" lvl="2" indent="-342900">
              <a:buSzPct val="70000"/>
            </a:pPr>
            <a:r>
              <a:rPr lang="en-US" altLang="zh-TW" dirty="0" smtClean="0"/>
              <a:t>Scalable </a:t>
            </a:r>
            <a:r>
              <a:rPr lang="en-US" altLang="zh-TW" dirty="0"/>
              <a:t>Main, Scalable Main </a:t>
            </a:r>
            <a:r>
              <a:rPr lang="en-US" altLang="zh-TW" dirty="0" smtClean="0"/>
              <a:t>10</a:t>
            </a:r>
          </a:p>
          <a:p>
            <a:pPr marL="742950" lvl="2" indent="-342900">
              <a:buSzPct val="70000"/>
            </a:pPr>
            <a:r>
              <a:rPr lang="en-US" altLang="zh-TW" dirty="0" err="1" smtClean="0"/>
              <a:t>Multiview</a:t>
            </a:r>
            <a:r>
              <a:rPr lang="en-US" altLang="zh-TW" dirty="0" smtClean="0"/>
              <a:t> </a:t>
            </a:r>
            <a:r>
              <a:rPr lang="en-US" altLang="zh-TW" dirty="0"/>
              <a:t>Main</a:t>
            </a:r>
            <a:endParaRPr lang="en-US" altLang="zh-TW" dirty="0" smtClean="0"/>
          </a:p>
        </p:txBody>
      </p:sp>
      <p:pic>
        <p:nvPicPr>
          <p:cNvPr id="2050" name="Picture 2" descr="http://upload.wikimedia.org/wikipedia/commons/8/81/CTU_CT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80927"/>
            <a:ext cx="2730581" cy="308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8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CABAC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二值化</a:t>
            </a:r>
            <a:r>
              <a:rPr lang="en-US" altLang="zh-TW" b="0" dirty="0" smtClean="0"/>
              <a:t>:</a:t>
            </a:r>
          </a:p>
          <a:p>
            <a:pPr lvl="1"/>
            <a:r>
              <a:rPr lang="zh-TW" altLang="en-US" b="0" dirty="0" smtClean="0"/>
              <a:t>將語法元素映射成二進制符號</a:t>
            </a:r>
            <a:r>
              <a:rPr lang="en-US" altLang="zh-TW" b="0" dirty="0" smtClean="0"/>
              <a:t>(bin)</a:t>
            </a:r>
            <a:r>
              <a:rPr lang="zh-TW" altLang="en-US" b="0" dirty="0" smtClean="0"/>
              <a:t> </a:t>
            </a:r>
            <a:endParaRPr lang="en-US" altLang="zh-TW" b="0" dirty="0" smtClean="0"/>
          </a:p>
          <a:p>
            <a:r>
              <a:rPr lang="zh-CN" altLang="en-US" b="0" dirty="0" smtClean="0"/>
              <a:t>上下文模型</a:t>
            </a:r>
            <a:r>
              <a:rPr lang="en-US" altLang="zh-CN" b="0" dirty="0" smtClean="0"/>
              <a:t>:</a:t>
            </a:r>
          </a:p>
          <a:p>
            <a:pPr lvl="1"/>
            <a:r>
              <a:rPr lang="zh-TW" altLang="en-US" b="0" dirty="0" smtClean="0"/>
              <a:t>壓縮比例可取得巨大提高，關鍵在此引入為編碼過程</a:t>
            </a:r>
            <a:r>
              <a:rPr lang="zh-TW" altLang="en-US" b="0" dirty="0"/>
              <a:t>提供精準的</a:t>
            </a:r>
            <a:r>
              <a:rPr lang="zh-TW" altLang="en-US" b="0" dirty="0" smtClean="0"/>
              <a:t>概率估計，</a:t>
            </a:r>
            <a:r>
              <a:rPr lang="zh-TW" altLang="en-US" b="0" dirty="0"/>
              <a:t>每</a:t>
            </a:r>
            <a:r>
              <a:rPr lang="zh-TW" altLang="en-US" b="0" dirty="0" smtClean="0"/>
              <a:t>一個</a:t>
            </a:r>
            <a:r>
              <a:rPr lang="en-US" altLang="zh-TW" b="0" dirty="0" smtClean="0"/>
              <a:t>bin</a:t>
            </a:r>
            <a:r>
              <a:rPr lang="zh-TW" altLang="en-US" b="0" dirty="0" smtClean="0"/>
              <a:t>的上下文模型的選擇依據包含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語法元素類型，</a:t>
            </a:r>
            <a:r>
              <a:rPr lang="en-US" altLang="zh-TW" b="0" dirty="0" smtClean="0"/>
              <a:t>bin</a:t>
            </a:r>
            <a:r>
              <a:rPr lang="zh-TW" altLang="en-US" b="0" dirty="0" smtClean="0"/>
              <a:t>位置，亮度</a:t>
            </a:r>
            <a:r>
              <a:rPr lang="en-US" altLang="zh-TW" b="0" dirty="0" smtClean="0"/>
              <a:t>/</a:t>
            </a:r>
            <a:r>
              <a:rPr lang="zh-TW" altLang="en-US" b="0" dirty="0" smtClean="0"/>
              <a:t>色度和相鄰區塊信息等</a:t>
            </a:r>
            <a:r>
              <a:rPr lang="en-US" altLang="zh-TW" b="0" dirty="0" smtClean="0"/>
              <a:t>..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採用</a:t>
            </a:r>
            <a:r>
              <a:rPr lang="en-US" altLang="zh-TW" b="0" dirty="0" smtClean="0"/>
              <a:t>7bit</a:t>
            </a:r>
            <a:r>
              <a:rPr lang="zh-TW" altLang="en-US" b="0" dirty="0" smtClean="0"/>
              <a:t>結構，</a:t>
            </a:r>
            <a:r>
              <a:rPr lang="en-US" altLang="zh-TW" b="0" dirty="0" smtClean="0"/>
              <a:t>6bit</a:t>
            </a:r>
            <a:r>
              <a:rPr lang="zh-TW" altLang="en-US" b="0" dirty="0" smtClean="0"/>
              <a:t>的概率狀態位和</a:t>
            </a:r>
            <a:r>
              <a:rPr lang="en-US" altLang="zh-TW" b="0" dirty="0" smtClean="0"/>
              <a:t>1bit</a:t>
            </a:r>
            <a:r>
              <a:rPr lang="zh-TW" altLang="en-US" b="0" dirty="0" smtClean="0"/>
              <a:t>的最大概率模型位</a:t>
            </a:r>
            <a:endParaRPr lang="zh-CN" altLang="en-US" b="0" dirty="0" smtClean="0"/>
          </a:p>
          <a:p>
            <a:r>
              <a:rPr lang="zh-TW" altLang="en-US" b="0" dirty="0"/>
              <a:t>算數</a:t>
            </a:r>
            <a:r>
              <a:rPr lang="zh-TW" altLang="en-US" b="0" dirty="0" smtClean="0"/>
              <a:t>編碼</a:t>
            </a:r>
            <a:r>
              <a:rPr lang="en-US" altLang="zh-TW" b="0" dirty="0" smtClean="0"/>
              <a:t>:</a:t>
            </a:r>
          </a:p>
          <a:p>
            <a:pPr lvl="1"/>
            <a:r>
              <a:rPr lang="zh-TW" altLang="en-US" b="0" dirty="0"/>
              <a:t>把整個輸入的訊息編碼為一個數，一個滿足（</a:t>
            </a:r>
            <a:r>
              <a:rPr lang="en-US" altLang="zh-TW" b="0" dirty="0"/>
              <a:t>0.0 ≤ </a:t>
            </a:r>
            <a:r>
              <a:rPr lang="en-US" altLang="zh-TW" b="0" i="1" dirty="0"/>
              <a:t>n</a:t>
            </a:r>
            <a:r>
              <a:rPr lang="zh-TW" altLang="en-US" b="0" dirty="0"/>
              <a:t> </a:t>
            </a:r>
            <a:r>
              <a:rPr lang="en-US" altLang="zh-TW" b="0" dirty="0"/>
              <a:t>&lt; 1.0</a:t>
            </a:r>
            <a:r>
              <a:rPr lang="zh-TW" altLang="en-US" b="0" dirty="0"/>
              <a:t>）的小數</a:t>
            </a:r>
            <a:r>
              <a:rPr lang="en-US" altLang="zh-TW" b="0" dirty="0"/>
              <a:t>n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5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16832"/>
            <a:ext cx="4410075" cy="48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6934200" cy="346075"/>
          </a:xfrm>
        </p:spPr>
        <p:txBody>
          <a:bodyPr/>
          <a:lstStyle/>
          <a:p>
            <a:r>
              <a:rPr lang="zh-TW" altLang="en-US" dirty="0"/>
              <a:t>編碼單元</a:t>
            </a:r>
            <a:r>
              <a:rPr lang="en-US" altLang="zh-TW" dirty="0"/>
              <a:t>(Coding Unit, CU)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04" y="3645024"/>
            <a:ext cx="5048267" cy="248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CTU (coding tree unit)</a:t>
            </a:r>
            <a:r>
              <a:rPr lang="zh-TW" altLang="en-US" dirty="0" smtClean="0"/>
              <a:t>利用</a:t>
            </a:r>
            <a:r>
              <a:rPr lang="zh-TW" altLang="en-US" dirty="0"/>
              <a:t>四分樹劃分</a:t>
            </a:r>
            <a:r>
              <a:rPr lang="en-US" altLang="zh-TW" dirty="0"/>
              <a:t>(quad tree partition)</a:t>
            </a:r>
            <a:r>
              <a:rPr lang="zh-TW" altLang="en-US" dirty="0"/>
              <a:t>可以切割成一個以上的 </a:t>
            </a:r>
            <a:r>
              <a:rPr lang="en-US" altLang="zh-TW" dirty="0"/>
              <a:t>CU</a:t>
            </a:r>
            <a:r>
              <a:rPr lang="zh-TW" altLang="en-US" dirty="0"/>
              <a:t>，而 </a:t>
            </a:r>
            <a:r>
              <a:rPr lang="en-US" altLang="zh-TW" dirty="0"/>
              <a:t>CU </a:t>
            </a:r>
            <a:r>
              <a:rPr lang="zh-TW" altLang="en-US" dirty="0"/>
              <a:t>的大小 可以從 </a:t>
            </a:r>
            <a:r>
              <a:rPr lang="en-US" altLang="zh-TW" dirty="0"/>
              <a:t>64×64 </a:t>
            </a:r>
            <a:r>
              <a:rPr lang="zh-TW" altLang="en-US" dirty="0"/>
              <a:t>到 </a:t>
            </a:r>
            <a:r>
              <a:rPr lang="en-US" altLang="zh-TW" dirty="0"/>
              <a:t>8×8</a:t>
            </a:r>
            <a:r>
              <a:rPr lang="zh-TW" altLang="en-US" dirty="0"/>
              <a:t>，並且以深度</a:t>
            </a:r>
            <a:r>
              <a:rPr lang="en-US" altLang="zh-TW" dirty="0"/>
              <a:t>(depth)</a:t>
            </a:r>
            <a:r>
              <a:rPr lang="zh-TW" altLang="en-US" dirty="0"/>
              <a:t>表示其大小。 每個 </a:t>
            </a:r>
            <a:r>
              <a:rPr lang="en-US" altLang="zh-TW" dirty="0"/>
              <a:t>CU </a:t>
            </a:r>
            <a:r>
              <a:rPr lang="zh-TW" altLang="en-US" dirty="0"/>
              <a:t>都必須經過 </a:t>
            </a:r>
            <a:r>
              <a:rPr lang="en-US" altLang="zh-TW" dirty="0"/>
              <a:t>PU </a:t>
            </a:r>
            <a:r>
              <a:rPr lang="zh-TW" altLang="en-US" dirty="0" smtClean="0"/>
              <a:t>以及 </a:t>
            </a:r>
            <a:r>
              <a:rPr lang="en-US" altLang="zh-TW" dirty="0"/>
              <a:t>TU </a:t>
            </a:r>
            <a:r>
              <a:rPr lang="zh-TW" altLang="en-US" dirty="0"/>
              <a:t>去算出其 </a:t>
            </a:r>
            <a:r>
              <a:rPr lang="en-US" altLang="zh-TW" dirty="0" err="1" smtClean="0"/>
              <a:t>Rdcost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/>
              <a:t>再利用 </a:t>
            </a:r>
            <a:r>
              <a:rPr lang="en-US" altLang="zh-TW" dirty="0" err="1"/>
              <a:t>RDcost</a:t>
            </a:r>
            <a:r>
              <a:rPr lang="en-US" altLang="zh-TW" dirty="0"/>
              <a:t> </a:t>
            </a:r>
            <a:r>
              <a:rPr lang="zh-TW" altLang="en-US" dirty="0"/>
              <a:t>選擇出最適當的 </a:t>
            </a:r>
            <a:r>
              <a:rPr lang="en-US" altLang="zh-TW" dirty="0"/>
              <a:t>CU</a:t>
            </a:r>
            <a:r>
              <a:rPr lang="zh-TW" altLang="en-US" dirty="0"/>
              <a:t>，所有 </a:t>
            </a:r>
            <a:r>
              <a:rPr lang="en-US" altLang="zh-TW" dirty="0"/>
              <a:t>CU </a:t>
            </a:r>
            <a:r>
              <a:rPr lang="zh-TW" altLang="en-US" dirty="0"/>
              <a:t>做完便完成了 </a:t>
            </a:r>
            <a:r>
              <a:rPr lang="en-US" altLang="zh-TW" dirty="0"/>
              <a:t>CTU </a:t>
            </a:r>
            <a:r>
              <a:rPr lang="zh-TW" altLang="en-US" dirty="0"/>
              <a:t>樹形之</a:t>
            </a:r>
            <a:r>
              <a:rPr lang="zh-TW" altLang="en-US" dirty="0" smtClean="0"/>
              <a:t>切割。</a:t>
            </a:r>
            <a:endParaRPr lang="en-US" altLang="zh-TW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123728" y="458112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6985074" cy="346075"/>
          </a:xfrm>
        </p:spPr>
        <p:txBody>
          <a:bodyPr/>
          <a:lstStyle/>
          <a:p>
            <a:r>
              <a:rPr lang="en-US" altLang="zh-TW" dirty="0"/>
              <a:t>Coding </a:t>
            </a:r>
            <a:r>
              <a:rPr lang="en-US" altLang="zh-TW" dirty="0" smtClean="0"/>
              <a:t>Unit block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利用兩種</a:t>
            </a:r>
            <a:r>
              <a:rPr lang="zh-TW" altLang="en-US" dirty="0" smtClean="0"/>
              <a:t>方式</a:t>
            </a:r>
            <a:r>
              <a:rPr lang="zh-TW" altLang="en-US" dirty="0"/>
              <a:t>加速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CU block </a:t>
            </a:r>
            <a:r>
              <a:rPr lang="zh-TW" altLang="en-US" dirty="0" smtClean="0"/>
              <a:t>大小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sz="2000" b="0" dirty="0" smtClean="0"/>
              <a:t>深度範圍確定</a:t>
            </a:r>
            <a:r>
              <a:rPr lang="en-US" altLang="zh-TW" sz="2000" b="0" dirty="0" smtClean="0"/>
              <a:t>(Adaptive depth range determination)</a:t>
            </a:r>
          </a:p>
          <a:p>
            <a:pPr lvl="1"/>
            <a:r>
              <a:rPr lang="zh-TW" altLang="en-US" sz="2000" b="0" dirty="0" smtClean="0"/>
              <a:t>提早終止不必要的運動估計</a:t>
            </a:r>
            <a:r>
              <a:rPr lang="en-US" altLang="zh-TW" sz="2000" b="0" dirty="0" smtClean="0"/>
              <a:t>(Early </a:t>
            </a:r>
            <a:r>
              <a:rPr lang="en-US" altLang="zh-TW" sz="2000" b="0" dirty="0"/>
              <a:t>Termination of unnecessary </a:t>
            </a:r>
            <a:r>
              <a:rPr lang="en-US" altLang="zh-TW" sz="2000" b="0" dirty="0" smtClean="0"/>
              <a:t>Motion Estimation)</a:t>
            </a:r>
            <a:endParaRPr lang="en-US" altLang="zh-TW" sz="2000" b="0" dirty="0"/>
          </a:p>
        </p:txBody>
      </p:sp>
    </p:spTree>
    <p:extLst>
      <p:ext uri="{BB962C8B-B14F-4D97-AF65-F5344CB8AC3E}">
        <p14:creationId xmlns:p14="http://schemas.microsoft.com/office/powerpoint/2010/main" val="13105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Adaptive Depth </a:t>
            </a:r>
            <a:r>
              <a:rPr lang="en-US" altLang="zh-TW" dirty="0"/>
              <a:t>Range Determination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54057" y="924817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96FF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296FF"/>
              </a:buClr>
              <a:buSzPct val="50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Consider spatial and temporal correlations to </a:t>
            </a:r>
          </a:p>
          <a:p>
            <a:pPr lvl="1"/>
            <a:r>
              <a:rPr lang="en-US" altLang="zh-TW" kern="0" dirty="0" smtClean="0"/>
              <a:t>analyze region properties.</a:t>
            </a:r>
          </a:p>
          <a:p>
            <a:pPr lvl="1"/>
            <a:r>
              <a:rPr lang="en-US" altLang="zh-TW" kern="0" dirty="0" smtClean="0"/>
              <a:t>skip ME on unnecessary CU sizes.</a:t>
            </a:r>
          </a:p>
          <a:p>
            <a:endParaRPr lang="en-US" altLang="zh-TW" kern="0" dirty="0" smtClean="0"/>
          </a:p>
          <a:p>
            <a:r>
              <a:rPr lang="en-US" altLang="zh-TW" kern="0" dirty="0" smtClean="0"/>
              <a:t>Depth prediction</a:t>
            </a:r>
          </a:p>
          <a:p>
            <a:pPr marL="457200" lvl="1" indent="0">
              <a:buNone/>
            </a:pPr>
            <a:endParaRPr lang="zh-TW" altLang="en-US" kern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71" y="3200052"/>
            <a:ext cx="30670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27" y="3404840"/>
            <a:ext cx="28860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5514057" y="3644054"/>
            <a:ext cx="568077" cy="436664"/>
          </a:xfrm>
          <a:prstGeom prst="rect">
            <a:avLst/>
          </a:prstGeom>
        </p:spPr>
        <p:txBody>
          <a:bodyPr bIns="91440" anchor="b" anchorCtr="0">
            <a:normAutofit fontScale="4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0.3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24611" y="4357339"/>
            <a:ext cx="568077" cy="436664"/>
          </a:xfrm>
          <a:prstGeom prst="rect">
            <a:avLst/>
          </a:prstGeom>
        </p:spPr>
        <p:txBody>
          <a:bodyPr bIns="91440" anchor="b" anchorCtr="0">
            <a:normAutofit fontScale="4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0.3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280795" y="4094448"/>
            <a:ext cx="568077" cy="436664"/>
          </a:xfrm>
          <a:prstGeom prst="rect">
            <a:avLst/>
          </a:prstGeom>
        </p:spPr>
        <p:txBody>
          <a:bodyPr bIns="91440" anchor="b" anchorCtr="0">
            <a:normAutofit fontScale="4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0.3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945980" y="3648670"/>
            <a:ext cx="568077" cy="436664"/>
          </a:xfrm>
          <a:prstGeom prst="rect">
            <a:avLst/>
          </a:prstGeom>
        </p:spPr>
        <p:txBody>
          <a:bodyPr bIns="91440" anchor="b" anchorCtr="0">
            <a:normAutofit fontScale="4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0.1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2780" y="260648"/>
            <a:ext cx="6934200" cy="346075"/>
          </a:xfrm>
        </p:spPr>
        <p:txBody>
          <a:bodyPr/>
          <a:lstStyle/>
          <a:p>
            <a:pPr lvl="1"/>
            <a:r>
              <a:rPr lang="en-US" altLang="zh-TW" sz="1800" b="0" dirty="0"/>
              <a:t>Early Termination of unnecessary Motion </a:t>
            </a:r>
            <a:r>
              <a:rPr lang="en-US" altLang="zh-TW" sz="1800" b="0" dirty="0" smtClean="0"/>
              <a:t>Estimation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The threshold(T) is set to 0.1</a:t>
            </a:r>
          </a:p>
          <a:p>
            <a:pPr lvl="1"/>
            <a:r>
              <a:rPr lang="en-US" altLang="zh-TW" b="0" dirty="0"/>
              <a:t>T &gt;= 0.1, </a:t>
            </a:r>
            <a:r>
              <a:rPr lang="zh-TW" altLang="en-US" b="0" dirty="0" smtClean="0"/>
              <a:t>認定為複雜的移動</a:t>
            </a:r>
            <a:endParaRPr lang="en-US" altLang="zh-TW" b="0" dirty="0" smtClean="0"/>
          </a:p>
          <a:p>
            <a:pPr lvl="1"/>
            <a:r>
              <a:rPr lang="en-US" altLang="zh-TW" b="0" dirty="0" smtClean="0"/>
              <a:t>T </a:t>
            </a:r>
            <a:r>
              <a:rPr lang="en-US" altLang="zh-TW" b="0" dirty="0"/>
              <a:t>&lt; 0.1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 認定為均值的移動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0" dirty="0"/>
              <a:t>均勻</a:t>
            </a:r>
            <a:r>
              <a:rPr lang="zh-TW" altLang="en-US" b="0" dirty="0" smtClean="0"/>
              <a:t>運動的區塊沒必要</a:t>
            </a:r>
            <a:r>
              <a:rPr lang="zh-TW" altLang="en-US" b="0" dirty="0"/>
              <a:t>分割成四個子的</a:t>
            </a:r>
            <a:r>
              <a:rPr lang="en-US" altLang="zh-TW" b="0" dirty="0"/>
              <a:t>CU</a:t>
            </a:r>
            <a:r>
              <a:rPr lang="zh-TW" altLang="en-US" b="0" dirty="0"/>
              <a:t>和</a:t>
            </a:r>
            <a:r>
              <a:rPr lang="zh-TW" altLang="en-US" b="0" dirty="0" smtClean="0"/>
              <a:t>子</a:t>
            </a:r>
            <a:r>
              <a:rPr lang="en-US" altLang="zh-TW" b="0" dirty="0" smtClean="0"/>
              <a:t>CU</a:t>
            </a:r>
            <a:r>
              <a:rPr lang="zh-TW" altLang="en-US" b="0" dirty="0" smtClean="0"/>
              <a:t>執行運動估計。</a:t>
            </a:r>
            <a:endParaRPr lang="en-US" altLang="zh-TW" b="0" dirty="0"/>
          </a:p>
          <a:p>
            <a:r>
              <a:rPr lang="zh-TW" altLang="en-US" b="0" dirty="0" smtClean="0"/>
              <a:t>鄰近時間及空間的</a:t>
            </a:r>
            <a:r>
              <a:rPr lang="en-US" altLang="zh-TW" b="0" dirty="0" err="1" smtClean="0"/>
              <a:t>treeblocks</a:t>
            </a:r>
            <a:r>
              <a:rPr lang="en-US" altLang="zh-TW" b="0" dirty="0" smtClean="0"/>
              <a:t> </a:t>
            </a:r>
            <a:r>
              <a:rPr lang="en-US" altLang="zh-TW" b="0" dirty="0"/>
              <a:t>or CUs </a:t>
            </a:r>
            <a:r>
              <a:rPr lang="zh-TW" altLang="en-US" b="0" dirty="0" smtClean="0"/>
              <a:t>通常有相似的</a:t>
            </a:r>
            <a:r>
              <a:rPr lang="en-US" altLang="zh-TW" b="0" dirty="0" smtClean="0"/>
              <a:t>RD </a:t>
            </a:r>
            <a:r>
              <a:rPr lang="en-US" altLang="zh-TW" b="0" dirty="0"/>
              <a:t>cost distribution.</a:t>
            </a:r>
          </a:p>
          <a:p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7088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/>
              <a:t>RD </a:t>
            </a:r>
            <a:r>
              <a:rPr lang="en-US" altLang="zh-TW" b="0" dirty="0"/>
              <a:t>cost of the current CU size &lt; determined threshold</a:t>
            </a:r>
          </a:p>
          <a:p>
            <a:pPr lvl="1"/>
            <a:r>
              <a:rPr lang="en-US" altLang="zh-TW" b="0" dirty="0"/>
              <a:t> </a:t>
            </a:r>
            <a:r>
              <a:rPr lang="en-US" altLang="zh-TW" b="0" dirty="0">
                <a:solidFill>
                  <a:srgbClr val="FF0000"/>
                </a:solidFill>
              </a:rPr>
              <a:t>skip</a:t>
            </a:r>
            <a:r>
              <a:rPr lang="en-US" altLang="zh-TW" b="0" dirty="0"/>
              <a:t> ME on the next depth level</a:t>
            </a:r>
            <a:r>
              <a:rPr lang="en-US" altLang="zh-TW" b="0" dirty="0" smtClean="0"/>
              <a:t>.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 smtClean="0"/>
          </a:p>
          <a:p>
            <a:pPr lvl="1"/>
            <a:endParaRPr lang="en-US" altLang="zh-TW" b="0" dirty="0"/>
          </a:p>
          <a:p>
            <a:pPr lvl="1"/>
            <a:endParaRPr lang="en-US" altLang="zh-TW" b="0" dirty="0" smtClean="0"/>
          </a:p>
          <a:p>
            <a:pPr lvl="1"/>
            <a:endParaRPr lang="en-US" altLang="zh-TW" b="0" dirty="0"/>
          </a:p>
          <a:p>
            <a:pPr lvl="1"/>
            <a:endParaRPr lang="en-US" altLang="zh-TW" b="0" dirty="0" smtClean="0"/>
          </a:p>
          <a:p>
            <a:pPr lvl="1"/>
            <a:endParaRPr lang="en-US" altLang="zh-TW" b="0" dirty="0"/>
          </a:p>
          <a:p>
            <a:r>
              <a:rPr lang="en-US" altLang="zh-TW" b="0" dirty="0"/>
              <a:t>SKIP mode is selected as the best prediction mode</a:t>
            </a:r>
          </a:p>
          <a:p>
            <a:pPr lvl="1"/>
            <a:r>
              <a:rPr lang="en-US" altLang="zh-TW" b="0" dirty="0"/>
              <a:t>current CU is homogeneous motion </a:t>
            </a:r>
            <a:r>
              <a:rPr lang="en-US" altLang="zh-TW" b="0" dirty="0" smtClean="0"/>
              <a:t>or </a:t>
            </a:r>
            <a:r>
              <a:rPr lang="en-US" altLang="zh-TW" b="0" dirty="0" err="1" smtClean="0"/>
              <a:t>tatic</a:t>
            </a:r>
            <a:r>
              <a:rPr lang="en-US" altLang="zh-TW" b="0" dirty="0" smtClean="0"/>
              <a:t> </a:t>
            </a:r>
            <a:r>
              <a:rPr lang="en-US" altLang="zh-TW" b="0" dirty="0"/>
              <a:t>region</a:t>
            </a:r>
          </a:p>
          <a:p>
            <a:pPr lvl="1"/>
            <a:r>
              <a:rPr lang="en-US" altLang="zh-TW" b="0" dirty="0"/>
              <a:t>lower energy residual than other prediction </a:t>
            </a:r>
            <a:r>
              <a:rPr lang="en-US" altLang="zh-TW" b="0" dirty="0" smtClean="0"/>
              <a:t>modes</a:t>
            </a:r>
            <a:endParaRPr lang="en-US" altLang="zh-TW" b="0" dirty="0"/>
          </a:p>
          <a:p>
            <a:r>
              <a:rPr lang="en-US" altLang="zh-TW" b="0" dirty="0"/>
              <a:t>Utilize the prediction mode information in the upper depth level and the current depth level</a:t>
            </a:r>
            <a:r>
              <a:rPr lang="en-US" altLang="zh-TW" b="0" dirty="0" smtClean="0"/>
              <a:t>.</a:t>
            </a:r>
          </a:p>
          <a:p>
            <a:r>
              <a:rPr lang="en-US" altLang="zh-TW" b="0" dirty="0" smtClean="0"/>
              <a:t>Skip </a:t>
            </a:r>
            <a:r>
              <a:rPr lang="en-US" altLang="zh-TW" b="0" dirty="0"/>
              <a:t>checking unnecessary ME on next depth level.</a:t>
            </a:r>
            <a:endParaRPr lang="zh-TW" altLang="en-US" b="0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89" y="2060848"/>
            <a:ext cx="32289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33" y="1282728"/>
            <a:ext cx="30670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7080975" y="1730028"/>
            <a:ext cx="568077" cy="436664"/>
          </a:xfrm>
          <a:prstGeom prst="rect">
            <a:avLst/>
          </a:prstGeom>
        </p:spPr>
        <p:txBody>
          <a:bodyPr bIns="91440" anchor="b" anchorCtr="0">
            <a:normAutofit fontScale="4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0.3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191529" y="2443313"/>
            <a:ext cx="568077" cy="436664"/>
          </a:xfrm>
          <a:prstGeom prst="rect">
            <a:avLst/>
          </a:prstGeom>
        </p:spPr>
        <p:txBody>
          <a:bodyPr bIns="91440" anchor="b" anchorCtr="0">
            <a:normAutofit fontScale="4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0.3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7847713" y="2180422"/>
            <a:ext cx="568077" cy="436664"/>
          </a:xfrm>
          <a:prstGeom prst="rect">
            <a:avLst/>
          </a:prstGeom>
        </p:spPr>
        <p:txBody>
          <a:bodyPr bIns="91440" anchor="b" anchorCtr="0">
            <a:normAutofit fontScale="4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0.3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512898" y="1734644"/>
            <a:ext cx="568077" cy="436664"/>
          </a:xfrm>
          <a:prstGeom prst="rect">
            <a:avLst/>
          </a:prstGeom>
        </p:spPr>
        <p:txBody>
          <a:bodyPr bIns="91440" anchor="b" anchorCtr="0">
            <a:normAutofit fontScale="4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0.1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 Black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20140808 APP 架構</Template>
  <TotalTime>13877</TotalTime>
  <Words>1164</Words>
  <Application>Microsoft Office PowerPoint</Application>
  <PresentationFormat>如螢幕大小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6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1_預設簡報設計</vt:lpstr>
      <vt:lpstr>自訂設計</vt:lpstr>
      <vt:lpstr>2_自訂設計</vt:lpstr>
      <vt:lpstr>1_自訂設計</vt:lpstr>
      <vt:lpstr>3_自訂設計</vt:lpstr>
      <vt:lpstr>4_自訂設計</vt:lpstr>
      <vt:lpstr>PowerPoint 簡報</vt:lpstr>
      <vt:lpstr>Hybrid Video coding</vt:lpstr>
      <vt:lpstr>編碼樹單元（Coding Tree Block）</vt:lpstr>
      <vt:lpstr>CABAC</vt:lpstr>
      <vt:lpstr>編碼單元(Coding Unit, CU)</vt:lpstr>
      <vt:lpstr>Coding Unit block size </vt:lpstr>
      <vt:lpstr>Adaptive Depth Range Determination</vt:lpstr>
      <vt:lpstr>Early Termination of unnecessary Motion Estimation</vt:lpstr>
      <vt:lpstr>PowerPoint 簡報</vt:lpstr>
      <vt:lpstr>參考圖像集（reference picture set）</vt:lpstr>
      <vt:lpstr>解碼圖像緩衝區（decoded picture buffer）</vt:lpstr>
      <vt:lpstr>H.265  </vt:lpstr>
      <vt:lpstr>影格內編碼（Intra Coding）</vt:lpstr>
      <vt:lpstr>角度幀內預測（Angular Intra Prediction）</vt:lpstr>
      <vt:lpstr>平面預測（Planar Prediction）</vt:lpstr>
      <vt:lpstr>參考樣本平滑濾波（Reference Sample Smoothing）</vt:lpstr>
      <vt:lpstr>Weekly progress</vt:lpstr>
      <vt:lpstr>PowerPoint 簡報</vt:lpstr>
      <vt:lpstr>PowerPoint 簡報</vt:lpstr>
    </vt:vector>
  </TitlesOfParts>
  <Company>LiteON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Victor Syu</dc:creator>
  <cp:lastModifiedBy>Jim Lee</cp:lastModifiedBy>
  <cp:revision>191</cp:revision>
  <cp:lastPrinted>2015-03-16T11:37:21Z</cp:lastPrinted>
  <dcterms:created xsi:type="dcterms:W3CDTF">2014-08-29T04:14:50Z</dcterms:created>
  <dcterms:modified xsi:type="dcterms:W3CDTF">2015-03-24T10:38:40Z</dcterms:modified>
</cp:coreProperties>
</file>