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</p:sldMasterIdLst>
  <p:notesMasterIdLst>
    <p:notesMasterId r:id="rId20"/>
  </p:notesMasterIdLst>
  <p:handoutMasterIdLst>
    <p:handoutMasterId r:id="rId21"/>
  </p:handoutMasterIdLst>
  <p:sldIdLst>
    <p:sldId id="302" r:id="rId7"/>
    <p:sldId id="320" r:id="rId8"/>
    <p:sldId id="319" r:id="rId9"/>
    <p:sldId id="313" r:id="rId10"/>
    <p:sldId id="323" r:id="rId11"/>
    <p:sldId id="324" r:id="rId12"/>
    <p:sldId id="325" r:id="rId13"/>
    <p:sldId id="322" r:id="rId14"/>
    <p:sldId id="314" r:id="rId15"/>
    <p:sldId id="316" r:id="rId16"/>
    <p:sldId id="328" r:id="rId17"/>
    <p:sldId id="327" r:id="rId18"/>
    <p:sldId id="326" r:id="rId19"/>
  </p:sldIdLst>
  <p:sldSz cx="9144000" cy="6858000" type="screen4x3"/>
  <p:notesSz cx="9939338" cy="68072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8101471-C2B9-4EF5-8DBB-D727A815D459}">
          <p14:sldIdLst>
            <p14:sldId id="302"/>
            <p14:sldId id="320"/>
            <p14:sldId id="319"/>
            <p14:sldId id="313"/>
            <p14:sldId id="323"/>
            <p14:sldId id="324"/>
            <p14:sldId id="325"/>
            <p14:sldId id="322"/>
            <p14:sldId id="314"/>
            <p14:sldId id="316"/>
            <p14:sldId id="328"/>
            <p14:sldId id="327"/>
            <p14:sldId id="32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7" autoAdjust="0"/>
    <p:restoredTop sz="94660"/>
  </p:normalViewPr>
  <p:slideViewPr>
    <p:cSldViewPr>
      <p:cViewPr varScale="1">
        <p:scale>
          <a:sx n="81" d="100"/>
          <a:sy n="81" d="100"/>
        </p:scale>
        <p:origin x="-1820" y="-8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9992" y="0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65F69-F472-4656-96BC-6DEC492D3C32}" type="datetimeFigureOut">
              <a:rPr lang="zh-TW" altLang="en-US" smtClean="0"/>
              <a:t>02/12/2015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65659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9992" y="6465659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CA8E1-066E-4B0C-BF6C-53D66FEDC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027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9992" y="0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AC41A-75A4-415C-B74C-E94592102901}" type="datetimeFigureOut">
              <a:rPr lang="zh-TW" altLang="en-US" smtClean="0"/>
              <a:t>02/12/2015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3934" y="3233420"/>
            <a:ext cx="7951470" cy="30632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65659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894D4-31C0-4219-B0BE-DEDA63A57B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97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2100" y="274638"/>
            <a:ext cx="1962150" cy="581818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55650" y="274638"/>
            <a:ext cx="5734050" cy="581818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6BEF7-B6B1-4032-8D15-957DC9557B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5CDD4-9764-49AE-BF15-044D6846166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4A470-AB86-4FDE-910A-BE6787D4AD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F47E4-32F1-4108-A707-BD6DCE1B13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965CE-7000-4D21-BBF0-FC055E1B8B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6774B-B525-4A0B-9D90-AB21434411F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B438B-5AD9-4798-9080-D5282AD1CE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F5B6E-D5FB-4659-9B3F-354BAC55901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pic>
        <p:nvPicPr>
          <p:cNvPr id="4" name="Picture 8" descr="Final-co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02A2A-4435-42CB-BE01-B8A9C118E1D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290FF-56AF-4C8E-84D8-A7E2989AC67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D5B9F-ABA5-49F9-AF7D-68E46EEE6C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F0846-2EB1-45FF-86ED-CB6B2A89A3BA}" type="datetimeFigureOut">
              <a:rPr lang="zh-TW" altLang="en-US"/>
              <a:pPr>
                <a:defRPr/>
              </a:pPr>
              <a:t>02/12/2015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BF134-3F0F-407A-AFE0-07EB86AEE0B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16A3B-CC34-4428-A97B-ADC21D67C420}" type="datetimeFigureOut">
              <a:rPr lang="zh-TW" altLang="en-US"/>
              <a:pPr>
                <a:defRPr/>
              </a:pPr>
              <a:t>02/12/2015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5A5A-01D0-4BE0-A3C8-E62BD507B33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A8C45-623C-486F-8425-F1C444F4B691}" type="datetimeFigureOut">
              <a:rPr lang="zh-TW" altLang="en-US"/>
              <a:pPr>
                <a:defRPr/>
              </a:pPr>
              <a:t>02/12/2015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6EA70-A24D-41F1-A617-E85CB9909E6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EB066-8991-498A-9407-024702232C23}" type="datetimeFigureOut">
              <a:rPr lang="zh-TW" altLang="en-US"/>
              <a:pPr>
                <a:defRPr/>
              </a:pPr>
              <a:t>02/12/2015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294E0-7C30-4861-95FE-BA72E8A1AF4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E2711-3F46-4DF5-8C04-8A2E40D6F11F}" type="datetimeFigureOut">
              <a:rPr lang="zh-TW" altLang="en-US"/>
              <a:pPr>
                <a:defRPr/>
              </a:pPr>
              <a:t>02/12/2015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16CE6-2F91-414C-999C-E7F75944F3D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6B68F-A610-42E6-BC1D-BA670D0BB3A4}" type="datetimeFigureOut">
              <a:rPr lang="zh-TW" altLang="en-US"/>
              <a:pPr>
                <a:defRPr/>
              </a:pPr>
              <a:t>02/12/2015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6E939-ADF9-42FF-9E11-D62BDCEEDCD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F2D05-D284-4C3E-A5D4-64AB65A43894}" type="datetimeFigureOut">
              <a:rPr lang="zh-TW" altLang="en-US"/>
              <a:pPr>
                <a:defRPr/>
              </a:pPr>
              <a:t>02/12/2015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A8D80-6A86-473A-9BBC-5A45F808FD4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>
                <a:latin typeface="Arial" panose="020B0604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1D422-A699-4EDC-989F-19FAA764E36F}" type="datetimeFigureOut">
              <a:rPr lang="zh-TW" altLang="en-US"/>
              <a:pPr>
                <a:defRPr/>
              </a:pPr>
              <a:t>02/12/2015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6F3C3-1A2F-48D3-9A73-7B5CC7F903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77F37-DD43-44C3-AADD-3CF9F49EE053}" type="datetimeFigureOut">
              <a:rPr lang="zh-TW" altLang="en-US"/>
              <a:pPr>
                <a:defRPr/>
              </a:pPr>
              <a:t>02/12/2015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8E85B-43E0-43CF-899F-2E6F0857B85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E6B6E-0130-43D5-B123-8654C1AA3389}" type="datetimeFigureOut">
              <a:rPr lang="zh-TW" altLang="en-US"/>
              <a:pPr>
                <a:defRPr/>
              </a:pPr>
              <a:t>02/12/2015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09E91-23B5-4F42-B9B0-66448B7EEC1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27611-F7AD-4AEF-B441-7D289BB55EEB}" type="datetimeFigureOut">
              <a:rPr lang="zh-TW" altLang="en-US"/>
              <a:pPr>
                <a:defRPr/>
              </a:pPr>
              <a:t>02/12/2015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CEB1A-9D2F-420C-8049-EAEE76002B0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BB7E5-F0B5-4362-806D-346ECFD730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2D33E-BB01-45D7-9AB2-D3D2568215D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7CB0A-27E8-4FEB-B6FD-575968BBAF4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FB2E1-A24F-43B0-8C19-91A05DCA12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62B2D-D3F7-42A3-A8CE-771AC22888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94244-8C4E-428F-8F62-4AD299BA2F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55650" y="908050"/>
            <a:ext cx="38481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6150" y="908050"/>
            <a:ext cx="38481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03ECE-17E0-4B6C-AE85-90D1DA76049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711E1-F241-48A3-8771-7B2FE807E4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028C9-F8F2-44C0-B0AE-85A66A8C6D6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8767A-1560-48F2-A253-DF2F8C648C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748F4-3BC4-478E-A382-FC52DB09DF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FD09879F-5A28-454A-85FF-CD4DA3693BB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DDF16002-9EC8-4EEF-9327-2DBBB947EE5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7E1E71D1-619B-42C0-84CF-CF467315D4C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91395FDD-8B45-4EAA-B7C2-015C57E537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927E6E3F-71F6-4A34-B81F-668D83D87A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420DD703-C316-4512-B7B8-F8440637E88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3EF63A22-6CB7-4EFB-91B6-0AA354C2AC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58C0773B-161B-49C0-AC17-DC0D97AC515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D477EBCD-B60D-402C-88DF-6837143595C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1B16746D-7F1D-4B4F-8D63-C873D20971A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FD5BA008-ED1D-4DA1-8A69-A9ECA87927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D9C39653-2E25-4EEB-89F1-AAFFB0659F5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610B7176-0DC5-4D4D-96F0-D2CA62AD69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33D40904-6AF3-48D3-971E-7455FD4E21A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29B8BB24-2130-4210-B7B7-30622DEE321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F25589A4-B49F-4C16-B80B-BCB2E789E3E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37CD0D18-AA9C-4D31-AAD1-3C02B56790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E5E9DD2F-693A-494F-94D3-E69CD9B7FD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C096EE5C-0F7F-4F49-87ED-423E56D115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625CA151-2AA3-4FA6-B421-BDF3C674137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A79D097C-56F5-4AA2-9CF8-36ABB979F9B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900" b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/>
            </a:lvl1pPr>
          </a:lstStyle>
          <a:p>
            <a:pPr>
              <a:defRPr/>
            </a:pPr>
            <a:fld id="{FC816DE4-2332-4C2D-8519-161C7E27A2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6450" y="274638"/>
            <a:ext cx="69342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908050"/>
            <a:ext cx="784860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1028" name="Text Box 8"/>
          <p:cNvSpPr txBox="1">
            <a:spLocks noChangeArrowheads="1"/>
          </p:cNvSpPr>
          <p:nvPr/>
        </p:nvSpPr>
        <p:spPr bwMode="auto">
          <a:xfrm>
            <a:off x="2627313" y="6215063"/>
            <a:ext cx="3889375" cy="3667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800" smtClean="0">
                <a:solidFill>
                  <a:srgbClr val="FFFF00"/>
                </a:solidFill>
              </a:rPr>
              <a:t>Confidential</a:t>
            </a:r>
          </a:p>
        </p:txBody>
      </p:sp>
      <p:sp>
        <p:nvSpPr>
          <p:cNvPr id="10" name="投影片編號版面配置區 3"/>
          <p:cNvSpPr txBox="1">
            <a:spLocks/>
          </p:cNvSpPr>
          <p:nvPr/>
        </p:nvSpPr>
        <p:spPr>
          <a:xfrm>
            <a:off x="4457700" y="6524625"/>
            <a:ext cx="900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10A5B-3F8C-48EB-A738-07A2C3B17B00}" type="slidenum">
              <a:rPr lang="en-US" altLang="zh-TW" sz="1200" smtClean="0">
                <a:solidFill>
                  <a:srgbClr val="000000"/>
                </a:solidFill>
                <a:latin typeface="Arial"/>
                <a:ea typeface="新細明體"/>
              </a:rPr>
              <a:pPr>
                <a:defRPr/>
              </a:pPr>
              <a:t>‹#›</a:t>
            </a:fld>
            <a:endParaRPr lang="en-US" altLang="zh-TW" sz="1200" dirty="0" smtClean="0">
              <a:solidFill>
                <a:srgbClr val="000000"/>
              </a:solidFill>
              <a:latin typeface="Arial"/>
              <a:ea typeface="新細明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 Black" pitchFamily="34" charset="0"/>
          <a:ea typeface="新細明體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 Black" pitchFamily="34" charset="0"/>
          <a:ea typeface="新細明體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 Black" pitchFamily="34" charset="0"/>
          <a:ea typeface="新細明體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 Black" pitchFamily="34" charset="0"/>
          <a:ea typeface="新細明體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 Black" pitchFamily="34" charset="0"/>
          <a:ea typeface="新細明體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 Black" pitchFamily="34" charset="0"/>
          <a:ea typeface="新細明體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 Black" pitchFamily="34" charset="0"/>
          <a:ea typeface="新細明體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 Black" pitchFamily="34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296FF"/>
        </a:buClr>
        <a:buSzPct val="7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296FF"/>
        </a:buClr>
        <a:buSzPct val="50000"/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40000"/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407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44CC4A29-E4F4-454A-9255-6BA3B566509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5603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A23E6CF8-DC5E-4FE9-9DDD-88066F306891}" type="datetimeFigureOut">
              <a:rPr lang="zh-TW" altLang="en-US"/>
              <a:pPr>
                <a:defRPr/>
              </a:pPr>
              <a:t>02/12/2015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22357DD6-36F2-4EBC-84A2-51F2F8431D4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407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F5A5846-5D55-4B98-9E7D-5A4FEA188B9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407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2205F667-C53F-4EF5-8D1B-5A55F21B46D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P-1</a:t>
            </a:r>
          </a:p>
        </p:txBody>
      </p:sp>
      <p:sp>
        <p:nvSpPr>
          <p:cNvPr id="407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43E09E08-8536-4965-911E-58196A4E5C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3600" dirty="0" smtClean="0"/>
              <a:t>VA API</a:t>
            </a:r>
            <a:r>
              <a:rPr lang="en-US" altLang="zh-TW" sz="3600" dirty="0" smtClean="0"/>
              <a:t> (Video Acceleration)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81409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 chart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90" y="692696"/>
            <a:ext cx="6886824" cy="541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2246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PC specs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Lenovo </a:t>
            </a:r>
            <a:r>
              <a:rPr lang="en-US" altLang="zh-TW" dirty="0" err="1"/>
              <a:t>Thinkpad</a:t>
            </a:r>
            <a:r>
              <a:rPr lang="en-US" altLang="zh-TW" dirty="0"/>
              <a:t> </a:t>
            </a:r>
            <a:r>
              <a:rPr lang="en-US" altLang="zh-TW" dirty="0" smtClean="0"/>
              <a:t>X201i</a:t>
            </a:r>
          </a:p>
          <a:p>
            <a:r>
              <a:rPr lang="it-IT" altLang="zh-TW" b="0" dirty="0"/>
              <a:t>Intel® Core™ i3-370M Processor </a:t>
            </a:r>
            <a:br>
              <a:rPr lang="it-IT" altLang="zh-TW" b="0" dirty="0"/>
            </a:br>
            <a:r>
              <a:rPr lang="it-IT" altLang="zh-TW" b="0" dirty="0"/>
              <a:t>(3M cache, 2.40 GHz)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489" y="2348880"/>
            <a:ext cx="7056784" cy="245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3902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Without VA 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Picture 3" descr="C:\Users\jimlee\AppData\Local\Microsoft\Windows\Temporary Internet Files\Content.Outlook\DZ3Z256K\Screenshot from 2015-02-12 1704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8496944" cy="531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060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VA 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7" name="Picture 3" descr="C:\Users\jimlee\AppData\Local\Microsoft\Windows\Temporary Internet Files\Content.Outlook\DZ3Z256K\Screenshot from 2015-02-12 1706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8532440" cy="533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07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Hardware decode processes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7416824" cy="4198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84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VAAPI(</a:t>
            </a:r>
            <a:r>
              <a:rPr lang="en-US" altLang="zh-TW" dirty="0" err="1" smtClean="0"/>
              <a:t>libva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dirty="0" smtClean="0"/>
              <a:t>硬體編</a:t>
            </a:r>
            <a:r>
              <a:rPr lang="en-US" altLang="zh-TW" b="0" dirty="0" smtClean="0"/>
              <a:t>/</a:t>
            </a:r>
            <a:r>
              <a:rPr lang="zh-TW" altLang="en-US" b="0" dirty="0" smtClean="0"/>
              <a:t>解碼效率高，功耗低。但局限性較大</a:t>
            </a:r>
            <a:endParaRPr lang="en-US" altLang="zh-TW" b="0" dirty="0" smtClean="0"/>
          </a:p>
          <a:p>
            <a:r>
              <a:rPr lang="en-US" altLang="zh-TW" b="0" dirty="0" smtClean="0"/>
              <a:t>Intel</a:t>
            </a:r>
            <a:r>
              <a:rPr lang="zh-TW" altLang="en-US" b="0" dirty="0" smtClean="0"/>
              <a:t>為了</a:t>
            </a:r>
            <a:r>
              <a:rPr lang="en-US" altLang="zh-TW" b="0" dirty="0" smtClean="0"/>
              <a:t>Linux </a:t>
            </a:r>
            <a:r>
              <a:rPr lang="zh-TW" altLang="en-US" b="0" dirty="0"/>
              <a:t>環境</a:t>
            </a:r>
            <a:r>
              <a:rPr lang="zh-TW" altLang="en-US" b="0" dirty="0" smtClean="0"/>
              <a:t>下開發的</a:t>
            </a:r>
            <a:r>
              <a:rPr lang="zh-TW" altLang="en-US" b="0" dirty="0"/>
              <a:t>其中一種利用 </a:t>
            </a:r>
            <a:r>
              <a:rPr lang="en-US" altLang="zh-TW" b="0" dirty="0"/>
              <a:t>GPU </a:t>
            </a:r>
            <a:r>
              <a:rPr lang="zh-TW" altLang="en-US" b="0" dirty="0"/>
              <a:t>加速視訊播放</a:t>
            </a:r>
            <a:r>
              <a:rPr lang="en-US" altLang="zh-TW" b="0" dirty="0"/>
              <a:t>(</a:t>
            </a:r>
            <a:r>
              <a:rPr lang="zh-TW" altLang="en-US" b="0" dirty="0"/>
              <a:t>硬解播放</a:t>
            </a:r>
            <a:r>
              <a:rPr lang="en-US" altLang="zh-TW" b="0" dirty="0"/>
              <a:t>)</a:t>
            </a:r>
            <a:r>
              <a:rPr lang="zh-TW" altLang="en-US" b="0" dirty="0"/>
              <a:t>的程式</a:t>
            </a:r>
            <a:r>
              <a:rPr lang="zh-TW" altLang="en-US" b="0" dirty="0" smtClean="0"/>
              <a:t>介面。</a:t>
            </a:r>
            <a:endParaRPr lang="en-US" altLang="zh-TW" b="0" dirty="0" smtClean="0"/>
          </a:p>
          <a:p>
            <a:r>
              <a:rPr lang="en-US" altLang="zh-TW" b="0" dirty="0" err="1" smtClean="0"/>
              <a:t>Operarting</a:t>
            </a:r>
            <a:r>
              <a:rPr lang="en-US" altLang="zh-TW" b="0" dirty="0" smtClean="0"/>
              <a:t> systems(GNU/</a:t>
            </a:r>
            <a:r>
              <a:rPr lang="en-US" altLang="zh-TW" b="0" dirty="0" err="1" smtClean="0"/>
              <a:t>Linux,FreeBSD,Solaris</a:t>
            </a:r>
            <a:r>
              <a:rPr lang="en-US" altLang="zh-TW" b="0" dirty="0" smtClean="0"/>
              <a:t>) and android</a:t>
            </a:r>
          </a:p>
          <a:p>
            <a:r>
              <a:rPr lang="en-US" altLang="zh-TW" b="0" dirty="0" smtClean="0"/>
              <a:t>Video </a:t>
            </a:r>
            <a:r>
              <a:rPr lang="en-US" altLang="zh-TW" b="0" dirty="0" err="1" smtClean="0"/>
              <a:t>devoding</a:t>
            </a:r>
            <a:r>
              <a:rPr lang="en-US" altLang="zh-TW" b="0" dirty="0" smtClean="0"/>
              <a:t>/encoding, </a:t>
            </a:r>
            <a:r>
              <a:rPr lang="en-US" altLang="zh-TW" b="0" dirty="0" err="1" smtClean="0"/>
              <a:t>subpicture</a:t>
            </a:r>
            <a:r>
              <a:rPr lang="en-US" altLang="zh-TW" b="0" dirty="0" smtClean="0"/>
              <a:t> blending, rendering</a:t>
            </a:r>
          </a:p>
          <a:p>
            <a:r>
              <a:rPr lang="en-US" altLang="zh-TW" b="0" dirty="0" smtClean="0"/>
              <a:t>VDPAU(Video Decode and presentation API for Unix) designed by</a:t>
            </a:r>
            <a:r>
              <a:rPr lang="en-US" altLang="zh-TW" b="0" dirty="0"/>
              <a:t> </a:t>
            </a:r>
            <a:r>
              <a:rPr lang="en-US" altLang="zh-TW" b="0" dirty="0" smtClean="0"/>
              <a:t>NVIDIA</a:t>
            </a:r>
          </a:p>
        </p:txBody>
      </p:sp>
    </p:spTree>
    <p:extLst>
      <p:ext uri="{BB962C8B-B14F-4D97-AF65-F5344CB8AC3E}">
        <p14:creationId xmlns:p14="http://schemas.microsoft.com/office/powerpoint/2010/main" val="386919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LibVA</a:t>
            </a:r>
            <a:r>
              <a:rPr lang="zh-TW" altLang="en-US" dirty="0" smtClean="0"/>
              <a:t> </a:t>
            </a:r>
            <a:r>
              <a:rPr lang="en-US" altLang="zh-TW" dirty="0" smtClean="0"/>
              <a:t>Location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http://www.freedesktop.org/wiki/Software/vaapi/libva-arc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64704"/>
            <a:ext cx="7600680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向右箭號 3"/>
          <p:cNvSpPr/>
          <p:nvPr/>
        </p:nvSpPr>
        <p:spPr>
          <a:xfrm>
            <a:off x="142220" y="1228009"/>
            <a:ext cx="93176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Here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909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Validation Hardware(GPU)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8827722"/>
              </p:ext>
            </p:extLst>
          </p:nvPr>
        </p:nvGraphicFramePr>
        <p:xfrm>
          <a:off x="1043608" y="908719"/>
          <a:ext cx="5690339" cy="1007688"/>
        </p:xfrm>
        <a:graphic>
          <a:graphicData uri="http://schemas.openxmlformats.org/drawingml/2006/table">
            <a:tbl>
              <a:tblPr/>
              <a:tblGrid>
                <a:gridCol w="3548388"/>
                <a:gridCol w="1925927"/>
                <a:gridCol w="216024"/>
              </a:tblGrid>
              <a:tr h="568996">
                <a:tc gridSpan="3"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rgbClr val="0071C5"/>
                          </a:solidFill>
                          <a:effectLst/>
                          <a:latin typeface="Courier New"/>
                        </a:rPr>
                        <a:t>-</a:t>
                      </a:r>
                    </a:p>
                    <a:p>
                      <a:r>
                        <a:rPr lang="zh-TW" altLang="en-US" dirty="0">
                          <a:solidFill>
                            <a:srgbClr val="FFFFFF"/>
                          </a:solidFill>
                          <a:effectLst/>
                          <a:latin typeface="intel-clear"/>
                        </a:rPr>
                        <a:t>繪圖規格</a:t>
                      </a:r>
                    </a:p>
                  </a:txBody>
                  <a:tcPr marL="46182" marR="46182" marT="46182" marB="46182" anchor="ctr">
                    <a:lnL w="92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2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2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2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9510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rgbClr val="53565A"/>
                          </a:solidFill>
                          <a:effectLst/>
                          <a:latin typeface="intel-clear"/>
                        </a:rPr>
                        <a:t>處理器繪圖 </a:t>
                      </a:r>
                      <a:r>
                        <a:rPr lang="en-US" altLang="zh-TW" baseline="30000" dirty="0">
                          <a:solidFill>
                            <a:srgbClr val="53565A"/>
                          </a:solidFill>
                          <a:effectLst/>
                          <a:latin typeface="intel-clear"/>
                        </a:rPr>
                        <a:t>‡</a:t>
                      </a:r>
                      <a:endParaRPr lang="zh-TW" altLang="en-US" dirty="0">
                        <a:solidFill>
                          <a:srgbClr val="53565A"/>
                        </a:solidFill>
                        <a:effectLst/>
                        <a:latin typeface="intel-clear"/>
                      </a:endParaRPr>
                    </a:p>
                  </a:txBody>
                  <a:tcPr marL="46182" marR="46182" marT="46182" marB="46182" anchor="ctr">
                    <a:lnL w="92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2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2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2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53565A"/>
                          </a:solidFill>
                          <a:effectLst/>
                          <a:latin typeface="intel-clear"/>
                        </a:rPr>
                        <a:t>Intel® HD Graphics</a:t>
                      </a:r>
                    </a:p>
                  </a:txBody>
                  <a:tcPr marL="46182" marR="46182" marT="46182" marB="46182" anchor="ctr">
                    <a:lnL w="92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2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2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2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AE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92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23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51024" y="2132904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5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Intel</a:t>
            </a:r>
            <a:r>
              <a:rPr lang="en-US" altLang="zh-TW" dirty="0"/>
              <a:t>® Core™ processors with Intel® HD Graphics </a:t>
            </a:r>
            <a:r>
              <a:rPr lang="en-US" altLang="zh-TW" dirty="0" smtClean="0"/>
              <a:t>6000/5500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4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</a:t>
            </a:r>
            <a:r>
              <a:rPr lang="en-US" altLang="zh-TW" dirty="0"/>
              <a:t>Intel® Core™ processors with Intel® HD Graphics </a:t>
            </a:r>
            <a:r>
              <a:rPr lang="en-US" altLang="zh-TW" dirty="0" smtClean="0"/>
              <a:t>5000/4600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4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Intel</a:t>
            </a:r>
            <a:r>
              <a:rPr lang="en-US" altLang="zh-TW" dirty="0"/>
              <a:t>® Core™ processors with Intel® </a:t>
            </a:r>
            <a:r>
              <a:rPr lang="en-US" altLang="zh-TW" dirty="0" smtClean="0"/>
              <a:t>Iris Pro </a:t>
            </a:r>
            <a:r>
              <a:rPr lang="en-US" altLang="zh-TW" dirty="0"/>
              <a:t>Graphics </a:t>
            </a:r>
            <a:r>
              <a:rPr lang="en-US" altLang="zh-TW" dirty="0" smtClean="0"/>
              <a:t>5200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3</a:t>
            </a:r>
            <a:r>
              <a:rPr lang="en-US" altLang="zh-TW" baseline="30000" dirty="0" smtClean="0"/>
              <a:t>rd</a:t>
            </a:r>
            <a:r>
              <a:rPr lang="en-US" altLang="zh-TW" dirty="0" smtClean="0"/>
              <a:t> </a:t>
            </a:r>
            <a:r>
              <a:rPr lang="en-US" altLang="zh-TW" dirty="0"/>
              <a:t>Intel® Core™ processors with Intel® HD Graphics </a:t>
            </a:r>
            <a:r>
              <a:rPr lang="en-US" altLang="zh-TW" dirty="0" smtClean="0"/>
              <a:t>4000/2500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2</a:t>
            </a:r>
            <a:r>
              <a:rPr lang="en-US" altLang="zh-TW" baseline="30000" dirty="0" smtClean="0"/>
              <a:t>nd</a:t>
            </a:r>
            <a:r>
              <a:rPr lang="zh-TW" altLang="en-US" dirty="0" smtClean="0"/>
              <a:t> </a:t>
            </a:r>
            <a:r>
              <a:rPr lang="en-US" altLang="zh-TW" dirty="0"/>
              <a:t>Intel® Core™ processors with Intel® HD Graphics </a:t>
            </a:r>
            <a:r>
              <a:rPr lang="en-US" altLang="zh-TW" dirty="0" smtClean="0"/>
              <a:t>3000/2000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Intel® Core™ processors with Intel® HD </a:t>
            </a:r>
            <a:r>
              <a:rPr lang="en-US" altLang="zh-TW" dirty="0" smtClean="0"/>
              <a:t>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Intel® Celeron® N2820 processor with Intel® HD Graphics (Bay Trail)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Intel® Atom™ N450 with Intel® Graphics Media Accelerator 3150 (Pine Trail)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Mobile Intel® GM45 Express Chipset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AMD/ATI Radeon GPU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25167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Supported video codecs	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600" b="0" dirty="0"/>
              <a:t>Supports MPEG-2 decode acceleration Main Profile</a:t>
            </a:r>
          </a:p>
          <a:p>
            <a:r>
              <a:rPr lang="en-US" altLang="zh-TW" sz="1600" b="0" dirty="0"/>
              <a:t>Supports VC-1 / WMV3 decode acceleration Advanced Profile</a:t>
            </a:r>
          </a:p>
          <a:p>
            <a:r>
              <a:rPr lang="en-US" altLang="zh-TW" sz="1600" b="0" dirty="0"/>
              <a:t>Supports MPEG-4 Part 2 (H.263</a:t>
            </a:r>
            <a:r>
              <a:rPr lang="en-US" altLang="zh-TW" sz="1600" b="0" dirty="0" smtClean="0"/>
              <a:t>)</a:t>
            </a:r>
            <a:r>
              <a:rPr lang="en-US" altLang="zh-TW" sz="1600" b="0" dirty="0"/>
              <a:t> </a:t>
            </a:r>
            <a:r>
              <a:rPr lang="en-US" altLang="zh-TW" sz="1600" b="0" dirty="0" smtClean="0"/>
              <a:t>(a.k.a</a:t>
            </a:r>
            <a:r>
              <a:rPr lang="en-US" altLang="zh-TW" sz="1600" b="0" dirty="0"/>
              <a:t>. MPEG-4 SP / MPEG-4 ASP, more commonly known as </a:t>
            </a:r>
            <a:r>
              <a:rPr lang="en-US" altLang="zh-TW" sz="1600" b="0" dirty="0" err="1"/>
              <a:t>Xvid</a:t>
            </a:r>
            <a:r>
              <a:rPr lang="en-US" altLang="zh-TW" sz="1600" b="0" dirty="0"/>
              <a:t>) decode acceleration</a:t>
            </a:r>
          </a:p>
          <a:p>
            <a:r>
              <a:rPr lang="en-US" altLang="zh-TW" sz="1600" b="0" dirty="0"/>
              <a:t>Supports H.264 AVC </a:t>
            </a:r>
            <a:r>
              <a:rPr lang="en-US" altLang="zh-TW" sz="1600" b="0" dirty="0" smtClean="0"/>
              <a:t>H.264 AVC encode </a:t>
            </a:r>
            <a:r>
              <a:rPr lang="en-US" altLang="zh-TW" sz="1600" b="0" dirty="0"/>
              <a:t>acceleration Main Profile</a:t>
            </a:r>
          </a:p>
          <a:p>
            <a:r>
              <a:rPr lang="en-US" altLang="zh-TW" sz="1600" b="0" dirty="0"/>
              <a:t>Supports H.264 AVC decode acceleration High Profile</a:t>
            </a:r>
          </a:p>
          <a:p>
            <a:pPr lvl="1"/>
            <a:r>
              <a:rPr lang="en-US" altLang="zh-TW" b="0" dirty="0"/>
              <a:t>H.264 / AVC Hardware Variable Length Decoding (VLD) - CABAC</a:t>
            </a:r>
          </a:p>
          <a:p>
            <a:pPr lvl="1"/>
            <a:r>
              <a:rPr lang="en-US" altLang="zh-TW" b="0" dirty="0"/>
              <a:t>H.264 / AVC Hardware Variable Length Decoding (VLD) - CAVLC</a:t>
            </a:r>
          </a:p>
          <a:p>
            <a:pPr lvl="1"/>
            <a:r>
              <a:rPr lang="en-US" altLang="zh-TW" b="0" dirty="0"/>
              <a:t>H.264 / AVC Hardware Inverse Transform (IT)</a:t>
            </a:r>
          </a:p>
          <a:p>
            <a:pPr lvl="1"/>
            <a:r>
              <a:rPr lang="en-US" altLang="zh-TW" b="0" dirty="0"/>
              <a:t>H.264 / AVC Hardware Motion Compensation (HWMC)</a:t>
            </a:r>
          </a:p>
          <a:p>
            <a:pPr lvl="1"/>
            <a:r>
              <a:rPr lang="en-US" altLang="zh-TW" b="0" dirty="0"/>
              <a:t>H.264 / AVC Hardware In-Loop </a:t>
            </a:r>
            <a:r>
              <a:rPr lang="en-US" altLang="zh-TW" b="0" dirty="0" err="1"/>
              <a:t>Deblocking</a:t>
            </a:r>
            <a:r>
              <a:rPr lang="en-US" altLang="zh-TW" b="0" dirty="0"/>
              <a:t> (ILDB</a:t>
            </a:r>
            <a:r>
              <a:rPr lang="en-US" altLang="zh-TW" b="0" dirty="0" smtClean="0"/>
              <a:t>)</a:t>
            </a:r>
            <a:endParaRPr lang="en-US" altLang="zh-TW" dirty="0" smtClean="0"/>
          </a:p>
          <a:p>
            <a:r>
              <a:rPr lang="en-US" altLang="zh-TW" sz="2500" dirty="0" smtClean="0"/>
              <a:t>In </a:t>
            </a:r>
            <a:r>
              <a:rPr lang="en-US" altLang="zh-TW" sz="2500" dirty="0" err="1" smtClean="0"/>
              <a:t>Libva</a:t>
            </a:r>
            <a:r>
              <a:rPr lang="en-US" altLang="zh-TW" sz="2500" dirty="0" smtClean="0"/>
              <a:t>-intel-driver 1.5.0 </a:t>
            </a:r>
            <a:r>
              <a:rPr lang="en-US" altLang="zh-TW" sz="2500" dirty="0" err="1" smtClean="0"/>
              <a:t>supproted</a:t>
            </a:r>
            <a:endParaRPr lang="en-US" altLang="zh-TW" sz="2500" dirty="0" smtClean="0"/>
          </a:p>
          <a:p>
            <a:pPr lvl="1"/>
            <a:r>
              <a:rPr lang="en-US" altLang="zh-TW" sz="2000" b="0" dirty="0"/>
              <a:t>Decoding: H.264/MPEG-2/VC-1/JPEG/VP8/</a:t>
            </a: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</a:rPr>
              <a:t>HEVC</a:t>
            </a:r>
          </a:p>
          <a:p>
            <a:pPr lvl="1"/>
            <a:r>
              <a:rPr lang="en-US" altLang="zh-TW" sz="2000" b="0" dirty="0"/>
              <a:t>Encoding: H.264/MPEG-2/JPEG</a:t>
            </a:r>
          </a:p>
          <a:p>
            <a:pPr lvl="1"/>
            <a:r>
              <a:rPr lang="en-US" altLang="zh-TW" sz="2000" b="0" dirty="0"/>
              <a:t>VPP: CSC/scaling/</a:t>
            </a:r>
            <a:r>
              <a:rPr lang="en-US" altLang="zh-TW" sz="2000" b="0" dirty="0" err="1"/>
              <a:t>NoiseReduction</a:t>
            </a:r>
            <a:r>
              <a:rPr lang="en-US" altLang="zh-TW" sz="2000" b="0" dirty="0"/>
              <a:t>/</a:t>
            </a:r>
            <a:r>
              <a:rPr lang="en-US" altLang="zh-TW" sz="2000" b="0" dirty="0" err="1"/>
              <a:t>Deinterlacing</a:t>
            </a:r>
            <a:r>
              <a:rPr lang="en-US" altLang="zh-TW" sz="2000" b="0" dirty="0"/>
              <a:t>{Bob, </a:t>
            </a:r>
            <a:r>
              <a:rPr lang="en-US" altLang="zh-TW" sz="2000" b="0" dirty="0" err="1" smtClean="0"/>
              <a:t>MotionAdaptive,MotionCompensated</a:t>
            </a:r>
            <a:r>
              <a:rPr lang="en-US" altLang="zh-TW" sz="2000" b="0" dirty="0"/>
              <a:t>}/</a:t>
            </a:r>
            <a:r>
              <a:rPr lang="en-US" altLang="zh-TW" sz="2000" b="0" dirty="0" err="1"/>
              <a:t>ColorBalance</a:t>
            </a:r>
            <a:r>
              <a:rPr lang="en-US" altLang="zh-TW" sz="2000" b="0" dirty="0"/>
              <a:t>/STD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599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Processes can be accelerated with VA 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Motion compensation (</a:t>
            </a:r>
            <a:r>
              <a:rPr lang="en-US" altLang="zh-TW" b="0" dirty="0" err="1"/>
              <a:t>mocomp</a:t>
            </a:r>
            <a:r>
              <a:rPr lang="en-US" altLang="zh-TW" b="0" dirty="0"/>
              <a:t>)</a:t>
            </a:r>
          </a:p>
          <a:p>
            <a:r>
              <a:rPr lang="en-US" altLang="zh-TW" b="0" dirty="0"/>
              <a:t>Inverse discrete cosine transform (</a:t>
            </a:r>
            <a:r>
              <a:rPr lang="en-US" altLang="zh-TW" b="0" dirty="0" err="1"/>
              <a:t>iDCT</a:t>
            </a:r>
            <a:r>
              <a:rPr lang="en-US" altLang="zh-TW" b="0" dirty="0"/>
              <a:t>)</a:t>
            </a:r>
          </a:p>
          <a:p>
            <a:r>
              <a:rPr lang="en-US" altLang="zh-TW" b="0" dirty="0"/>
              <a:t>In-loop </a:t>
            </a:r>
            <a:r>
              <a:rPr lang="en-US" altLang="zh-TW" b="0" dirty="0" err="1"/>
              <a:t>deblocking</a:t>
            </a:r>
            <a:r>
              <a:rPr lang="en-US" altLang="zh-TW" b="0" dirty="0"/>
              <a:t> filter</a:t>
            </a:r>
          </a:p>
          <a:p>
            <a:r>
              <a:rPr lang="en-US" altLang="zh-TW" b="0" dirty="0"/>
              <a:t>Intra-frame prediction</a:t>
            </a:r>
          </a:p>
          <a:p>
            <a:r>
              <a:rPr lang="en-US" altLang="zh-TW" b="0" dirty="0"/>
              <a:t>Variable-Length </a:t>
            </a:r>
            <a:r>
              <a:rPr lang="en-US" altLang="zh-TW" b="0" dirty="0" smtClean="0"/>
              <a:t>Decoding (</a:t>
            </a:r>
            <a:r>
              <a:rPr lang="en-US" altLang="zh-TW" b="0" dirty="0" smtClean="0"/>
              <a:t>VLD)</a:t>
            </a:r>
          </a:p>
          <a:p>
            <a:r>
              <a:rPr lang="en-US" altLang="zh-TW" b="0" dirty="0" err="1" smtClean="0"/>
              <a:t>Bitstream</a:t>
            </a:r>
            <a:r>
              <a:rPr lang="en-US" altLang="zh-TW" b="0" dirty="0" smtClean="0"/>
              <a:t> </a:t>
            </a:r>
            <a:r>
              <a:rPr lang="en-US" altLang="zh-TW" b="0" dirty="0"/>
              <a:t>processing (CAVLC/CABAC)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176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Software Supporting VA 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VLC media player</a:t>
            </a:r>
          </a:p>
          <a:p>
            <a:r>
              <a:rPr lang="en-US" altLang="zh-TW" b="0" dirty="0" err="1"/>
              <a:t>Gstreamer</a:t>
            </a:r>
            <a:r>
              <a:rPr lang="en-US" altLang="zh-TW" b="0" dirty="0"/>
              <a:t> </a:t>
            </a:r>
          </a:p>
          <a:p>
            <a:r>
              <a:rPr lang="en-US" altLang="zh-TW" b="0" dirty="0" smtClean="0"/>
              <a:t>Helix media player</a:t>
            </a:r>
          </a:p>
          <a:p>
            <a:r>
              <a:rPr lang="en-US" altLang="zh-TW" b="0" dirty="0" smtClean="0"/>
              <a:t>Clutter</a:t>
            </a:r>
          </a:p>
          <a:p>
            <a:r>
              <a:rPr lang="en-US" altLang="zh-TW" b="0" dirty="0" smtClean="0"/>
              <a:t>Gnash Flash/SWF player</a:t>
            </a:r>
          </a:p>
          <a:p>
            <a:r>
              <a:rPr lang="en-US" altLang="zh-TW" b="0" dirty="0" err="1" smtClean="0"/>
              <a:t>Fluendo</a:t>
            </a:r>
            <a:endParaRPr lang="en-US" altLang="zh-TW" b="0" dirty="0" smtClean="0"/>
          </a:p>
          <a:p>
            <a:r>
              <a:rPr lang="en-US" altLang="zh-TW" b="0" dirty="0" err="1" smtClean="0"/>
              <a:t>Mplayer</a:t>
            </a:r>
            <a:endParaRPr lang="en-US" altLang="zh-TW" b="0" dirty="0" smtClean="0"/>
          </a:p>
          <a:p>
            <a:r>
              <a:rPr lang="en-US" altLang="zh-TW" b="0" dirty="0" smtClean="0"/>
              <a:t>XBMC Media Center</a:t>
            </a:r>
          </a:p>
          <a:p>
            <a:r>
              <a:rPr lang="en-US" altLang="zh-TW" b="0" dirty="0" smtClean="0"/>
              <a:t>XBMC Live</a:t>
            </a:r>
          </a:p>
          <a:p>
            <a:r>
              <a:rPr lang="en-US" altLang="zh-TW" b="0" dirty="0" smtClean="0"/>
              <a:t>Myth TV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793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u="sn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64704"/>
            <a:ext cx="5256584" cy="5246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53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 Black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0"/>
          </a:srgbClr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0"/>
          </a:srgbClr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0"/>
          </a:srgbClr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0"/>
          </a:srgbClr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0"/>
          </a:srgbClr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0"/>
          </a:srgbClr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0"/>
          </a:srgbClr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0"/>
          </a:srgbClr>
        </a:solidFill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20140808 APP 架構</Template>
  <TotalTime>9484</TotalTime>
  <Words>230</Words>
  <Application>Microsoft Office PowerPoint</Application>
  <PresentationFormat>如螢幕大小 (4:3)</PresentationFormat>
  <Paragraphs>65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6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1_預設簡報設計</vt:lpstr>
      <vt:lpstr>自訂設計</vt:lpstr>
      <vt:lpstr>2_自訂設計</vt:lpstr>
      <vt:lpstr>1_自訂設計</vt:lpstr>
      <vt:lpstr>3_自訂設計</vt:lpstr>
      <vt:lpstr>4_自訂設計</vt:lpstr>
      <vt:lpstr>PowerPoint 簡報</vt:lpstr>
      <vt:lpstr>Hardware decode processes</vt:lpstr>
      <vt:lpstr>VAAPI(libva)</vt:lpstr>
      <vt:lpstr>LibVA Location</vt:lpstr>
      <vt:lpstr>Validation Hardware(GPU)</vt:lpstr>
      <vt:lpstr>Supported video codecs  </vt:lpstr>
      <vt:lpstr>Processes can be accelerated with VA API</vt:lpstr>
      <vt:lpstr>Software Supporting VA API</vt:lpstr>
      <vt:lpstr>PowerPoint 簡報</vt:lpstr>
      <vt:lpstr>Flow chart</vt:lpstr>
      <vt:lpstr>PC specs</vt:lpstr>
      <vt:lpstr>Without VA API</vt:lpstr>
      <vt:lpstr>Using VA API</vt:lpstr>
    </vt:vector>
  </TitlesOfParts>
  <Company>LiteON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Victor Syu</dc:creator>
  <cp:lastModifiedBy>Jim Lee</cp:lastModifiedBy>
  <cp:revision>101</cp:revision>
  <cp:lastPrinted>2014-08-29T11:34:51Z</cp:lastPrinted>
  <dcterms:created xsi:type="dcterms:W3CDTF">2014-08-29T04:14:50Z</dcterms:created>
  <dcterms:modified xsi:type="dcterms:W3CDTF">2015-02-13T07:15:57Z</dcterms:modified>
</cp:coreProperties>
</file>