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78455" y="1855419"/>
            <a:ext cx="438708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60364"/>
            <a:ext cx="9144000" cy="8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024116" y="1245108"/>
            <a:ext cx="1078992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76083" y="516508"/>
            <a:ext cx="784860" cy="784860"/>
          </a:xfrm>
          <a:custGeom>
            <a:avLst/>
            <a:gdLst/>
            <a:ahLst/>
            <a:cxnLst/>
            <a:rect l="l" t="t" r="r" b="b"/>
            <a:pathLst>
              <a:path w="784859" h="784860">
                <a:moveTo>
                  <a:pt x="0" y="153924"/>
                </a:moveTo>
                <a:lnTo>
                  <a:pt x="630682" y="0"/>
                </a:lnTo>
                <a:lnTo>
                  <a:pt x="784733" y="630681"/>
                </a:lnTo>
                <a:lnTo>
                  <a:pt x="153924" y="784732"/>
                </a:lnTo>
                <a:lnTo>
                  <a:pt x="0" y="15392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22107" y="1019555"/>
            <a:ext cx="862583" cy="338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66228" y="308102"/>
            <a:ext cx="768350" cy="768350"/>
          </a:xfrm>
          <a:custGeom>
            <a:avLst/>
            <a:gdLst/>
            <a:ahLst/>
            <a:cxnLst/>
            <a:rect l="l" t="t" r="r" b="b"/>
            <a:pathLst>
              <a:path w="768350" h="768350">
                <a:moveTo>
                  <a:pt x="0" y="134493"/>
                </a:moveTo>
                <a:lnTo>
                  <a:pt x="633602" y="0"/>
                </a:lnTo>
                <a:lnTo>
                  <a:pt x="767969" y="633602"/>
                </a:lnTo>
                <a:lnTo>
                  <a:pt x="134366" y="768096"/>
                </a:lnTo>
                <a:lnTo>
                  <a:pt x="0" y="134493"/>
                </a:lnTo>
                <a:close/>
              </a:path>
            </a:pathLst>
          </a:custGeom>
          <a:ln w="25400">
            <a:solidFill>
              <a:srgbClr val="B8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592568" y="1380744"/>
            <a:ext cx="982979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849361" y="788669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0" y="647700"/>
                </a:moveTo>
                <a:lnTo>
                  <a:pt x="647700" y="647700"/>
                </a:lnTo>
                <a:lnTo>
                  <a:pt x="6477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E6D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24027" y="2191511"/>
            <a:ext cx="2017776" cy="2020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62750" y="2230247"/>
            <a:ext cx="1886585" cy="1889760"/>
          </a:xfrm>
          <a:custGeom>
            <a:avLst/>
            <a:gdLst/>
            <a:ahLst/>
            <a:cxnLst/>
            <a:rect l="l" t="t" r="r" b="b"/>
            <a:pathLst>
              <a:path w="1886585" h="1889760">
                <a:moveTo>
                  <a:pt x="928458" y="0"/>
                </a:moveTo>
                <a:lnTo>
                  <a:pt x="0" y="1005204"/>
                </a:lnTo>
                <a:lnTo>
                  <a:pt x="957452" y="1889505"/>
                </a:lnTo>
                <a:lnTo>
                  <a:pt x="1885962" y="884301"/>
                </a:lnTo>
                <a:lnTo>
                  <a:pt x="928458" y="0"/>
                </a:lnTo>
                <a:close/>
              </a:path>
            </a:pathLst>
          </a:custGeom>
          <a:solidFill>
            <a:srgbClr val="004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62750" y="2230247"/>
            <a:ext cx="1886585" cy="1889760"/>
          </a:xfrm>
          <a:custGeom>
            <a:avLst/>
            <a:gdLst/>
            <a:ahLst/>
            <a:cxnLst/>
            <a:rect l="l" t="t" r="r" b="b"/>
            <a:pathLst>
              <a:path w="1886585" h="1889760">
                <a:moveTo>
                  <a:pt x="928458" y="0"/>
                </a:moveTo>
                <a:lnTo>
                  <a:pt x="1885962" y="884301"/>
                </a:lnTo>
                <a:lnTo>
                  <a:pt x="957452" y="1889505"/>
                </a:lnTo>
                <a:lnTo>
                  <a:pt x="0" y="1005204"/>
                </a:lnTo>
                <a:lnTo>
                  <a:pt x="928458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37387" y="3855720"/>
            <a:ext cx="2016252" cy="5836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97522" y="2076450"/>
            <a:ext cx="1837055" cy="1835150"/>
          </a:xfrm>
          <a:custGeom>
            <a:avLst/>
            <a:gdLst/>
            <a:ahLst/>
            <a:cxnLst/>
            <a:rect l="l" t="t" r="r" b="b"/>
            <a:pathLst>
              <a:path w="1837055" h="1835150">
                <a:moveTo>
                  <a:pt x="875919" y="0"/>
                </a:moveTo>
                <a:lnTo>
                  <a:pt x="1836966" y="919861"/>
                </a:lnTo>
                <a:lnTo>
                  <a:pt x="961085" y="1835150"/>
                </a:lnTo>
                <a:lnTo>
                  <a:pt x="0" y="915288"/>
                </a:lnTo>
                <a:lnTo>
                  <a:pt x="875919" y="0"/>
                </a:lnTo>
              </a:path>
            </a:pathLst>
          </a:custGeom>
          <a:ln w="25400">
            <a:solidFill>
              <a:srgbClr val="B8C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60364"/>
            <a:ext cx="9144000" cy="897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0969" y="1703577"/>
            <a:ext cx="246570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Noto Sans Mono CJK JP Regular"/>
                <a:cs typeface="Noto Sans Mono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6469" y="1500886"/>
            <a:ext cx="6307455" cy="223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plus.tec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realplus.tech/" TargetMode="External"/><Relationship Id="rId4" Type="http://schemas.openxmlformats.org/officeDocument/2006/relationships/image" Target="../media/image5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jp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.com/colaboratory/faq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?source=post_page---------------------------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hyperlink" Target="https://colab.research.google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lplus.tech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jpg"/><Relationship Id="rId5" Type="http://schemas.openxmlformats.org/officeDocument/2006/relationships/image" Target="../media/image81.jpg"/><Relationship Id="rId4" Type="http://schemas.openxmlformats.org/officeDocument/2006/relationships/image" Target="../media/image8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hyperlink" Target="https://www.realplus.tech/" TargetMode="Externa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2558288"/>
            <a:ext cx="381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0" dirty="0">
                <a:solidFill>
                  <a:srgbClr val="F1F1F1"/>
                </a:solidFill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2744" y="3587496"/>
            <a:ext cx="6600444" cy="13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03701"/>
            <a:ext cx="3345535" cy="3406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8613" y="3966565"/>
            <a:ext cx="2472006" cy="1934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8110" y="2536393"/>
            <a:ext cx="6530340" cy="106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17375E"/>
                </a:solidFill>
              </a:rPr>
              <a:t>人工智慧與深度學習基礎</a:t>
            </a:r>
            <a:r>
              <a:rPr sz="3600" dirty="0">
                <a:solidFill>
                  <a:srgbClr val="17375E"/>
                </a:solidFill>
              </a:rPr>
              <a:t>與</a:t>
            </a:r>
            <a:r>
              <a:rPr sz="3600" spc="-5" dirty="0">
                <a:solidFill>
                  <a:srgbClr val="17375E"/>
                </a:solidFill>
              </a:rPr>
              <a:t>應用</a:t>
            </a:r>
            <a:endParaRPr sz="3600"/>
          </a:p>
          <a:p>
            <a:pPr marL="38100">
              <a:lnSpc>
                <a:spcPct val="100000"/>
              </a:lnSpc>
              <a:spcBef>
                <a:spcPts val="30"/>
              </a:spcBef>
              <a:tabLst>
                <a:tab pos="1149350" algn="l"/>
                <a:tab pos="6517005" algn="l"/>
              </a:tabLst>
            </a:pPr>
            <a:r>
              <a:rPr u="heavy" spc="-165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	</a:t>
            </a:r>
            <a:r>
              <a:rPr u="heavy" spc="-95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(</a:t>
            </a:r>
            <a:r>
              <a:rPr u="heavy" spc="-190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u="heavy" spc="-180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TensorFlow</a:t>
            </a:r>
            <a:r>
              <a:rPr u="heavy" spc="165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</a:rPr>
              <a:t>與</a:t>
            </a:r>
            <a:r>
              <a:rPr u="heavy" spc="-210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Keras)</a:t>
            </a:r>
            <a:r>
              <a:rPr u="heavy" spc="-204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 </a:t>
            </a:r>
            <a:r>
              <a:rPr u="heavy" spc="-114" dirty="0">
                <a:solidFill>
                  <a:srgbClr val="17375E"/>
                </a:solidFill>
                <a:uFill>
                  <a:solidFill>
                    <a:srgbClr val="497DBA"/>
                  </a:solidFill>
                </a:uFill>
                <a:latin typeface="Arial"/>
                <a:cs typeface="Arial"/>
              </a:rPr>
              <a:t>(5)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988" y="126618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latin typeface="Arial"/>
                <a:cs typeface="Arial"/>
              </a:rPr>
              <a:t>CNN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5" dirty="0"/>
              <a:t>網路模型</a:t>
            </a:r>
            <a:r>
              <a:rPr sz="2800" spc="10" dirty="0"/>
              <a:t>再</a:t>
            </a:r>
            <a:r>
              <a:rPr sz="2800" spc="-5" dirty="0"/>
              <a:t>利用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13" y="504933"/>
            <a:ext cx="7756525" cy="574611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400" u="heavy" spc="-60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Noto Sans Mono CJK JP Regular"/>
                <a:cs typeface="Noto Sans Mono CJK JP Regular"/>
              </a:rPr>
              <a:t>背景說</a:t>
            </a:r>
            <a:r>
              <a:rPr sz="24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Noto Sans Mono CJK JP Regular"/>
                <a:cs typeface="Noto Sans Mono CJK JP Regular"/>
              </a:rPr>
              <a:t>明</a:t>
            </a:r>
            <a:r>
              <a:rPr sz="2400" u="heavy" spc="-9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  <a:p>
            <a:pPr marL="83820" marR="41910" indent="913130">
              <a:lnSpc>
                <a:spcPct val="100000"/>
              </a:lnSpc>
              <a:spcBef>
                <a:spcPts val="785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使用</a:t>
            </a:r>
            <a:r>
              <a:rPr sz="2000" spc="-235" dirty="0">
                <a:latin typeface="Arial"/>
                <a:cs typeface="Arial"/>
              </a:rPr>
              <a:t>CNN</a:t>
            </a:r>
            <a:r>
              <a:rPr sz="2000" spc="5" dirty="0">
                <a:latin typeface="Noto Sans Mono CJK JP Regular"/>
                <a:cs typeface="Noto Sans Mono CJK JP Regular"/>
              </a:rPr>
              <a:t>為基</a:t>
            </a:r>
            <a:r>
              <a:rPr sz="2000" spc="-20" dirty="0">
                <a:latin typeface="Noto Sans Mono CJK JP Regular"/>
                <a:cs typeface="Noto Sans Mono CJK JP Regular"/>
              </a:rPr>
              <a:t>礎</a:t>
            </a:r>
            <a:r>
              <a:rPr sz="2000" spc="5" dirty="0">
                <a:latin typeface="Noto Sans Mono CJK JP Regular"/>
                <a:cs typeface="Noto Sans Mono CJK JP Regular"/>
              </a:rPr>
              <a:t>的深</a:t>
            </a:r>
            <a:r>
              <a:rPr sz="2000" spc="-20" dirty="0">
                <a:latin typeface="Noto Sans Mono CJK JP Regular"/>
                <a:cs typeface="Noto Sans Mono CJK JP Regular"/>
              </a:rPr>
              <a:t>度</a:t>
            </a:r>
            <a:r>
              <a:rPr sz="2000" spc="5" dirty="0">
                <a:latin typeface="Noto Sans Mono CJK JP Regular"/>
                <a:cs typeface="Noto Sans Mono CJK JP Regular"/>
              </a:rPr>
              <a:t>學習</a:t>
            </a:r>
            <a:r>
              <a:rPr sz="2000" spc="-20" dirty="0">
                <a:latin typeface="Noto Sans Mono CJK JP Regular"/>
                <a:cs typeface="Noto Sans Mono CJK JP Regular"/>
              </a:rPr>
              <a:t>模</a:t>
            </a:r>
            <a:r>
              <a:rPr sz="2000" spc="5" dirty="0">
                <a:latin typeface="Noto Sans Mono CJK JP Regular"/>
                <a:cs typeface="Noto Sans Mono CJK JP Regular"/>
              </a:rPr>
              <a:t>型，</a:t>
            </a:r>
            <a:r>
              <a:rPr sz="2000" spc="-20" dirty="0">
                <a:latin typeface="Noto Sans Mono CJK JP Regular"/>
                <a:cs typeface="Noto Sans Mono CJK JP Regular"/>
              </a:rPr>
              <a:t>在</a:t>
            </a:r>
            <a:r>
              <a:rPr sz="2000" spc="5" dirty="0">
                <a:latin typeface="Noto Sans Mono CJK JP Regular"/>
                <a:cs typeface="Noto Sans Mono CJK JP Regular"/>
              </a:rPr>
              <a:t>近年</a:t>
            </a:r>
            <a:r>
              <a:rPr sz="2000" spc="-20" dirty="0">
                <a:latin typeface="Noto Sans Mono CJK JP Regular"/>
                <a:cs typeface="Noto Sans Mono CJK JP Regular"/>
              </a:rPr>
              <a:t>來</a:t>
            </a:r>
            <a:r>
              <a:rPr sz="2000" spc="5" dirty="0">
                <a:latin typeface="Noto Sans Mono CJK JP Regular"/>
                <a:cs typeface="Noto Sans Mono CJK JP Regular"/>
              </a:rPr>
              <a:t>國際</a:t>
            </a:r>
            <a:r>
              <a:rPr sz="2000" spc="-20" dirty="0">
                <a:latin typeface="Noto Sans Mono CJK JP Regular"/>
                <a:cs typeface="Noto Sans Mono CJK JP Regular"/>
              </a:rPr>
              <a:t>競</a:t>
            </a:r>
            <a:r>
              <a:rPr sz="2000" spc="5" dirty="0">
                <a:latin typeface="Noto Sans Mono CJK JP Regular"/>
                <a:cs typeface="Noto Sans Mono CJK JP Regular"/>
              </a:rPr>
              <a:t>賽中</a:t>
            </a:r>
            <a:r>
              <a:rPr sz="2000" spc="-20" dirty="0">
                <a:latin typeface="Noto Sans Mono CJK JP Regular"/>
                <a:cs typeface="Noto Sans Mono CJK JP Regular"/>
              </a:rPr>
              <a:t>如</a:t>
            </a:r>
            <a:r>
              <a:rPr sz="2000" spc="5" dirty="0">
                <a:latin typeface="Noto Sans Mono CJK JP Regular"/>
                <a:cs typeface="Noto Sans Mono CJK JP Regular"/>
              </a:rPr>
              <a:t>雨 </a:t>
            </a:r>
            <a:r>
              <a:rPr sz="2000" dirty="0">
                <a:latin typeface="Noto Sans Mono CJK JP Regular"/>
                <a:cs typeface="Noto Sans Mono CJK JP Regular"/>
              </a:rPr>
              <a:t>後春筍</a:t>
            </a:r>
            <a:r>
              <a:rPr sz="2000" spc="-15" dirty="0">
                <a:latin typeface="Noto Sans Mono CJK JP Regular"/>
                <a:cs typeface="Noto Sans Mono CJK JP Regular"/>
              </a:rPr>
              <a:t>般</a:t>
            </a:r>
            <a:r>
              <a:rPr sz="2000" dirty="0">
                <a:latin typeface="Noto Sans Mono CJK JP Regular"/>
                <a:cs typeface="Noto Sans Mono CJK JP Regular"/>
              </a:rPr>
              <a:t>的</a:t>
            </a:r>
            <a:r>
              <a:rPr sz="2000" spc="-15" dirty="0">
                <a:latin typeface="Noto Sans Mono CJK JP Regular"/>
                <a:cs typeface="Noto Sans Mono CJK JP Regular"/>
              </a:rPr>
              <a:t>竄</a:t>
            </a:r>
            <a:r>
              <a:rPr sz="2000" dirty="0">
                <a:latin typeface="Noto Sans Mono CJK JP Regular"/>
                <a:cs typeface="Noto Sans Mono CJK JP Regular"/>
              </a:rPr>
              <a:t>出，而</a:t>
            </a:r>
            <a:r>
              <a:rPr sz="2000" spc="-15" dirty="0">
                <a:latin typeface="Noto Sans Mono CJK JP Regular"/>
                <a:cs typeface="Noto Sans Mono CJK JP Regular"/>
              </a:rPr>
              <a:t>準</a:t>
            </a:r>
            <a:r>
              <a:rPr sz="2000" dirty="0">
                <a:latin typeface="Noto Sans Mono CJK JP Regular"/>
                <a:cs typeface="Noto Sans Mono CJK JP Regular"/>
              </a:rPr>
              <a:t>確</a:t>
            </a:r>
            <a:r>
              <a:rPr sz="2000" spc="-15" dirty="0">
                <a:latin typeface="Noto Sans Mono CJK JP Regular"/>
                <a:cs typeface="Noto Sans Mono CJK JP Regular"/>
              </a:rPr>
              <a:t>率</a:t>
            </a:r>
            <a:r>
              <a:rPr sz="2000" dirty="0">
                <a:latin typeface="Noto Sans Mono CJK JP Regular"/>
                <a:cs typeface="Noto Sans Mono CJK JP Regular"/>
              </a:rPr>
              <a:t>也都比</a:t>
            </a:r>
            <a:r>
              <a:rPr sz="2000" spc="-15" dirty="0">
                <a:latin typeface="Noto Sans Mono CJK JP Regular"/>
                <a:cs typeface="Noto Sans Mono CJK JP Regular"/>
              </a:rPr>
              <a:t>往</a:t>
            </a:r>
            <a:r>
              <a:rPr sz="2000" dirty="0">
                <a:latin typeface="Noto Sans Mono CJK JP Regular"/>
                <a:cs typeface="Noto Sans Mono CJK JP Regular"/>
              </a:rPr>
              <a:t>年</a:t>
            </a:r>
            <a:r>
              <a:rPr sz="2000" spc="-15" dirty="0">
                <a:latin typeface="Noto Sans Mono CJK JP Regular"/>
                <a:cs typeface="Noto Sans Mono CJK JP Regular"/>
              </a:rPr>
              <a:t>進</a:t>
            </a:r>
            <a:r>
              <a:rPr sz="2000" dirty="0">
                <a:latin typeface="Noto Sans Mono CJK JP Regular"/>
                <a:cs typeface="Noto Sans Mono CJK JP Regular"/>
              </a:rPr>
              <a:t>步。除</a:t>
            </a:r>
            <a:r>
              <a:rPr sz="2000" spc="-15" dirty="0">
                <a:latin typeface="Noto Sans Mono CJK JP Regular"/>
                <a:cs typeface="Noto Sans Mono CJK JP Regular"/>
              </a:rPr>
              <a:t>此</a:t>
            </a:r>
            <a:r>
              <a:rPr sz="2000" dirty="0">
                <a:latin typeface="Noto Sans Mono CJK JP Regular"/>
                <a:cs typeface="Noto Sans Mono CJK JP Regular"/>
              </a:rPr>
              <a:t>之</a:t>
            </a:r>
            <a:r>
              <a:rPr sz="2000" spc="-15" dirty="0">
                <a:latin typeface="Noto Sans Mono CJK JP Regular"/>
                <a:cs typeface="Noto Sans Mono CJK JP Regular"/>
              </a:rPr>
              <a:t>外</a:t>
            </a:r>
            <a:r>
              <a:rPr sz="2000" dirty="0">
                <a:latin typeface="Noto Sans Mono CJK JP Regular"/>
                <a:cs typeface="Noto Sans Mono CJK JP Regular"/>
              </a:rPr>
              <a:t>，各類</a:t>
            </a:r>
            <a:r>
              <a:rPr sz="2000" spc="-15" dirty="0">
                <a:latin typeface="Noto Sans Mono CJK JP Regular"/>
                <a:cs typeface="Noto Sans Mono CJK JP Regular"/>
              </a:rPr>
              <a:t>型</a:t>
            </a:r>
            <a:r>
              <a:rPr sz="2000" dirty="0">
                <a:latin typeface="Noto Sans Mono CJK JP Regular"/>
                <a:cs typeface="Noto Sans Mono CJK JP Regular"/>
              </a:rPr>
              <a:t>的免 </a:t>
            </a:r>
            <a:r>
              <a:rPr sz="2000" spc="10" dirty="0">
                <a:latin typeface="Noto Sans Mono CJK JP Regular"/>
                <a:cs typeface="Noto Sans Mono CJK JP Regular"/>
              </a:rPr>
              <a:t>費訓</a:t>
            </a:r>
            <a:r>
              <a:rPr sz="2000" dirty="0">
                <a:latin typeface="Noto Sans Mono CJK JP Regular"/>
                <a:cs typeface="Noto Sans Mono CJK JP Regular"/>
              </a:rPr>
              <a:t>練資</a:t>
            </a:r>
            <a:r>
              <a:rPr sz="2000" spc="-15" dirty="0">
                <a:latin typeface="Noto Sans Mono CJK JP Regular"/>
                <a:cs typeface="Noto Sans Mono CJK JP Regular"/>
              </a:rPr>
              <a:t>料</a:t>
            </a:r>
            <a:r>
              <a:rPr sz="2000" dirty="0">
                <a:latin typeface="Noto Sans Mono CJK JP Regular"/>
                <a:cs typeface="Noto Sans Mono CJK JP Regular"/>
              </a:rPr>
              <a:t>也開</a:t>
            </a:r>
            <a:r>
              <a:rPr sz="2000" spc="-15" dirty="0">
                <a:latin typeface="Noto Sans Mono CJK JP Regular"/>
                <a:cs typeface="Noto Sans Mono CJK JP Regular"/>
              </a:rPr>
              <a:t>始</a:t>
            </a:r>
            <a:r>
              <a:rPr sz="2000" dirty="0">
                <a:latin typeface="Noto Sans Mono CJK JP Regular"/>
                <a:cs typeface="Noto Sans Mono CJK JP Regular"/>
              </a:rPr>
              <a:t>出現</a:t>
            </a:r>
            <a:r>
              <a:rPr sz="2000" spc="-15" dirty="0">
                <a:latin typeface="Noto Sans Mono CJK JP Regular"/>
                <a:cs typeface="Noto Sans Mono CJK JP Regular"/>
              </a:rPr>
              <a:t>在</a:t>
            </a:r>
            <a:r>
              <a:rPr sz="2000" dirty="0">
                <a:latin typeface="Noto Sans Mono CJK JP Regular"/>
                <a:cs typeface="Noto Sans Mono CJK JP Regular"/>
              </a:rPr>
              <a:t>網路</a:t>
            </a:r>
            <a:r>
              <a:rPr sz="2000" spc="-15" dirty="0">
                <a:latin typeface="Noto Sans Mono CJK JP Regular"/>
                <a:cs typeface="Noto Sans Mono CJK JP Regular"/>
              </a:rPr>
              <a:t>上</a:t>
            </a:r>
            <a:r>
              <a:rPr sz="2000" dirty="0">
                <a:latin typeface="Noto Sans Mono CJK JP Regular"/>
                <a:cs typeface="Noto Sans Mono CJK JP Regular"/>
              </a:rPr>
              <a:t>，並</a:t>
            </a:r>
            <a:r>
              <a:rPr sz="2000" spc="-15" dirty="0">
                <a:latin typeface="Noto Sans Mono CJK JP Regular"/>
                <a:cs typeface="Noto Sans Mono CJK JP Regular"/>
              </a:rPr>
              <a:t>垂</a:t>
            </a:r>
            <a:r>
              <a:rPr sz="2000" dirty="0">
                <a:latin typeface="Noto Sans Mono CJK JP Regular"/>
                <a:cs typeface="Noto Sans Mono CJK JP Regular"/>
              </a:rPr>
              <a:t>手可</a:t>
            </a:r>
            <a:r>
              <a:rPr sz="2000" spc="-15" dirty="0">
                <a:latin typeface="Noto Sans Mono CJK JP Regular"/>
                <a:cs typeface="Noto Sans Mono CJK JP Regular"/>
              </a:rPr>
              <a:t>得</a:t>
            </a:r>
            <a:r>
              <a:rPr sz="2000" dirty="0">
                <a:latin typeface="Noto Sans Mono CJK JP Regular"/>
                <a:cs typeface="Noto Sans Mono CJK JP Regular"/>
              </a:rPr>
              <a:t>，如</a:t>
            </a:r>
            <a:r>
              <a:rPr sz="2000" spc="-580" dirty="0">
                <a:latin typeface="Noto Sans Mono CJK JP Regular"/>
                <a:cs typeface="Noto Sans Mono CJK JP Regular"/>
              </a:rPr>
              <a:t> </a:t>
            </a:r>
            <a:r>
              <a:rPr sz="2000" spc="-95" dirty="0">
                <a:latin typeface="Arial"/>
                <a:cs typeface="Arial"/>
              </a:rPr>
              <a:t>ImageNet</a:t>
            </a:r>
            <a:r>
              <a:rPr sz="2000" spc="10" dirty="0">
                <a:latin typeface="Noto Sans Mono CJK JP Regular"/>
                <a:cs typeface="Noto Sans Mono CJK JP Regular"/>
              </a:rPr>
              <a:t>網站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dirty="0">
                <a:latin typeface="Noto Sans Mono CJK JP Regular"/>
                <a:cs typeface="Noto Sans Mono CJK JP Regular"/>
              </a:rPr>
              <a:t>為 </a:t>
            </a:r>
            <a:r>
              <a:rPr sz="2000" spc="10" dirty="0">
                <a:latin typeface="Noto Sans Mono CJK JP Regular"/>
                <a:cs typeface="Noto Sans Mono CJK JP Regular"/>
              </a:rPr>
              <a:t>史丹</a:t>
            </a:r>
            <a:r>
              <a:rPr sz="2000" dirty="0">
                <a:latin typeface="Noto Sans Mono CJK JP Regular"/>
                <a:cs typeface="Noto Sans Mono CJK JP Regular"/>
              </a:rPr>
              <a:t>佛李</a:t>
            </a:r>
            <a:r>
              <a:rPr sz="2000" spc="-15" dirty="0">
                <a:latin typeface="Noto Sans Mono CJK JP Regular"/>
                <a:cs typeface="Noto Sans Mono CJK JP Regular"/>
              </a:rPr>
              <a:t>飛</a:t>
            </a:r>
            <a:r>
              <a:rPr sz="2000" dirty="0">
                <a:latin typeface="Noto Sans Mono CJK JP Regular"/>
                <a:cs typeface="Noto Sans Mono CJK JP Regular"/>
              </a:rPr>
              <a:t>飛所</a:t>
            </a:r>
            <a:r>
              <a:rPr sz="2000" spc="-15" dirty="0">
                <a:latin typeface="Noto Sans Mono CJK JP Regular"/>
                <a:cs typeface="Noto Sans Mono CJK JP Regular"/>
              </a:rPr>
              <a:t>提</a:t>
            </a:r>
            <a:r>
              <a:rPr sz="2000" dirty="0">
                <a:latin typeface="Noto Sans Mono CJK JP Regular"/>
                <a:cs typeface="Noto Sans Mono CJK JP Regular"/>
              </a:rPr>
              <a:t>出的</a:t>
            </a:r>
            <a:r>
              <a:rPr sz="2000" spc="-15" dirty="0">
                <a:latin typeface="Noto Sans Mono CJK JP Regular"/>
                <a:cs typeface="Noto Sans Mono CJK JP Regular"/>
              </a:rPr>
              <a:t>計</a:t>
            </a:r>
            <a:r>
              <a:rPr sz="2000" dirty="0">
                <a:latin typeface="Noto Sans Mono CJK JP Regular"/>
                <a:cs typeface="Noto Sans Mono CJK JP Regular"/>
              </a:rPr>
              <a:t>畫</a:t>
            </a:r>
            <a:r>
              <a:rPr sz="2000" spc="-60" dirty="0">
                <a:latin typeface="Arial"/>
                <a:cs typeface="Arial"/>
              </a:rPr>
              <a:t>)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，就</a:t>
            </a:r>
            <a:r>
              <a:rPr sz="2000" dirty="0">
                <a:latin typeface="Noto Sans Mono CJK JP Regular"/>
                <a:cs typeface="Noto Sans Mono CJK JP Regular"/>
              </a:rPr>
              <a:t>提</a:t>
            </a:r>
            <a:r>
              <a:rPr sz="2000" spc="-15" dirty="0">
                <a:latin typeface="Noto Sans Mono CJK JP Regular"/>
                <a:cs typeface="Noto Sans Mono CJK JP Regular"/>
              </a:rPr>
              <a:t>供</a:t>
            </a:r>
            <a:r>
              <a:rPr sz="2000" dirty="0">
                <a:latin typeface="Noto Sans Mono CJK JP Regular"/>
                <a:cs typeface="Noto Sans Mono CJK JP Regular"/>
              </a:rPr>
              <a:t>數百</a:t>
            </a:r>
            <a:r>
              <a:rPr sz="2000" spc="-15" dirty="0">
                <a:latin typeface="Noto Sans Mono CJK JP Regular"/>
                <a:cs typeface="Noto Sans Mono CJK JP Regular"/>
              </a:rPr>
              <a:t>樣</a:t>
            </a:r>
            <a:r>
              <a:rPr sz="2000" dirty="0">
                <a:latin typeface="Noto Sans Mono CJK JP Regular"/>
                <a:cs typeface="Noto Sans Mono CJK JP Regular"/>
              </a:rPr>
              <a:t>類型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圖片</a:t>
            </a:r>
            <a:r>
              <a:rPr sz="2000" spc="-15" dirty="0">
                <a:latin typeface="Noto Sans Mono CJK JP Regular"/>
                <a:cs typeface="Noto Sans Mono CJK JP Regular"/>
              </a:rPr>
              <a:t>可</a:t>
            </a:r>
            <a:r>
              <a:rPr sz="2000" dirty="0">
                <a:latin typeface="Noto Sans Mono CJK JP Regular"/>
                <a:cs typeface="Noto Sans Mono CJK JP Regular"/>
              </a:rPr>
              <a:t>供下</a:t>
            </a:r>
            <a:r>
              <a:rPr sz="2000" spc="-15" dirty="0">
                <a:latin typeface="Noto Sans Mono CJK JP Regular"/>
                <a:cs typeface="Noto Sans Mono CJK JP Regular"/>
              </a:rPr>
              <a:t>載</a:t>
            </a:r>
            <a:r>
              <a:rPr sz="2000" dirty="0">
                <a:latin typeface="Noto Sans Mono CJK JP Regular"/>
                <a:cs typeface="Noto Sans Mono CJK JP Regular"/>
              </a:rPr>
              <a:t>，  </a:t>
            </a:r>
            <a:r>
              <a:rPr sz="2000" spc="5" dirty="0">
                <a:latin typeface="Noto Sans Mono CJK JP Regular"/>
                <a:cs typeface="Noto Sans Mono CJK JP Regular"/>
              </a:rPr>
              <a:t>作為</a:t>
            </a:r>
            <a:r>
              <a:rPr sz="2000" spc="-5" dirty="0">
                <a:latin typeface="Noto Sans Mono CJK JP Regular"/>
                <a:cs typeface="Noto Sans Mono CJK JP Regular"/>
              </a:rPr>
              <a:t>訓</a:t>
            </a:r>
            <a:r>
              <a:rPr sz="2000" spc="-10" dirty="0">
                <a:latin typeface="Noto Sans Mono CJK JP Regular"/>
                <a:cs typeface="Noto Sans Mono CJK JP Regular"/>
              </a:rPr>
              <a:t>練</a:t>
            </a:r>
            <a:r>
              <a:rPr sz="2000" spc="5" dirty="0">
                <a:latin typeface="Noto Sans Mono CJK JP Regular"/>
                <a:cs typeface="Noto Sans Mono CJK JP Regular"/>
              </a:rPr>
              <a:t>資</a:t>
            </a:r>
            <a:r>
              <a:rPr sz="2000" spc="-15" dirty="0">
                <a:latin typeface="Noto Sans Mono CJK JP Regular"/>
                <a:cs typeface="Noto Sans Mono CJK JP Regular"/>
              </a:rPr>
              <a:t>料</a:t>
            </a:r>
            <a:r>
              <a:rPr sz="2000" spc="5" dirty="0">
                <a:latin typeface="Noto Sans Mono CJK JP Regular"/>
                <a:cs typeface="Noto Sans Mono CJK JP Regular"/>
              </a:rPr>
              <a:t>使用。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99695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如</a:t>
            </a:r>
            <a:r>
              <a:rPr sz="2000" spc="-560" dirty="0">
                <a:latin typeface="Noto Sans Mono CJK JP Regular"/>
                <a:cs typeface="Noto Sans Mono CJK JP Regular"/>
              </a:rPr>
              <a:t> </a:t>
            </a:r>
            <a:r>
              <a:rPr sz="2000" spc="-100" dirty="0">
                <a:latin typeface="Arial"/>
                <a:cs typeface="Arial"/>
              </a:rPr>
              <a:t>2014</a:t>
            </a:r>
            <a:r>
              <a:rPr sz="2000" dirty="0">
                <a:latin typeface="Noto Sans Mono CJK JP Regular"/>
                <a:cs typeface="Noto Sans Mono CJK JP Regular"/>
              </a:rPr>
              <a:t>年</a:t>
            </a:r>
            <a:r>
              <a:rPr sz="2000" spc="-120" dirty="0">
                <a:latin typeface="Noto Sans Mono CJK JP Regular"/>
                <a:cs typeface="Noto Sans Mono CJK JP Regular"/>
              </a:rPr>
              <a:t>，</a:t>
            </a:r>
            <a:r>
              <a:rPr sz="2000" spc="-120" dirty="0">
                <a:latin typeface="Arial"/>
                <a:cs typeface="Arial"/>
              </a:rPr>
              <a:t>GoogLeNet</a:t>
            </a:r>
            <a:r>
              <a:rPr sz="2000" dirty="0">
                <a:latin typeface="Noto Sans Mono CJK JP Regular"/>
                <a:cs typeface="Noto Sans Mono CJK JP Regular"/>
              </a:rPr>
              <a:t>和</a:t>
            </a:r>
            <a:r>
              <a:rPr sz="2000" spc="-275" dirty="0">
                <a:latin typeface="Arial"/>
                <a:cs typeface="Arial"/>
              </a:rPr>
              <a:t>VGG</a:t>
            </a:r>
            <a:r>
              <a:rPr sz="2000" dirty="0">
                <a:latin typeface="Noto Sans Mono CJK JP Regular"/>
                <a:cs typeface="Noto Sans Mono CJK JP Regular"/>
              </a:rPr>
              <a:t>是參與</a:t>
            </a:r>
            <a:r>
              <a:rPr sz="2000" spc="-590" dirty="0">
                <a:latin typeface="Noto Sans Mono CJK JP Regular"/>
                <a:cs typeface="Noto Sans Mono CJK JP Regular"/>
              </a:rPr>
              <a:t> </a:t>
            </a:r>
            <a:r>
              <a:rPr sz="2000" spc="-95" dirty="0">
                <a:latin typeface="Arial"/>
                <a:cs typeface="Arial"/>
              </a:rPr>
              <a:t>ImageNet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挑戰賽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 marR="44450">
              <a:lnSpc>
                <a:spcPct val="100000"/>
              </a:lnSpc>
            </a:pPr>
            <a:r>
              <a:rPr sz="2000" spc="-204" dirty="0">
                <a:latin typeface="Arial"/>
                <a:cs typeface="Arial"/>
              </a:rPr>
              <a:t>(ILSVRC14)</a:t>
            </a:r>
            <a:r>
              <a:rPr sz="2000" dirty="0">
                <a:latin typeface="Noto Sans Mono CJK JP Regular"/>
                <a:cs typeface="Noto Sans Mono CJK JP Regular"/>
              </a:rPr>
              <a:t>的前兩</a:t>
            </a:r>
            <a:r>
              <a:rPr sz="2000" spc="-15" dirty="0">
                <a:latin typeface="Noto Sans Mono CJK JP Regular"/>
                <a:cs typeface="Noto Sans Mono CJK JP Regular"/>
              </a:rPr>
              <a:t>名</a:t>
            </a:r>
            <a:r>
              <a:rPr sz="2000" spc="-120" dirty="0">
                <a:latin typeface="Noto Sans Mono CJK JP Regular"/>
                <a:cs typeface="Noto Sans Mono CJK JP Regular"/>
              </a:rPr>
              <a:t>：</a:t>
            </a:r>
            <a:r>
              <a:rPr sz="2000" spc="-120" dirty="0">
                <a:latin typeface="Arial"/>
                <a:cs typeface="Arial"/>
              </a:rPr>
              <a:t>GoogLeNet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第一</a:t>
            </a:r>
            <a:r>
              <a:rPr sz="2000" dirty="0">
                <a:latin typeface="Noto Sans Mono CJK JP Regular"/>
                <a:cs typeface="Noto Sans Mono CJK JP Regular"/>
              </a:rPr>
              <a:t>、</a:t>
            </a:r>
            <a:r>
              <a:rPr sz="2000" spc="-275" dirty="0">
                <a:latin typeface="Arial"/>
                <a:cs typeface="Arial"/>
              </a:rPr>
              <a:t>VGG</a:t>
            </a:r>
            <a:r>
              <a:rPr sz="2000" dirty="0">
                <a:latin typeface="Noto Sans Mono CJK JP Regular"/>
                <a:cs typeface="Noto Sans Mono CJK JP Regular"/>
              </a:rPr>
              <a:t>第二</a:t>
            </a:r>
            <a:r>
              <a:rPr sz="2000" spc="-15" dirty="0">
                <a:latin typeface="Noto Sans Mono CJK JP Regular"/>
                <a:cs typeface="Noto Sans Mono CJK JP Regular"/>
              </a:rPr>
              <a:t>；</a:t>
            </a:r>
            <a:r>
              <a:rPr sz="2000" dirty="0">
                <a:latin typeface="Noto Sans Mono CJK JP Regular"/>
                <a:cs typeface="Noto Sans Mono CJK JP Regular"/>
              </a:rPr>
              <a:t>這兩</a:t>
            </a:r>
            <a:r>
              <a:rPr sz="2000" spc="-15" dirty="0">
                <a:latin typeface="Noto Sans Mono CJK JP Regular"/>
                <a:cs typeface="Noto Sans Mono CJK JP Regular"/>
              </a:rPr>
              <a:t>種</a:t>
            </a:r>
            <a:r>
              <a:rPr sz="2000" dirty="0">
                <a:latin typeface="Noto Sans Mono CJK JP Regular"/>
                <a:cs typeface="Noto Sans Mono CJK JP Regular"/>
              </a:rPr>
              <a:t>網路</a:t>
            </a:r>
            <a:r>
              <a:rPr sz="2000" spc="-15" dirty="0">
                <a:latin typeface="Noto Sans Mono CJK JP Regular"/>
                <a:cs typeface="Noto Sans Mono CJK JP Regular"/>
              </a:rPr>
              <a:t>模</a:t>
            </a:r>
            <a:r>
              <a:rPr sz="2000" dirty="0">
                <a:latin typeface="Noto Sans Mono CJK JP Regular"/>
                <a:cs typeface="Noto Sans Mono CJK JP Regular"/>
              </a:rPr>
              <a:t>型結 </a:t>
            </a:r>
            <a:r>
              <a:rPr sz="2000" spc="10" dirty="0">
                <a:latin typeface="Noto Sans Mono CJK JP Regular"/>
                <a:cs typeface="Noto Sans Mono CJK JP Regular"/>
              </a:rPr>
              <a:t>構的</a:t>
            </a:r>
            <a:r>
              <a:rPr sz="2000" dirty="0">
                <a:latin typeface="Noto Sans Mono CJK JP Regular"/>
                <a:cs typeface="Noto Sans Mono CJK JP Regular"/>
              </a:rPr>
              <a:t>共同</a:t>
            </a:r>
            <a:r>
              <a:rPr sz="2000" spc="-15" dirty="0">
                <a:latin typeface="Noto Sans Mono CJK JP Regular"/>
                <a:cs typeface="Noto Sans Mono CJK JP Regular"/>
              </a:rPr>
              <a:t>特</a:t>
            </a:r>
            <a:r>
              <a:rPr sz="2000" dirty="0">
                <a:latin typeface="Noto Sans Mono CJK JP Regular"/>
                <a:cs typeface="Noto Sans Mono CJK JP Regular"/>
              </a:rPr>
              <a:t>點</a:t>
            </a:r>
            <a:r>
              <a:rPr sz="2000" spc="5" dirty="0">
                <a:latin typeface="Noto Sans Mono CJK JP Regular"/>
                <a:cs typeface="Noto Sans Mono CJK JP Regular"/>
              </a:rPr>
              <a:t>是</a:t>
            </a:r>
            <a:r>
              <a:rPr sz="2000" spc="-15" dirty="0">
                <a:latin typeface="Noto Sans Mono CJK JP Regular"/>
                <a:cs typeface="Noto Sans Mono CJK JP Regular"/>
              </a:rPr>
              <a:t>使</a:t>
            </a:r>
            <a:r>
              <a:rPr sz="2000" dirty="0">
                <a:latin typeface="Noto Sans Mono CJK JP Regular"/>
                <a:cs typeface="Noto Sans Mono CJK JP Regular"/>
              </a:rPr>
              <a:t>用</a:t>
            </a:r>
            <a:r>
              <a:rPr sz="2000" spc="-580" dirty="0">
                <a:latin typeface="Noto Sans Mono CJK JP Regular"/>
                <a:cs typeface="Noto Sans Mono CJK JP Regular"/>
              </a:rPr>
              <a:t> </a:t>
            </a:r>
            <a:r>
              <a:rPr sz="2000" spc="-229" dirty="0">
                <a:latin typeface="Arial"/>
                <a:cs typeface="Arial"/>
              </a:rPr>
              <a:t>CNN</a:t>
            </a:r>
            <a:r>
              <a:rPr sz="2000" dirty="0">
                <a:latin typeface="Noto Sans Mono CJK JP Regular"/>
                <a:cs typeface="Noto Sans Mono CJK JP Regular"/>
              </a:rPr>
              <a:t>架構，</a:t>
            </a:r>
            <a:r>
              <a:rPr sz="2000" spc="-15" dirty="0">
                <a:latin typeface="Noto Sans Mono CJK JP Regular"/>
                <a:cs typeface="Noto Sans Mono CJK JP Regular"/>
              </a:rPr>
              <a:t>且</a:t>
            </a:r>
            <a:r>
              <a:rPr sz="2000" dirty="0">
                <a:latin typeface="Noto Sans Mono CJK JP Regular"/>
                <a:cs typeface="Noto Sans Mono CJK JP Regular"/>
              </a:rPr>
              <a:t>深度</a:t>
            </a:r>
            <a:r>
              <a:rPr sz="2000" spc="-15" dirty="0">
                <a:latin typeface="Noto Sans Mono CJK JP Regular"/>
                <a:cs typeface="Noto Sans Mono CJK JP Regular"/>
              </a:rPr>
              <a:t>學</a:t>
            </a:r>
            <a:r>
              <a:rPr sz="2000" dirty="0">
                <a:latin typeface="Noto Sans Mono CJK JP Regular"/>
                <a:cs typeface="Noto Sans Mono CJK JP Regular"/>
              </a:rPr>
              <a:t>習的</a:t>
            </a:r>
            <a:r>
              <a:rPr sz="2000" spc="-15" dirty="0">
                <a:latin typeface="Noto Sans Mono CJK JP Regular"/>
                <a:cs typeface="Noto Sans Mono CJK JP Regular"/>
              </a:rPr>
              <a:t>隱</a:t>
            </a:r>
            <a:r>
              <a:rPr sz="2000" dirty="0">
                <a:latin typeface="Noto Sans Mono CJK JP Regular"/>
                <a:cs typeface="Noto Sans Mono CJK JP Regular"/>
              </a:rPr>
              <a:t>藏層</a:t>
            </a:r>
            <a:r>
              <a:rPr sz="2000" spc="-15" dirty="0">
                <a:latin typeface="Noto Sans Mono CJK JP Regular"/>
                <a:cs typeface="Noto Sans Mono CJK JP Regular"/>
              </a:rPr>
              <a:t>次</a:t>
            </a:r>
            <a:r>
              <a:rPr sz="2000" dirty="0">
                <a:latin typeface="Noto Sans Mono CJK JP Regular"/>
                <a:cs typeface="Noto Sans Mono CJK JP Regular"/>
              </a:rPr>
              <a:t>很多，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GoogLeNet </a:t>
            </a:r>
            <a:r>
              <a:rPr sz="2000" spc="10" dirty="0">
                <a:latin typeface="Noto Sans Mono CJK JP Regular"/>
                <a:cs typeface="Noto Sans Mono CJK JP Regular"/>
              </a:rPr>
              <a:t>深度</a:t>
            </a:r>
            <a:r>
              <a:rPr sz="2000" spc="5" dirty="0">
                <a:latin typeface="Noto Sans Mono CJK JP Regular"/>
                <a:cs typeface="Noto Sans Mono CJK JP Regular"/>
              </a:rPr>
              <a:t>多</a:t>
            </a:r>
            <a:r>
              <a:rPr sz="2000" dirty="0">
                <a:latin typeface="Noto Sans Mono CJK JP Regular"/>
                <a:cs typeface="Noto Sans Mono CJK JP Regular"/>
              </a:rPr>
              <a:t>達</a:t>
            </a:r>
            <a:r>
              <a:rPr sz="2000" spc="-110" dirty="0">
                <a:latin typeface="Arial"/>
                <a:cs typeface="Arial"/>
              </a:rPr>
              <a:t>22</a:t>
            </a:r>
            <a:r>
              <a:rPr sz="2000" dirty="0">
                <a:latin typeface="Noto Sans Mono CJK JP Regular"/>
                <a:cs typeface="Noto Sans Mono CJK JP Regular"/>
              </a:rPr>
              <a:t>層</a:t>
            </a:r>
            <a:r>
              <a:rPr sz="2000" spc="-204" dirty="0">
                <a:latin typeface="Noto Sans Mono CJK JP Regular"/>
                <a:cs typeface="Noto Sans Mono CJK JP Regular"/>
              </a:rPr>
              <a:t>，</a:t>
            </a:r>
            <a:r>
              <a:rPr sz="2000" spc="-204" dirty="0">
                <a:latin typeface="Arial"/>
                <a:cs typeface="Arial"/>
              </a:rPr>
              <a:t>VGG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繼承</a:t>
            </a:r>
            <a:r>
              <a:rPr sz="2000" dirty="0">
                <a:latin typeface="Noto Sans Mono CJK JP Regular"/>
                <a:cs typeface="Noto Sans Mono CJK JP Regular"/>
              </a:rPr>
              <a:t>了</a:t>
            </a:r>
            <a:r>
              <a:rPr sz="2000" spc="-114" dirty="0">
                <a:latin typeface="Arial"/>
                <a:cs typeface="Arial"/>
              </a:rPr>
              <a:t>LeNet</a:t>
            </a:r>
            <a:r>
              <a:rPr sz="2000" dirty="0">
                <a:latin typeface="Noto Sans Mono CJK JP Regular"/>
                <a:cs typeface="Noto Sans Mono CJK JP Regular"/>
              </a:rPr>
              <a:t>以及</a:t>
            </a:r>
            <a:r>
              <a:rPr sz="2000" spc="-90" dirty="0">
                <a:latin typeface="Arial"/>
                <a:cs typeface="Arial"/>
              </a:rPr>
              <a:t>AlexNet</a:t>
            </a:r>
            <a:r>
              <a:rPr sz="2000" dirty="0">
                <a:latin typeface="Noto Sans Mono CJK JP Regular"/>
                <a:cs typeface="Noto Sans Mono CJK JP Regular"/>
              </a:rPr>
              <a:t>的一些框架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結構</a:t>
            </a:r>
            <a:r>
              <a:rPr sz="2000" spc="-165" dirty="0">
                <a:latin typeface="Noto Sans Mono CJK JP Regular"/>
                <a:cs typeface="Noto Sans Mono CJK JP Regular"/>
              </a:rPr>
              <a:t>，</a:t>
            </a:r>
            <a:r>
              <a:rPr sz="2000" spc="-165" dirty="0">
                <a:latin typeface="Arial"/>
                <a:cs typeface="Arial"/>
              </a:rPr>
              <a:t>VGG16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有</a:t>
            </a:r>
            <a:r>
              <a:rPr sz="2000" spc="-100" dirty="0">
                <a:latin typeface="Arial"/>
                <a:cs typeface="Arial"/>
              </a:rPr>
              <a:t>16</a:t>
            </a:r>
            <a:r>
              <a:rPr sz="2000" dirty="0">
                <a:latin typeface="Noto Sans Mono CJK JP Regular"/>
                <a:cs typeface="Noto Sans Mono CJK JP Regular"/>
              </a:rPr>
              <a:t>層</a:t>
            </a:r>
            <a:r>
              <a:rPr sz="2000" spc="-170" dirty="0">
                <a:latin typeface="Noto Sans Mono CJK JP Regular"/>
                <a:cs typeface="Noto Sans Mono CJK JP Regular"/>
              </a:rPr>
              <a:t>，</a:t>
            </a:r>
            <a:r>
              <a:rPr sz="2000" spc="-170" dirty="0">
                <a:latin typeface="Arial"/>
                <a:cs typeface="Arial"/>
              </a:rPr>
              <a:t>VGG19</a:t>
            </a:r>
            <a:r>
              <a:rPr sz="2000" dirty="0">
                <a:latin typeface="Noto Sans Mono CJK JP Regular"/>
                <a:cs typeface="Noto Sans Mono CJK JP Regular"/>
              </a:rPr>
              <a:t>則</a:t>
            </a:r>
            <a:r>
              <a:rPr sz="2000" spc="-15" dirty="0">
                <a:latin typeface="Noto Sans Mono CJK JP Regular"/>
                <a:cs typeface="Noto Sans Mono CJK JP Regular"/>
              </a:rPr>
              <a:t>是</a:t>
            </a:r>
            <a:r>
              <a:rPr sz="2000" spc="-105" dirty="0">
                <a:latin typeface="Arial"/>
                <a:cs typeface="Arial"/>
              </a:rPr>
              <a:t>19</a:t>
            </a:r>
            <a:r>
              <a:rPr sz="2000" dirty="0">
                <a:latin typeface="Noto Sans Mono CJK JP Regular"/>
                <a:cs typeface="Noto Sans Mono CJK JP Regular"/>
              </a:rPr>
              <a:t>層。</a:t>
            </a:r>
            <a:r>
              <a:rPr sz="2000" spc="-10" dirty="0">
                <a:latin typeface="Noto Sans Mono CJK JP Regular"/>
                <a:cs typeface="Noto Sans Mono CJK JP Regular"/>
              </a:rPr>
              <a:t>以</a:t>
            </a:r>
            <a:r>
              <a:rPr sz="2000" dirty="0">
                <a:latin typeface="Noto Sans Mono CJK JP Regular"/>
                <a:cs typeface="Noto Sans Mono CJK JP Regular"/>
              </a:rPr>
              <a:t>模型</a:t>
            </a:r>
            <a:r>
              <a:rPr sz="2000" spc="-15" dirty="0">
                <a:latin typeface="Noto Sans Mono CJK JP Regular"/>
                <a:cs typeface="Noto Sans Mono CJK JP Regular"/>
              </a:rPr>
              <a:t>結</a:t>
            </a:r>
            <a:r>
              <a:rPr sz="2000" dirty="0">
                <a:latin typeface="Noto Sans Mono CJK JP Regular"/>
                <a:cs typeface="Noto Sans Mono CJK JP Regular"/>
              </a:rPr>
              <a:t>果比</a:t>
            </a:r>
            <a:r>
              <a:rPr sz="2000" spc="-15" dirty="0">
                <a:latin typeface="Noto Sans Mono CJK JP Regular"/>
                <a:cs typeface="Noto Sans Mono CJK JP Regular"/>
              </a:rPr>
              <a:t>較</a:t>
            </a:r>
            <a:r>
              <a:rPr sz="2000" dirty="0">
                <a:latin typeface="Noto Sans Mono CJK JP Regular"/>
                <a:cs typeface="Noto Sans Mono CJK JP Regular"/>
              </a:rPr>
              <a:t>來看，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GoogLeNet</a:t>
            </a:r>
            <a:r>
              <a:rPr sz="2000" spc="10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效</a:t>
            </a:r>
            <a:r>
              <a:rPr sz="2000" spc="-15" dirty="0">
                <a:latin typeface="Noto Sans Mono CJK JP Regular"/>
                <a:cs typeface="Noto Sans Mono CJK JP Regular"/>
              </a:rPr>
              <a:t>能</a:t>
            </a:r>
            <a:r>
              <a:rPr sz="2000" dirty="0">
                <a:latin typeface="Noto Sans Mono CJK JP Regular"/>
                <a:cs typeface="Noto Sans Mono CJK JP Regular"/>
              </a:rPr>
              <a:t>較好。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99695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以上這</a:t>
            </a:r>
            <a:r>
              <a:rPr sz="2000" spc="-15" dirty="0">
                <a:latin typeface="Noto Sans Mono CJK JP Regular"/>
                <a:cs typeface="Noto Sans Mono CJK JP Regular"/>
              </a:rPr>
              <a:t>些</a:t>
            </a:r>
            <a:r>
              <a:rPr sz="2000" dirty="0">
                <a:latin typeface="Noto Sans Mono CJK JP Regular"/>
                <a:cs typeface="Noto Sans Mono CJK JP Regular"/>
              </a:rPr>
              <a:t>著</a:t>
            </a:r>
            <a:r>
              <a:rPr sz="2000" spc="-15" dirty="0">
                <a:latin typeface="Noto Sans Mono CJK JP Regular"/>
                <a:cs typeface="Noto Sans Mono CJK JP Regular"/>
              </a:rPr>
              <a:t>名</a:t>
            </a:r>
            <a:r>
              <a:rPr sz="2000" dirty="0">
                <a:latin typeface="Noto Sans Mono CJK JP Regular"/>
                <a:cs typeface="Noto Sans Mono CJK JP Regular"/>
              </a:rPr>
              <a:t>且具有公信</a:t>
            </a:r>
            <a:r>
              <a:rPr sz="2000" spc="-15" dirty="0">
                <a:latin typeface="Noto Sans Mono CJK JP Regular"/>
                <a:cs typeface="Noto Sans Mono CJK JP Regular"/>
              </a:rPr>
              <a:t>準</a:t>
            </a:r>
            <a:r>
              <a:rPr sz="2000" dirty="0">
                <a:latin typeface="Noto Sans Mono CJK JP Regular"/>
                <a:cs typeface="Noto Sans Mono CJK JP Regular"/>
              </a:rPr>
              <a:t>確</a:t>
            </a:r>
            <a:r>
              <a:rPr sz="2000" spc="-10" dirty="0">
                <a:latin typeface="Noto Sans Mono CJK JP Regular"/>
                <a:cs typeface="Noto Sans Mono CJK JP Regular"/>
              </a:rPr>
              <a:t>率</a:t>
            </a:r>
            <a:r>
              <a:rPr sz="2000" dirty="0">
                <a:latin typeface="Noto Sans Mono CJK JP Regular"/>
                <a:cs typeface="Noto Sans Mono CJK JP Regular"/>
              </a:rPr>
              <a:t>的</a:t>
            </a:r>
            <a:r>
              <a:rPr sz="2000" spc="-10" dirty="0">
                <a:latin typeface="Noto Sans Mono CJK JP Regular"/>
                <a:cs typeface="Noto Sans Mono CJK JP Regular"/>
              </a:rPr>
              <a:t>網</a:t>
            </a:r>
            <a:r>
              <a:rPr sz="2000" dirty="0">
                <a:latin typeface="Noto Sans Mono CJK JP Regular"/>
                <a:cs typeface="Noto Sans Mono CJK JP Regular"/>
              </a:rPr>
              <a:t>路</a:t>
            </a:r>
            <a:r>
              <a:rPr sz="2000" spc="-10" dirty="0">
                <a:latin typeface="Noto Sans Mono CJK JP Regular"/>
                <a:cs typeface="Noto Sans Mono CJK JP Regular"/>
              </a:rPr>
              <a:t>模</a:t>
            </a:r>
            <a:r>
              <a:rPr sz="2000" dirty="0">
                <a:latin typeface="Noto Sans Mono CJK JP Regular"/>
                <a:cs typeface="Noto Sans Mono CJK JP Regular"/>
              </a:rPr>
              <a:t>型</a:t>
            </a:r>
            <a:r>
              <a:rPr sz="2000" spc="-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都</a:t>
            </a:r>
            <a:r>
              <a:rPr sz="2000" spc="-15" dirty="0">
                <a:latin typeface="Noto Sans Mono CJK JP Regular"/>
                <a:cs typeface="Noto Sans Mono CJK JP Regular"/>
              </a:rPr>
              <a:t>具</a:t>
            </a:r>
            <a:r>
              <a:rPr sz="2000" dirty="0">
                <a:latin typeface="Noto Sans Mono CJK JP Regular"/>
                <a:cs typeface="Noto Sans Mono CJK JP Regular"/>
              </a:rPr>
              <a:t>有</a:t>
            </a:r>
            <a:r>
              <a:rPr sz="2000" spc="-15" dirty="0">
                <a:latin typeface="Noto Sans Mono CJK JP Regular"/>
                <a:cs typeface="Noto Sans Mono CJK JP Regular"/>
              </a:rPr>
              <a:t>足</a:t>
            </a:r>
            <a:r>
              <a:rPr sz="2000" dirty="0">
                <a:latin typeface="Noto Sans Mono CJK JP Regular"/>
                <a:cs typeface="Noto Sans Mono CJK JP Regular"/>
              </a:rPr>
              <a:t>夠層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>
              <a:lnSpc>
                <a:spcPts val="2385"/>
              </a:lnSpc>
              <a:spcBef>
                <a:spcPts val="35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次的深</a:t>
            </a:r>
            <a:r>
              <a:rPr sz="2000" spc="-10" dirty="0">
                <a:latin typeface="Noto Sans Mono CJK JP Regular"/>
                <a:cs typeface="Noto Sans Mono CJK JP Regular"/>
              </a:rPr>
              <a:t>度</a:t>
            </a:r>
            <a:r>
              <a:rPr sz="2000" spc="5" dirty="0">
                <a:latin typeface="Noto Sans Mono CJK JP Regular"/>
                <a:cs typeface="Noto Sans Mono CJK JP Regular"/>
              </a:rPr>
              <a:t>，</a:t>
            </a:r>
            <a:r>
              <a:rPr sz="2000" spc="-15" dirty="0">
                <a:latin typeface="Noto Sans Mono CJK JP Regular"/>
                <a:cs typeface="Noto Sans Mono CJK JP Regular"/>
              </a:rPr>
              <a:t>且</a:t>
            </a:r>
            <a:r>
              <a:rPr sz="2000" spc="5" dirty="0">
                <a:latin typeface="Noto Sans Mono CJK JP Regular"/>
                <a:cs typeface="Noto Sans Mono CJK JP Regular"/>
              </a:rPr>
              <a:t>經</a:t>
            </a:r>
            <a:r>
              <a:rPr sz="2000" spc="-5" dirty="0">
                <a:latin typeface="Noto Sans Mono CJK JP Regular"/>
                <a:cs typeface="Noto Sans Mono CJK JP Regular"/>
              </a:rPr>
              <a:t>由</a:t>
            </a:r>
            <a:r>
              <a:rPr sz="2000" spc="5" dirty="0">
                <a:latin typeface="Noto Sans Mono CJK JP Regular"/>
                <a:cs typeface="Noto Sans Mono CJK JP Regular"/>
              </a:rPr>
              <a:t>長</a:t>
            </a:r>
            <a:r>
              <a:rPr sz="2000" spc="-15" dirty="0">
                <a:latin typeface="Noto Sans Mono CJK JP Regular"/>
                <a:cs typeface="Noto Sans Mono CJK JP Regular"/>
              </a:rPr>
              <a:t>時</a:t>
            </a:r>
            <a:r>
              <a:rPr sz="2000" spc="5" dirty="0">
                <a:latin typeface="Noto Sans Mono CJK JP Regular"/>
                <a:cs typeface="Noto Sans Mono CJK JP Regular"/>
              </a:rPr>
              <a:t>間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spc="5" dirty="0">
                <a:latin typeface="Noto Sans Mono CJK JP Regular"/>
                <a:cs typeface="Noto Sans Mono CJK JP Regular"/>
              </a:rPr>
              <a:t>訓練</a:t>
            </a:r>
            <a:r>
              <a:rPr sz="2000" spc="-5" dirty="0">
                <a:latin typeface="Noto Sans Mono CJK JP Regular"/>
                <a:cs typeface="Noto Sans Mono CJK JP Regular"/>
              </a:rPr>
              <a:t>，</a:t>
            </a:r>
            <a:r>
              <a:rPr sz="2000" spc="-10" dirty="0">
                <a:latin typeface="Noto Sans Mono CJK JP Regular"/>
                <a:cs typeface="Noto Sans Mono CJK JP Regular"/>
              </a:rPr>
              <a:t>也</a:t>
            </a:r>
            <a:r>
              <a:rPr sz="2000" spc="5" dirty="0">
                <a:latin typeface="Noto Sans Mono CJK JP Regular"/>
                <a:cs typeface="Noto Sans Mono CJK JP Regular"/>
              </a:rPr>
              <a:t>必</a:t>
            </a:r>
            <a:r>
              <a:rPr sz="2000" spc="-15" dirty="0">
                <a:latin typeface="Noto Sans Mono CJK JP Regular"/>
                <a:cs typeface="Noto Sans Mono CJK JP Regular"/>
              </a:rPr>
              <a:t>須</a:t>
            </a:r>
            <a:r>
              <a:rPr sz="2000" spc="5" dirty="0">
                <a:latin typeface="Noto Sans Mono CJK JP Regular"/>
                <a:cs typeface="Noto Sans Mono CJK JP Regular"/>
              </a:rPr>
              <a:t>經</a:t>
            </a:r>
            <a:r>
              <a:rPr sz="2000" dirty="0">
                <a:latin typeface="Noto Sans Mono CJK JP Regular"/>
                <a:cs typeface="Noto Sans Mono CJK JP Regular"/>
              </a:rPr>
              <a:t>過大</a:t>
            </a:r>
            <a:r>
              <a:rPr sz="2000" spc="-10" dirty="0">
                <a:latin typeface="Noto Sans Mono CJK JP Regular"/>
                <a:cs typeface="Noto Sans Mono CJK JP Regular"/>
              </a:rPr>
              <a:t>量</a:t>
            </a:r>
            <a:r>
              <a:rPr sz="2000" dirty="0">
                <a:latin typeface="Noto Sans Mono CJK JP Regular"/>
                <a:cs typeface="Noto Sans Mono CJK JP Regular"/>
              </a:rPr>
              <a:t>資</a:t>
            </a:r>
            <a:r>
              <a:rPr sz="2000" spc="-10" dirty="0">
                <a:latin typeface="Noto Sans Mono CJK JP Regular"/>
                <a:cs typeface="Noto Sans Mono CJK JP Regular"/>
              </a:rPr>
              <a:t>料</a:t>
            </a:r>
            <a:r>
              <a:rPr sz="2000" spc="5" dirty="0">
                <a:latin typeface="Noto Sans Mono CJK JP Regular"/>
                <a:cs typeface="Noto Sans Mono CJK JP Regular"/>
              </a:rPr>
              <a:t>來支</a:t>
            </a:r>
            <a:r>
              <a:rPr sz="2000" spc="-5" dirty="0">
                <a:latin typeface="Noto Sans Mono CJK JP Regular"/>
                <a:cs typeface="Noto Sans Mono CJK JP Regular"/>
              </a:rPr>
              <a:t>持</a:t>
            </a:r>
            <a:r>
              <a:rPr sz="2000" spc="-10" dirty="0">
                <a:latin typeface="Noto Sans Mono CJK JP Regular"/>
                <a:cs typeface="Noto Sans Mono CJK JP Regular"/>
              </a:rPr>
              <a:t>其</a:t>
            </a:r>
            <a:r>
              <a:rPr sz="2000" spc="5" dirty="0">
                <a:latin typeface="Noto Sans Mono CJK JP Regular"/>
                <a:cs typeface="Noto Sans Mono CJK JP Regular"/>
              </a:rPr>
              <a:t>訓練</a:t>
            </a:r>
            <a:endParaRPr sz="2000">
              <a:latin typeface="Noto Sans Mono CJK JP Regular"/>
              <a:cs typeface="Noto Sans Mono CJK JP Regular"/>
            </a:endParaRPr>
          </a:p>
          <a:p>
            <a:pPr marL="83820" marR="5080">
              <a:lnSpc>
                <a:spcPts val="2400"/>
              </a:lnSpc>
              <a:spcBef>
                <a:spcPts val="60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。這</a:t>
            </a:r>
            <a:r>
              <a:rPr sz="2000" dirty="0">
                <a:latin typeface="Noto Sans Mono CJK JP Regular"/>
                <a:cs typeface="Noto Sans Mono CJK JP Regular"/>
              </a:rPr>
              <a:t>些網</a:t>
            </a:r>
            <a:r>
              <a:rPr sz="2000" spc="-15" dirty="0">
                <a:latin typeface="Noto Sans Mono CJK JP Regular"/>
                <a:cs typeface="Noto Sans Mono CJK JP Regular"/>
              </a:rPr>
              <a:t>路</a:t>
            </a:r>
            <a:r>
              <a:rPr sz="2000" dirty="0">
                <a:latin typeface="Noto Sans Mono CJK JP Regular"/>
                <a:cs typeface="Noto Sans Mono CJK JP Regular"/>
              </a:rPr>
              <a:t>模型</a:t>
            </a:r>
            <a:r>
              <a:rPr sz="2000" spc="-15" dirty="0">
                <a:latin typeface="Noto Sans Mono CJK JP Regular"/>
                <a:cs typeface="Noto Sans Mono CJK JP Regular"/>
              </a:rPr>
              <a:t>是</a:t>
            </a:r>
            <a:r>
              <a:rPr sz="2000" dirty="0">
                <a:latin typeface="Noto Sans Mono CJK JP Regular"/>
                <a:cs typeface="Noto Sans Mono CJK JP Regular"/>
              </a:rPr>
              <a:t>否可</a:t>
            </a:r>
            <a:r>
              <a:rPr sz="2000" spc="-15" dirty="0">
                <a:latin typeface="Noto Sans Mono CJK JP Regular"/>
                <a:cs typeface="Noto Sans Mono CJK JP Regular"/>
              </a:rPr>
              <a:t>以</a:t>
            </a:r>
            <a:r>
              <a:rPr sz="2000" dirty="0">
                <a:latin typeface="Noto Sans Mono CJK JP Regular"/>
                <a:cs typeface="Noto Sans Mono CJK JP Regular"/>
              </a:rPr>
              <a:t>再利</a:t>
            </a:r>
            <a:r>
              <a:rPr sz="2000" spc="-5" dirty="0">
                <a:latin typeface="Noto Sans Mono CJK JP Regular"/>
                <a:cs typeface="Noto Sans Mono CJK JP Regular"/>
              </a:rPr>
              <a:t>用</a:t>
            </a:r>
            <a:r>
              <a:rPr sz="2000" spc="-185" dirty="0">
                <a:latin typeface="Arial"/>
                <a:cs typeface="Arial"/>
              </a:rPr>
              <a:t>?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以</a:t>
            </a:r>
            <a:r>
              <a:rPr sz="2000" spc="-235" dirty="0">
                <a:latin typeface="Arial"/>
                <a:cs typeface="Arial"/>
              </a:rPr>
              <a:t>CNN</a:t>
            </a:r>
            <a:r>
              <a:rPr sz="2000" dirty="0">
                <a:latin typeface="Noto Sans Mono CJK JP Regular"/>
                <a:cs typeface="Noto Sans Mono CJK JP Regular"/>
              </a:rPr>
              <a:t>而言，答案</a:t>
            </a:r>
            <a:r>
              <a:rPr sz="2000" spc="-10" dirty="0">
                <a:latin typeface="Noto Sans Mono CJK JP Regular"/>
                <a:cs typeface="Noto Sans Mono CJK JP Regular"/>
              </a:rPr>
              <a:t>是</a:t>
            </a:r>
            <a:r>
              <a:rPr sz="2000" dirty="0">
                <a:latin typeface="Noto Sans Mono CJK JP Regular"/>
                <a:cs typeface="Noto Sans Mono CJK JP Regular"/>
              </a:rPr>
              <a:t>肯定</a:t>
            </a:r>
            <a:r>
              <a:rPr sz="2000" spc="-2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。基本 </a:t>
            </a:r>
            <a:r>
              <a:rPr sz="2000" spc="10" dirty="0">
                <a:latin typeface="Noto Sans Mono CJK JP Regular"/>
                <a:cs typeface="Noto Sans Mono CJK JP Regular"/>
              </a:rPr>
              <a:t>上，</a:t>
            </a:r>
            <a:r>
              <a:rPr sz="2000" dirty="0">
                <a:latin typeface="Noto Sans Mono CJK JP Regular"/>
                <a:cs typeface="Noto Sans Mono CJK JP Regular"/>
              </a:rPr>
              <a:t>網路</a:t>
            </a:r>
            <a:r>
              <a:rPr sz="2000" spc="-15" dirty="0">
                <a:latin typeface="Noto Sans Mono CJK JP Regular"/>
                <a:cs typeface="Noto Sans Mono CJK JP Regular"/>
              </a:rPr>
              <a:t>模</a:t>
            </a:r>
            <a:r>
              <a:rPr sz="2000" dirty="0">
                <a:latin typeface="Noto Sans Mono CJK JP Regular"/>
                <a:cs typeface="Noto Sans Mono CJK JP Regular"/>
              </a:rPr>
              <a:t>型再</a:t>
            </a:r>
            <a:r>
              <a:rPr sz="2000" spc="-15" dirty="0">
                <a:latin typeface="Noto Sans Mono CJK JP Regular"/>
                <a:cs typeface="Noto Sans Mono CJK JP Regular"/>
              </a:rPr>
              <a:t>利</a:t>
            </a:r>
            <a:r>
              <a:rPr sz="2000" dirty="0">
                <a:latin typeface="Noto Sans Mono CJK JP Regular"/>
                <a:cs typeface="Noto Sans Mono CJK JP Regular"/>
              </a:rPr>
              <a:t>用的</a:t>
            </a:r>
            <a:r>
              <a:rPr sz="2000" spc="-10" dirty="0">
                <a:latin typeface="Noto Sans Mono CJK JP Regular"/>
                <a:cs typeface="Noto Sans Mono CJK JP Regular"/>
              </a:rPr>
              <a:t>方</a:t>
            </a:r>
            <a:r>
              <a:rPr sz="2000" dirty="0">
                <a:latin typeface="Noto Sans Mono CJK JP Regular"/>
                <a:cs typeface="Noto Sans Mono CJK JP Regular"/>
              </a:rPr>
              <a:t>式可歸納為</a:t>
            </a:r>
            <a:r>
              <a:rPr sz="2000" spc="-25" dirty="0">
                <a:latin typeface="Noto Sans Mono CJK JP Regular"/>
                <a:cs typeface="Noto Sans Mono CJK JP Regular"/>
              </a:rPr>
              <a:t>兩</a:t>
            </a:r>
            <a:r>
              <a:rPr sz="2000" dirty="0">
                <a:latin typeface="Noto Sans Mono CJK JP Regular"/>
                <a:cs typeface="Noto Sans Mono CJK JP Regular"/>
              </a:rPr>
              <a:t>類：</a:t>
            </a:r>
            <a:r>
              <a:rPr sz="2000" spc="-15" dirty="0">
                <a:latin typeface="Noto Sans Mono CJK JP Regular"/>
                <a:cs typeface="Noto Sans Mono CJK JP Regular"/>
              </a:rPr>
              <a:t>特</a:t>
            </a:r>
            <a:r>
              <a:rPr sz="2000" dirty="0">
                <a:latin typeface="Noto Sans Mono CJK JP Regular"/>
                <a:cs typeface="Noto Sans Mono CJK JP Regular"/>
              </a:rPr>
              <a:t>徵擷</a:t>
            </a:r>
            <a:r>
              <a:rPr sz="2000" spc="-15" dirty="0">
                <a:latin typeface="Noto Sans Mono CJK JP Regular"/>
                <a:cs typeface="Noto Sans Mono CJK JP Regular"/>
              </a:rPr>
              <a:t>取</a:t>
            </a:r>
            <a:r>
              <a:rPr sz="2000" dirty="0">
                <a:latin typeface="Noto Sans Mono CJK JP Regular"/>
                <a:cs typeface="Noto Sans Mono CJK JP Regular"/>
              </a:rPr>
              <a:t>法，</a:t>
            </a:r>
            <a:r>
              <a:rPr sz="2000" spc="-15" dirty="0">
                <a:latin typeface="Noto Sans Mono CJK JP Regular"/>
                <a:cs typeface="Noto Sans Mono CJK JP Regular"/>
              </a:rPr>
              <a:t>與</a:t>
            </a:r>
            <a:r>
              <a:rPr sz="2000" dirty="0">
                <a:latin typeface="Noto Sans Mono CJK JP Regular"/>
                <a:cs typeface="Noto Sans Mono CJK JP Regular"/>
              </a:rPr>
              <a:t>基底</a:t>
            </a:r>
            <a:r>
              <a:rPr sz="2000" spc="-190" dirty="0">
                <a:latin typeface="Arial"/>
                <a:cs typeface="Arial"/>
              </a:rPr>
              <a:t>(CNN</a:t>
            </a:r>
            <a:endParaRPr sz="2000">
              <a:latin typeface="Arial"/>
              <a:cs typeface="Arial"/>
            </a:endParaRPr>
          </a:p>
          <a:p>
            <a:pPr marL="83820">
              <a:lnSpc>
                <a:spcPts val="2320"/>
              </a:lnSpc>
            </a:pPr>
            <a:r>
              <a:rPr sz="2000" spc="-160" dirty="0">
                <a:latin typeface="Arial"/>
                <a:cs typeface="Arial"/>
                <a:hlinkClick r:id="rId2"/>
              </a:rPr>
              <a:t>Base)</a:t>
            </a:r>
            <a:r>
              <a:rPr sz="2000" spc="10" dirty="0">
                <a:latin typeface="Noto Sans Mono CJK JP Regular"/>
                <a:cs typeface="Noto Sans Mono CJK JP Regular"/>
                <a:hlinkClick r:id="rId2"/>
              </a:rPr>
              <a:t>再利用</a:t>
            </a:r>
            <a:r>
              <a:rPr sz="2000" spc="-60" dirty="0">
                <a:latin typeface="Arial"/>
                <a:cs typeface="Arial"/>
                <a:hlinkClick r:id="rId2"/>
              </a:rPr>
              <a:t>(</a:t>
            </a:r>
            <a:r>
              <a:rPr sz="2000" dirty="0">
                <a:latin typeface="Noto Sans Mono CJK JP Regular"/>
                <a:cs typeface="Noto Sans Mono CJK JP Regular"/>
                <a:hlinkClick r:id="rId2"/>
              </a:rPr>
              <a:t>或</a:t>
            </a:r>
            <a:r>
              <a:rPr sz="2000" spc="-15" dirty="0">
                <a:latin typeface="Noto Sans Mono CJK JP Regular"/>
                <a:cs typeface="Noto Sans Mono CJK JP Regular"/>
                <a:hlinkClick r:id="rId2"/>
              </a:rPr>
              <a:t>重</a:t>
            </a:r>
            <a:r>
              <a:rPr sz="2000" dirty="0">
                <a:latin typeface="Noto Sans Mono CJK JP Regular"/>
                <a:cs typeface="Noto Sans Mono CJK JP Regular"/>
                <a:hlinkClick r:id="rId2"/>
              </a:rPr>
              <a:t>建</a:t>
            </a:r>
            <a:r>
              <a:rPr sz="2000" spc="-60" dirty="0">
                <a:latin typeface="Arial"/>
                <a:cs typeface="Arial"/>
                <a:hlinkClick r:id="rId2"/>
              </a:rPr>
              <a:t>)</a:t>
            </a:r>
            <a:r>
              <a:rPr sz="2000" spc="-150" dirty="0">
                <a:latin typeface="Arial"/>
                <a:cs typeface="Arial"/>
                <a:hlinkClick r:id="rId2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  <a:hlinkClick r:id="rId2"/>
              </a:rPr>
              <a:t>之方</a:t>
            </a:r>
            <a:r>
              <a:rPr sz="2000" dirty="0">
                <a:latin typeface="Noto Sans Mono CJK JP Regular"/>
                <a:cs typeface="Noto Sans Mono CJK JP Regular"/>
                <a:hlinkClick r:id="rId2"/>
              </a:rPr>
              <a:t>法。</a:t>
            </a:r>
            <a:endParaRPr sz="20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2636520"/>
            <a:ext cx="59055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15961" y="5347817"/>
            <a:ext cx="598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第</a:t>
            </a:r>
            <a:r>
              <a:rPr sz="1800" spc="-9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層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959" y="4282820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第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spc="-12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800" spc="-12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層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0457" y="3218510"/>
            <a:ext cx="631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第</a:t>
            </a:r>
            <a:r>
              <a:rPr sz="1800" spc="-14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層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7985" y="3725417"/>
            <a:ext cx="220979" cy="320040"/>
          </a:xfrm>
          <a:custGeom>
            <a:avLst/>
            <a:gdLst/>
            <a:ahLst/>
            <a:cxnLst/>
            <a:rect l="l" t="t" r="r" b="b"/>
            <a:pathLst>
              <a:path w="220979" h="320039">
                <a:moveTo>
                  <a:pt x="165735" y="110489"/>
                </a:moveTo>
                <a:lnTo>
                  <a:pt x="55245" y="110489"/>
                </a:lnTo>
                <a:lnTo>
                  <a:pt x="55245" y="320039"/>
                </a:lnTo>
                <a:lnTo>
                  <a:pt x="165735" y="320039"/>
                </a:lnTo>
                <a:lnTo>
                  <a:pt x="165735" y="110489"/>
                </a:lnTo>
                <a:close/>
              </a:path>
              <a:path w="220979" h="320039">
                <a:moveTo>
                  <a:pt x="110490" y="0"/>
                </a:moveTo>
                <a:lnTo>
                  <a:pt x="0" y="110489"/>
                </a:lnTo>
                <a:lnTo>
                  <a:pt x="220980" y="110489"/>
                </a:lnTo>
                <a:lnTo>
                  <a:pt x="11049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7985" y="3725417"/>
            <a:ext cx="220979" cy="320040"/>
          </a:xfrm>
          <a:custGeom>
            <a:avLst/>
            <a:gdLst/>
            <a:ahLst/>
            <a:cxnLst/>
            <a:rect l="l" t="t" r="r" b="b"/>
            <a:pathLst>
              <a:path w="220979" h="320039">
                <a:moveTo>
                  <a:pt x="220980" y="110489"/>
                </a:moveTo>
                <a:lnTo>
                  <a:pt x="165735" y="110489"/>
                </a:lnTo>
                <a:lnTo>
                  <a:pt x="165735" y="320039"/>
                </a:lnTo>
                <a:lnTo>
                  <a:pt x="55245" y="320039"/>
                </a:lnTo>
                <a:lnTo>
                  <a:pt x="55245" y="110489"/>
                </a:lnTo>
                <a:lnTo>
                  <a:pt x="0" y="110489"/>
                </a:lnTo>
                <a:lnTo>
                  <a:pt x="110490" y="0"/>
                </a:lnTo>
                <a:lnTo>
                  <a:pt x="220980" y="11048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2745" y="4740402"/>
            <a:ext cx="219710" cy="321945"/>
          </a:xfrm>
          <a:custGeom>
            <a:avLst/>
            <a:gdLst/>
            <a:ahLst/>
            <a:cxnLst/>
            <a:rect l="l" t="t" r="r" b="b"/>
            <a:pathLst>
              <a:path w="219709" h="321945">
                <a:moveTo>
                  <a:pt x="164592" y="109728"/>
                </a:moveTo>
                <a:lnTo>
                  <a:pt x="54863" y="109728"/>
                </a:lnTo>
                <a:lnTo>
                  <a:pt x="54863" y="321564"/>
                </a:lnTo>
                <a:lnTo>
                  <a:pt x="164592" y="321564"/>
                </a:lnTo>
                <a:lnTo>
                  <a:pt x="164592" y="109728"/>
                </a:lnTo>
                <a:close/>
              </a:path>
              <a:path w="219709" h="321945">
                <a:moveTo>
                  <a:pt x="109727" y="0"/>
                </a:moveTo>
                <a:lnTo>
                  <a:pt x="0" y="109728"/>
                </a:lnTo>
                <a:lnTo>
                  <a:pt x="219455" y="109728"/>
                </a:lnTo>
                <a:lnTo>
                  <a:pt x="1097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2745" y="4740402"/>
            <a:ext cx="219710" cy="321945"/>
          </a:xfrm>
          <a:custGeom>
            <a:avLst/>
            <a:gdLst/>
            <a:ahLst/>
            <a:cxnLst/>
            <a:rect l="l" t="t" r="r" b="b"/>
            <a:pathLst>
              <a:path w="219709" h="321945">
                <a:moveTo>
                  <a:pt x="219455" y="109728"/>
                </a:moveTo>
                <a:lnTo>
                  <a:pt x="164592" y="109728"/>
                </a:lnTo>
                <a:lnTo>
                  <a:pt x="164592" y="321564"/>
                </a:lnTo>
                <a:lnTo>
                  <a:pt x="54863" y="321564"/>
                </a:lnTo>
                <a:lnTo>
                  <a:pt x="54863" y="109728"/>
                </a:lnTo>
                <a:lnTo>
                  <a:pt x="0" y="109728"/>
                </a:lnTo>
                <a:lnTo>
                  <a:pt x="109727" y="0"/>
                </a:lnTo>
                <a:lnTo>
                  <a:pt x="219455" y="1097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4389" y="347929"/>
            <a:ext cx="1584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600" dirty="0"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1F487C"/>
                  </a:solidFill>
                </a:uFill>
              </a:rPr>
              <a:t>背景說明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117" y="1024509"/>
            <a:ext cx="735393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2494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以</a:t>
            </a:r>
            <a:r>
              <a:rPr sz="1800" spc="-520" dirty="0">
                <a:latin typeface="Noto Sans Mono CJK JP Regular"/>
                <a:cs typeface="Noto Sans Mono CJK JP Regular"/>
              </a:rPr>
              <a:t> </a:t>
            </a:r>
            <a:r>
              <a:rPr sz="1800" spc="-210" dirty="0">
                <a:latin typeface="Arial"/>
                <a:cs typeface="Arial"/>
              </a:rPr>
              <a:t>CNN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各個網路層次而言，基礎層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較接近原始資料輸入的層次</a:t>
            </a:r>
            <a:r>
              <a:rPr sz="1800" spc="-55" dirty="0">
                <a:latin typeface="Arial"/>
                <a:cs typeface="Arial"/>
              </a:rPr>
              <a:t>)  </a:t>
            </a:r>
            <a:r>
              <a:rPr sz="1800" dirty="0">
                <a:latin typeface="Noto Sans Mono CJK JP Regular"/>
                <a:cs typeface="Noto Sans Mono CJK JP Regular"/>
              </a:rPr>
              <a:t>的輸出是具有物體圖片的紋理、線條及顏色等特徵。而較後面</a:t>
            </a:r>
            <a:r>
              <a:rPr sz="1800" spc="5" dirty="0">
                <a:latin typeface="Noto Sans Mono CJK JP Regular"/>
                <a:cs typeface="Noto Sans Mono CJK JP Regular"/>
              </a:rPr>
              <a:t>的</a:t>
            </a:r>
            <a:r>
              <a:rPr sz="1800" dirty="0">
                <a:latin typeface="Noto Sans Mono CJK JP Regular"/>
                <a:cs typeface="Noto Sans Mono CJK JP Regular"/>
              </a:rPr>
              <a:t>層次偏向 萃取抽象的概念，可藉以辨識接近實際物體形狀，如下圖。</a:t>
            </a:r>
            <a:r>
              <a:rPr sz="1800" spc="-210" dirty="0">
                <a:latin typeface="Arial"/>
                <a:cs typeface="Arial"/>
              </a:rPr>
              <a:t>CNN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模型的再 </a:t>
            </a:r>
            <a:r>
              <a:rPr sz="1800" spc="-5" dirty="0">
                <a:latin typeface="Noto Sans Mono CJK JP Regular"/>
                <a:cs typeface="Noto Sans Mono CJK JP Regular"/>
              </a:rPr>
              <a:t>利用，</a:t>
            </a: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是以基礎層為主</a:t>
            </a:r>
            <a:r>
              <a:rPr sz="1800" spc="-5" dirty="0">
                <a:latin typeface="Noto Sans Mono CJK JP Regular"/>
                <a:cs typeface="Noto Sans Mono CJK JP Regular"/>
              </a:rPr>
              <a:t>，因為圖形特徵共用性較明顯，而後面的層次只著 </a:t>
            </a:r>
            <a:r>
              <a:rPr sz="1800" dirty="0">
                <a:latin typeface="Noto Sans Mono CJK JP Regular"/>
                <a:cs typeface="Noto Sans Mono CJK JP Regular"/>
              </a:rPr>
              <a:t>重物體分類效果，如密集層，則是完全沒有再利用價值，參考以下圖示。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4932426"/>
            <a:ext cx="1762125" cy="690880"/>
          </a:xfrm>
          <a:prstGeom prst="rect">
            <a:avLst/>
          </a:prstGeom>
          <a:ln w="25908">
            <a:solidFill>
              <a:srgbClr val="385D89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06045" algn="ctr">
              <a:lnSpc>
                <a:spcPts val="1905"/>
              </a:lnSpc>
              <a:spcBef>
                <a:spcPts val="675"/>
              </a:spcBef>
            </a:pPr>
            <a:r>
              <a:rPr sz="1600" dirty="0">
                <a:latin typeface="Noto Sans Mono CJK JP Regular"/>
                <a:cs typeface="Noto Sans Mono CJK JP Regular"/>
              </a:rPr>
              <a:t>分</a:t>
            </a:r>
            <a:r>
              <a:rPr sz="1600" spc="-5" dirty="0">
                <a:latin typeface="Noto Sans Mono CJK JP Regular"/>
                <a:cs typeface="Noto Sans Mono CJK JP Regular"/>
              </a:rPr>
              <a:t>類器</a:t>
            </a:r>
            <a:endParaRPr sz="1600">
              <a:latin typeface="Noto Sans Mono CJK JP Regular"/>
              <a:cs typeface="Noto Sans Mono CJK JP Regular"/>
            </a:endParaRPr>
          </a:p>
          <a:p>
            <a:pPr marL="105410" algn="ctr">
              <a:lnSpc>
                <a:spcPts val="1664"/>
              </a:lnSpc>
            </a:pPr>
            <a:r>
              <a:rPr sz="1400" b="1" spc="-105" dirty="0">
                <a:latin typeface="Trebuchet MS"/>
                <a:cs typeface="Trebuchet MS"/>
              </a:rPr>
              <a:t>(Trained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Classifier)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646" y="2074926"/>
            <a:ext cx="1762125" cy="2662555"/>
          </a:xfrm>
          <a:custGeom>
            <a:avLst/>
            <a:gdLst/>
            <a:ahLst/>
            <a:cxnLst/>
            <a:rect l="l" t="t" r="r" b="b"/>
            <a:pathLst>
              <a:path w="1762125" h="2662554">
                <a:moveTo>
                  <a:pt x="0" y="2662428"/>
                </a:moveTo>
                <a:lnTo>
                  <a:pt x="1761743" y="2662428"/>
                </a:lnTo>
                <a:lnTo>
                  <a:pt x="1761743" y="0"/>
                </a:lnTo>
                <a:lnTo>
                  <a:pt x="0" y="0"/>
                </a:lnTo>
                <a:lnTo>
                  <a:pt x="0" y="2662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3596" y="2663721"/>
            <a:ext cx="1042035" cy="11620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5" dirty="0">
                <a:latin typeface="Noto Sans Mono CJK JP Regular"/>
                <a:cs typeface="Noto Sans Mono CJK JP Regular"/>
              </a:rPr>
              <a:t>卷</a:t>
            </a:r>
            <a:r>
              <a:rPr sz="1600" spc="-5" dirty="0">
                <a:latin typeface="Noto Sans Mono CJK JP Regular"/>
                <a:cs typeface="Noto Sans Mono CJK JP Regular"/>
              </a:rPr>
              <a:t>積層</a:t>
            </a:r>
            <a:r>
              <a:rPr sz="1600" spc="5" dirty="0">
                <a:latin typeface="Noto Sans Mono CJK JP Regular"/>
                <a:cs typeface="Noto Sans Mono CJK JP Regular"/>
              </a:rPr>
              <a:t>基</a:t>
            </a:r>
            <a:r>
              <a:rPr sz="1600" spc="-5" dirty="0">
                <a:latin typeface="Noto Sans Mono CJK JP Regular"/>
                <a:cs typeface="Noto Sans Mono CJK JP Regular"/>
              </a:rPr>
              <a:t>底</a:t>
            </a:r>
            <a:endParaRPr sz="1600">
              <a:latin typeface="Noto Sans Mono CJK JP Regular"/>
              <a:cs typeface="Noto Sans Mono CJK JP Regular"/>
            </a:endParaRPr>
          </a:p>
          <a:p>
            <a:pPr marL="12700" marR="120650">
              <a:lnSpc>
                <a:spcPct val="100000"/>
              </a:lnSpc>
              <a:spcBef>
                <a:spcPts val="930"/>
              </a:spcBef>
            </a:pPr>
            <a:r>
              <a:rPr sz="1400" b="1" spc="-105" dirty="0">
                <a:latin typeface="Trebuchet MS"/>
                <a:cs typeface="Trebuchet MS"/>
              </a:rPr>
              <a:t>(Trained  </a:t>
            </a:r>
            <a:r>
              <a:rPr sz="1400" b="1" spc="-80" dirty="0">
                <a:latin typeface="Trebuchet MS"/>
                <a:cs typeface="Trebuchet MS"/>
              </a:rPr>
              <a:t>Co</a:t>
            </a:r>
            <a:r>
              <a:rPr sz="1400" b="1" spc="-100" dirty="0">
                <a:latin typeface="Trebuchet MS"/>
                <a:cs typeface="Trebuchet MS"/>
              </a:rPr>
              <a:t>n</a:t>
            </a:r>
            <a:r>
              <a:rPr sz="1400" b="1" spc="-95" dirty="0">
                <a:latin typeface="Trebuchet MS"/>
                <a:cs typeface="Trebuchet MS"/>
              </a:rPr>
              <a:t>v</a:t>
            </a:r>
            <a:r>
              <a:rPr sz="1400" b="1" spc="-65" dirty="0">
                <a:latin typeface="Trebuchet MS"/>
                <a:cs typeface="Trebuchet MS"/>
              </a:rPr>
              <a:t>olut</a:t>
            </a:r>
            <a:r>
              <a:rPr sz="1400" b="1" spc="-55" dirty="0">
                <a:latin typeface="Trebuchet MS"/>
                <a:cs typeface="Trebuchet MS"/>
              </a:rPr>
              <a:t>ion  </a:t>
            </a:r>
            <a:r>
              <a:rPr sz="1400" b="1" spc="-70" dirty="0">
                <a:latin typeface="Trebuchet MS"/>
                <a:cs typeface="Trebuchet MS"/>
              </a:rPr>
              <a:t>Base)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2433" y="4737227"/>
            <a:ext cx="76200" cy="1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0270" y="1884426"/>
            <a:ext cx="76200" cy="19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42566" y="5627370"/>
            <a:ext cx="76200" cy="19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1645" y="5780023"/>
            <a:ext cx="875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Noto Sans Mono CJK JP Regular"/>
                <a:cs typeface="Noto Sans Mono CJK JP Regular"/>
              </a:rPr>
              <a:t>輸出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6921" y="4932426"/>
            <a:ext cx="1760220" cy="69088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04775" algn="ctr">
              <a:lnSpc>
                <a:spcPts val="1905"/>
              </a:lnSpc>
              <a:spcBef>
                <a:spcPts val="675"/>
              </a:spcBef>
            </a:pPr>
            <a:r>
              <a:rPr sz="1600" dirty="0">
                <a:latin typeface="Noto Sans Mono CJK JP Regular"/>
                <a:cs typeface="Noto Sans Mono CJK JP Regular"/>
              </a:rPr>
              <a:t>分</a:t>
            </a:r>
            <a:r>
              <a:rPr sz="1600" spc="-5" dirty="0">
                <a:latin typeface="Noto Sans Mono CJK JP Regular"/>
                <a:cs typeface="Noto Sans Mono CJK JP Regular"/>
              </a:rPr>
              <a:t>類器</a:t>
            </a:r>
            <a:endParaRPr sz="1600">
              <a:latin typeface="Noto Sans Mono CJK JP Regular"/>
              <a:cs typeface="Noto Sans Mono CJK JP Regular"/>
            </a:endParaRPr>
          </a:p>
          <a:p>
            <a:pPr marL="104139" algn="ctr">
              <a:lnSpc>
                <a:spcPts val="1664"/>
              </a:lnSpc>
            </a:pPr>
            <a:r>
              <a:rPr sz="1400" b="1" spc="-105" dirty="0">
                <a:latin typeface="Trebuchet MS"/>
                <a:cs typeface="Trebuchet MS"/>
              </a:rPr>
              <a:t>(Trained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Classifier)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5397" y="2074926"/>
            <a:ext cx="1760220" cy="2662555"/>
          </a:xfrm>
          <a:custGeom>
            <a:avLst/>
            <a:gdLst/>
            <a:ahLst/>
            <a:cxnLst/>
            <a:rect l="l" t="t" r="r" b="b"/>
            <a:pathLst>
              <a:path w="1760220" h="2662554">
                <a:moveTo>
                  <a:pt x="0" y="2662428"/>
                </a:moveTo>
                <a:lnTo>
                  <a:pt x="1760220" y="2662428"/>
                </a:lnTo>
                <a:lnTo>
                  <a:pt x="1760220" y="0"/>
                </a:lnTo>
                <a:lnTo>
                  <a:pt x="0" y="0"/>
                </a:lnTo>
                <a:lnTo>
                  <a:pt x="0" y="2662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00347" y="2663721"/>
            <a:ext cx="1042669" cy="11620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5" dirty="0">
                <a:latin typeface="Noto Sans Mono CJK JP Regular"/>
                <a:cs typeface="Noto Sans Mono CJK JP Regular"/>
              </a:rPr>
              <a:t>卷</a:t>
            </a:r>
            <a:r>
              <a:rPr sz="1600" spc="-5" dirty="0">
                <a:latin typeface="Noto Sans Mono CJK JP Regular"/>
                <a:cs typeface="Noto Sans Mono CJK JP Regular"/>
              </a:rPr>
              <a:t>積層</a:t>
            </a:r>
            <a:r>
              <a:rPr sz="1600" spc="5" dirty="0">
                <a:latin typeface="Noto Sans Mono CJK JP Regular"/>
                <a:cs typeface="Noto Sans Mono CJK JP Regular"/>
              </a:rPr>
              <a:t>基</a:t>
            </a:r>
            <a:r>
              <a:rPr sz="1600" spc="-5" dirty="0">
                <a:latin typeface="Noto Sans Mono CJK JP Regular"/>
                <a:cs typeface="Noto Sans Mono CJK JP Regular"/>
              </a:rPr>
              <a:t>底</a:t>
            </a:r>
            <a:endParaRPr sz="1600">
              <a:latin typeface="Noto Sans Mono CJK JP Regular"/>
              <a:cs typeface="Noto Sans Mono CJK JP Regular"/>
            </a:endParaRPr>
          </a:p>
          <a:p>
            <a:pPr marL="12700" marR="121920">
              <a:lnSpc>
                <a:spcPct val="100000"/>
              </a:lnSpc>
              <a:spcBef>
                <a:spcPts val="930"/>
              </a:spcBef>
            </a:pPr>
            <a:r>
              <a:rPr sz="1400" b="1" spc="-105" dirty="0">
                <a:latin typeface="Trebuchet MS"/>
                <a:cs typeface="Trebuchet MS"/>
              </a:rPr>
              <a:t>(Trained  </a:t>
            </a:r>
            <a:r>
              <a:rPr sz="1400" b="1" spc="-80" dirty="0">
                <a:latin typeface="Trebuchet MS"/>
                <a:cs typeface="Trebuchet MS"/>
              </a:rPr>
              <a:t>Co</a:t>
            </a:r>
            <a:r>
              <a:rPr sz="1400" b="1" spc="-100" dirty="0">
                <a:latin typeface="Trebuchet MS"/>
                <a:cs typeface="Trebuchet MS"/>
              </a:rPr>
              <a:t>n</a:t>
            </a:r>
            <a:r>
              <a:rPr sz="1400" b="1" spc="-95" dirty="0">
                <a:latin typeface="Trebuchet MS"/>
                <a:cs typeface="Trebuchet MS"/>
              </a:rPr>
              <a:t>v</a:t>
            </a:r>
            <a:r>
              <a:rPr sz="1400" b="1" spc="-65" dirty="0">
                <a:latin typeface="Trebuchet MS"/>
                <a:cs typeface="Trebuchet MS"/>
              </a:rPr>
              <a:t>olut</a:t>
            </a:r>
            <a:r>
              <a:rPr sz="1400" b="1" spc="-55" dirty="0">
                <a:latin typeface="Trebuchet MS"/>
                <a:cs typeface="Trebuchet MS"/>
              </a:rPr>
              <a:t>ion  </a:t>
            </a:r>
            <a:r>
              <a:rPr sz="1400" b="1" spc="-70" dirty="0">
                <a:latin typeface="Trebuchet MS"/>
                <a:cs typeface="Trebuchet MS"/>
              </a:rPr>
              <a:t>Base)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8170" y="4737353"/>
            <a:ext cx="76200" cy="195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69795" y="1651507"/>
            <a:ext cx="3082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9325" algn="l"/>
              </a:tabLst>
            </a:pPr>
            <a:r>
              <a:rPr sz="1400" spc="10" dirty="0">
                <a:latin typeface="Noto Sans Mono CJK JP Regular"/>
                <a:cs typeface="Noto Sans Mono CJK JP Regular"/>
              </a:rPr>
              <a:t>輸入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0" dirty="0">
                <a:latin typeface="Noto Sans Mono CJK JP Regular"/>
                <a:cs typeface="Noto Sans Mono CJK JP Regular"/>
              </a:rPr>
              <a:t>輸入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66514" y="1884298"/>
            <a:ext cx="76200" cy="1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8809" y="5627280"/>
            <a:ext cx="76200" cy="193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8778" y="5780023"/>
            <a:ext cx="875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Noto Sans Mono CJK JP Regular"/>
                <a:cs typeface="Noto Sans Mono CJK JP Regular"/>
              </a:rPr>
              <a:t>輸出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8058" y="4953761"/>
            <a:ext cx="1760220" cy="688975"/>
          </a:xfrm>
          <a:prstGeom prst="rect">
            <a:avLst/>
          </a:prstGeom>
          <a:solidFill>
            <a:srgbClr val="C5D9F0"/>
          </a:solidFill>
          <a:ln w="25907">
            <a:solidFill>
              <a:srgbClr val="385D8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106680" algn="ctr">
              <a:lnSpc>
                <a:spcPts val="1905"/>
              </a:lnSpc>
              <a:spcBef>
                <a:spcPts val="665"/>
              </a:spcBef>
            </a:pPr>
            <a:r>
              <a:rPr sz="1600" spc="5" dirty="0">
                <a:latin typeface="Noto Sans Mono CJK JP Regular"/>
                <a:cs typeface="Noto Sans Mono CJK JP Regular"/>
              </a:rPr>
              <a:t>分</a:t>
            </a:r>
            <a:r>
              <a:rPr sz="1600" spc="-5" dirty="0">
                <a:latin typeface="Noto Sans Mono CJK JP Regular"/>
                <a:cs typeface="Noto Sans Mono CJK JP Regular"/>
              </a:rPr>
              <a:t>類器</a:t>
            </a:r>
            <a:endParaRPr sz="1600">
              <a:latin typeface="Noto Sans Mono CJK JP Regular"/>
              <a:cs typeface="Noto Sans Mono CJK JP Regular"/>
            </a:endParaRPr>
          </a:p>
          <a:p>
            <a:pPr marL="106680" algn="ctr">
              <a:lnSpc>
                <a:spcPts val="1664"/>
              </a:lnSpc>
            </a:pPr>
            <a:r>
              <a:rPr sz="1400" b="1" spc="-105" dirty="0">
                <a:latin typeface="Trebuchet MS"/>
                <a:cs typeface="Trebuchet MS"/>
              </a:rPr>
              <a:t>(Trained</a:t>
            </a:r>
            <a:r>
              <a:rPr sz="1400" b="1" spc="-145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Classifier)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6534" y="2096261"/>
            <a:ext cx="1760220" cy="2662555"/>
          </a:xfrm>
          <a:custGeom>
            <a:avLst/>
            <a:gdLst/>
            <a:ahLst/>
            <a:cxnLst/>
            <a:rect l="l" t="t" r="r" b="b"/>
            <a:pathLst>
              <a:path w="1760220" h="2662554">
                <a:moveTo>
                  <a:pt x="0" y="2662428"/>
                </a:moveTo>
                <a:lnTo>
                  <a:pt x="1760219" y="2662428"/>
                </a:lnTo>
                <a:lnTo>
                  <a:pt x="1760219" y="0"/>
                </a:lnTo>
                <a:lnTo>
                  <a:pt x="0" y="0"/>
                </a:lnTo>
                <a:lnTo>
                  <a:pt x="0" y="266242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32753" y="2684549"/>
            <a:ext cx="1042669" cy="116141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5" dirty="0">
                <a:latin typeface="Noto Sans Mono CJK JP Regular"/>
                <a:cs typeface="Noto Sans Mono CJK JP Regular"/>
              </a:rPr>
              <a:t>卷</a:t>
            </a:r>
            <a:r>
              <a:rPr sz="1600" spc="-5" dirty="0">
                <a:latin typeface="Noto Sans Mono CJK JP Regular"/>
                <a:cs typeface="Noto Sans Mono CJK JP Regular"/>
              </a:rPr>
              <a:t>積層</a:t>
            </a:r>
            <a:r>
              <a:rPr sz="1600" spc="5" dirty="0">
                <a:latin typeface="Noto Sans Mono CJK JP Regular"/>
                <a:cs typeface="Noto Sans Mono CJK JP Regular"/>
              </a:rPr>
              <a:t>基</a:t>
            </a:r>
            <a:r>
              <a:rPr sz="1600" spc="-5" dirty="0">
                <a:latin typeface="Noto Sans Mono CJK JP Regular"/>
                <a:cs typeface="Noto Sans Mono CJK JP Regular"/>
              </a:rPr>
              <a:t>底</a:t>
            </a:r>
            <a:endParaRPr sz="1600">
              <a:latin typeface="Noto Sans Mono CJK JP Regular"/>
              <a:cs typeface="Noto Sans Mono CJK JP Regular"/>
            </a:endParaRPr>
          </a:p>
          <a:p>
            <a:pPr marL="12700" marR="120014">
              <a:lnSpc>
                <a:spcPct val="100000"/>
              </a:lnSpc>
              <a:spcBef>
                <a:spcPts val="930"/>
              </a:spcBef>
            </a:pPr>
            <a:r>
              <a:rPr sz="1400" b="1" spc="-105" dirty="0">
                <a:latin typeface="Trebuchet MS"/>
                <a:cs typeface="Trebuchet MS"/>
              </a:rPr>
              <a:t>(Trained  </a:t>
            </a:r>
            <a:r>
              <a:rPr sz="1400" b="1" spc="-85" dirty="0">
                <a:latin typeface="Trebuchet MS"/>
                <a:cs typeface="Trebuchet MS"/>
              </a:rPr>
              <a:t>C</a:t>
            </a:r>
            <a:r>
              <a:rPr sz="1400" b="1" spc="-70" dirty="0">
                <a:latin typeface="Trebuchet MS"/>
                <a:cs typeface="Trebuchet MS"/>
              </a:rPr>
              <a:t>o</a:t>
            </a:r>
            <a:r>
              <a:rPr sz="1400" b="1" spc="-95" dirty="0">
                <a:latin typeface="Trebuchet MS"/>
                <a:cs typeface="Trebuchet MS"/>
              </a:rPr>
              <a:t>n</a:t>
            </a:r>
            <a:r>
              <a:rPr sz="1400" b="1" spc="-90" dirty="0">
                <a:latin typeface="Trebuchet MS"/>
                <a:cs typeface="Trebuchet MS"/>
              </a:rPr>
              <a:t>v</a:t>
            </a:r>
            <a:r>
              <a:rPr sz="1400" b="1" spc="-55" dirty="0">
                <a:latin typeface="Trebuchet MS"/>
                <a:cs typeface="Trebuchet MS"/>
              </a:rPr>
              <a:t>ol</a:t>
            </a:r>
            <a:r>
              <a:rPr sz="1400" b="1" spc="-75" dirty="0">
                <a:latin typeface="Trebuchet MS"/>
                <a:cs typeface="Trebuchet MS"/>
              </a:rPr>
              <a:t>u</a:t>
            </a:r>
            <a:r>
              <a:rPr sz="1400" b="1" spc="-65" dirty="0">
                <a:latin typeface="Trebuchet MS"/>
                <a:cs typeface="Trebuchet MS"/>
              </a:rPr>
              <a:t>t</a:t>
            </a:r>
            <a:r>
              <a:rPr sz="1400" b="1" spc="-60" dirty="0">
                <a:latin typeface="Trebuchet MS"/>
                <a:cs typeface="Trebuchet MS"/>
              </a:rPr>
              <a:t>io</a:t>
            </a:r>
            <a:r>
              <a:rPr sz="1400" b="1" spc="-50" dirty="0">
                <a:latin typeface="Trebuchet MS"/>
                <a:cs typeface="Trebuchet MS"/>
              </a:rPr>
              <a:t>n  </a:t>
            </a:r>
            <a:r>
              <a:rPr sz="1400" b="1" spc="-65" dirty="0">
                <a:latin typeface="Trebuchet MS"/>
                <a:cs typeface="Trebuchet MS"/>
              </a:rPr>
              <a:t>Base)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39306" y="4758690"/>
            <a:ext cx="76200" cy="19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09208" y="1672208"/>
            <a:ext cx="875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Noto Sans Mono CJK JP Regular"/>
                <a:cs typeface="Noto Sans Mono CJK JP Regular"/>
              </a:rPr>
              <a:t>輸入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97650" y="1905635"/>
            <a:ext cx="76200" cy="1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9945" y="5647093"/>
            <a:ext cx="76200" cy="193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71057" y="5800750"/>
            <a:ext cx="875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Noto Sans Mono CJK JP Regular"/>
                <a:cs typeface="Noto Sans Mono CJK JP Regular"/>
              </a:rPr>
              <a:t>輸出</a:t>
            </a:r>
            <a:r>
              <a:rPr sz="1400" spc="-55" dirty="0">
                <a:latin typeface="Arial"/>
                <a:cs typeface="Arial"/>
              </a:rPr>
              <a:t>(</a:t>
            </a:r>
            <a:r>
              <a:rPr sz="1400" spc="-5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npu</a:t>
            </a:r>
            <a:r>
              <a:rPr sz="1400" spc="20" dirty="0">
                <a:latin typeface="Arial"/>
                <a:cs typeface="Arial"/>
              </a:rPr>
              <a:t>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90544" y="4980432"/>
            <a:ext cx="1733550" cy="641350"/>
          </a:xfrm>
          <a:custGeom>
            <a:avLst/>
            <a:gdLst/>
            <a:ahLst/>
            <a:cxnLst/>
            <a:rect l="l" t="t" r="r" b="b"/>
            <a:pathLst>
              <a:path w="1733550" h="641350">
                <a:moveTo>
                  <a:pt x="0" y="0"/>
                </a:moveTo>
                <a:lnTo>
                  <a:pt x="1733550" y="6413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0544" y="4953000"/>
            <a:ext cx="1733550" cy="668655"/>
          </a:xfrm>
          <a:custGeom>
            <a:avLst/>
            <a:gdLst/>
            <a:ahLst/>
            <a:cxnLst/>
            <a:rect l="l" t="t" r="r" b="b"/>
            <a:pathLst>
              <a:path w="1733550" h="668654">
                <a:moveTo>
                  <a:pt x="0" y="668337"/>
                </a:moveTo>
                <a:lnTo>
                  <a:pt x="173355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5372" y="2242601"/>
            <a:ext cx="349885" cy="323215"/>
          </a:xfrm>
          <a:custGeom>
            <a:avLst/>
            <a:gdLst/>
            <a:ahLst/>
            <a:cxnLst/>
            <a:rect l="l" t="t" r="r" b="b"/>
            <a:pathLst>
              <a:path w="349885" h="323214">
                <a:moveTo>
                  <a:pt x="349757" y="242280"/>
                </a:moveTo>
                <a:lnTo>
                  <a:pt x="188213" y="242280"/>
                </a:lnTo>
                <a:lnTo>
                  <a:pt x="277749" y="323052"/>
                </a:lnTo>
                <a:lnTo>
                  <a:pt x="349757" y="242280"/>
                </a:lnTo>
                <a:close/>
              </a:path>
              <a:path w="349885" h="323214">
                <a:moveTo>
                  <a:pt x="46432" y="0"/>
                </a:moveTo>
                <a:lnTo>
                  <a:pt x="0" y="3393"/>
                </a:lnTo>
                <a:lnTo>
                  <a:pt x="46026" y="15979"/>
                </a:lnTo>
                <a:lnTo>
                  <a:pt x="88807" y="37012"/>
                </a:lnTo>
                <a:lnTo>
                  <a:pt x="127616" y="65731"/>
                </a:lnTo>
                <a:lnTo>
                  <a:pt x="161726" y="101378"/>
                </a:lnTo>
                <a:lnTo>
                  <a:pt x="190411" y="143191"/>
                </a:lnTo>
                <a:lnTo>
                  <a:pt x="212944" y="190412"/>
                </a:lnTo>
                <a:lnTo>
                  <a:pt x="228600" y="242280"/>
                </a:lnTo>
                <a:lnTo>
                  <a:pt x="309372" y="242280"/>
                </a:lnTo>
                <a:lnTo>
                  <a:pt x="294021" y="191186"/>
                </a:lnTo>
                <a:lnTo>
                  <a:pt x="272173" y="144883"/>
                </a:lnTo>
                <a:lnTo>
                  <a:pt x="244573" y="103949"/>
                </a:lnTo>
                <a:lnTo>
                  <a:pt x="211969" y="68960"/>
                </a:lnTo>
                <a:lnTo>
                  <a:pt x="175107" y="40494"/>
                </a:lnTo>
                <a:lnTo>
                  <a:pt x="134732" y="19127"/>
                </a:lnTo>
                <a:lnTo>
                  <a:pt x="91592" y="5436"/>
                </a:lnTo>
                <a:lnTo>
                  <a:pt x="4643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7238" y="2242566"/>
            <a:ext cx="358775" cy="323215"/>
          </a:xfrm>
          <a:custGeom>
            <a:avLst/>
            <a:gdLst/>
            <a:ahLst/>
            <a:cxnLst/>
            <a:rect l="l" t="t" r="r" b="b"/>
            <a:pathLst>
              <a:path w="358775" h="323214">
                <a:moveTo>
                  <a:pt x="358521" y="0"/>
                </a:moveTo>
                <a:lnTo>
                  <a:pt x="277749" y="0"/>
                </a:lnTo>
                <a:lnTo>
                  <a:pt x="232691" y="4228"/>
                </a:lnTo>
                <a:lnTo>
                  <a:pt x="189951" y="16471"/>
                </a:lnTo>
                <a:lnTo>
                  <a:pt x="150098" y="36062"/>
                </a:lnTo>
                <a:lnTo>
                  <a:pt x="113705" y="62337"/>
                </a:lnTo>
                <a:lnTo>
                  <a:pt x="81343" y="94630"/>
                </a:lnTo>
                <a:lnTo>
                  <a:pt x="53583" y="132277"/>
                </a:lnTo>
                <a:lnTo>
                  <a:pt x="30998" y="174611"/>
                </a:lnTo>
                <a:lnTo>
                  <a:pt x="14157" y="220967"/>
                </a:lnTo>
                <a:lnTo>
                  <a:pt x="3634" y="270681"/>
                </a:lnTo>
                <a:lnTo>
                  <a:pt x="0" y="323088"/>
                </a:lnTo>
                <a:lnTo>
                  <a:pt x="80772" y="323088"/>
                </a:lnTo>
                <a:lnTo>
                  <a:pt x="84406" y="270681"/>
                </a:lnTo>
                <a:lnTo>
                  <a:pt x="94929" y="220967"/>
                </a:lnTo>
                <a:lnTo>
                  <a:pt x="111770" y="174611"/>
                </a:lnTo>
                <a:lnTo>
                  <a:pt x="134355" y="132277"/>
                </a:lnTo>
                <a:lnTo>
                  <a:pt x="162115" y="94630"/>
                </a:lnTo>
                <a:lnTo>
                  <a:pt x="194477" y="62337"/>
                </a:lnTo>
                <a:lnTo>
                  <a:pt x="230870" y="36062"/>
                </a:lnTo>
                <a:lnTo>
                  <a:pt x="270723" y="16471"/>
                </a:lnTo>
                <a:lnTo>
                  <a:pt x="313463" y="4228"/>
                </a:lnTo>
                <a:lnTo>
                  <a:pt x="358521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7238" y="2242566"/>
            <a:ext cx="668020" cy="323215"/>
          </a:xfrm>
          <a:custGeom>
            <a:avLst/>
            <a:gdLst/>
            <a:ahLst/>
            <a:cxnLst/>
            <a:rect l="l" t="t" r="r" b="b"/>
            <a:pathLst>
              <a:path w="668020" h="323214">
                <a:moveTo>
                  <a:pt x="358521" y="0"/>
                </a:moveTo>
                <a:lnTo>
                  <a:pt x="313463" y="4228"/>
                </a:lnTo>
                <a:lnTo>
                  <a:pt x="270723" y="16471"/>
                </a:lnTo>
                <a:lnTo>
                  <a:pt x="230870" y="36062"/>
                </a:lnTo>
                <a:lnTo>
                  <a:pt x="194477" y="62337"/>
                </a:lnTo>
                <a:lnTo>
                  <a:pt x="162115" y="94630"/>
                </a:lnTo>
                <a:lnTo>
                  <a:pt x="134355" y="132277"/>
                </a:lnTo>
                <a:lnTo>
                  <a:pt x="111770" y="174611"/>
                </a:lnTo>
                <a:lnTo>
                  <a:pt x="94929" y="220967"/>
                </a:lnTo>
                <a:lnTo>
                  <a:pt x="84406" y="270681"/>
                </a:lnTo>
                <a:lnTo>
                  <a:pt x="80772" y="323088"/>
                </a:lnTo>
                <a:lnTo>
                  <a:pt x="0" y="323088"/>
                </a:lnTo>
                <a:lnTo>
                  <a:pt x="3634" y="270681"/>
                </a:lnTo>
                <a:lnTo>
                  <a:pt x="14157" y="220967"/>
                </a:lnTo>
                <a:lnTo>
                  <a:pt x="30998" y="174611"/>
                </a:lnTo>
                <a:lnTo>
                  <a:pt x="53583" y="132277"/>
                </a:lnTo>
                <a:lnTo>
                  <a:pt x="81343" y="94630"/>
                </a:lnTo>
                <a:lnTo>
                  <a:pt x="113705" y="62337"/>
                </a:lnTo>
                <a:lnTo>
                  <a:pt x="150098" y="36062"/>
                </a:lnTo>
                <a:lnTo>
                  <a:pt x="189951" y="16471"/>
                </a:lnTo>
                <a:lnTo>
                  <a:pt x="232691" y="4228"/>
                </a:lnTo>
                <a:lnTo>
                  <a:pt x="277749" y="0"/>
                </a:lnTo>
                <a:lnTo>
                  <a:pt x="358521" y="0"/>
                </a:lnTo>
                <a:lnTo>
                  <a:pt x="405130" y="4562"/>
                </a:lnTo>
                <a:lnTo>
                  <a:pt x="449502" y="17805"/>
                </a:lnTo>
                <a:lnTo>
                  <a:pt x="490901" y="39065"/>
                </a:lnTo>
                <a:lnTo>
                  <a:pt x="528589" y="67675"/>
                </a:lnTo>
                <a:lnTo>
                  <a:pt x="561831" y="102970"/>
                </a:lnTo>
                <a:lnTo>
                  <a:pt x="589889" y="144285"/>
                </a:lnTo>
                <a:lnTo>
                  <a:pt x="612026" y="190956"/>
                </a:lnTo>
                <a:lnTo>
                  <a:pt x="627507" y="242316"/>
                </a:lnTo>
                <a:lnTo>
                  <a:pt x="667892" y="242316"/>
                </a:lnTo>
                <a:lnTo>
                  <a:pt x="595884" y="323088"/>
                </a:lnTo>
                <a:lnTo>
                  <a:pt x="506349" y="242316"/>
                </a:lnTo>
                <a:lnTo>
                  <a:pt x="546735" y="242316"/>
                </a:lnTo>
                <a:lnTo>
                  <a:pt x="531079" y="190447"/>
                </a:lnTo>
                <a:lnTo>
                  <a:pt x="508546" y="143227"/>
                </a:lnTo>
                <a:lnTo>
                  <a:pt x="479861" y="101413"/>
                </a:lnTo>
                <a:lnTo>
                  <a:pt x="445751" y="65767"/>
                </a:lnTo>
                <a:lnTo>
                  <a:pt x="406942" y="37048"/>
                </a:lnTo>
                <a:lnTo>
                  <a:pt x="364161" y="16015"/>
                </a:lnTo>
                <a:lnTo>
                  <a:pt x="318135" y="3429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37708" y="2215201"/>
            <a:ext cx="349250" cy="325120"/>
          </a:xfrm>
          <a:custGeom>
            <a:avLst/>
            <a:gdLst/>
            <a:ahLst/>
            <a:cxnLst/>
            <a:rect l="l" t="t" r="r" b="b"/>
            <a:pathLst>
              <a:path w="349250" h="325119">
                <a:moveTo>
                  <a:pt x="349122" y="243391"/>
                </a:moveTo>
                <a:lnTo>
                  <a:pt x="186816" y="243391"/>
                </a:lnTo>
                <a:lnTo>
                  <a:pt x="276732" y="324544"/>
                </a:lnTo>
                <a:lnTo>
                  <a:pt x="349122" y="243391"/>
                </a:lnTo>
                <a:close/>
              </a:path>
              <a:path w="349250" h="325119">
                <a:moveTo>
                  <a:pt x="46310" y="0"/>
                </a:moveTo>
                <a:lnTo>
                  <a:pt x="0" y="3488"/>
                </a:lnTo>
                <a:lnTo>
                  <a:pt x="45762" y="16144"/>
                </a:lnTo>
                <a:lnTo>
                  <a:pt x="88300" y="37275"/>
                </a:lnTo>
                <a:lnTo>
                  <a:pt x="126889" y="66119"/>
                </a:lnTo>
                <a:lnTo>
                  <a:pt x="160809" y="101915"/>
                </a:lnTo>
                <a:lnTo>
                  <a:pt x="189337" y="143900"/>
                </a:lnTo>
                <a:lnTo>
                  <a:pt x="211751" y="191313"/>
                </a:lnTo>
                <a:lnTo>
                  <a:pt x="227329" y="243391"/>
                </a:lnTo>
                <a:lnTo>
                  <a:pt x="308482" y="243391"/>
                </a:lnTo>
                <a:lnTo>
                  <a:pt x="293217" y="192015"/>
                </a:lnTo>
                <a:lnTo>
                  <a:pt x="271454" y="145463"/>
                </a:lnTo>
                <a:lnTo>
                  <a:pt x="243943" y="104316"/>
                </a:lnTo>
                <a:lnTo>
                  <a:pt x="211430" y="69156"/>
                </a:lnTo>
                <a:lnTo>
                  <a:pt x="174663" y="40563"/>
                </a:lnTo>
                <a:lnTo>
                  <a:pt x="134389" y="19118"/>
                </a:lnTo>
                <a:lnTo>
                  <a:pt x="91356" y="5403"/>
                </a:lnTo>
                <a:lnTo>
                  <a:pt x="4631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20461" y="2215133"/>
            <a:ext cx="358140" cy="325120"/>
          </a:xfrm>
          <a:custGeom>
            <a:avLst/>
            <a:gdLst/>
            <a:ahLst/>
            <a:cxnLst/>
            <a:rect l="l" t="t" r="r" b="b"/>
            <a:pathLst>
              <a:path w="358139" h="325119">
                <a:moveTo>
                  <a:pt x="357886" y="0"/>
                </a:moveTo>
                <a:lnTo>
                  <a:pt x="276733" y="0"/>
                </a:lnTo>
                <a:lnTo>
                  <a:pt x="231827" y="4247"/>
                </a:lnTo>
                <a:lnTo>
                  <a:pt x="189236" y="16544"/>
                </a:lnTo>
                <a:lnTo>
                  <a:pt x="149526" y="36223"/>
                </a:lnTo>
                <a:lnTo>
                  <a:pt x="113266" y="62618"/>
                </a:lnTo>
                <a:lnTo>
                  <a:pt x="81025" y="95059"/>
                </a:lnTo>
                <a:lnTo>
                  <a:pt x="53372" y="132880"/>
                </a:lnTo>
                <a:lnTo>
                  <a:pt x="30874" y="175413"/>
                </a:lnTo>
                <a:lnTo>
                  <a:pt x="14101" y="221991"/>
                </a:lnTo>
                <a:lnTo>
                  <a:pt x="3620" y="271947"/>
                </a:lnTo>
                <a:lnTo>
                  <a:pt x="0" y="324612"/>
                </a:lnTo>
                <a:lnTo>
                  <a:pt x="81152" y="324612"/>
                </a:lnTo>
                <a:lnTo>
                  <a:pt x="84773" y="271947"/>
                </a:lnTo>
                <a:lnTo>
                  <a:pt x="95254" y="221991"/>
                </a:lnTo>
                <a:lnTo>
                  <a:pt x="112027" y="175413"/>
                </a:lnTo>
                <a:lnTo>
                  <a:pt x="134525" y="132880"/>
                </a:lnTo>
                <a:lnTo>
                  <a:pt x="162178" y="95059"/>
                </a:lnTo>
                <a:lnTo>
                  <a:pt x="194419" y="62618"/>
                </a:lnTo>
                <a:lnTo>
                  <a:pt x="230679" y="36223"/>
                </a:lnTo>
                <a:lnTo>
                  <a:pt x="270389" y="16544"/>
                </a:lnTo>
                <a:lnTo>
                  <a:pt x="312980" y="4247"/>
                </a:lnTo>
                <a:lnTo>
                  <a:pt x="357886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20461" y="2215133"/>
            <a:ext cx="666750" cy="325120"/>
          </a:xfrm>
          <a:custGeom>
            <a:avLst/>
            <a:gdLst/>
            <a:ahLst/>
            <a:cxnLst/>
            <a:rect l="l" t="t" r="r" b="b"/>
            <a:pathLst>
              <a:path w="666750" h="325119">
                <a:moveTo>
                  <a:pt x="357886" y="0"/>
                </a:moveTo>
                <a:lnTo>
                  <a:pt x="312980" y="4247"/>
                </a:lnTo>
                <a:lnTo>
                  <a:pt x="270389" y="16544"/>
                </a:lnTo>
                <a:lnTo>
                  <a:pt x="230679" y="36223"/>
                </a:lnTo>
                <a:lnTo>
                  <a:pt x="194419" y="62618"/>
                </a:lnTo>
                <a:lnTo>
                  <a:pt x="162179" y="95059"/>
                </a:lnTo>
                <a:lnTo>
                  <a:pt x="134525" y="132880"/>
                </a:lnTo>
                <a:lnTo>
                  <a:pt x="112027" y="175413"/>
                </a:lnTo>
                <a:lnTo>
                  <a:pt x="95254" y="221991"/>
                </a:lnTo>
                <a:lnTo>
                  <a:pt x="84773" y="271947"/>
                </a:lnTo>
                <a:lnTo>
                  <a:pt x="81152" y="324612"/>
                </a:lnTo>
                <a:lnTo>
                  <a:pt x="0" y="324612"/>
                </a:lnTo>
                <a:lnTo>
                  <a:pt x="3620" y="271947"/>
                </a:lnTo>
                <a:lnTo>
                  <a:pt x="14101" y="221991"/>
                </a:lnTo>
                <a:lnTo>
                  <a:pt x="30874" y="175413"/>
                </a:lnTo>
                <a:lnTo>
                  <a:pt x="53372" y="132880"/>
                </a:lnTo>
                <a:lnTo>
                  <a:pt x="81025" y="95059"/>
                </a:lnTo>
                <a:lnTo>
                  <a:pt x="113266" y="62618"/>
                </a:lnTo>
                <a:lnTo>
                  <a:pt x="149526" y="36223"/>
                </a:lnTo>
                <a:lnTo>
                  <a:pt x="189236" y="16544"/>
                </a:lnTo>
                <a:lnTo>
                  <a:pt x="231827" y="4247"/>
                </a:lnTo>
                <a:lnTo>
                  <a:pt x="276733" y="0"/>
                </a:lnTo>
                <a:lnTo>
                  <a:pt x="357886" y="0"/>
                </a:lnTo>
                <a:lnTo>
                  <a:pt x="404310" y="4580"/>
                </a:lnTo>
                <a:lnTo>
                  <a:pt x="448510" y="17877"/>
                </a:lnTo>
                <a:lnTo>
                  <a:pt x="489748" y="39225"/>
                </a:lnTo>
                <a:lnTo>
                  <a:pt x="527288" y="67960"/>
                </a:lnTo>
                <a:lnTo>
                  <a:pt x="560392" y="103416"/>
                </a:lnTo>
                <a:lnTo>
                  <a:pt x="588325" y="144928"/>
                </a:lnTo>
                <a:lnTo>
                  <a:pt x="610349" y="191831"/>
                </a:lnTo>
                <a:lnTo>
                  <a:pt x="625728" y="243458"/>
                </a:lnTo>
                <a:lnTo>
                  <a:pt x="666368" y="243458"/>
                </a:lnTo>
                <a:lnTo>
                  <a:pt x="593978" y="324612"/>
                </a:lnTo>
                <a:lnTo>
                  <a:pt x="504063" y="243458"/>
                </a:lnTo>
                <a:lnTo>
                  <a:pt x="544576" y="243458"/>
                </a:lnTo>
                <a:lnTo>
                  <a:pt x="528997" y="191381"/>
                </a:lnTo>
                <a:lnTo>
                  <a:pt x="506583" y="143968"/>
                </a:lnTo>
                <a:lnTo>
                  <a:pt x="478055" y="101983"/>
                </a:lnTo>
                <a:lnTo>
                  <a:pt x="444135" y="66187"/>
                </a:lnTo>
                <a:lnTo>
                  <a:pt x="405546" y="37343"/>
                </a:lnTo>
                <a:lnTo>
                  <a:pt x="363008" y="16211"/>
                </a:lnTo>
                <a:lnTo>
                  <a:pt x="317246" y="355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300732" y="337185"/>
            <a:ext cx="4661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特徵擷取法</a:t>
            </a:r>
            <a:r>
              <a:rPr sz="2800" spc="-135" dirty="0">
                <a:latin typeface="Arial"/>
                <a:cs typeface="Arial"/>
              </a:rPr>
              <a:t>(Feature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Extraction)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45438" y="943813"/>
            <a:ext cx="5840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使用訓練成熟的卷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基層</a:t>
            </a: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基底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如</a:t>
            </a:r>
            <a:r>
              <a:rPr sz="1800" spc="-165" dirty="0">
                <a:solidFill>
                  <a:srgbClr val="FF0000"/>
                </a:solidFill>
                <a:latin typeface="Arial"/>
                <a:cs typeface="Arial"/>
              </a:rPr>
              <a:t>VGG16)</a:t>
            </a:r>
            <a:r>
              <a:rPr sz="18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產生特徵，再輸入至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以新的分類器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取代原分類器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重新訓練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31642" y="1863089"/>
            <a:ext cx="262255" cy="239395"/>
          </a:xfrm>
          <a:custGeom>
            <a:avLst/>
            <a:gdLst/>
            <a:ahLst/>
            <a:cxnLst/>
            <a:rect l="l" t="t" r="r" b="b"/>
            <a:pathLst>
              <a:path w="262254" h="239394">
                <a:moveTo>
                  <a:pt x="0" y="119634"/>
                </a:moveTo>
                <a:lnTo>
                  <a:pt x="10298" y="73080"/>
                </a:lnTo>
                <a:lnTo>
                  <a:pt x="38385" y="35052"/>
                </a:lnTo>
                <a:lnTo>
                  <a:pt x="80045" y="9405"/>
                </a:lnTo>
                <a:lnTo>
                  <a:pt x="131063" y="0"/>
                </a:lnTo>
                <a:lnTo>
                  <a:pt x="182082" y="9405"/>
                </a:lnTo>
                <a:lnTo>
                  <a:pt x="223742" y="35052"/>
                </a:lnTo>
                <a:lnTo>
                  <a:pt x="251829" y="73080"/>
                </a:lnTo>
                <a:lnTo>
                  <a:pt x="262128" y="119634"/>
                </a:lnTo>
                <a:lnTo>
                  <a:pt x="251829" y="166187"/>
                </a:lnTo>
                <a:lnTo>
                  <a:pt x="223742" y="204215"/>
                </a:lnTo>
                <a:lnTo>
                  <a:pt x="182082" y="229862"/>
                </a:lnTo>
                <a:lnTo>
                  <a:pt x="131063" y="239268"/>
                </a:lnTo>
                <a:lnTo>
                  <a:pt x="80045" y="229862"/>
                </a:lnTo>
                <a:lnTo>
                  <a:pt x="38385" y="204215"/>
                </a:lnTo>
                <a:lnTo>
                  <a:pt x="10298" y="16618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97173" y="1846833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62778" y="1823466"/>
            <a:ext cx="262255" cy="238125"/>
          </a:xfrm>
          <a:custGeom>
            <a:avLst/>
            <a:gdLst/>
            <a:ahLst/>
            <a:cxnLst/>
            <a:rect l="l" t="t" r="r" b="b"/>
            <a:pathLst>
              <a:path w="262254" h="238125">
                <a:moveTo>
                  <a:pt x="0" y="118872"/>
                </a:moveTo>
                <a:lnTo>
                  <a:pt x="10298" y="72598"/>
                </a:lnTo>
                <a:lnTo>
                  <a:pt x="38385" y="34813"/>
                </a:lnTo>
                <a:lnTo>
                  <a:pt x="80045" y="9340"/>
                </a:lnTo>
                <a:lnTo>
                  <a:pt x="131063" y="0"/>
                </a:lnTo>
                <a:lnTo>
                  <a:pt x="182082" y="9340"/>
                </a:lnTo>
                <a:lnTo>
                  <a:pt x="223742" y="34813"/>
                </a:lnTo>
                <a:lnTo>
                  <a:pt x="251829" y="72598"/>
                </a:lnTo>
                <a:lnTo>
                  <a:pt x="262127" y="118872"/>
                </a:lnTo>
                <a:lnTo>
                  <a:pt x="251829" y="165145"/>
                </a:lnTo>
                <a:lnTo>
                  <a:pt x="223742" y="202930"/>
                </a:lnTo>
                <a:lnTo>
                  <a:pt x="182082" y="228403"/>
                </a:lnTo>
                <a:lnTo>
                  <a:pt x="131063" y="237744"/>
                </a:lnTo>
                <a:lnTo>
                  <a:pt x="80045" y="228403"/>
                </a:lnTo>
                <a:lnTo>
                  <a:pt x="38385" y="202930"/>
                </a:lnTo>
                <a:lnTo>
                  <a:pt x="10298" y="165145"/>
                </a:lnTo>
                <a:lnTo>
                  <a:pt x="0" y="118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30977" y="1794510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347929"/>
            <a:ext cx="3238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18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特徵擷取法範</a:t>
            </a:r>
            <a:r>
              <a:rPr sz="2400" u="heavy" spc="-15" dirty="0">
                <a:uFill>
                  <a:solidFill>
                    <a:srgbClr val="1F487C"/>
                  </a:solidFill>
                </a:uFill>
              </a:rPr>
              <a:t>例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818" y="893322"/>
            <a:ext cx="7461250" cy="203136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475"/>
              </a:spcBef>
            </a:pPr>
            <a:r>
              <a:rPr sz="2000" spc="-270" dirty="0">
                <a:solidFill>
                  <a:srgbClr val="1F487C"/>
                </a:solidFill>
                <a:latin typeface="Arial"/>
                <a:cs typeface="Arial"/>
              </a:rPr>
              <a:t>VGG</a:t>
            </a:r>
            <a:r>
              <a:rPr sz="2000" spc="-11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深度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學習網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路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簡介</a:t>
            </a:r>
            <a:endParaRPr sz="2000">
              <a:latin typeface="Noto Sans Mono CJK JP Regular"/>
              <a:cs typeface="Noto Sans Mono CJK JP Regular"/>
            </a:endParaRPr>
          </a:p>
          <a:p>
            <a:pPr marL="52069" marR="5080" indent="913130">
              <a:lnSpc>
                <a:spcPct val="100000"/>
              </a:lnSpc>
              <a:spcBef>
                <a:spcPts val="330"/>
              </a:spcBef>
            </a:pPr>
            <a:r>
              <a:rPr sz="1800" spc="-250" dirty="0">
                <a:latin typeface="Arial"/>
                <a:cs typeface="Arial"/>
              </a:rPr>
              <a:t>VGG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是以</a:t>
            </a:r>
            <a:r>
              <a:rPr sz="1800" spc="-210" dirty="0">
                <a:latin typeface="Arial"/>
                <a:cs typeface="Arial"/>
              </a:rPr>
              <a:t>CNN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深度學習為基礎的網路模型。是英國牛津大學 </a:t>
            </a:r>
            <a:r>
              <a:rPr sz="1800" spc="-95" dirty="0">
                <a:latin typeface="Arial"/>
                <a:cs typeface="Arial"/>
              </a:rPr>
              <a:t>Visual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Geometry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Group </a:t>
            </a:r>
            <a:r>
              <a:rPr sz="1800" dirty="0">
                <a:latin typeface="Noto Sans Mono CJK JP Regular"/>
                <a:cs typeface="Noto Sans Mono CJK JP Regular"/>
              </a:rPr>
              <a:t>的縮寫，主要貢獻是使用更多的隱藏層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窄而深</a:t>
            </a:r>
            <a:r>
              <a:rPr sz="1800" spc="-35" dirty="0">
                <a:latin typeface="Arial"/>
                <a:cs typeface="Arial"/>
              </a:rPr>
              <a:t>)</a:t>
            </a:r>
            <a:r>
              <a:rPr sz="1800" spc="-35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大 量的圖片訓練，</a:t>
            </a: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提高準確率至</a:t>
            </a:r>
            <a:r>
              <a:rPr sz="1800" spc="-170" dirty="0">
                <a:solidFill>
                  <a:srgbClr val="FF0000"/>
                </a:solidFill>
                <a:latin typeface="Arial"/>
                <a:cs typeface="Arial"/>
              </a:rPr>
              <a:t>90%</a:t>
            </a: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r>
              <a:rPr sz="1800" spc="-150" dirty="0">
                <a:latin typeface="Arial"/>
                <a:cs typeface="Arial"/>
              </a:rPr>
              <a:t>VGG16/VGG19</a:t>
            </a:r>
            <a:r>
              <a:rPr sz="1800" dirty="0">
                <a:latin typeface="Noto Sans Mono CJK JP Regular"/>
                <a:cs typeface="Noto Sans Mono CJK JP Regular"/>
              </a:rPr>
              <a:t>分別為</a:t>
            </a:r>
            <a:r>
              <a:rPr sz="1800" spc="-95" dirty="0">
                <a:latin typeface="Arial"/>
                <a:cs typeface="Arial"/>
              </a:rPr>
              <a:t>16</a:t>
            </a:r>
            <a:r>
              <a:rPr sz="1800" dirty="0">
                <a:latin typeface="Noto Sans Mono CJK JP Regular"/>
                <a:cs typeface="Noto Sans Mono CJK JP Regular"/>
              </a:rPr>
              <a:t>層</a:t>
            </a:r>
            <a:r>
              <a:rPr sz="1800" spc="-85" dirty="0">
                <a:latin typeface="Arial"/>
                <a:cs typeface="Arial"/>
              </a:rPr>
              <a:t>(13</a:t>
            </a:r>
            <a:r>
              <a:rPr sz="1800" dirty="0">
                <a:latin typeface="Noto Sans Mono CJK JP Regular"/>
                <a:cs typeface="Noto Sans Mono CJK JP Regular"/>
              </a:rPr>
              <a:t>個卷積層 </a:t>
            </a:r>
            <a:r>
              <a:rPr sz="1800" spc="-5" dirty="0">
                <a:latin typeface="Noto Sans Mono CJK JP Regular"/>
                <a:cs typeface="Noto Sans Mono CJK JP Regular"/>
              </a:rPr>
              <a:t>及</a:t>
            </a:r>
            <a:r>
              <a:rPr sz="1800" spc="-95" dirty="0">
                <a:latin typeface="Arial"/>
                <a:cs typeface="Arial"/>
              </a:rPr>
              <a:t>3</a:t>
            </a:r>
            <a:r>
              <a:rPr sz="1800" dirty="0">
                <a:latin typeface="Noto Sans Mono CJK JP Regular"/>
                <a:cs typeface="Noto Sans Mono CJK JP Regular"/>
              </a:rPr>
              <a:t>個全連接層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與</a:t>
            </a:r>
            <a:r>
              <a:rPr sz="1800" spc="-95" dirty="0">
                <a:latin typeface="Arial"/>
                <a:cs typeface="Arial"/>
              </a:rPr>
              <a:t>19</a:t>
            </a:r>
            <a:r>
              <a:rPr sz="1800" dirty="0">
                <a:latin typeface="Noto Sans Mono CJK JP Regular"/>
                <a:cs typeface="Noto Sans Mono CJK JP Regular"/>
              </a:rPr>
              <a:t>層</a:t>
            </a:r>
            <a:r>
              <a:rPr sz="1800" spc="-85" dirty="0">
                <a:latin typeface="Arial"/>
                <a:cs typeface="Arial"/>
              </a:rPr>
              <a:t>(16</a:t>
            </a:r>
            <a:r>
              <a:rPr sz="1800" dirty="0">
                <a:latin typeface="Noto Sans Mono CJK JP Regular"/>
                <a:cs typeface="Noto Sans Mono CJK JP Regular"/>
              </a:rPr>
              <a:t>個卷積層</a:t>
            </a:r>
            <a:r>
              <a:rPr sz="1800" spc="-10" dirty="0">
                <a:latin typeface="Noto Sans Mono CJK JP Regular"/>
                <a:cs typeface="Noto Sans Mono CJK JP Regular"/>
              </a:rPr>
              <a:t>及</a:t>
            </a:r>
            <a:r>
              <a:rPr sz="1800" spc="-95" dirty="0">
                <a:latin typeface="Arial"/>
                <a:cs typeface="Arial"/>
              </a:rPr>
              <a:t>3</a:t>
            </a:r>
            <a:r>
              <a:rPr sz="1800" dirty="0">
                <a:latin typeface="Noto Sans Mono CJK JP Regular"/>
                <a:cs typeface="Noto Sans Mono CJK JP Regular"/>
              </a:rPr>
              <a:t>個全連接層</a:t>
            </a:r>
            <a:r>
              <a:rPr sz="1800" spc="-35" dirty="0">
                <a:latin typeface="Arial"/>
                <a:cs typeface="Arial"/>
              </a:rPr>
              <a:t>)</a:t>
            </a:r>
            <a:r>
              <a:rPr sz="1800" spc="-35" dirty="0">
                <a:latin typeface="Noto Sans Mono CJK JP Regular"/>
                <a:cs typeface="Noto Sans Mono CJK JP Regular"/>
              </a:rPr>
              <a:t>，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000" spc="-204" dirty="0">
                <a:solidFill>
                  <a:srgbClr val="1F487C"/>
                </a:solidFill>
                <a:latin typeface="Arial"/>
                <a:cs typeface="Arial"/>
              </a:rPr>
              <a:t>VGG16</a:t>
            </a:r>
            <a:r>
              <a:rPr sz="2000" spc="-1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模型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結構說明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2997707"/>
            <a:ext cx="2891028" cy="3208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78074" y="3357371"/>
            <a:ext cx="3552942" cy="1829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2220" y="3319271"/>
            <a:ext cx="2913380" cy="2892425"/>
          </a:xfrm>
          <a:custGeom>
            <a:avLst/>
            <a:gdLst/>
            <a:ahLst/>
            <a:cxnLst/>
            <a:rect l="l" t="t" r="r" b="b"/>
            <a:pathLst>
              <a:path w="2913379" h="2892425">
                <a:moveTo>
                  <a:pt x="1450213" y="2879725"/>
                </a:moveTo>
                <a:lnTo>
                  <a:pt x="0" y="2879725"/>
                </a:lnTo>
                <a:lnTo>
                  <a:pt x="0" y="2892425"/>
                </a:lnTo>
                <a:lnTo>
                  <a:pt x="1459992" y="2892425"/>
                </a:lnTo>
                <a:lnTo>
                  <a:pt x="1462913" y="2889580"/>
                </a:lnTo>
                <a:lnTo>
                  <a:pt x="1462913" y="2886075"/>
                </a:lnTo>
                <a:lnTo>
                  <a:pt x="1450213" y="2886075"/>
                </a:lnTo>
                <a:lnTo>
                  <a:pt x="1450213" y="2879725"/>
                </a:lnTo>
                <a:close/>
              </a:path>
              <a:path w="2913379" h="2892425">
                <a:moveTo>
                  <a:pt x="2836799" y="31750"/>
                </a:moveTo>
                <a:lnTo>
                  <a:pt x="1453007" y="31750"/>
                </a:lnTo>
                <a:lnTo>
                  <a:pt x="1450213" y="34543"/>
                </a:lnTo>
                <a:lnTo>
                  <a:pt x="1450213" y="2886075"/>
                </a:lnTo>
                <a:lnTo>
                  <a:pt x="1456563" y="2879725"/>
                </a:lnTo>
                <a:lnTo>
                  <a:pt x="1462913" y="2879725"/>
                </a:lnTo>
                <a:lnTo>
                  <a:pt x="1462913" y="44450"/>
                </a:lnTo>
                <a:lnTo>
                  <a:pt x="1456563" y="44450"/>
                </a:lnTo>
                <a:lnTo>
                  <a:pt x="1462913" y="38100"/>
                </a:lnTo>
                <a:lnTo>
                  <a:pt x="2836799" y="38100"/>
                </a:lnTo>
                <a:lnTo>
                  <a:pt x="2836799" y="31750"/>
                </a:lnTo>
                <a:close/>
              </a:path>
              <a:path w="2913379" h="2892425">
                <a:moveTo>
                  <a:pt x="1462913" y="2879725"/>
                </a:moveTo>
                <a:lnTo>
                  <a:pt x="1456563" y="2879725"/>
                </a:lnTo>
                <a:lnTo>
                  <a:pt x="1450213" y="2886075"/>
                </a:lnTo>
                <a:lnTo>
                  <a:pt x="1462913" y="2886075"/>
                </a:lnTo>
                <a:lnTo>
                  <a:pt x="1462913" y="2879725"/>
                </a:lnTo>
                <a:close/>
              </a:path>
              <a:path w="2913379" h="2892425">
                <a:moveTo>
                  <a:pt x="2836799" y="0"/>
                </a:moveTo>
                <a:lnTo>
                  <a:pt x="2836799" y="76200"/>
                </a:lnTo>
                <a:lnTo>
                  <a:pt x="2900299" y="44450"/>
                </a:lnTo>
                <a:lnTo>
                  <a:pt x="2849499" y="44450"/>
                </a:lnTo>
                <a:lnTo>
                  <a:pt x="2849499" y="31750"/>
                </a:lnTo>
                <a:lnTo>
                  <a:pt x="2900299" y="31750"/>
                </a:lnTo>
                <a:lnTo>
                  <a:pt x="2836799" y="0"/>
                </a:lnTo>
                <a:close/>
              </a:path>
              <a:path w="2913379" h="2892425">
                <a:moveTo>
                  <a:pt x="1462913" y="38100"/>
                </a:moveTo>
                <a:lnTo>
                  <a:pt x="1456563" y="44450"/>
                </a:lnTo>
                <a:lnTo>
                  <a:pt x="1462913" y="44450"/>
                </a:lnTo>
                <a:lnTo>
                  <a:pt x="1462913" y="38100"/>
                </a:lnTo>
                <a:close/>
              </a:path>
              <a:path w="2913379" h="2892425">
                <a:moveTo>
                  <a:pt x="2836799" y="38100"/>
                </a:moveTo>
                <a:lnTo>
                  <a:pt x="1462913" y="38100"/>
                </a:lnTo>
                <a:lnTo>
                  <a:pt x="1462913" y="44450"/>
                </a:lnTo>
                <a:lnTo>
                  <a:pt x="2836799" y="44450"/>
                </a:lnTo>
                <a:lnTo>
                  <a:pt x="2836799" y="38100"/>
                </a:lnTo>
                <a:close/>
              </a:path>
              <a:path w="2913379" h="2892425">
                <a:moveTo>
                  <a:pt x="2900299" y="31750"/>
                </a:moveTo>
                <a:lnTo>
                  <a:pt x="2849499" y="31750"/>
                </a:lnTo>
                <a:lnTo>
                  <a:pt x="2849499" y="44450"/>
                </a:lnTo>
                <a:lnTo>
                  <a:pt x="2900299" y="44450"/>
                </a:lnTo>
                <a:lnTo>
                  <a:pt x="2912999" y="38100"/>
                </a:lnTo>
                <a:lnTo>
                  <a:pt x="2900299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5967" y="347929"/>
            <a:ext cx="3238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18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特徵擷取法範</a:t>
            </a:r>
            <a:r>
              <a:rPr sz="2400" u="heavy" spc="-15" dirty="0">
                <a:uFill>
                  <a:solidFill>
                    <a:srgbClr val="1F487C"/>
                  </a:solidFill>
                </a:uFill>
              </a:rPr>
              <a:t>例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469" y="1286637"/>
            <a:ext cx="7222490" cy="3932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4" dirty="0">
                <a:solidFill>
                  <a:srgbClr val="1F487C"/>
                </a:solidFill>
                <a:latin typeface="Arial"/>
                <a:cs typeface="Arial"/>
              </a:rPr>
              <a:t>VGG16</a:t>
            </a:r>
            <a:r>
              <a:rPr sz="2000" spc="-1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特徵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擷取之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方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法步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驟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：</a:t>
            </a:r>
            <a:endParaRPr sz="20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8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準備所需要的訓練目標圖形資料</a:t>
            </a:r>
            <a:r>
              <a:rPr sz="1800" spc="-75" dirty="0">
                <a:latin typeface="Noto Sans Mono CJK JP Regular"/>
                <a:cs typeface="Noto Sans Mono CJK JP Regular"/>
              </a:rPr>
              <a:t> </a:t>
            </a:r>
            <a:r>
              <a:rPr sz="1800" spc="-40" dirty="0">
                <a:latin typeface="Arial"/>
                <a:cs typeface="Arial"/>
              </a:rPr>
              <a:t>(.jpg/.png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等</a:t>
            </a:r>
            <a:r>
              <a:rPr sz="1800" spc="-55" dirty="0">
                <a:latin typeface="Arial"/>
                <a:cs typeface="Arial"/>
              </a:rPr>
              <a:t>)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，可至</a:t>
            </a:r>
            <a:endParaRPr sz="1800">
              <a:latin typeface="Noto Sans Mono CJK JP Regular"/>
              <a:cs typeface="Noto Sans Mono CJK JP Regular"/>
            </a:endParaRPr>
          </a:p>
          <a:p>
            <a:pPr marL="253365">
              <a:lnSpc>
                <a:spcPct val="100000"/>
              </a:lnSpc>
            </a:pPr>
            <a:r>
              <a:rPr sz="1800" spc="-140" dirty="0">
                <a:latin typeface="Arial"/>
                <a:cs typeface="Arial"/>
              </a:rPr>
              <a:t>Kaggle</a:t>
            </a:r>
            <a:r>
              <a:rPr sz="1800" spc="-5" dirty="0">
                <a:latin typeface="Noto Sans Mono CJK JP Regular"/>
                <a:cs typeface="Noto Sans Mono CJK JP Regular"/>
              </a:rPr>
              <a:t>網站下載，如</a:t>
            </a:r>
            <a:r>
              <a:rPr sz="1800" dirty="0">
                <a:latin typeface="Noto Sans Mono CJK JP Regular"/>
                <a:cs typeface="Noto Sans Mono CJK JP Regular"/>
              </a:rPr>
              <a:t>辨識貓</a:t>
            </a:r>
            <a:r>
              <a:rPr sz="1800" spc="-10" dirty="0">
                <a:latin typeface="Noto Sans Mono CJK JP Regular"/>
                <a:cs typeface="Noto Sans Mono CJK JP Regular"/>
              </a:rPr>
              <a:t>、</a:t>
            </a:r>
            <a:r>
              <a:rPr sz="1800" spc="-5" dirty="0">
                <a:latin typeface="Noto Sans Mono CJK JP Regular"/>
                <a:cs typeface="Noto Sans Mono CJK JP Regular"/>
              </a:rPr>
              <a:t>狗圖片；準備各類近似相關</a:t>
            </a:r>
            <a:r>
              <a:rPr sz="1800" dirty="0">
                <a:latin typeface="Noto Sans Mono CJK JP Regular"/>
                <a:cs typeface="Noto Sans Mono CJK JP Regular"/>
              </a:rPr>
              <a:t>圖片。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84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使用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155" dirty="0">
                <a:latin typeface="Arial"/>
                <a:cs typeface="Arial"/>
              </a:rPr>
              <a:t>Keras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API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引用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185" dirty="0">
                <a:latin typeface="Arial"/>
                <a:cs typeface="Arial"/>
              </a:rPr>
              <a:t>VGG16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CNN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基底訓練以上目標資料。</a:t>
            </a:r>
            <a:endParaRPr sz="1800">
              <a:latin typeface="Noto Sans Mono CJK JP Regular"/>
              <a:cs typeface="Noto Sans Mono CJK JP Regular"/>
            </a:endParaRPr>
          </a:p>
          <a:p>
            <a:pPr marL="239395" marR="5080">
              <a:lnSpc>
                <a:spcPts val="4500"/>
              </a:lnSpc>
              <a:spcBef>
                <a:spcPts val="415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05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3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9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運用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185" dirty="0">
                <a:latin typeface="Arial"/>
                <a:cs typeface="Arial"/>
              </a:rPr>
              <a:t>VGG16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基底，使用</a:t>
            </a:r>
            <a:r>
              <a:rPr sz="1800" spc="-505" dirty="0">
                <a:latin typeface="Noto Sans Mono CJK JP Regular"/>
                <a:cs typeface="Noto Sans Mono CJK JP Regular"/>
              </a:rPr>
              <a:t> </a:t>
            </a:r>
            <a:r>
              <a:rPr sz="1800" spc="-155" dirty="0">
                <a:latin typeface="Arial"/>
                <a:cs typeface="Arial"/>
              </a:rPr>
              <a:t>Keras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API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抓取原網路模型特徵資料。 步驟</a:t>
            </a:r>
            <a:r>
              <a:rPr sz="1800" spc="-505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4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9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建立一個含密集層的網路模型架構作為分類器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85" dirty="0">
                <a:latin typeface="Arial"/>
                <a:cs typeface="Arial"/>
              </a:rPr>
              <a:t>(Classifier)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，</a:t>
            </a:r>
            <a:endParaRPr sz="1800">
              <a:latin typeface="Noto Sans Mono CJK JP Regular"/>
              <a:cs typeface="Noto Sans Mono CJK JP Regular"/>
            </a:endParaRPr>
          </a:p>
          <a:p>
            <a:pPr marL="239395">
              <a:lnSpc>
                <a:spcPts val="1620"/>
              </a:lnSpc>
            </a:pPr>
            <a:r>
              <a:rPr sz="1800" spc="-65" dirty="0">
                <a:latin typeface="Arial"/>
                <a:cs typeface="Arial"/>
              </a:rPr>
              <a:t>(</a:t>
            </a:r>
            <a:r>
              <a:rPr sz="1800" spc="-5" dirty="0">
                <a:latin typeface="Noto Sans Mono CJK JP Regular"/>
                <a:cs typeface="Noto Sans Mono CJK JP Regular"/>
              </a:rPr>
              <a:t>如辨識貓、狗之分類器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05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5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將抓取的特徵資料輸入新模型架構</a:t>
            </a:r>
            <a:r>
              <a:rPr sz="1800" spc="-35" dirty="0">
                <a:latin typeface="Noto Sans Mono CJK JP Regular"/>
                <a:cs typeface="Noto Sans Mono CJK JP Regular"/>
              </a:rPr>
              <a:t>中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55" dirty="0">
                <a:latin typeface="Arial"/>
                <a:cs typeface="Arial"/>
              </a:rPr>
              <a:t>4)</a:t>
            </a:r>
            <a:r>
              <a:rPr sz="1800" spc="-55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以產生新的</a:t>
            </a:r>
            <a:endParaRPr sz="1800">
              <a:latin typeface="Noto Sans Mono CJK JP Regular"/>
              <a:cs typeface="Noto Sans Mono CJK JP Regular"/>
            </a:endParaRPr>
          </a:p>
          <a:p>
            <a:pPr marL="250190">
              <a:lnSpc>
                <a:spcPct val="100000"/>
              </a:lnSpc>
            </a:pPr>
            <a:r>
              <a:rPr sz="1800" spc="-210" dirty="0">
                <a:latin typeface="Arial"/>
                <a:cs typeface="Arial"/>
              </a:rPr>
              <a:t>CNN</a:t>
            </a:r>
            <a:r>
              <a:rPr sz="1800" dirty="0">
                <a:latin typeface="Noto Sans Mono CJK JP Regular"/>
                <a:cs typeface="Noto Sans Mono CJK JP Regular"/>
              </a:rPr>
              <a:t>網路模型。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989" y="119634"/>
            <a:ext cx="323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特徵擷取法範例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989" y="649986"/>
            <a:ext cx="155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程式</a:t>
            </a:r>
            <a:r>
              <a:rPr sz="20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範</a:t>
            </a:r>
            <a:r>
              <a:rPr sz="2000" spc="-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例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說明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1094232"/>
            <a:ext cx="7921752" cy="131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0367" y="2404872"/>
            <a:ext cx="7050024" cy="390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4895" y="1877567"/>
            <a:ext cx="5019675" cy="535305"/>
          </a:xfrm>
          <a:custGeom>
            <a:avLst/>
            <a:gdLst/>
            <a:ahLst/>
            <a:cxnLst/>
            <a:rect l="l" t="t" r="r" b="b"/>
            <a:pathLst>
              <a:path w="5019675" h="535305">
                <a:moveTo>
                  <a:pt x="0" y="89154"/>
                </a:moveTo>
                <a:lnTo>
                  <a:pt x="7000" y="54435"/>
                </a:lnTo>
                <a:lnTo>
                  <a:pt x="26098" y="26098"/>
                </a:lnTo>
                <a:lnTo>
                  <a:pt x="54435" y="7000"/>
                </a:lnTo>
                <a:lnTo>
                  <a:pt x="89154" y="0"/>
                </a:lnTo>
                <a:lnTo>
                  <a:pt x="2772791" y="0"/>
                </a:lnTo>
                <a:lnTo>
                  <a:pt x="3961129" y="0"/>
                </a:lnTo>
                <a:lnTo>
                  <a:pt x="4664202" y="0"/>
                </a:lnTo>
                <a:lnTo>
                  <a:pt x="4698920" y="7000"/>
                </a:lnTo>
                <a:lnTo>
                  <a:pt x="4727257" y="26098"/>
                </a:lnTo>
                <a:lnTo>
                  <a:pt x="4746355" y="54435"/>
                </a:lnTo>
                <a:lnTo>
                  <a:pt x="4753356" y="89154"/>
                </a:lnTo>
                <a:lnTo>
                  <a:pt x="4753356" y="312039"/>
                </a:lnTo>
                <a:lnTo>
                  <a:pt x="5019167" y="398907"/>
                </a:lnTo>
                <a:lnTo>
                  <a:pt x="4753356" y="445770"/>
                </a:lnTo>
                <a:lnTo>
                  <a:pt x="4746355" y="480488"/>
                </a:lnTo>
                <a:lnTo>
                  <a:pt x="4727257" y="508825"/>
                </a:lnTo>
                <a:lnTo>
                  <a:pt x="4698920" y="527923"/>
                </a:lnTo>
                <a:lnTo>
                  <a:pt x="4664202" y="534924"/>
                </a:lnTo>
                <a:lnTo>
                  <a:pt x="3961129" y="534924"/>
                </a:lnTo>
                <a:lnTo>
                  <a:pt x="2772791" y="534924"/>
                </a:lnTo>
                <a:lnTo>
                  <a:pt x="89154" y="534924"/>
                </a:lnTo>
                <a:lnTo>
                  <a:pt x="54435" y="527923"/>
                </a:lnTo>
                <a:lnTo>
                  <a:pt x="26098" y="508825"/>
                </a:lnTo>
                <a:lnTo>
                  <a:pt x="7000" y="480488"/>
                </a:lnTo>
                <a:lnTo>
                  <a:pt x="0" y="445770"/>
                </a:lnTo>
                <a:lnTo>
                  <a:pt x="0" y="312039"/>
                </a:lnTo>
                <a:lnTo>
                  <a:pt x="0" y="8915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9755" y="2122754"/>
            <a:ext cx="1414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使用</a:t>
            </a:r>
            <a:r>
              <a:rPr sz="1600" spc="-170" dirty="0">
                <a:solidFill>
                  <a:srgbClr val="1F487C"/>
                </a:solidFill>
                <a:latin typeface="Arial"/>
                <a:cs typeface="Arial"/>
              </a:rPr>
              <a:t>VGG16</a:t>
            </a:r>
            <a:r>
              <a:rPr sz="16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模型</a:t>
            </a:r>
            <a:endParaRPr sz="16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6232" y="3735323"/>
            <a:ext cx="5376545" cy="2152015"/>
          </a:xfrm>
          <a:custGeom>
            <a:avLst/>
            <a:gdLst/>
            <a:ahLst/>
            <a:cxnLst/>
            <a:rect l="l" t="t" r="r" b="b"/>
            <a:pathLst>
              <a:path w="5376545" h="2152015">
                <a:moveTo>
                  <a:pt x="0" y="358648"/>
                </a:moveTo>
                <a:lnTo>
                  <a:pt x="3273" y="309972"/>
                </a:lnTo>
                <a:lnTo>
                  <a:pt x="12808" y="263289"/>
                </a:lnTo>
                <a:lnTo>
                  <a:pt x="28178" y="219027"/>
                </a:lnTo>
                <a:lnTo>
                  <a:pt x="48956" y="177611"/>
                </a:lnTo>
                <a:lnTo>
                  <a:pt x="74715" y="139470"/>
                </a:lnTo>
                <a:lnTo>
                  <a:pt x="105029" y="105028"/>
                </a:lnTo>
                <a:lnTo>
                  <a:pt x="139470" y="74715"/>
                </a:lnTo>
                <a:lnTo>
                  <a:pt x="177611" y="48956"/>
                </a:lnTo>
                <a:lnTo>
                  <a:pt x="219027" y="28178"/>
                </a:lnTo>
                <a:lnTo>
                  <a:pt x="263289" y="12808"/>
                </a:lnTo>
                <a:lnTo>
                  <a:pt x="309972" y="3273"/>
                </a:lnTo>
                <a:lnTo>
                  <a:pt x="358648" y="0"/>
                </a:lnTo>
                <a:lnTo>
                  <a:pt x="2970148" y="0"/>
                </a:lnTo>
                <a:lnTo>
                  <a:pt x="4243070" y="0"/>
                </a:lnTo>
                <a:lnTo>
                  <a:pt x="4733036" y="0"/>
                </a:lnTo>
                <a:lnTo>
                  <a:pt x="4781711" y="3273"/>
                </a:lnTo>
                <a:lnTo>
                  <a:pt x="4828394" y="12808"/>
                </a:lnTo>
                <a:lnTo>
                  <a:pt x="4872656" y="28178"/>
                </a:lnTo>
                <a:lnTo>
                  <a:pt x="4914072" y="48956"/>
                </a:lnTo>
                <a:lnTo>
                  <a:pt x="4952213" y="74715"/>
                </a:lnTo>
                <a:lnTo>
                  <a:pt x="4986655" y="105028"/>
                </a:lnTo>
                <a:lnTo>
                  <a:pt x="5016968" y="139470"/>
                </a:lnTo>
                <a:lnTo>
                  <a:pt x="5042727" y="177611"/>
                </a:lnTo>
                <a:lnTo>
                  <a:pt x="5063505" y="219027"/>
                </a:lnTo>
                <a:lnTo>
                  <a:pt x="5078875" y="263289"/>
                </a:lnTo>
                <a:lnTo>
                  <a:pt x="5088410" y="309972"/>
                </a:lnTo>
                <a:lnTo>
                  <a:pt x="5091684" y="358648"/>
                </a:lnTo>
                <a:lnTo>
                  <a:pt x="5091684" y="1255268"/>
                </a:lnTo>
                <a:lnTo>
                  <a:pt x="5376418" y="1604772"/>
                </a:lnTo>
                <a:lnTo>
                  <a:pt x="5091684" y="1793239"/>
                </a:lnTo>
                <a:lnTo>
                  <a:pt x="5088410" y="1841905"/>
                </a:lnTo>
                <a:lnTo>
                  <a:pt x="5078875" y="1888580"/>
                </a:lnTo>
                <a:lnTo>
                  <a:pt x="5063505" y="1932839"/>
                </a:lnTo>
                <a:lnTo>
                  <a:pt x="5042727" y="1974253"/>
                </a:lnTo>
                <a:lnTo>
                  <a:pt x="5016968" y="2012396"/>
                </a:lnTo>
                <a:lnTo>
                  <a:pt x="4986655" y="2046839"/>
                </a:lnTo>
                <a:lnTo>
                  <a:pt x="4952213" y="2077157"/>
                </a:lnTo>
                <a:lnTo>
                  <a:pt x="4914072" y="2102920"/>
                </a:lnTo>
                <a:lnTo>
                  <a:pt x="4872656" y="2123702"/>
                </a:lnTo>
                <a:lnTo>
                  <a:pt x="4828394" y="2139076"/>
                </a:lnTo>
                <a:lnTo>
                  <a:pt x="4781711" y="2148613"/>
                </a:lnTo>
                <a:lnTo>
                  <a:pt x="4733036" y="2151888"/>
                </a:lnTo>
                <a:lnTo>
                  <a:pt x="4243070" y="2151888"/>
                </a:lnTo>
                <a:lnTo>
                  <a:pt x="2970148" y="2151888"/>
                </a:lnTo>
                <a:lnTo>
                  <a:pt x="358648" y="2151888"/>
                </a:lnTo>
                <a:lnTo>
                  <a:pt x="309972" y="2148613"/>
                </a:lnTo>
                <a:lnTo>
                  <a:pt x="263289" y="2139076"/>
                </a:lnTo>
                <a:lnTo>
                  <a:pt x="219027" y="2123702"/>
                </a:lnTo>
                <a:lnTo>
                  <a:pt x="177611" y="2102920"/>
                </a:lnTo>
                <a:lnTo>
                  <a:pt x="139470" y="2077157"/>
                </a:lnTo>
                <a:lnTo>
                  <a:pt x="105029" y="2046839"/>
                </a:lnTo>
                <a:lnTo>
                  <a:pt x="74715" y="2012396"/>
                </a:lnTo>
                <a:lnTo>
                  <a:pt x="48956" y="1974253"/>
                </a:lnTo>
                <a:lnTo>
                  <a:pt x="28178" y="1932839"/>
                </a:lnTo>
                <a:lnTo>
                  <a:pt x="12808" y="1888580"/>
                </a:lnTo>
                <a:lnTo>
                  <a:pt x="3273" y="1841905"/>
                </a:lnTo>
                <a:lnTo>
                  <a:pt x="0" y="1793239"/>
                </a:lnTo>
                <a:lnTo>
                  <a:pt x="0" y="1255268"/>
                </a:lnTo>
                <a:lnTo>
                  <a:pt x="0" y="35864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28433" y="4833620"/>
            <a:ext cx="16179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擷取</a:t>
            </a:r>
            <a:r>
              <a:rPr sz="1600" spc="-195" dirty="0">
                <a:solidFill>
                  <a:srgbClr val="1F487C"/>
                </a:solidFill>
                <a:latin typeface="Arial"/>
                <a:cs typeface="Arial"/>
              </a:rPr>
              <a:t>V</a:t>
            </a:r>
            <a:r>
              <a:rPr sz="1600" spc="-170" dirty="0">
                <a:solidFill>
                  <a:srgbClr val="1F487C"/>
                </a:solidFill>
                <a:latin typeface="Arial"/>
                <a:cs typeface="Arial"/>
              </a:rPr>
              <a:t>GG1</a:t>
            </a:r>
            <a:r>
              <a:rPr sz="1600" spc="-145" dirty="0">
                <a:solidFill>
                  <a:srgbClr val="1F487C"/>
                </a:solidFill>
                <a:latin typeface="Arial"/>
                <a:cs typeface="Arial"/>
              </a:rPr>
              <a:t>6</a:t>
            </a:r>
            <a:r>
              <a:rPr sz="16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模型特 </a:t>
            </a:r>
            <a:r>
              <a:rPr sz="1600" spc="-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徵</a:t>
            </a:r>
            <a:endParaRPr sz="1600">
              <a:latin typeface="Noto Sans Mono CJK JP Regular"/>
              <a:cs typeface="Noto Sans Mono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34895" y="2820923"/>
            <a:ext cx="6635750" cy="405765"/>
          </a:xfrm>
          <a:custGeom>
            <a:avLst/>
            <a:gdLst/>
            <a:ahLst/>
            <a:cxnLst/>
            <a:rect l="l" t="t" r="r" b="b"/>
            <a:pathLst>
              <a:path w="6635750" h="405764">
                <a:moveTo>
                  <a:pt x="0" y="41401"/>
                </a:moveTo>
                <a:lnTo>
                  <a:pt x="3254" y="25288"/>
                </a:lnTo>
                <a:lnTo>
                  <a:pt x="12128" y="12128"/>
                </a:lnTo>
                <a:lnTo>
                  <a:pt x="25288" y="3254"/>
                </a:lnTo>
                <a:lnTo>
                  <a:pt x="41402" y="0"/>
                </a:lnTo>
                <a:lnTo>
                  <a:pt x="3870705" y="0"/>
                </a:lnTo>
                <a:lnTo>
                  <a:pt x="5529580" y="0"/>
                </a:lnTo>
                <a:lnTo>
                  <a:pt x="6594094" y="0"/>
                </a:lnTo>
                <a:lnTo>
                  <a:pt x="6610207" y="3254"/>
                </a:lnTo>
                <a:lnTo>
                  <a:pt x="6623367" y="12128"/>
                </a:lnTo>
                <a:lnTo>
                  <a:pt x="6632241" y="25288"/>
                </a:lnTo>
                <a:lnTo>
                  <a:pt x="6635496" y="41401"/>
                </a:lnTo>
                <a:lnTo>
                  <a:pt x="6635496" y="144906"/>
                </a:lnTo>
                <a:lnTo>
                  <a:pt x="6635496" y="207010"/>
                </a:lnTo>
                <a:lnTo>
                  <a:pt x="6632241" y="223123"/>
                </a:lnTo>
                <a:lnTo>
                  <a:pt x="6623367" y="236283"/>
                </a:lnTo>
                <a:lnTo>
                  <a:pt x="6610207" y="245157"/>
                </a:lnTo>
                <a:lnTo>
                  <a:pt x="6594094" y="248412"/>
                </a:lnTo>
                <a:lnTo>
                  <a:pt x="5529580" y="248412"/>
                </a:lnTo>
                <a:lnTo>
                  <a:pt x="5541772" y="405638"/>
                </a:lnTo>
                <a:lnTo>
                  <a:pt x="3870705" y="248412"/>
                </a:lnTo>
                <a:lnTo>
                  <a:pt x="41402" y="248412"/>
                </a:lnTo>
                <a:lnTo>
                  <a:pt x="25288" y="245157"/>
                </a:lnTo>
                <a:lnTo>
                  <a:pt x="12128" y="236283"/>
                </a:lnTo>
                <a:lnTo>
                  <a:pt x="3254" y="223123"/>
                </a:lnTo>
                <a:lnTo>
                  <a:pt x="0" y="207010"/>
                </a:lnTo>
                <a:lnTo>
                  <a:pt x="0" y="144906"/>
                </a:lnTo>
                <a:lnTo>
                  <a:pt x="0" y="4140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70852" y="3231642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目標資料</a:t>
            </a:r>
            <a:endParaRPr sz="1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235" y="875311"/>
            <a:ext cx="8151508" cy="4281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7196" y="2564892"/>
            <a:ext cx="6265545" cy="1006475"/>
          </a:xfrm>
          <a:custGeom>
            <a:avLst/>
            <a:gdLst/>
            <a:ahLst/>
            <a:cxnLst/>
            <a:rect l="l" t="t" r="r" b="b"/>
            <a:pathLst>
              <a:path w="6265545" h="1006475">
                <a:moveTo>
                  <a:pt x="0" y="132080"/>
                </a:moveTo>
                <a:lnTo>
                  <a:pt x="6733" y="90350"/>
                </a:lnTo>
                <a:lnTo>
                  <a:pt x="25482" y="54095"/>
                </a:lnTo>
                <a:lnTo>
                  <a:pt x="54073" y="25497"/>
                </a:lnTo>
                <a:lnTo>
                  <a:pt x="90331" y="6738"/>
                </a:lnTo>
                <a:lnTo>
                  <a:pt x="132079" y="0"/>
                </a:lnTo>
                <a:lnTo>
                  <a:pt x="3654679" y="0"/>
                </a:lnTo>
                <a:lnTo>
                  <a:pt x="5220970" y="0"/>
                </a:lnTo>
                <a:lnTo>
                  <a:pt x="6133083" y="0"/>
                </a:lnTo>
                <a:lnTo>
                  <a:pt x="6174813" y="6738"/>
                </a:lnTo>
                <a:lnTo>
                  <a:pt x="6211068" y="25497"/>
                </a:lnTo>
                <a:lnTo>
                  <a:pt x="6239666" y="54095"/>
                </a:lnTo>
                <a:lnTo>
                  <a:pt x="6258425" y="90350"/>
                </a:lnTo>
                <a:lnTo>
                  <a:pt x="6265163" y="132080"/>
                </a:lnTo>
                <a:lnTo>
                  <a:pt x="6265163" y="462280"/>
                </a:lnTo>
                <a:lnTo>
                  <a:pt x="6265163" y="660400"/>
                </a:lnTo>
                <a:lnTo>
                  <a:pt x="6258425" y="702129"/>
                </a:lnTo>
                <a:lnTo>
                  <a:pt x="6239666" y="738384"/>
                </a:lnTo>
                <a:lnTo>
                  <a:pt x="6211068" y="766982"/>
                </a:lnTo>
                <a:lnTo>
                  <a:pt x="6174813" y="785741"/>
                </a:lnTo>
                <a:lnTo>
                  <a:pt x="6133083" y="792480"/>
                </a:lnTo>
                <a:lnTo>
                  <a:pt x="5220970" y="792480"/>
                </a:lnTo>
                <a:lnTo>
                  <a:pt x="5205730" y="1006221"/>
                </a:lnTo>
                <a:lnTo>
                  <a:pt x="3654679" y="792480"/>
                </a:lnTo>
                <a:lnTo>
                  <a:pt x="132079" y="792480"/>
                </a:lnTo>
                <a:lnTo>
                  <a:pt x="90331" y="785741"/>
                </a:lnTo>
                <a:lnTo>
                  <a:pt x="54073" y="766982"/>
                </a:lnTo>
                <a:lnTo>
                  <a:pt x="25482" y="738384"/>
                </a:lnTo>
                <a:lnTo>
                  <a:pt x="6733" y="702129"/>
                </a:lnTo>
                <a:lnTo>
                  <a:pt x="0" y="660400"/>
                </a:lnTo>
                <a:lnTo>
                  <a:pt x="0" y="462280"/>
                </a:lnTo>
                <a:lnTo>
                  <a:pt x="0" y="13208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23481" y="3453765"/>
            <a:ext cx="1854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僅加入一密集層， 及分類器，利用原 特徵訓練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577" y="215745"/>
            <a:ext cx="7469634" cy="2842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2261" y="3731011"/>
            <a:ext cx="3056143" cy="2094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5551" y="3770893"/>
            <a:ext cx="3023917" cy="2107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070" y="3288538"/>
            <a:ext cx="678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68750"/>
              <a:buFont typeface="Wingdings"/>
              <a:buChar char="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使用特徵擷</a:t>
            </a:r>
            <a:r>
              <a:rPr sz="16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取</a:t>
            </a:r>
            <a:r>
              <a:rPr sz="1600" spc="-47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(tra_acc:</a:t>
            </a:r>
            <a:r>
              <a:rPr sz="16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0.9725/loss: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0.091</a:t>
            </a:r>
            <a:r>
              <a:rPr sz="1600" spc="-8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val_acc: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0.9070/val_loss: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0.2377)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317" y="587054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  <a:hlinkClick r:id="rId5"/>
              </a:rPr>
              <a:t>準確率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953" y="589280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  <a:hlinkClick r:id="rId5"/>
              </a:rPr>
              <a:t>損失函數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0552" y="4838700"/>
            <a:ext cx="2012950" cy="576580"/>
          </a:xfrm>
          <a:custGeom>
            <a:avLst/>
            <a:gdLst/>
            <a:ahLst/>
            <a:cxnLst/>
            <a:rect l="l" t="t" r="r" b="b"/>
            <a:pathLst>
              <a:path w="2012950" h="576579">
                <a:moveTo>
                  <a:pt x="0" y="96012"/>
                </a:moveTo>
                <a:lnTo>
                  <a:pt x="7536" y="58614"/>
                </a:lnTo>
                <a:lnTo>
                  <a:pt x="28098" y="28098"/>
                </a:lnTo>
                <a:lnTo>
                  <a:pt x="58614" y="7536"/>
                </a:lnTo>
                <a:lnTo>
                  <a:pt x="96012" y="0"/>
                </a:lnTo>
                <a:lnTo>
                  <a:pt x="924559" y="0"/>
                </a:lnTo>
                <a:lnTo>
                  <a:pt x="1320800" y="0"/>
                </a:lnTo>
                <a:lnTo>
                  <a:pt x="1488948" y="0"/>
                </a:lnTo>
                <a:lnTo>
                  <a:pt x="1526345" y="7536"/>
                </a:lnTo>
                <a:lnTo>
                  <a:pt x="1556861" y="28098"/>
                </a:lnTo>
                <a:lnTo>
                  <a:pt x="1577423" y="58614"/>
                </a:lnTo>
                <a:lnTo>
                  <a:pt x="1584959" y="96012"/>
                </a:lnTo>
                <a:lnTo>
                  <a:pt x="1584959" y="336042"/>
                </a:lnTo>
                <a:lnTo>
                  <a:pt x="2012442" y="372999"/>
                </a:lnTo>
                <a:lnTo>
                  <a:pt x="1584959" y="480059"/>
                </a:lnTo>
                <a:lnTo>
                  <a:pt x="1577423" y="517457"/>
                </a:lnTo>
                <a:lnTo>
                  <a:pt x="1556861" y="547973"/>
                </a:lnTo>
                <a:lnTo>
                  <a:pt x="1526345" y="568535"/>
                </a:lnTo>
                <a:lnTo>
                  <a:pt x="1488948" y="576072"/>
                </a:lnTo>
                <a:lnTo>
                  <a:pt x="1320800" y="576072"/>
                </a:lnTo>
                <a:lnTo>
                  <a:pt x="924559" y="576072"/>
                </a:lnTo>
                <a:lnTo>
                  <a:pt x="96012" y="576072"/>
                </a:lnTo>
                <a:lnTo>
                  <a:pt x="58614" y="568535"/>
                </a:lnTo>
                <a:lnTo>
                  <a:pt x="28098" y="547973"/>
                </a:lnTo>
                <a:lnTo>
                  <a:pt x="7536" y="517457"/>
                </a:lnTo>
                <a:lnTo>
                  <a:pt x="0" y="480059"/>
                </a:lnTo>
                <a:lnTo>
                  <a:pt x="0" y="336042"/>
                </a:lnTo>
                <a:lnTo>
                  <a:pt x="0" y="9601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69657" y="4401134"/>
            <a:ext cx="1473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仍舊有Overfitting</a:t>
            </a: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的</a:t>
            </a:r>
            <a:endParaRPr sz="12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現象</a:t>
            </a:r>
            <a:endParaRPr sz="1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565" y="622553"/>
            <a:ext cx="354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特徵擷取法優缺點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496" y="1499853"/>
            <a:ext cx="6936740" cy="32124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優點：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64769" marR="5080" indent="91313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使用訓練過的</a:t>
            </a:r>
            <a:r>
              <a:rPr sz="1800" spc="-185" dirty="0">
                <a:latin typeface="Arial"/>
                <a:cs typeface="Arial"/>
              </a:rPr>
              <a:t>VGG16</a:t>
            </a:r>
            <a:r>
              <a:rPr sz="1800" dirty="0">
                <a:latin typeface="Noto Sans Mono CJK JP Regular"/>
                <a:cs typeface="Noto Sans Mono CJK JP Regular"/>
              </a:rPr>
              <a:t>模型，可以獲取並運</a:t>
            </a:r>
            <a:r>
              <a:rPr sz="1800" spc="-10" dirty="0">
                <a:latin typeface="Noto Sans Mono CJK JP Regular"/>
                <a:cs typeface="Noto Sans Mono CJK JP Regular"/>
              </a:rPr>
              <a:t>用</a:t>
            </a:r>
            <a:r>
              <a:rPr sz="1800" spc="-185" dirty="0">
                <a:latin typeface="Arial"/>
                <a:cs typeface="Arial"/>
              </a:rPr>
              <a:t>VGG16</a:t>
            </a:r>
            <a:r>
              <a:rPr sz="1800" dirty="0">
                <a:latin typeface="Noto Sans Mono CJK JP Regular"/>
                <a:cs typeface="Noto Sans Mono CJK JP Regular"/>
              </a:rPr>
              <a:t>已經訓練 的特徵圖，實作在新的目標辨識模型中，讓推論更準確。並且，訓練 所需的資料量可以大幅縮減；另外，使用資料少，執行速度非常快。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Noto Sans Mono CJK JP Regular"/>
                <a:cs typeface="Noto Sans Mono CJK JP Regular"/>
              </a:rPr>
              <a:t>缺點：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64769" marR="6985" indent="91313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Noto Sans Mono CJK JP Regular"/>
                <a:cs typeface="Noto Sans Mono CJK JP Regular"/>
              </a:rPr>
              <a:t>因為使用資料量小，並且不使用資料擴充方法，訓練的成果 </a:t>
            </a:r>
            <a:r>
              <a:rPr sz="1800" dirty="0">
                <a:latin typeface="Noto Sans Mono CJK JP Regular"/>
                <a:cs typeface="Noto Sans Mono CJK JP Regular"/>
              </a:rPr>
              <a:t>中可以明顯看出仍有</a:t>
            </a:r>
            <a:r>
              <a:rPr sz="1800" spc="-35" dirty="0">
                <a:latin typeface="Arial"/>
                <a:cs typeface="Arial"/>
              </a:rPr>
              <a:t>Overfitting</a:t>
            </a:r>
            <a:r>
              <a:rPr sz="1800" dirty="0">
                <a:latin typeface="Noto Sans Mono CJK JP Regular"/>
                <a:cs typeface="Noto Sans Mono CJK JP Regular"/>
              </a:rPr>
              <a:t>的情況，也就是對於同樣或相似於訓 練樣本可以有效辨識；但差距較大的測試樣本，無法有效推論。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963" y="938529"/>
            <a:ext cx="647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latin typeface="Arial"/>
                <a:cs typeface="Arial"/>
              </a:rPr>
              <a:t>CNN</a:t>
            </a:r>
            <a:r>
              <a:rPr sz="2800" spc="5" dirty="0"/>
              <a:t>基底再</a:t>
            </a:r>
            <a:r>
              <a:rPr sz="2800" spc="-5" dirty="0"/>
              <a:t>利用</a:t>
            </a:r>
            <a:r>
              <a:rPr sz="2800" spc="10" dirty="0"/>
              <a:t>法</a:t>
            </a:r>
            <a:r>
              <a:rPr sz="2800" spc="-100" dirty="0">
                <a:latin typeface="Arial"/>
                <a:cs typeface="Arial"/>
              </a:rPr>
              <a:t>(Convolution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Base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Reuse)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680" y="1811527"/>
            <a:ext cx="7225665" cy="234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方法說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明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：</a:t>
            </a:r>
            <a:endParaRPr sz="20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925194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以上所提出的特徵擷取法僅須使</a:t>
            </a:r>
            <a:r>
              <a:rPr sz="1800" spc="5" dirty="0">
                <a:latin typeface="Noto Sans Mono CJK JP Regular"/>
                <a:cs typeface="Noto Sans Mono CJK JP Regular"/>
              </a:rPr>
              <a:t>用</a:t>
            </a:r>
            <a:r>
              <a:rPr sz="1800" dirty="0">
                <a:latin typeface="Noto Sans Mono CJK JP Regular"/>
                <a:cs typeface="Noto Sans Mono CJK JP Regular"/>
              </a:rPr>
              <a:t>少量目標訓練資料，並運用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Noto Sans Mono CJK JP Regular"/>
                <a:cs typeface="Noto Sans Mono CJK JP Regular"/>
              </a:rPr>
              <a:t>VGG16</a:t>
            </a:r>
            <a:r>
              <a:rPr sz="1800" spc="-30" dirty="0">
                <a:latin typeface="Noto Sans Mono CJK JP Regular"/>
                <a:cs typeface="Noto Sans Mono CJK JP Regular"/>
              </a:rPr>
              <a:t> </a:t>
            </a:r>
            <a:r>
              <a:rPr sz="1800" spc="-5" dirty="0">
                <a:latin typeface="Noto Sans Mono CJK JP Regular"/>
                <a:cs typeface="Noto Sans Mono CJK JP Regular"/>
              </a:rPr>
              <a:t>來擷取特徵圖，雖然速度快，</a:t>
            </a:r>
            <a:r>
              <a:rPr sz="1800" dirty="0">
                <a:latin typeface="Noto Sans Mono CJK JP Regular"/>
                <a:cs typeface="Noto Sans Mono CJK JP Regular"/>
              </a:rPr>
              <a:t>但限制是不</a:t>
            </a:r>
            <a:r>
              <a:rPr sz="1800" spc="-15" dirty="0">
                <a:latin typeface="Noto Sans Mono CJK JP Regular"/>
                <a:cs typeface="Noto Sans Mono CJK JP Regular"/>
              </a:rPr>
              <a:t>能</a:t>
            </a:r>
            <a:r>
              <a:rPr sz="1800" spc="-5" dirty="0">
                <a:latin typeface="Noto Sans Mono CJK JP Regular"/>
                <a:cs typeface="Noto Sans Mono CJK JP Regular"/>
              </a:rPr>
              <a:t>合併使用資料擴充法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。因為訓練資料有限，訓練成果仍有</a:t>
            </a:r>
            <a:r>
              <a:rPr sz="1800" spc="-5" dirty="0">
                <a:latin typeface="Noto Sans Mono CJK JP Regular"/>
                <a:cs typeface="Noto Sans Mono CJK JP Regular"/>
              </a:rPr>
              <a:t>Overfitting</a:t>
            </a:r>
            <a:r>
              <a:rPr sz="1800" dirty="0">
                <a:latin typeface="Noto Sans Mono CJK JP Regular"/>
                <a:cs typeface="Noto Sans Mono CJK JP Regular"/>
              </a:rPr>
              <a:t>現象。</a:t>
            </a:r>
            <a:endParaRPr sz="1800">
              <a:latin typeface="Noto Sans Mono CJK JP Regular"/>
              <a:cs typeface="Noto Sans Mono CJK JP Regular"/>
            </a:endParaRPr>
          </a:p>
          <a:p>
            <a:pPr marL="925194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CNN</a:t>
            </a:r>
            <a:r>
              <a:rPr sz="1800" spc="-3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基底</a:t>
            </a:r>
            <a:r>
              <a:rPr sz="1800" spc="-5" dirty="0">
                <a:latin typeface="Noto Sans Mono CJK JP Regular"/>
                <a:cs typeface="Noto Sans Mono CJK JP Regular"/>
              </a:rPr>
              <a:t>再</a:t>
            </a:r>
            <a:r>
              <a:rPr sz="1800" dirty="0">
                <a:latin typeface="Noto Sans Mono CJK JP Regular"/>
                <a:cs typeface="Noto Sans Mono CJK JP Regular"/>
              </a:rPr>
              <a:t>利用法則是直接使用</a:t>
            </a:r>
            <a:r>
              <a:rPr sz="1800" spc="-30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VGG16</a:t>
            </a:r>
            <a:r>
              <a:rPr sz="1800" spc="-3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基底模型，訓練新資料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，同樣的，也替換掉最後一層的分類器。另外，可以搭配資料擴增方法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Noto Sans Mono CJK JP Regular"/>
                <a:cs typeface="Noto Sans Mono CJK JP Regular"/>
              </a:rPr>
              <a:t>來增加訓練資料，以提高準確率。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5516" y="2673095"/>
            <a:ext cx="2881884" cy="2391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65650" y="4656505"/>
            <a:ext cx="2090420" cy="1153160"/>
          </a:xfrm>
          <a:custGeom>
            <a:avLst/>
            <a:gdLst/>
            <a:ahLst/>
            <a:cxnLst/>
            <a:rect l="l" t="t" r="r" b="b"/>
            <a:pathLst>
              <a:path w="2090420" h="1153160">
                <a:moveTo>
                  <a:pt x="1340267" y="1043445"/>
                </a:moveTo>
                <a:lnTo>
                  <a:pt x="798293" y="1043445"/>
                </a:lnTo>
                <a:lnTo>
                  <a:pt x="833415" y="1076484"/>
                </a:lnTo>
                <a:lnTo>
                  <a:pt x="875239" y="1104308"/>
                </a:lnTo>
                <a:lnTo>
                  <a:pt x="922755" y="1126357"/>
                </a:lnTo>
                <a:lnTo>
                  <a:pt x="974950" y="1142073"/>
                </a:lnTo>
                <a:lnTo>
                  <a:pt x="1026844" y="1150546"/>
                </a:lnTo>
                <a:lnTo>
                  <a:pt x="1078485" y="1152592"/>
                </a:lnTo>
                <a:lnTo>
                  <a:pt x="1129035" y="1148548"/>
                </a:lnTo>
                <a:lnTo>
                  <a:pt x="1177654" y="1138752"/>
                </a:lnTo>
                <a:lnTo>
                  <a:pt x="1223505" y="1123540"/>
                </a:lnTo>
                <a:lnTo>
                  <a:pt x="1265748" y="1103252"/>
                </a:lnTo>
                <a:lnTo>
                  <a:pt x="1303543" y="1078224"/>
                </a:lnTo>
                <a:lnTo>
                  <a:pt x="1336053" y="1048794"/>
                </a:lnTo>
                <a:lnTo>
                  <a:pt x="1340267" y="1043445"/>
                </a:lnTo>
                <a:close/>
              </a:path>
              <a:path w="2090420" h="1153160">
                <a:moveTo>
                  <a:pt x="523961" y="101482"/>
                </a:moveTo>
                <a:lnTo>
                  <a:pt x="469617" y="103581"/>
                </a:lnTo>
                <a:lnTo>
                  <a:pt x="417749" y="112131"/>
                </a:lnTo>
                <a:lnTo>
                  <a:pt x="369663" y="126430"/>
                </a:lnTo>
                <a:lnTo>
                  <a:pt x="325936" y="145909"/>
                </a:lnTo>
                <a:lnTo>
                  <a:pt x="287144" y="169999"/>
                </a:lnTo>
                <a:lnTo>
                  <a:pt x="253860" y="198133"/>
                </a:lnTo>
                <a:lnTo>
                  <a:pt x="226661" y="229741"/>
                </a:lnTo>
                <a:lnTo>
                  <a:pt x="206122" y="264255"/>
                </a:lnTo>
                <a:lnTo>
                  <a:pt x="192818" y="301108"/>
                </a:lnTo>
                <a:lnTo>
                  <a:pt x="187325" y="339730"/>
                </a:lnTo>
                <a:lnTo>
                  <a:pt x="190217" y="379552"/>
                </a:lnTo>
                <a:lnTo>
                  <a:pt x="188439" y="383108"/>
                </a:lnTo>
                <a:lnTo>
                  <a:pt x="140171" y="391304"/>
                </a:lnTo>
                <a:lnTo>
                  <a:pt x="96333" y="407524"/>
                </a:lnTo>
                <a:lnTo>
                  <a:pt x="58637" y="430936"/>
                </a:lnTo>
                <a:lnTo>
                  <a:pt x="28800" y="460705"/>
                </a:lnTo>
                <a:lnTo>
                  <a:pt x="7082" y="499942"/>
                </a:lnTo>
                <a:lnTo>
                  <a:pt x="0" y="540706"/>
                </a:lnTo>
                <a:lnTo>
                  <a:pt x="6845" y="580927"/>
                </a:lnTo>
                <a:lnTo>
                  <a:pt x="26909" y="618533"/>
                </a:lnTo>
                <a:lnTo>
                  <a:pt x="59483" y="651455"/>
                </a:lnTo>
                <a:lnTo>
                  <a:pt x="103857" y="677621"/>
                </a:lnTo>
                <a:lnTo>
                  <a:pt x="76346" y="705168"/>
                </a:lnTo>
                <a:lnTo>
                  <a:pt x="57598" y="736168"/>
                </a:lnTo>
                <a:lnTo>
                  <a:pt x="48136" y="769454"/>
                </a:lnTo>
                <a:lnTo>
                  <a:pt x="48485" y="803859"/>
                </a:lnTo>
                <a:lnTo>
                  <a:pt x="62497" y="844890"/>
                </a:lnTo>
                <a:lnTo>
                  <a:pt x="89459" y="880491"/>
                </a:lnTo>
                <a:lnTo>
                  <a:pt x="127146" y="909345"/>
                </a:lnTo>
                <a:lnTo>
                  <a:pt x="173331" y="930135"/>
                </a:lnTo>
                <a:lnTo>
                  <a:pt x="225788" y="941542"/>
                </a:lnTo>
                <a:lnTo>
                  <a:pt x="282292" y="942251"/>
                </a:lnTo>
                <a:lnTo>
                  <a:pt x="283562" y="943953"/>
                </a:lnTo>
                <a:lnTo>
                  <a:pt x="284959" y="945642"/>
                </a:lnTo>
                <a:lnTo>
                  <a:pt x="286229" y="947318"/>
                </a:lnTo>
                <a:lnTo>
                  <a:pt x="315234" y="978697"/>
                </a:lnTo>
                <a:lnTo>
                  <a:pt x="348757" y="1006208"/>
                </a:lnTo>
                <a:lnTo>
                  <a:pt x="386188" y="1029738"/>
                </a:lnTo>
                <a:lnTo>
                  <a:pt x="426917" y="1049171"/>
                </a:lnTo>
                <a:lnTo>
                  <a:pt x="470334" y="1064394"/>
                </a:lnTo>
                <a:lnTo>
                  <a:pt x="515829" y="1075291"/>
                </a:lnTo>
                <a:lnTo>
                  <a:pt x="562793" y="1081750"/>
                </a:lnTo>
                <a:lnTo>
                  <a:pt x="610616" y="1083654"/>
                </a:lnTo>
                <a:lnTo>
                  <a:pt x="658687" y="1080890"/>
                </a:lnTo>
                <a:lnTo>
                  <a:pt x="706396" y="1073344"/>
                </a:lnTo>
                <a:lnTo>
                  <a:pt x="753135" y="1060900"/>
                </a:lnTo>
                <a:lnTo>
                  <a:pt x="798293" y="1043445"/>
                </a:lnTo>
                <a:lnTo>
                  <a:pt x="1340267" y="1043445"/>
                </a:lnTo>
                <a:lnTo>
                  <a:pt x="1362438" y="1015299"/>
                </a:lnTo>
                <a:lnTo>
                  <a:pt x="1381858" y="978078"/>
                </a:lnTo>
                <a:lnTo>
                  <a:pt x="1676716" y="978078"/>
                </a:lnTo>
                <a:lnTo>
                  <a:pt x="1726044" y="949647"/>
                </a:lnTo>
                <a:lnTo>
                  <a:pt x="1760517" y="918808"/>
                </a:lnTo>
                <a:lnTo>
                  <a:pt x="1786669" y="883333"/>
                </a:lnTo>
                <a:lnTo>
                  <a:pt x="1803364" y="844060"/>
                </a:lnTo>
                <a:lnTo>
                  <a:pt x="1809467" y="801827"/>
                </a:lnTo>
                <a:lnTo>
                  <a:pt x="1850633" y="795354"/>
                </a:lnTo>
                <a:lnTo>
                  <a:pt x="1890192" y="785000"/>
                </a:lnTo>
                <a:lnTo>
                  <a:pt x="1927678" y="770930"/>
                </a:lnTo>
                <a:lnTo>
                  <a:pt x="1962629" y="753313"/>
                </a:lnTo>
                <a:lnTo>
                  <a:pt x="2006086" y="723263"/>
                </a:lnTo>
                <a:lnTo>
                  <a:pt x="2040754" y="688881"/>
                </a:lnTo>
                <a:lnTo>
                  <a:pt x="2066459" y="651139"/>
                </a:lnTo>
                <a:lnTo>
                  <a:pt x="2083029" y="611011"/>
                </a:lnTo>
                <a:lnTo>
                  <a:pt x="2090293" y="569470"/>
                </a:lnTo>
                <a:lnTo>
                  <a:pt x="2088077" y="527488"/>
                </a:lnTo>
                <a:lnTo>
                  <a:pt x="2076209" y="486040"/>
                </a:lnTo>
                <a:lnTo>
                  <a:pt x="2054517" y="446098"/>
                </a:lnTo>
                <a:lnTo>
                  <a:pt x="2022827" y="408635"/>
                </a:lnTo>
                <a:lnTo>
                  <a:pt x="2026209" y="402325"/>
                </a:lnTo>
                <a:lnTo>
                  <a:pt x="2029304" y="395967"/>
                </a:lnTo>
                <a:lnTo>
                  <a:pt x="2032114" y="389561"/>
                </a:lnTo>
                <a:lnTo>
                  <a:pt x="2034638" y="383108"/>
                </a:lnTo>
                <a:lnTo>
                  <a:pt x="2043255" y="344352"/>
                </a:lnTo>
                <a:lnTo>
                  <a:pt x="2041490" y="306253"/>
                </a:lnTo>
                <a:lnTo>
                  <a:pt x="2030073" y="269768"/>
                </a:lnTo>
                <a:lnTo>
                  <a:pt x="2009730" y="235852"/>
                </a:lnTo>
                <a:lnTo>
                  <a:pt x="1981190" y="205459"/>
                </a:lnTo>
                <a:lnTo>
                  <a:pt x="1945181" y="179547"/>
                </a:lnTo>
                <a:lnTo>
                  <a:pt x="1902429" y="159070"/>
                </a:lnTo>
                <a:lnTo>
                  <a:pt x="1853663" y="144983"/>
                </a:lnTo>
                <a:lnTo>
                  <a:pt x="1850036" y="134950"/>
                </a:lnTo>
                <a:lnTo>
                  <a:pt x="678659" y="134950"/>
                </a:lnTo>
                <a:lnTo>
                  <a:pt x="629602" y="117333"/>
                </a:lnTo>
                <a:lnTo>
                  <a:pt x="577663" y="106121"/>
                </a:lnTo>
                <a:lnTo>
                  <a:pt x="523961" y="101482"/>
                </a:lnTo>
                <a:close/>
              </a:path>
              <a:path w="2090420" h="1153160">
                <a:moveTo>
                  <a:pt x="1676716" y="978078"/>
                </a:moveTo>
                <a:lnTo>
                  <a:pt x="1381858" y="978078"/>
                </a:lnTo>
                <a:lnTo>
                  <a:pt x="1415872" y="991655"/>
                </a:lnTo>
                <a:lnTo>
                  <a:pt x="1451851" y="1001563"/>
                </a:lnTo>
                <a:lnTo>
                  <a:pt x="1489282" y="1007685"/>
                </a:lnTo>
                <a:lnTo>
                  <a:pt x="1527654" y="1009904"/>
                </a:lnTo>
                <a:lnTo>
                  <a:pt x="1584055" y="1005980"/>
                </a:lnTo>
                <a:lnTo>
                  <a:pt x="1636678" y="994071"/>
                </a:lnTo>
                <a:lnTo>
                  <a:pt x="1676716" y="978078"/>
                </a:lnTo>
                <a:close/>
              </a:path>
              <a:path w="2090420" h="1153160">
                <a:moveTo>
                  <a:pt x="929048" y="32830"/>
                </a:moveTo>
                <a:lnTo>
                  <a:pt x="879245" y="33154"/>
                </a:lnTo>
                <a:lnTo>
                  <a:pt x="830805" y="40589"/>
                </a:lnTo>
                <a:lnTo>
                  <a:pt x="785123" y="54813"/>
                </a:lnTo>
                <a:lnTo>
                  <a:pt x="743612" y="75494"/>
                </a:lnTo>
                <a:lnTo>
                  <a:pt x="707656" y="102316"/>
                </a:lnTo>
                <a:lnTo>
                  <a:pt x="678659" y="134950"/>
                </a:lnTo>
                <a:lnTo>
                  <a:pt x="1850036" y="134950"/>
                </a:lnTo>
                <a:lnTo>
                  <a:pt x="1843067" y="115674"/>
                </a:lnTo>
                <a:lnTo>
                  <a:pt x="1826041" y="88341"/>
                </a:lnTo>
                <a:lnTo>
                  <a:pt x="1825568" y="87833"/>
                </a:lnTo>
                <a:lnTo>
                  <a:pt x="1087091" y="87833"/>
                </a:lnTo>
                <a:lnTo>
                  <a:pt x="1073314" y="78334"/>
                </a:lnTo>
                <a:lnTo>
                  <a:pt x="1058691" y="69656"/>
                </a:lnTo>
                <a:lnTo>
                  <a:pt x="1043282" y="61812"/>
                </a:lnTo>
                <a:lnTo>
                  <a:pt x="1027139" y="54811"/>
                </a:lnTo>
                <a:lnTo>
                  <a:pt x="978815" y="39942"/>
                </a:lnTo>
                <a:lnTo>
                  <a:pt x="929048" y="32830"/>
                </a:lnTo>
                <a:close/>
              </a:path>
              <a:path w="2090420" h="1153160">
                <a:moveTo>
                  <a:pt x="1277439" y="0"/>
                </a:moveTo>
                <a:lnTo>
                  <a:pt x="1231261" y="3610"/>
                </a:lnTo>
                <a:lnTo>
                  <a:pt x="1187435" y="14628"/>
                </a:lnTo>
                <a:lnTo>
                  <a:pt x="1147664" y="32623"/>
                </a:lnTo>
                <a:lnTo>
                  <a:pt x="1113649" y="57168"/>
                </a:lnTo>
                <a:lnTo>
                  <a:pt x="1087091" y="87833"/>
                </a:lnTo>
                <a:lnTo>
                  <a:pt x="1825568" y="87833"/>
                </a:lnTo>
                <a:lnTo>
                  <a:pt x="1803014" y="63580"/>
                </a:lnTo>
                <a:lnTo>
                  <a:pt x="1801495" y="62433"/>
                </a:lnTo>
                <a:lnTo>
                  <a:pt x="1443580" y="62433"/>
                </a:lnTo>
                <a:lnTo>
                  <a:pt x="1427894" y="48664"/>
                </a:lnTo>
                <a:lnTo>
                  <a:pt x="1410290" y="36382"/>
                </a:lnTo>
                <a:lnTo>
                  <a:pt x="1390949" y="25696"/>
                </a:lnTo>
                <a:lnTo>
                  <a:pt x="1370047" y="16713"/>
                </a:lnTo>
                <a:lnTo>
                  <a:pt x="1324269" y="4224"/>
                </a:lnTo>
                <a:lnTo>
                  <a:pt x="1277439" y="0"/>
                </a:lnTo>
                <a:close/>
              </a:path>
              <a:path w="2090420" h="1153160">
                <a:moveTo>
                  <a:pt x="1629061" y="328"/>
                </a:moveTo>
                <a:lnTo>
                  <a:pt x="1577831" y="3507"/>
                </a:lnTo>
                <a:lnTo>
                  <a:pt x="1528518" y="15003"/>
                </a:lnTo>
                <a:lnTo>
                  <a:pt x="1483107" y="34688"/>
                </a:lnTo>
                <a:lnTo>
                  <a:pt x="1443580" y="62433"/>
                </a:lnTo>
                <a:lnTo>
                  <a:pt x="1801495" y="62433"/>
                </a:lnTo>
                <a:lnTo>
                  <a:pt x="1774415" y="41986"/>
                </a:lnTo>
                <a:lnTo>
                  <a:pt x="1729337" y="19439"/>
                </a:lnTo>
                <a:lnTo>
                  <a:pt x="1680224" y="5596"/>
                </a:lnTo>
                <a:lnTo>
                  <a:pt x="1629061" y="328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8769" y="4421251"/>
            <a:ext cx="400303" cy="343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5650" y="4656505"/>
            <a:ext cx="2090420" cy="1153160"/>
          </a:xfrm>
          <a:custGeom>
            <a:avLst/>
            <a:gdLst/>
            <a:ahLst/>
            <a:cxnLst/>
            <a:rect l="l" t="t" r="r" b="b"/>
            <a:pathLst>
              <a:path w="2090420" h="1153160">
                <a:moveTo>
                  <a:pt x="190217" y="379552"/>
                </a:moveTo>
                <a:lnTo>
                  <a:pt x="187325" y="339730"/>
                </a:lnTo>
                <a:lnTo>
                  <a:pt x="192818" y="301108"/>
                </a:lnTo>
                <a:lnTo>
                  <a:pt x="206122" y="264255"/>
                </a:lnTo>
                <a:lnTo>
                  <a:pt x="226661" y="229741"/>
                </a:lnTo>
                <a:lnTo>
                  <a:pt x="253860" y="198133"/>
                </a:lnTo>
                <a:lnTo>
                  <a:pt x="287144" y="169999"/>
                </a:lnTo>
                <a:lnTo>
                  <a:pt x="325936" y="145909"/>
                </a:lnTo>
                <a:lnTo>
                  <a:pt x="369663" y="126430"/>
                </a:lnTo>
                <a:lnTo>
                  <a:pt x="417749" y="112131"/>
                </a:lnTo>
                <a:lnTo>
                  <a:pt x="469617" y="103581"/>
                </a:lnTo>
                <a:lnTo>
                  <a:pt x="523961" y="101482"/>
                </a:lnTo>
                <a:lnTo>
                  <a:pt x="577663" y="106121"/>
                </a:lnTo>
                <a:lnTo>
                  <a:pt x="629602" y="117333"/>
                </a:lnTo>
                <a:lnTo>
                  <a:pt x="678659" y="134950"/>
                </a:lnTo>
                <a:lnTo>
                  <a:pt x="707656" y="102316"/>
                </a:lnTo>
                <a:lnTo>
                  <a:pt x="743612" y="75494"/>
                </a:lnTo>
                <a:lnTo>
                  <a:pt x="785128" y="54811"/>
                </a:lnTo>
                <a:lnTo>
                  <a:pt x="830805" y="40589"/>
                </a:lnTo>
                <a:lnTo>
                  <a:pt x="879245" y="33154"/>
                </a:lnTo>
                <a:lnTo>
                  <a:pt x="929048" y="32830"/>
                </a:lnTo>
                <a:lnTo>
                  <a:pt x="978815" y="39942"/>
                </a:lnTo>
                <a:lnTo>
                  <a:pt x="1027147" y="54813"/>
                </a:lnTo>
                <a:lnTo>
                  <a:pt x="1073314" y="78334"/>
                </a:lnTo>
                <a:lnTo>
                  <a:pt x="1087091" y="87833"/>
                </a:lnTo>
                <a:lnTo>
                  <a:pt x="1113649" y="57168"/>
                </a:lnTo>
                <a:lnTo>
                  <a:pt x="1147664" y="32623"/>
                </a:lnTo>
                <a:lnTo>
                  <a:pt x="1187435" y="14628"/>
                </a:lnTo>
                <a:lnTo>
                  <a:pt x="1231261" y="3610"/>
                </a:lnTo>
                <a:lnTo>
                  <a:pt x="1277439" y="0"/>
                </a:lnTo>
                <a:lnTo>
                  <a:pt x="1324269" y="4224"/>
                </a:lnTo>
                <a:lnTo>
                  <a:pt x="1370047" y="16713"/>
                </a:lnTo>
                <a:lnTo>
                  <a:pt x="1410290" y="36382"/>
                </a:lnTo>
                <a:lnTo>
                  <a:pt x="1443580" y="62433"/>
                </a:lnTo>
                <a:lnTo>
                  <a:pt x="1483107" y="34688"/>
                </a:lnTo>
                <a:lnTo>
                  <a:pt x="1528518" y="15003"/>
                </a:lnTo>
                <a:lnTo>
                  <a:pt x="1577831" y="3507"/>
                </a:lnTo>
                <a:lnTo>
                  <a:pt x="1629061" y="328"/>
                </a:lnTo>
                <a:lnTo>
                  <a:pt x="1680224" y="5596"/>
                </a:lnTo>
                <a:lnTo>
                  <a:pt x="1729337" y="19439"/>
                </a:lnTo>
                <a:lnTo>
                  <a:pt x="1774415" y="41986"/>
                </a:lnTo>
                <a:lnTo>
                  <a:pt x="1826041" y="88341"/>
                </a:lnTo>
                <a:lnTo>
                  <a:pt x="1853663" y="144983"/>
                </a:lnTo>
                <a:lnTo>
                  <a:pt x="1902429" y="159070"/>
                </a:lnTo>
                <a:lnTo>
                  <a:pt x="1945181" y="179547"/>
                </a:lnTo>
                <a:lnTo>
                  <a:pt x="1981190" y="205459"/>
                </a:lnTo>
                <a:lnTo>
                  <a:pt x="2009730" y="235852"/>
                </a:lnTo>
                <a:lnTo>
                  <a:pt x="2030073" y="269768"/>
                </a:lnTo>
                <a:lnTo>
                  <a:pt x="2041490" y="306253"/>
                </a:lnTo>
                <a:lnTo>
                  <a:pt x="2043255" y="344352"/>
                </a:lnTo>
                <a:lnTo>
                  <a:pt x="2034638" y="383108"/>
                </a:lnTo>
                <a:lnTo>
                  <a:pt x="2032114" y="389561"/>
                </a:lnTo>
                <a:lnTo>
                  <a:pt x="2029304" y="395967"/>
                </a:lnTo>
                <a:lnTo>
                  <a:pt x="2026209" y="402325"/>
                </a:lnTo>
                <a:lnTo>
                  <a:pt x="2022827" y="408635"/>
                </a:lnTo>
                <a:lnTo>
                  <a:pt x="2054517" y="446098"/>
                </a:lnTo>
                <a:lnTo>
                  <a:pt x="2076209" y="486040"/>
                </a:lnTo>
                <a:lnTo>
                  <a:pt x="2088077" y="527488"/>
                </a:lnTo>
                <a:lnTo>
                  <a:pt x="2090293" y="569470"/>
                </a:lnTo>
                <a:lnTo>
                  <a:pt x="2083029" y="611011"/>
                </a:lnTo>
                <a:lnTo>
                  <a:pt x="2066459" y="651139"/>
                </a:lnTo>
                <a:lnTo>
                  <a:pt x="2040754" y="688881"/>
                </a:lnTo>
                <a:lnTo>
                  <a:pt x="2006086" y="723263"/>
                </a:lnTo>
                <a:lnTo>
                  <a:pt x="1962629" y="753313"/>
                </a:lnTo>
                <a:lnTo>
                  <a:pt x="1927678" y="770930"/>
                </a:lnTo>
                <a:lnTo>
                  <a:pt x="1890192" y="785000"/>
                </a:lnTo>
                <a:lnTo>
                  <a:pt x="1850633" y="795354"/>
                </a:lnTo>
                <a:lnTo>
                  <a:pt x="1809467" y="801827"/>
                </a:lnTo>
                <a:lnTo>
                  <a:pt x="1803364" y="844060"/>
                </a:lnTo>
                <a:lnTo>
                  <a:pt x="1786669" y="883333"/>
                </a:lnTo>
                <a:lnTo>
                  <a:pt x="1760517" y="918808"/>
                </a:lnTo>
                <a:lnTo>
                  <a:pt x="1726044" y="949647"/>
                </a:lnTo>
                <a:lnTo>
                  <a:pt x="1684386" y="975014"/>
                </a:lnTo>
                <a:lnTo>
                  <a:pt x="1636678" y="994071"/>
                </a:lnTo>
                <a:lnTo>
                  <a:pt x="1584055" y="1005980"/>
                </a:lnTo>
                <a:lnTo>
                  <a:pt x="1527654" y="1009904"/>
                </a:lnTo>
                <a:lnTo>
                  <a:pt x="1489282" y="1007685"/>
                </a:lnTo>
                <a:lnTo>
                  <a:pt x="1451851" y="1001563"/>
                </a:lnTo>
                <a:lnTo>
                  <a:pt x="1415872" y="991655"/>
                </a:lnTo>
                <a:lnTo>
                  <a:pt x="1381858" y="978078"/>
                </a:lnTo>
                <a:lnTo>
                  <a:pt x="1362438" y="1015299"/>
                </a:lnTo>
                <a:lnTo>
                  <a:pt x="1336053" y="1048794"/>
                </a:lnTo>
                <a:lnTo>
                  <a:pt x="1303543" y="1078224"/>
                </a:lnTo>
                <a:lnTo>
                  <a:pt x="1265748" y="1103252"/>
                </a:lnTo>
                <a:lnTo>
                  <a:pt x="1223505" y="1123540"/>
                </a:lnTo>
                <a:lnTo>
                  <a:pt x="1177654" y="1138752"/>
                </a:lnTo>
                <a:lnTo>
                  <a:pt x="1129035" y="1148548"/>
                </a:lnTo>
                <a:lnTo>
                  <a:pt x="1078485" y="1152592"/>
                </a:lnTo>
                <a:lnTo>
                  <a:pt x="1026844" y="1150546"/>
                </a:lnTo>
                <a:lnTo>
                  <a:pt x="974950" y="1142073"/>
                </a:lnTo>
                <a:lnTo>
                  <a:pt x="922755" y="1126357"/>
                </a:lnTo>
                <a:lnTo>
                  <a:pt x="875239" y="1104308"/>
                </a:lnTo>
                <a:lnTo>
                  <a:pt x="833415" y="1076484"/>
                </a:lnTo>
                <a:lnTo>
                  <a:pt x="798293" y="1043445"/>
                </a:lnTo>
                <a:lnTo>
                  <a:pt x="753135" y="1060900"/>
                </a:lnTo>
                <a:lnTo>
                  <a:pt x="706396" y="1073344"/>
                </a:lnTo>
                <a:lnTo>
                  <a:pt x="658687" y="1080890"/>
                </a:lnTo>
                <a:lnTo>
                  <a:pt x="610616" y="1083654"/>
                </a:lnTo>
                <a:lnTo>
                  <a:pt x="562793" y="1081750"/>
                </a:lnTo>
                <a:lnTo>
                  <a:pt x="515829" y="1075291"/>
                </a:lnTo>
                <a:lnTo>
                  <a:pt x="470334" y="1064394"/>
                </a:lnTo>
                <a:lnTo>
                  <a:pt x="426917" y="1049171"/>
                </a:lnTo>
                <a:lnTo>
                  <a:pt x="386188" y="1029738"/>
                </a:lnTo>
                <a:lnTo>
                  <a:pt x="348757" y="1006208"/>
                </a:lnTo>
                <a:lnTo>
                  <a:pt x="315234" y="978697"/>
                </a:lnTo>
                <a:lnTo>
                  <a:pt x="286229" y="947318"/>
                </a:lnTo>
                <a:lnTo>
                  <a:pt x="284959" y="945642"/>
                </a:lnTo>
                <a:lnTo>
                  <a:pt x="283562" y="943953"/>
                </a:lnTo>
                <a:lnTo>
                  <a:pt x="282292" y="942251"/>
                </a:lnTo>
                <a:lnTo>
                  <a:pt x="225788" y="941542"/>
                </a:lnTo>
                <a:lnTo>
                  <a:pt x="173331" y="930135"/>
                </a:lnTo>
                <a:lnTo>
                  <a:pt x="127146" y="909345"/>
                </a:lnTo>
                <a:lnTo>
                  <a:pt x="89459" y="880491"/>
                </a:lnTo>
                <a:lnTo>
                  <a:pt x="62497" y="844890"/>
                </a:lnTo>
                <a:lnTo>
                  <a:pt x="48485" y="803859"/>
                </a:lnTo>
                <a:lnTo>
                  <a:pt x="48136" y="769454"/>
                </a:lnTo>
                <a:lnTo>
                  <a:pt x="57598" y="736168"/>
                </a:lnTo>
                <a:lnTo>
                  <a:pt x="76346" y="705168"/>
                </a:lnTo>
                <a:lnTo>
                  <a:pt x="103857" y="677621"/>
                </a:lnTo>
                <a:lnTo>
                  <a:pt x="59483" y="651455"/>
                </a:lnTo>
                <a:lnTo>
                  <a:pt x="26909" y="618533"/>
                </a:lnTo>
                <a:lnTo>
                  <a:pt x="6845" y="580927"/>
                </a:lnTo>
                <a:lnTo>
                  <a:pt x="0" y="540706"/>
                </a:lnTo>
                <a:lnTo>
                  <a:pt x="7082" y="499942"/>
                </a:lnTo>
                <a:lnTo>
                  <a:pt x="28800" y="460705"/>
                </a:lnTo>
                <a:lnTo>
                  <a:pt x="58637" y="430936"/>
                </a:lnTo>
                <a:lnTo>
                  <a:pt x="96333" y="407524"/>
                </a:lnTo>
                <a:lnTo>
                  <a:pt x="140171" y="391304"/>
                </a:lnTo>
                <a:lnTo>
                  <a:pt x="188439" y="383108"/>
                </a:lnTo>
                <a:lnTo>
                  <a:pt x="190217" y="3795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4196" y="4416678"/>
            <a:ext cx="409448" cy="352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1794" y="5329682"/>
            <a:ext cx="122555" cy="21590"/>
          </a:xfrm>
          <a:custGeom>
            <a:avLst/>
            <a:gdLst/>
            <a:ahLst/>
            <a:cxnLst/>
            <a:rect l="l" t="t" r="r" b="b"/>
            <a:pathLst>
              <a:path w="122554" h="21589">
                <a:moveTo>
                  <a:pt x="122427" y="21209"/>
                </a:moveTo>
                <a:lnTo>
                  <a:pt x="90493" y="21270"/>
                </a:lnTo>
                <a:lnTo>
                  <a:pt x="59070" y="17700"/>
                </a:lnTo>
                <a:lnTo>
                  <a:pt x="28719" y="1058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8704" y="5583554"/>
            <a:ext cx="53975" cy="10160"/>
          </a:xfrm>
          <a:custGeom>
            <a:avLst/>
            <a:gdLst/>
            <a:ahLst/>
            <a:cxnLst/>
            <a:rect l="l" t="t" r="r" b="b"/>
            <a:pathLst>
              <a:path w="53975" h="10160">
                <a:moveTo>
                  <a:pt x="53467" y="0"/>
                </a:moveTo>
                <a:lnTo>
                  <a:pt x="40451" y="3512"/>
                </a:lnTo>
                <a:lnTo>
                  <a:pt x="27162" y="6383"/>
                </a:lnTo>
                <a:lnTo>
                  <a:pt x="13658" y="8599"/>
                </a:lnTo>
                <a:lnTo>
                  <a:pt x="0" y="101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1558" y="5648896"/>
            <a:ext cx="32384" cy="46990"/>
          </a:xfrm>
          <a:custGeom>
            <a:avLst/>
            <a:gdLst/>
            <a:ahLst/>
            <a:cxnLst/>
            <a:rect l="l" t="t" r="r" b="b"/>
            <a:pathLst>
              <a:path w="32384" h="46989">
                <a:moveTo>
                  <a:pt x="32258" y="46405"/>
                </a:moveTo>
                <a:lnTo>
                  <a:pt x="22949" y="35306"/>
                </a:lnTo>
                <a:lnTo>
                  <a:pt x="14462" y="23855"/>
                </a:lnTo>
                <a:lnTo>
                  <a:pt x="6808" y="1207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7763" y="5579617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12826" y="0"/>
                </a:moveTo>
                <a:lnTo>
                  <a:pt x="10947" y="12889"/>
                </a:lnTo>
                <a:lnTo>
                  <a:pt x="8175" y="25687"/>
                </a:lnTo>
                <a:lnTo>
                  <a:pt x="4522" y="38363"/>
                </a:lnTo>
                <a:lnTo>
                  <a:pt x="0" y="50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12304" y="5260340"/>
            <a:ext cx="166243" cy="199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7484" y="5062220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4">
                <a:moveTo>
                  <a:pt x="69976" y="0"/>
                </a:moveTo>
                <a:lnTo>
                  <a:pt x="56721" y="20046"/>
                </a:lnTo>
                <a:lnTo>
                  <a:pt x="40513" y="38734"/>
                </a:lnTo>
                <a:lnTo>
                  <a:pt x="21542" y="55899"/>
                </a:lnTo>
                <a:lnTo>
                  <a:pt x="0" y="7137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9568" y="4797425"/>
            <a:ext cx="3810" cy="34290"/>
          </a:xfrm>
          <a:custGeom>
            <a:avLst/>
            <a:gdLst/>
            <a:ahLst/>
            <a:cxnLst/>
            <a:rect l="l" t="t" r="r" b="b"/>
            <a:pathLst>
              <a:path w="3809" h="34289">
                <a:moveTo>
                  <a:pt x="0" y="0"/>
                </a:moveTo>
                <a:lnTo>
                  <a:pt x="1736" y="8403"/>
                </a:lnTo>
                <a:lnTo>
                  <a:pt x="2936" y="16843"/>
                </a:lnTo>
                <a:lnTo>
                  <a:pt x="3589" y="25306"/>
                </a:lnTo>
                <a:lnTo>
                  <a:pt x="3682" y="3378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2781" y="4715128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5" h="43179">
                <a:moveTo>
                  <a:pt x="0" y="43053"/>
                </a:moveTo>
                <a:lnTo>
                  <a:pt x="7399" y="31575"/>
                </a:lnTo>
                <a:lnTo>
                  <a:pt x="15859" y="20574"/>
                </a:lnTo>
                <a:lnTo>
                  <a:pt x="25342" y="10048"/>
                </a:lnTo>
                <a:lnTo>
                  <a:pt x="3581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37502" y="4741545"/>
            <a:ext cx="17780" cy="37465"/>
          </a:xfrm>
          <a:custGeom>
            <a:avLst/>
            <a:gdLst/>
            <a:ahLst/>
            <a:cxnLst/>
            <a:rect l="l" t="t" r="r" b="b"/>
            <a:pathLst>
              <a:path w="17779" h="37464">
                <a:moveTo>
                  <a:pt x="0" y="37083"/>
                </a:moveTo>
                <a:lnTo>
                  <a:pt x="3165" y="27539"/>
                </a:lnTo>
                <a:lnTo>
                  <a:pt x="7127" y="18160"/>
                </a:lnTo>
                <a:lnTo>
                  <a:pt x="11876" y="8973"/>
                </a:lnTo>
                <a:lnTo>
                  <a:pt x="17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4056" y="4791202"/>
            <a:ext cx="62865" cy="36195"/>
          </a:xfrm>
          <a:custGeom>
            <a:avLst/>
            <a:gdLst/>
            <a:ahLst/>
            <a:cxnLst/>
            <a:rect l="l" t="t" r="r" b="b"/>
            <a:pathLst>
              <a:path w="62865" h="36195">
                <a:moveTo>
                  <a:pt x="0" y="0"/>
                </a:moveTo>
                <a:lnTo>
                  <a:pt x="16732" y="7901"/>
                </a:lnTo>
                <a:lnTo>
                  <a:pt x="32797" y="16541"/>
                </a:lnTo>
                <a:lnTo>
                  <a:pt x="48148" y="25896"/>
                </a:lnTo>
                <a:lnTo>
                  <a:pt x="62738" y="359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5867" y="5036058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11049" y="37846"/>
                </a:moveTo>
                <a:lnTo>
                  <a:pt x="7500" y="28485"/>
                </a:lnTo>
                <a:lnTo>
                  <a:pt x="4476" y="19065"/>
                </a:lnTo>
                <a:lnTo>
                  <a:pt x="1976" y="9574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6471" y="4875098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超長的</a:t>
            </a:r>
            <a:endParaRPr sz="2000">
              <a:latin typeface="Noto Sans Mono CJK JP Regular"/>
              <a:cs typeface="Noto Sans Mono CJK JP Regular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訓練時間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49125" y="1513170"/>
            <a:ext cx="2018664" cy="1358900"/>
          </a:xfrm>
          <a:custGeom>
            <a:avLst/>
            <a:gdLst/>
            <a:ahLst/>
            <a:cxnLst/>
            <a:rect l="l" t="t" r="r" b="b"/>
            <a:pathLst>
              <a:path w="2018664" h="1358900">
                <a:moveTo>
                  <a:pt x="1293696" y="1229775"/>
                </a:moveTo>
                <a:lnTo>
                  <a:pt x="770377" y="1229775"/>
                </a:lnTo>
                <a:lnTo>
                  <a:pt x="804313" y="1268720"/>
                </a:lnTo>
                <a:lnTo>
                  <a:pt x="844703" y="1301498"/>
                </a:lnTo>
                <a:lnTo>
                  <a:pt x="890570" y="1327466"/>
                </a:lnTo>
                <a:lnTo>
                  <a:pt x="940938" y="1345980"/>
                </a:lnTo>
                <a:lnTo>
                  <a:pt x="991068" y="1355967"/>
                </a:lnTo>
                <a:lnTo>
                  <a:pt x="1040947" y="1358381"/>
                </a:lnTo>
                <a:lnTo>
                  <a:pt x="1089764" y="1353619"/>
                </a:lnTo>
                <a:lnTo>
                  <a:pt x="1136713" y="1342076"/>
                </a:lnTo>
                <a:lnTo>
                  <a:pt x="1180984" y="1324152"/>
                </a:lnTo>
                <a:lnTo>
                  <a:pt x="1221768" y="1300242"/>
                </a:lnTo>
                <a:lnTo>
                  <a:pt x="1258258" y="1270743"/>
                </a:lnTo>
                <a:lnTo>
                  <a:pt x="1289645" y="1236053"/>
                </a:lnTo>
                <a:lnTo>
                  <a:pt x="1293696" y="1229775"/>
                </a:lnTo>
                <a:close/>
              </a:path>
              <a:path w="2018664" h="1358900">
                <a:moveTo>
                  <a:pt x="1674545" y="1110522"/>
                </a:moveTo>
                <a:lnTo>
                  <a:pt x="272029" y="1110522"/>
                </a:lnTo>
                <a:lnTo>
                  <a:pt x="273299" y="1112554"/>
                </a:lnTo>
                <a:lnTo>
                  <a:pt x="274569" y="1114459"/>
                </a:lnTo>
                <a:lnTo>
                  <a:pt x="275839" y="1116491"/>
                </a:lnTo>
                <a:lnTo>
                  <a:pt x="303868" y="1153468"/>
                </a:lnTo>
                <a:lnTo>
                  <a:pt x="336257" y="1185886"/>
                </a:lnTo>
                <a:lnTo>
                  <a:pt x="372416" y="1213612"/>
                </a:lnTo>
                <a:lnTo>
                  <a:pt x="411757" y="1236511"/>
                </a:lnTo>
                <a:lnTo>
                  <a:pt x="453691" y="1254447"/>
                </a:lnTo>
                <a:lnTo>
                  <a:pt x="497628" y="1267288"/>
                </a:lnTo>
                <a:lnTo>
                  <a:pt x="542982" y="1274897"/>
                </a:lnTo>
                <a:lnTo>
                  <a:pt x="589162" y="1277141"/>
                </a:lnTo>
                <a:lnTo>
                  <a:pt x="635580" y="1273886"/>
                </a:lnTo>
                <a:lnTo>
                  <a:pt x="681648" y="1264996"/>
                </a:lnTo>
                <a:lnTo>
                  <a:pt x="726776" y="1250337"/>
                </a:lnTo>
                <a:lnTo>
                  <a:pt x="770377" y="1229775"/>
                </a:lnTo>
                <a:lnTo>
                  <a:pt x="1293696" y="1229775"/>
                </a:lnTo>
                <a:lnTo>
                  <a:pt x="1315120" y="1196568"/>
                </a:lnTo>
                <a:lnTo>
                  <a:pt x="1333876" y="1152686"/>
                </a:lnTo>
                <a:lnTo>
                  <a:pt x="1618831" y="1152686"/>
                </a:lnTo>
                <a:lnTo>
                  <a:pt x="1649193" y="1133365"/>
                </a:lnTo>
                <a:lnTo>
                  <a:pt x="1674545" y="1110522"/>
                </a:lnTo>
                <a:close/>
              </a:path>
              <a:path w="2018664" h="1358900">
                <a:moveTo>
                  <a:pt x="1618831" y="1152686"/>
                </a:moveTo>
                <a:lnTo>
                  <a:pt x="1333876" y="1152686"/>
                </a:lnTo>
                <a:lnTo>
                  <a:pt x="1366723" y="1168740"/>
                </a:lnTo>
                <a:lnTo>
                  <a:pt x="1401487" y="1180435"/>
                </a:lnTo>
                <a:lnTo>
                  <a:pt x="1437657" y="1187655"/>
                </a:lnTo>
                <a:lnTo>
                  <a:pt x="1474719" y="1190278"/>
                </a:lnTo>
                <a:lnTo>
                  <a:pt x="1523283" y="1186630"/>
                </a:lnTo>
                <a:lnTo>
                  <a:pt x="1569064" y="1175469"/>
                </a:lnTo>
                <a:lnTo>
                  <a:pt x="1611291" y="1157484"/>
                </a:lnTo>
                <a:lnTo>
                  <a:pt x="1618831" y="1152686"/>
                </a:lnTo>
                <a:close/>
              </a:path>
              <a:path w="2018664" h="1358900">
                <a:moveTo>
                  <a:pt x="505449" y="119624"/>
                </a:moveTo>
                <a:lnTo>
                  <a:pt x="453004" y="122081"/>
                </a:lnTo>
                <a:lnTo>
                  <a:pt x="402907" y="132165"/>
                </a:lnTo>
                <a:lnTo>
                  <a:pt x="356466" y="149018"/>
                </a:lnTo>
                <a:lnTo>
                  <a:pt x="314237" y="171972"/>
                </a:lnTo>
                <a:lnTo>
                  <a:pt x="276772" y="200358"/>
                </a:lnTo>
                <a:lnTo>
                  <a:pt x="244628" y="233508"/>
                </a:lnTo>
                <a:lnTo>
                  <a:pt x="218360" y="270753"/>
                </a:lnTo>
                <a:lnTo>
                  <a:pt x="198520" y="311426"/>
                </a:lnTo>
                <a:lnTo>
                  <a:pt x="185666" y="354859"/>
                </a:lnTo>
                <a:lnTo>
                  <a:pt x="180350" y="400382"/>
                </a:lnTo>
                <a:lnTo>
                  <a:pt x="183129" y="447328"/>
                </a:lnTo>
                <a:lnTo>
                  <a:pt x="181478" y="451519"/>
                </a:lnTo>
                <a:lnTo>
                  <a:pt x="134867" y="461145"/>
                </a:lnTo>
                <a:lnTo>
                  <a:pt x="92530" y="480237"/>
                </a:lnTo>
                <a:lnTo>
                  <a:pt x="56123" y="507830"/>
                </a:lnTo>
                <a:lnTo>
                  <a:pt x="27300" y="542959"/>
                </a:lnTo>
                <a:lnTo>
                  <a:pt x="8410" y="582420"/>
                </a:lnTo>
                <a:lnTo>
                  <a:pt x="0" y="623467"/>
                </a:lnTo>
                <a:lnTo>
                  <a:pt x="1631" y="664560"/>
                </a:lnTo>
                <a:lnTo>
                  <a:pt x="12865" y="704161"/>
                </a:lnTo>
                <a:lnTo>
                  <a:pt x="33266" y="740729"/>
                </a:lnTo>
                <a:lnTo>
                  <a:pt x="62396" y="772725"/>
                </a:lnTo>
                <a:lnTo>
                  <a:pt x="99817" y="798610"/>
                </a:lnTo>
                <a:lnTo>
                  <a:pt x="73155" y="831100"/>
                </a:lnTo>
                <a:lnTo>
                  <a:pt x="55017" y="867650"/>
                </a:lnTo>
                <a:lnTo>
                  <a:pt x="45881" y="906891"/>
                </a:lnTo>
                <a:lnTo>
                  <a:pt x="46223" y="947454"/>
                </a:lnTo>
                <a:lnTo>
                  <a:pt x="56991" y="989224"/>
                </a:lnTo>
                <a:lnTo>
                  <a:pt x="77182" y="1026469"/>
                </a:lnTo>
                <a:lnTo>
                  <a:pt x="105439" y="1058208"/>
                </a:lnTo>
                <a:lnTo>
                  <a:pt x="140407" y="1083463"/>
                </a:lnTo>
                <a:lnTo>
                  <a:pt x="180732" y="1101254"/>
                </a:lnTo>
                <a:lnTo>
                  <a:pt x="225057" y="1110600"/>
                </a:lnTo>
                <a:lnTo>
                  <a:pt x="1674545" y="1110522"/>
                </a:lnTo>
                <a:lnTo>
                  <a:pt x="1708944" y="1069487"/>
                </a:lnTo>
                <a:lnTo>
                  <a:pt x="1729252" y="1031107"/>
                </a:lnTo>
                <a:lnTo>
                  <a:pt x="1742154" y="989352"/>
                </a:lnTo>
                <a:lnTo>
                  <a:pt x="1746880" y="944914"/>
                </a:lnTo>
                <a:lnTo>
                  <a:pt x="1786641" y="937326"/>
                </a:lnTo>
                <a:lnTo>
                  <a:pt x="1824842" y="925165"/>
                </a:lnTo>
                <a:lnTo>
                  <a:pt x="1861019" y="908624"/>
                </a:lnTo>
                <a:lnTo>
                  <a:pt x="1894708" y="887891"/>
                </a:lnTo>
                <a:lnTo>
                  <a:pt x="1932879" y="856239"/>
                </a:lnTo>
                <a:lnTo>
                  <a:pt x="1964180" y="820364"/>
                </a:lnTo>
                <a:lnTo>
                  <a:pt x="1988490" y="781098"/>
                </a:lnTo>
                <a:lnTo>
                  <a:pt x="2005689" y="739279"/>
                </a:lnTo>
                <a:lnTo>
                  <a:pt x="2015659" y="695740"/>
                </a:lnTo>
                <a:lnTo>
                  <a:pt x="2018280" y="651317"/>
                </a:lnTo>
                <a:lnTo>
                  <a:pt x="2013431" y="606846"/>
                </a:lnTo>
                <a:lnTo>
                  <a:pt x="2000993" y="563161"/>
                </a:lnTo>
                <a:lnTo>
                  <a:pt x="1980848" y="521098"/>
                </a:lnTo>
                <a:lnTo>
                  <a:pt x="1952874" y="481491"/>
                </a:lnTo>
                <a:lnTo>
                  <a:pt x="1956160" y="474111"/>
                </a:lnTo>
                <a:lnTo>
                  <a:pt x="1959160" y="466648"/>
                </a:lnTo>
                <a:lnTo>
                  <a:pt x="1961875" y="459113"/>
                </a:lnTo>
                <a:lnTo>
                  <a:pt x="1964304" y="451519"/>
                </a:lnTo>
                <a:lnTo>
                  <a:pt x="1972588" y="405851"/>
                </a:lnTo>
                <a:lnTo>
                  <a:pt x="1970860" y="360944"/>
                </a:lnTo>
                <a:lnTo>
                  <a:pt x="1959821" y="317931"/>
                </a:lnTo>
                <a:lnTo>
                  <a:pt x="1940174" y="277942"/>
                </a:lnTo>
                <a:lnTo>
                  <a:pt x="1912621" y="242108"/>
                </a:lnTo>
                <a:lnTo>
                  <a:pt x="1877864" y="211560"/>
                </a:lnTo>
                <a:lnTo>
                  <a:pt x="1836607" y="187430"/>
                </a:lnTo>
                <a:lnTo>
                  <a:pt x="1789552" y="170849"/>
                </a:lnTo>
                <a:lnTo>
                  <a:pt x="1786076" y="159165"/>
                </a:lnTo>
                <a:lnTo>
                  <a:pt x="654807" y="159165"/>
                </a:lnTo>
                <a:lnTo>
                  <a:pt x="607434" y="138333"/>
                </a:lnTo>
                <a:lnTo>
                  <a:pt x="557287" y="125097"/>
                </a:lnTo>
                <a:lnTo>
                  <a:pt x="505449" y="119624"/>
                </a:lnTo>
                <a:close/>
              </a:path>
              <a:path w="2018664" h="1358900">
                <a:moveTo>
                  <a:pt x="896623" y="38686"/>
                </a:moveTo>
                <a:lnTo>
                  <a:pt x="848526" y="39078"/>
                </a:lnTo>
                <a:lnTo>
                  <a:pt x="801746" y="47849"/>
                </a:lnTo>
                <a:lnTo>
                  <a:pt x="757632" y="64622"/>
                </a:lnTo>
                <a:lnTo>
                  <a:pt x="717537" y="89017"/>
                </a:lnTo>
                <a:lnTo>
                  <a:pt x="682811" y="120658"/>
                </a:lnTo>
                <a:lnTo>
                  <a:pt x="654807" y="159165"/>
                </a:lnTo>
                <a:lnTo>
                  <a:pt x="1786076" y="159165"/>
                </a:lnTo>
                <a:lnTo>
                  <a:pt x="1779265" y="136269"/>
                </a:lnTo>
                <a:lnTo>
                  <a:pt x="1762786" y="104047"/>
                </a:lnTo>
                <a:lnTo>
                  <a:pt x="1762302" y="103412"/>
                </a:lnTo>
                <a:lnTo>
                  <a:pt x="1049269" y="103412"/>
                </a:lnTo>
                <a:lnTo>
                  <a:pt x="1035969" y="92303"/>
                </a:lnTo>
                <a:lnTo>
                  <a:pt x="1021837" y="82076"/>
                </a:lnTo>
                <a:lnTo>
                  <a:pt x="1006942" y="72801"/>
                </a:lnTo>
                <a:lnTo>
                  <a:pt x="991357" y="64550"/>
                </a:lnTo>
                <a:lnTo>
                  <a:pt x="944683" y="47050"/>
                </a:lnTo>
                <a:lnTo>
                  <a:pt x="896623" y="38686"/>
                </a:lnTo>
                <a:close/>
              </a:path>
              <a:path w="2018664" h="1358900">
                <a:moveTo>
                  <a:pt x="1233021" y="0"/>
                </a:moveTo>
                <a:lnTo>
                  <a:pt x="1188441" y="4233"/>
                </a:lnTo>
                <a:lnTo>
                  <a:pt x="1146137" y="17194"/>
                </a:lnTo>
                <a:lnTo>
                  <a:pt x="1107747" y="38378"/>
                </a:lnTo>
                <a:lnTo>
                  <a:pt x="1074911" y="67285"/>
                </a:lnTo>
                <a:lnTo>
                  <a:pt x="1049269" y="103412"/>
                </a:lnTo>
                <a:lnTo>
                  <a:pt x="1762302" y="103412"/>
                </a:lnTo>
                <a:lnTo>
                  <a:pt x="1740546" y="74873"/>
                </a:lnTo>
                <a:lnTo>
                  <a:pt x="1739130" y="73567"/>
                </a:lnTo>
                <a:lnTo>
                  <a:pt x="1393566" y="73567"/>
                </a:lnTo>
                <a:lnTo>
                  <a:pt x="1378399" y="57349"/>
                </a:lnTo>
                <a:lnTo>
                  <a:pt x="1361387" y="42881"/>
                </a:lnTo>
                <a:lnTo>
                  <a:pt x="1342684" y="30294"/>
                </a:lnTo>
                <a:lnTo>
                  <a:pt x="1322446" y="19719"/>
                </a:lnTo>
                <a:lnTo>
                  <a:pt x="1278235" y="4994"/>
                </a:lnTo>
                <a:lnTo>
                  <a:pt x="1233021" y="0"/>
                </a:lnTo>
                <a:close/>
              </a:path>
              <a:path w="2018664" h="1358900">
                <a:moveTo>
                  <a:pt x="1547791" y="971"/>
                </a:moveTo>
                <a:lnTo>
                  <a:pt x="1504997" y="8012"/>
                </a:lnTo>
                <a:lnTo>
                  <a:pt x="1464172" y="22523"/>
                </a:lnTo>
                <a:lnTo>
                  <a:pt x="1426600" y="44407"/>
                </a:lnTo>
                <a:lnTo>
                  <a:pt x="1393566" y="73567"/>
                </a:lnTo>
                <a:lnTo>
                  <a:pt x="1739130" y="73567"/>
                </a:lnTo>
                <a:lnTo>
                  <a:pt x="1675144" y="25632"/>
                </a:lnTo>
                <a:lnTo>
                  <a:pt x="1634149" y="9684"/>
                </a:lnTo>
                <a:lnTo>
                  <a:pt x="1591270" y="1496"/>
                </a:lnTo>
                <a:lnTo>
                  <a:pt x="1547791" y="971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6123" y="2693161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7971" y="2592197"/>
            <a:ext cx="150875" cy="150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8952" y="2465070"/>
            <a:ext cx="226313" cy="2263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9125" y="1513170"/>
            <a:ext cx="2018664" cy="1358900"/>
          </a:xfrm>
          <a:custGeom>
            <a:avLst/>
            <a:gdLst/>
            <a:ahLst/>
            <a:cxnLst/>
            <a:rect l="l" t="t" r="r" b="b"/>
            <a:pathLst>
              <a:path w="2018664" h="1358900">
                <a:moveTo>
                  <a:pt x="183129" y="447328"/>
                </a:moveTo>
                <a:lnTo>
                  <a:pt x="180350" y="400382"/>
                </a:lnTo>
                <a:lnTo>
                  <a:pt x="185666" y="354859"/>
                </a:lnTo>
                <a:lnTo>
                  <a:pt x="198520" y="311426"/>
                </a:lnTo>
                <a:lnTo>
                  <a:pt x="218360" y="270753"/>
                </a:lnTo>
                <a:lnTo>
                  <a:pt x="244628" y="233508"/>
                </a:lnTo>
                <a:lnTo>
                  <a:pt x="276772" y="200358"/>
                </a:lnTo>
                <a:lnTo>
                  <a:pt x="314237" y="171972"/>
                </a:lnTo>
                <a:lnTo>
                  <a:pt x="356466" y="149018"/>
                </a:lnTo>
                <a:lnTo>
                  <a:pt x="402907" y="132165"/>
                </a:lnTo>
                <a:lnTo>
                  <a:pt x="453004" y="122081"/>
                </a:lnTo>
                <a:lnTo>
                  <a:pt x="505449" y="119624"/>
                </a:lnTo>
                <a:lnTo>
                  <a:pt x="557287" y="125097"/>
                </a:lnTo>
                <a:lnTo>
                  <a:pt x="607434" y="138333"/>
                </a:lnTo>
                <a:lnTo>
                  <a:pt x="654807" y="159165"/>
                </a:lnTo>
                <a:lnTo>
                  <a:pt x="682811" y="120658"/>
                </a:lnTo>
                <a:lnTo>
                  <a:pt x="717537" y="89017"/>
                </a:lnTo>
                <a:lnTo>
                  <a:pt x="757632" y="64622"/>
                </a:lnTo>
                <a:lnTo>
                  <a:pt x="801746" y="47849"/>
                </a:lnTo>
                <a:lnTo>
                  <a:pt x="848526" y="39078"/>
                </a:lnTo>
                <a:lnTo>
                  <a:pt x="896623" y="38686"/>
                </a:lnTo>
                <a:lnTo>
                  <a:pt x="944683" y="47050"/>
                </a:lnTo>
                <a:lnTo>
                  <a:pt x="991357" y="64550"/>
                </a:lnTo>
                <a:lnTo>
                  <a:pt x="1035969" y="92303"/>
                </a:lnTo>
                <a:lnTo>
                  <a:pt x="1049269" y="103412"/>
                </a:lnTo>
                <a:lnTo>
                  <a:pt x="1074911" y="67285"/>
                </a:lnTo>
                <a:lnTo>
                  <a:pt x="1107747" y="38378"/>
                </a:lnTo>
                <a:lnTo>
                  <a:pt x="1146137" y="17194"/>
                </a:lnTo>
                <a:lnTo>
                  <a:pt x="1188441" y="4233"/>
                </a:lnTo>
                <a:lnTo>
                  <a:pt x="1233021" y="0"/>
                </a:lnTo>
                <a:lnTo>
                  <a:pt x="1278235" y="4994"/>
                </a:lnTo>
                <a:lnTo>
                  <a:pt x="1322446" y="19719"/>
                </a:lnTo>
                <a:lnTo>
                  <a:pt x="1361387" y="42881"/>
                </a:lnTo>
                <a:lnTo>
                  <a:pt x="1393566" y="73567"/>
                </a:lnTo>
                <a:lnTo>
                  <a:pt x="1426600" y="44407"/>
                </a:lnTo>
                <a:lnTo>
                  <a:pt x="1464172" y="22523"/>
                </a:lnTo>
                <a:lnTo>
                  <a:pt x="1504997" y="8012"/>
                </a:lnTo>
                <a:lnTo>
                  <a:pt x="1547791" y="971"/>
                </a:lnTo>
                <a:lnTo>
                  <a:pt x="1591270" y="1496"/>
                </a:lnTo>
                <a:lnTo>
                  <a:pt x="1634149" y="9684"/>
                </a:lnTo>
                <a:lnTo>
                  <a:pt x="1675144" y="25632"/>
                </a:lnTo>
                <a:lnTo>
                  <a:pt x="1712971" y="49437"/>
                </a:lnTo>
                <a:lnTo>
                  <a:pt x="1762786" y="104047"/>
                </a:lnTo>
                <a:lnTo>
                  <a:pt x="1789552" y="170849"/>
                </a:lnTo>
                <a:lnTo>
                  <a:pt x="1836607" y="187430"/>
                </a:lnTo>
                <a:lnTo>
                  <a:pt x="1877864" y="211560"/>
                </a:lnTo>
                <a:lnTo>
                  <a:pt x="1912621" y="242108"/>
                </a:lnTo>
                <a:lnTo>
                  <a:pt x="1940174" y="277942"/>
                </a:lnTo>
                <a:lnTo>
                  <a:pt x="1959821" y="317931"/>
                </a:lnTo>
                <a:lnTo>
                  <a:pt x="1970860" y="360944"/>
                </a:lnTo>
                <a:lnTo>
                  <a:pt x="1972588" y="405851"/>
                </a:lnTo>
                <a:lnTo>
                  <a:pt x="1964304" y="451519"/>
                </a:lnTo>
                <a:lnTo>
                  <a:pt x="1961875" y="459113"/>
                </a:lnTo>
                <a:lnTo>
                  <a:pt x="1959160" y="466648"/>
                </a:lnTo>
                <a:lnTo>
                  <a:pt x="1956160" y="474111"/>
                </a:lnTo>
                <a:lnTo>
                  <a:pt x="1952874" y="481491"/>
                </a:lnTo>
                <a:lnTo>
                  <a:pt x="1980848" y="521098"/>
                </a:lnTo>
                <a:lnTo>
                  <a:pt x="2000993" y="563161"/>
                </a:lnTo>
                <a:lnTo>
                  <a:pt x="2013431" y="606846"/>
                </a:lnTo>
                <a:lnTo>
                  <a:pt x="2018280" y="651317"/>
                </a:lnTo>
                <a:lnTo>
                  <a:pt x="2015659" y="695740"/>
                </a:lnTo>
                <a:lnTo>
                  <a:pt x="2005689" y="739279"/>
                </a:lnTo>
                <a:lnTo>
                  <a:pt x="1988490" y="781098"/>
                </a:lnTo>
                <a:lnTo>
                  <a:pt x="1964180" y="820364"/>
                </a:lnTo>
                <a:lnTo>
                  <a:pt x="1932879" y="856239"/>
                </a:lnTo>
                <a:lnTo>
                  <a:pt x="1894708" y="887891"/>
                </a:lnTo>
                <a:lnTo>
                  <a:pt x="1861019" y="908624"/>
                </a:lnTo>
                <a:lnTo>
                  <a:pt x="1824842" y="925165"/>
                </a:lnTo>
                <a:lnTo>
                  <a:pt x="1786641" y="937326"/>
                </a:lnTo>
                <a:lnTo>
                  <a:pt x="1746880" y="944914"/>
                </a:lnTo>
                <a:lnTo>
                  <a:pt x="1742154" y="989352"/>
                </a:lnTo>
                <a:lnTo>
                  <a:pt x="1729252" y="1031107"/>
                </a:lnTo>
                <a:lnTo>
                  <a:pt x="1708944" y="1069487"/>
                </a:lnTo>
                <a:lnTo>
                  <a:pt x="1682001" y="1103803"/>
                </a:lnTo>
                <a:lnTo>
                  <a:pt x="1649193" y="1133365"/>
                </a:lnTo>
                <a:lnTo>
                  <a:pt x="1611291" y="1157484"/>
                </a:lnTo>
                <a:lnTo>
                  <a:pt x="1569064" y="1175469"/>
                </a:lnTo>
                <a:lnTo>
                  <a:pt x="1523283" y="1186630"/>
                </a:lnTo>
                <a:lnTo>
                  <a:pt x="1474719" y="1190278"/>
                </a:lnTo>
                <a:lnTo>
                  <a:pt x="1437657" y="1187655"/>
                </a:lnTo>
                <a:lnTo>
                  <a:pt x="1401487" y="1180435"/>
                </a:lnTo>
                <a:lnTo>
                  <a:pt x="1366723" y="1168740"/>
                </a:lnTo>
                <a:lnTo>
                  <a:pt x="1333876" y="1152686"/>
                </a:lnTo>
                <a:lnTo>
                  <a:pt x="1315120" y="1196568"/>
                </a:lnTo>
                <a:lnTo>
                  <a:pt x="1289645" y="1236053"/>
                </a:lnTo>
                <a:lnTo>
                  <a:pt x="1258258" y="1270743"/>
                </a:lnTo>
                <a:lnTo>
                  <a:pt x="1221768" y="1300242"/>
                </a:lnTo>
                <a:lnTo>
                  <a:pt x="1180984" y="1324152"/>
                </a:lnTo>
                <a:lnTo>
                  <a:pt x="1136713" y="1342076"/>
                </a:lnTo>
                <a:lnTo>
                  <a:pt x="1089764" y="1353619"/>
                </a:lnTo>
                <a:lnTo>
                  <a:pt x="1040947" y="1358381"/>
                </a:lnTo>
                <a:lnTo>
                  <a:pt x="991068" y="1355967"/>
                </a:lnTo>
                <a:lnTo>
                  <a:pt x="940938" y="1345980"/>
                </a:lnTo>
                <a:lnTo>
                  <a:pt x="890570" y="1327466"/>
                </a:lnTo>
                <a:lnTo>
                  <a:pt x="844703" y="1301498"/>
                </a:lnTo>
                <a:lnTo>
                  <a:pt x="804313" y="1268720"/>
                </a:lnTo>
                <a:lnTo>
                  <a:pt x="770377" y="1229775"/>
                </a:lnTo>
                <a:lnTo>
                  <a:pt x="726776" y="1250337"/>
                </a:lnTo>
                <a:lnTo>
                  <a:pt x="681648" y="1264996"/>
                </a:lnTo>
                <a:lnTo>
                  <a:pt x="635580" y="1273886"/>
                </a:lnTo>
                <a:lnTo>
                  <a:pt x="589162" y="1277141"/>
                </a:lnTo>
                <a:lnTo>
                  <a:pt x="542982" y="1274897"/>
                </a:lnTo>
                <a:lnTo>
                  <a:pt x="497628" y="1267288"/>
                </a:lnTo>
                <a:lnTo>
                  <a:pt x="453691" y="1254447"/>
                </a:lnTo>
                <a:lnTo>
                  <a:pt x="411757" y="1236511"/>
                </a:lnTo>
                <a:lnTo>
                  <a:pt x="372416" y="1213612"/>
                </a:lnTo>
                <a:lnTo>
                  <a:pt x="336257" y="1185886"/>
                </a:lnTo>
                <a:lnTo>
                  <a:pt x="303868" y="1153468"/>
                </a:lnTo>
                <a:lnTo>
                  <a:pt x="275839" y="1116491"/>
                </a:lnTo>
                <a:lnTo>
                  <a:pt x="274569" y="1114459"/>
                </a:lnTo>
                <a:lnTo>
                  <a:pt x="273299" y="1112554"/>
                </a:lnTo>
                <a:lnTo>
                  <a:pt x="272029" y="1110522"/>
                </a:lnTo>
                <a:lnTo>
                  <a:pt x="225057" y="1110600"/>
                </a:lnTo>
                <a:lnTo>
                  <a:pt x="180732" y="1101254"/>
                </a:lnTo>
                <a:lnTo>
                  <a:pt x="140407" y="1083463"/>
                </a:lnTo>
                <a:lnTo>
                  <a:pt x="105439" y="1058208"/>
                </a:lnTo>
                <a:lnTo>
                  <a:pt x="77182" y="1026469"/>
                </a:lnTo>
                <a:lnTo>
                  <a:pt x="56991" y="989224"/>
                </a:lnTo>
                <a:lnTo>
                  <a:pt x="46223" y="947454"/>
                </a:lnTo>
                <a:lnTo>
                  <a:pt x="45881" y="906891"/>
                </a:lnTo>
                <a:lnTo>
                  <a:pt x="55017" y="867650"/>
                </a:lnTo>
                <a:lnTo>
                  <a:pt x="73155" y="831100"/>
                </a:lnTo>
                <a:lnTo>
                  <a:pt x="99817" y="798610"/>
                </a:lnTo>
                <a:lnTo>
                  <a:pt x="62396" y="772725"/>
                </a:lnTo>
                <a:lnTo>
                  <a:pt x="33266" y="740729"/>
                </a:lnTo>
                <a:lnTo>
                  <a:pt x="12865" y="704161"/>
                </a:lnTo>
                <a:lnTo>
                  <a:pt x="1631" y="664560"/>
                </a:lnTo>
                <a:lnTo>
                  <a:pt x="0" y="623467"/>
                </a:lnTo>
                <a:lnTo>
                  <a:pt x="8410" y="582420"/>
                </a:lnTo>
                <a:lnTo>
                  <a:pt x="27300" y="542959"/>
                </a:lnTo>
                <a:lnTo>
                  <a:pt x="56123" y="507830"/>
                </a:lnTo>
                <a:lnTo>
                  <a:pt x="92530" y="480237"/>
                </a:lnTo>
                <a:lnTo>
                  <a:pt x="134867" y="461145"/>
                </a:lnTo>
                <a:lnTo>
                  <a:pt x="181478" y="451519"/>
                </a:lnTo>
                <a:lnTo>
                  <a:pt x="183129" y="4473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1552" y="2688589"/>
            <a:ext cx="84582" cy="845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3398" y="2587625"/>
            <a:ext cx="160020" cy="1600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4379" y="2460498"/>
            <a:ext cx="235458" cy="2354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1102" y="2306573"/>
            <a:ext cx="118745" cy="25400"/>
          </a:xfrm>
          <a:custGeom>
            <a:avLst/>
            <a:gdLst/>
            <a:ahLst/>
            <a:cxnLst/>
            <a:rect l="l" t="t" r="r" b="b"/>
            <a:pathLst>
              <a:path w="118744" h="25400">
                <a:moveTo>
                  <a:pt x="118236" y="25018"/>
                </a:moveTo>
                <a:lnTo>
                  <a:pt x="87368" y="25038"/>
                </a:lnTo>
                <a:lnTo>
                  <a:pt x="57022" y="20796"/>
                </a:lnTo>
                <a:lnTo>
                  <a:pt x="27725" y="1241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1916" y="2605785"/>
            <a:ext cx="52069" cy="12065"/>
          </a:xfrm>
          <a:custGeom>
            <a:avLst/>
            <a:gdLst/>
            <a:ahLst/>
            <a:cxnLst/>
            <a:rect l="l" t="t" r="r" b="b"/>
            <a:pathLst>
              <a:path w="52069" h="12064">
                <a:moveTo>
                  <a:pt x="51689" y="0"/>
                </a:moveTo>
                <a:lnTo>
                  <a:pt x="39076" y="4115"/>
                </a:lnTo>
                <a:lnTo>
                  <a:pt x="26225" y="7492"/>
                </a:lnTo>
                <a:lnTo>
                  <a:pt x="13184" y="10108"/>
                </a:lnTo>
                <a:lnTo>
                  <a:pt x="0" y="119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88133" y="2682748"/>
            <a:ext cx="31750" cy="55244"/>
          </a:xfrm>
          <a:custGeom>
            <a:avLst/>
            <a:gdLst/>
            <a:ahLst/>
            <a:cxnLst/>
            <a:rect l="l" t="t" r="r" b="b"/>
            <a:pathLst>
              <a:path w="31750" h="55244">
                <a:moveTo>
                  <a:pt x="31242" y="54737"/>
                </a:moveTo>
                <a:lnTo>
                  <a:pt x="22217" y="41648"/>
                </a:lnTo>
                <a:lnTo>
                  <a:pt x="14001" y="28130"/>
                </a:lnTo>
                <a:lnTo>
                  <a:pt x="6596" y="1423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83255" y="2601086"/>
            <a:ext cx="12700" cy="60325"/>
          </a:xfrm>
          <a:custGeom>
            <a:avLst/>
            <a:gdLst/>
            <a:ahLst/>
            <a:cxnLst/>
            <a:rect l="l" t="t" r="r" b="b"/>
            <a:pathLst>
              <a:path w="12700" h="60325">
                <a:moveTo>
                  <a:pt x="12445" y="0"/>
                </a:moveTo>
                <a:lnTo>
                  <a:pt x="10608" y="15206"/>
                </a:lnTo>
                <a:lnTo>
                  <a:pt x="7937" y="30305"/>
                </a:lnTo>
                <a:lnTo>
                  <a:pt x="4409" y="45237"/>
                </a:lnTo>
                <a:lnTo>
                  <a:pt x="0" y="599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8526" y="2225675"/>
            <a:ext cx="160909" cy="2334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3547" y="1991360"/>
            <a:ext cx="67945" cy="84455"/>
          </a:xfrm>
          <a:custGeom>
            <a:avLst/>
            <a:gdLst/>
            <a:ahLst/>
            <a:cxnLst/>
            <a:rect l="l" t="t" r="r" b="b"/>
            <a:pathLst>
              <a:path w="67945" h="84455">
                <a:moveTo>
                  <a:pt x="67563" y="0"/>
                </a:moveTo>
                <a:lnTo>
                  <a:pt x="54685" y="23637"/>
                </a:lnTo>
                <a:lnTo>
                  <a:pt x="39020" y="45656"/>
                </a:lnTo>
                <a:lnTo>
                  <a:pt x="20736" y="65865"/>
                </a:lnTo>
                <a:lnTo>
                  <a:pt x="0" y="8407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8932" y="1679320"/>
            <a:ext cx="3810" cy="40005"/>
          </a:xfrm>
          <a:custGeom>
            <a:avLst/>
            <a:gdLst/>
            <a:ahLst/>
            <a:cxnLst/>
            <a:rect l="l" t="t" r="r" b="b"/>
            <a:pathLst>
              <a:path w="3810" h="40005">
                <a:moveTo>
                  <a:pt x="0" y="0"/>
                </a:moveTo>
                <a:lnTo>
                  <a:pt x="1662" y="9854"/>
                </a:lnTo>
                <a:lnTo>
                  <a:pt x="2825" y="19780"/>
                </a:lnTo>
                <a:lnTo>
                  <a:pt x="3464" y="29753"/>
                </a:lnTo>
                <a:lnTo>
                  <a:pt x="3556" y="397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07385" y="1582292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0800">
                <a:moveTo>
                  <a:pt x="0" y="50673"/>
                </a:moveTo>
                <a:lnTo>
                  <a:pt x="7113" y="37183"/>
                </a:lnTo>
                <a:lnTo>
                  <a:pt x="15287" y="24193"/>
                </a:lnTo>
                <a:lnTo>
                  <a:pt x="24485" y="11775"/>
                </a:lnTo>
                <a:lnTo>
                  <a:pt x="3467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663" y="1613408"/>
            <a:ext cx="17145" cy="43815"/>
          </a:xfrm>
          <a:custGeom>
            <a:avLst/>
            <a:gdLst/>
            <a:ahLst/>
            <a:cxnLst/>
            <a:rect l="l" t="t" r="r" b="b"/>
            <a:pathLst>
              <a:path w="17144" h="43814">
                <a:moveTo>
                  <a:pt x="0" y="43687"/>
                </a:moveTo>
                <a:lnTo>
                  <a:pt x="3048" y="32432"/>
                </a:lnTo>
                <a:lnTo>
                  <a:pt x="6858" y="21367"/>
                </a:lnTo>
                <a:lnTo>
                  <a:pt x="11430" y="10540"/>
                </a:lnTo>
                <a:lnTo>
                  <a:pt x="1676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3679" y="1671954"/>
            <a:ext cx="60960" cy="42545"/>
          </a:xfrm>
          <a:custGeom>
            <a:avLst/>
            <a:gdLst/>
            <a:ahLst/>
            <a:cxnLst/>
            <a:rect l="l" t="t" r="r" b="b"/>
            <a:pathLst>
              <a:path w="60960" h="42544">
                <a:moveTo>
                  <a:pt x="0" y="0"/>
                </a:moveTo>
                <a:lnTo>
                  <a:pt x="16182" y="9306"/>
                </a:lnTo>
                <a:lnTo>
                  <a:pt x="31734" y="19494"/>
                </a:lnTo>
                <a:lnTo>
                  <a:pt x="46595" y="30539"/>
                </a:lnTo>
                <a:lnTo>
                  <a:pt x="60706" y="4241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32255" y="1960498"/>
            <a:ext cx="10795" cy="45085"/>
          </a:xfrm>
          <a:custGeom>
            <a:avLst/>
            <a:gdLst/>
            <a:ahLst/>
            <a:cxnLst/>
            <a:rect l="l" t="t" r="r" b="b"/>
            <a:pathLst>
              <a:path w="10794" h="45085">
                <a:moveTo>
                  <a:pt x="10667" y="44576"/>
                </a:moveTo>
                <a:lnTo>
                  <a:pt x="7286" y="33575"/>
                </a:lnTo>
                <a:lnTo>
                  <a:pt x="4381" y="22479"/>
                </a:lnTo>
                <a:lnTo>
                  <a:pt x="1952" y="11287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66061" y="1827987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訓練資料</a:t>
            </a:r>
            <a:endParaRPr sz="2000">
              <a:latin typeface="Noto Sans Mono CJK JP Regular"/>
              <a:cs typeface="Noto Sans Mono CJK JP Regular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太少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75575" y="4154240"/>
            <a:ext cx="2064385" cy="1369695"/>
          </a:xfrm>
          <a:custGeom>
            <a:avLst/>
            <a:gdLst/>
            <a:ahLst/>
            <a:cxnLst/>
            <a:rect l="l" t="t" r="r" b="b"/>
            <a:pathLst>
              <a:path w="2064385" h="1369695">
                <a:moveTo>
                  <a:pt x="1323713" y="1239449"/>
                </a:moveTo>
                <a:lnTo>
                  <a:pt x="787818" y="1239449"/>
                </a:lnTo>
                <a:lnTo>
                  <a:pt x="822513" y="1278749"/>
                </a:lnTo>
                <a:lnTo>
                  <a:pt x="863827" y="1311823"/>
                </a:lnTo>
                <a:lnTo>
                  <a:pt x="910762" y="1338015"/>
                </a:lnTo>
                <a:lnTo>
                  <a:pt x="962316" y="1356670"/>
                </a:lnTo>
                <a:lnTo>
                  <a:pt x="1008927" y="1366144"/>
                </a:lnTo>
                <a:lnTo>
                  <a:pt x="1055384" y="1369277"/>
                </a:lnTo>
                <a:lnTo>
                  <a:pt x="1101066" y="1366369"/>
                </a:lnTo>
                <a:lnTo>
                  <a:pt x="1145352" y="1357722"/>
                </a:lnTo>
                <a:lnTo>
                  <a:pt x="1187622" y="1343638"/>
                </a:lnTo>
                <a:lnTo>
                  <a:pt x="1227255" y="1324418"/>
                </a:lnTo>
                <a:lnTo>
                  <a:pt x="1263630" y="1300366"/>
                </a:lnTo>
                <a:lnTo>
                  <a:pt x="1296127" y="1271781"/>
                </a:lnTo>
                <a:lnTo>
                  <a:pt x="1323713" y="1239449"/>
                </a:lnTo>
                <a:close/>
              </a:path>
              <a:path w="2064385" h="1369695">
                <a:moveTo>
                  <a:pt x="1712519" y="1119307"/>
                </a:moveTo>
                <a:lnTo>
                  <a:pt x="278294" y="1119307"/>
                </a:lnTo>
                <a:lnTo>
                  <a:pt x="279564" y="1121339"/>
                </a:lnTo>
                <a:lnTo>
                  <a:pt x="280834" y="1123244"/>
                </a:lnTo>
                <a:lnTo>
                  <a:pt x="282104" y="1125276"/>
                </a:lnTo>
                <a:lnTo>
                  <a:pt x="310761" y="1162554"/>
                </a:lnTo>
                <a:lnTo>
                  <a:pt x="343879" y="1195240"/>
                </a:lnTo>
                <a:lnTo>
                  <a:pt x="380856" y="1223197"/>
                </a:lnTo>
                <a:lnTo>
                  <a:pt x="421089" y="1246288"/>
                </a:lnTo>
                <a:lnTo>
                  <a:pt x="463974" y="1264377"/>
                </a:lnTo>
                <a:lnTo>
                  <a:pt x="508910" y="1277327"/>
                </a:lnTo>
                <a:lnTo>
                  <a:pt x="555293" y="1285000"/>
                </a:lnTo>
                <a:lnTo>
                  <a:pt x="602520" y="1287262"/>
                </a:lnTo>
                <a:lnTo>
                  <a:pt x="649989" y="1283974"/>
                </a:lnTo>
                <a:lnTo>
                  <a:pt x="697097" y="1275001"/>
                </a:lnTo>
                <a:lnTo>
                  <a:pt x="743241" y="1260204"/>
                </a:lnTo>
                <a:lnTo>
                  <a:pt x="787818" y="1239449"/>
                </a:lnTo>
                <a:lnTo>
                  <a:pt x="1323713" y="1239449"/>
                </a:lnTo>
                <a:lnTo>
                  <a:pt x="1324126" y="1238966"/>
                </a:lnTo>
                <a:lnTo>
                  <a:pt x="1347005" y="1202222"/>
                </a:lnTo>
                <a:lnTo>
                  <a:pt x="1364144" y="1161852"/>
                </a:lnTo>
                <a:lnTo>
                  <a:pt x="1655470" y="1161852"/>
                </a:lnTo>
                <a:lnTo>
                  <a:pt x="1686601" y="1142325"/>
                </a:lnTo>
                <a:lnTo>
                  <a:pt x="1712519" y="1119307"/>
                </a:lnTo>
                <a:close/>
              </a:path>
              <a:path w="2064385" h="1369695">
                <a:moveTo>
                  <a:pt x="1655470" y="1161852"/>
                </a:moveTo>
                <a:lnTo>
                  <a:pt x="1364144" y="1161852"/>
                </a:lnTo>
                <a:lnTo>
                  <a:pt x="1397755" y="1177999"/>
                </a:lnTo>
                <a:lnTo>
                  <a:pt x="1433295" y="1189776"/>
                </a:lnTo>
                <a:lnTo>
                  <a:pt x="1470264" y="1197053"/>
                </a:lnTo>
                <a:lnTo>
                  <a:pt x="1508162" y="1199698"/>
                </a:lnTo>
                <a:lnTo>
                  <a:pt x="1557839" y="1196018"/>
                </a:lnTo>
                <a:lnTo>
                  <a:pt x="1604661" y="1184765"/>
                </a:lnTo>
                <a:lnTo>
                  <a:pt x="1647843" y="1166635"/>
                </a:lnTo>
                <a:lnTo>
                  <a:pt x="1655470" y="1161852"/>
                </a:lnTo>
                <a:close/>
              </a:path>
              <a:path w="2064385" h="1369695">
                <a:moveTo>
                  <a:pt x="516939" y="120613"/>
                </a:moveTo>
                <a:lnTo>
                  <a:pt x="463333" y="123119"/>
                </a:lnTo>
                <a:lnTo>
                  <a:pt x="412092" y="133271"/>
                </a:lnTo>
                <a:lnTo>
                  <a:pt x="364589" y="150247"/>
                </a:lnTo>
                <a:lnTo>
                  <a:pt x="321393" y="173374"/>
                </a:lnTo>
                <a:lnTo>
                  <a:pt x="283072" y="201979"/>
                </a:lnTo>
                <a:lnTo>
                  <a:pt x="250195" y="235387"/>
                </a:lnTo>
                <a:lnTo>
                  <a:pt x="223330" y="272925"/>
                </a:lnTo>
                <a:lnTo>
                  <a:pt x="203046" y="313920"/>
                </a:lnTo>
                <a:lnTo>
                  <a:pt x="189911" y="357697"/>
                </a:lnTo>
                <a:lnTo>
                  <a:pt x="184493" y="403584"/>
                </a:lnTo>
                <a:lnTo>
                  <a:pt x="187362" y="450906"/>
                </a:lnTo>
                <a:lnTo>
                  <a:pt x="185584" y="455097"/>
                </a:lnTo>
                <a:lnTo>
                  <a:pt x="137935" y="464842"/>
                </a:lnTo>
                <a:lnTo>
                  <a:pt x="94620" y="484100"/>
                </a:lnTo>
                <a:lnTo>
                  <a:pt x="57354" y="511907"/>
                </a:lnTo>
                <a:lnTo>
                  <a:pt x="27850" y="547299"/>
                </a:lnTo>
                <a:lnTo>
                  <a:pt x="8578" y="587085"/>
                </a:lnTo>
                <a:lnTo>
                  <a:pt x="0" y="628454"/>
                </a:lnTo>
                <a:lnTo>
                  <a:pt x="1671" y="669860"/>
                </a:lnTo>
                <a:lnTo>
                  <a:pt x="13150" y="709760"/>
                </a:lnTo>
                <a:lnTo>
                  <a:pt x="33996" y="746609"/>
                </a:lnTo>
                <a:lnTo>
                  <a:pt x="63766" y="778865"/>
                </a:lnTo>
                <a:lnTo>
                  <a:pt x="102018" y="804982"/>
                </a:lnTo>
                <a:lnTo>
                  <a:pt x="74838" y="837686"/>
                </a:lnTo>
                <a:lnTo>
                  <a:pt x="56314" y="874498"/>
                </a:lnTo>
                <a:lnTo>
                  <a:pt x="46957" y="914049"/>
                </a:lnTo>
                <a:lnTo>
                  <a:pt x="47281" y="954969"/>
                </a:lnTo>
                <a:lnTo>
                  <a:pt x="58325" y="997056"/>
                </a:lnTo>
                <a:lnTo>
                  <a:pt x="78995" y="1034591"/>
                </a:lnTo>
                <a:lnTo>
                  <a:pt x="107907" y="1066583"/>
                </a:lnTo>
                <a:lnTo>
                  <a:pt x="143676" y="1092041"/>
                </a:lnTo>
                <a:lnTo>
                  <a:pt x="184920" y="1109975"/>
                </a:lnTo>
                <a:lnTo>
                  <a:pt x="230254" y="1119394"/>
                </a:lnTo>
                <a:lnTo>
                  <a:pt x="1712519" y="1119307"/>
                </a:lnTo>
                <a:lnTo>
                  <a:pt x="1747703" y="1077947"/>
                </a:lnTo>
                <a:lnTo>
                  <a:pt x="1768477" y="1039272"/>
                </a:lnTo>
                <a:lnTo>
                  <a:pt x="1781686" y="997200"/>
                </a:lnTo>
                <a:lnTo>
                  <a:pt x="1786546" y="952429"/>
                </a:lnTo>
                <a:lnTo>
                  <a:pt x="1827162" y="944743"/>
                </a:lnTo>
                <a:lnTo>
                  <a:pt x="1866207" y="932474"/>
                </a:lnTo>
                <a:lnTo>
                  <a:pt x="1903203" y="915799"/>
                </a:lnTo>
                <a:lnTo>
                  <a:pt x="1937676" y="894898"/>
                </a:lnTo>
                <a:lnTo>
                  <a:pt x="1976720" y="863031"/>
                </a:lnTo>
                <a:lnTo>
                  <a:pt x="2008732" y="826894"/>
                </a:lnTo>
                <a:lnTo>
                  <a:pt x="2033592" y="787331"/>
                </a:lnTo>
                <a:lnTo>
                  <a:pt x="2051179" y="745186"/>
                </a:lnTo>
                <a:lnTo>
                  <a:pt x="2061374" y="701302"/>
                </a:lnTo>
                <a:lnTo>
                  <a:pt x="2064055" y="656523"/>
                </a:lnTo>
                <a:lnTo>
                  <a:pt x="2059103" y="611692"/>
                </a:lnTo>
                <a:lnTo>
                  <a:pt x="2046396" y="567652"/>
                </a:lnTo>
                <a:lnTo>
                  <a:pt x="2025815" y="525248"/>
                </a:lnTo>
                <a:lnTo>
                  <a:pt x="1997239" y="485323"/>
                </a:lnTo>
                <a:lnTo>
                  <a:pt x="2000547" y="477921"/>
                </a:lnTo>
                <a:lnTo>
                  <a:pt x="2003605" y="470400"/>
                </a:lnTo>
                <a:lnTo>
                  <a:pt x="2006401" y="462784"/>
                </a:lnTo>
                <a:lnTo>
                  <a:pt x="2008923" y="455097"/>
                </a:lnTo>
                <a:lnTo>
                  <a:pt x="2017377" y="409054"/>
                </a:lnTo>
                <a:lnTo>
                  <a:pt x="2015594" y="363792"/>
                </a:lnTo>
                <a:lnTo>
                  <a:pt x="2004293" y="320446"/>
                </a:lnTo>
                <a:lnTo>
                  <a:pt x="1984190" y="280154"/>
                </a:lnTo>
                <a:lnTo>
                  <a:pt x="1956002" y="244054"/>
                </a:lnTo>
                <a:lnTo>
                  <a:pt x="1920448" y="213281"/>
                </a:lnTo>
                <a:lnTo>
                  <a:pt x="1878243" y="188973"/>
                </a:lnTo>
                <a:lnTo>
                  <a:pt x="1830107" y="172268"/>
                </a:lnTo>
                <a:lnTo>
                  <a:pt x="1826557" y="160457"/>
                </a:lnTo>
                <a:lnTo>
                  <a:pt x="669708" y="160457"/>
                </a:lnTo>
                <a:lnTo>
                  <a:pt x="621245" y="139460"/>
                </a:lnTo>
                <a:lnTo>
                  <a:pt x="569949" y="126119"/>
                </a:lnTo>
                <a:lnTo>
                  <a:pt x="516939" y="120613"/>
                </a:lnTo>
                <a:close/>
              </a:path>
              <a:path w="2064385" h="1369695">
                <a:moveTo>
                  <a:pt x="916971" y="38995"/>
                </a:moveTo>
                <a:lnTo>
                  <a:pt x="867777" y="39391"/>
                </a:lnTo>
                <a:lnTo>
                  <a:pt x="819933" y="48236"/>
                </a:lnTo>
                <a:lnTo>
                  <a:pt x="774821" y="65148"/>
                </a:lnTo>
                <a:lnTo>
                  <a:pt x="733825" y="89744"/>
                </a:lnTo>
                <a:lnTo>
                  <a:pt x="698326" y="121641"/>
                </a:lnTo>
                <a:lnTo>
                  <a:pt x="669708" y="160457"/>
                </a:lnTo>
                <a:lnTo>
                  <a:pt x="1826557" y="160457"/>
                </a:lnTo>
                <a:lnTo>
                  <a:pt x="1819633" y="137424"/>
                </a:lnTo>
                <a:lnTo>
                  <a:pt x="1802802" y="104974"/>
                </a:lnTo>
                <a:lnTo>
                  <a:pt x="1802298" y="104323"/>
                </a:lnTo>
                <a:lnTo>
                  <a:pt x="1073060" y="104323"/>
                </a:lnTo>
                <a:lnTo>
                  <a:pt x="1059473" y="93065"/>
                </a:lnTo>
                <a:lnTo>
                  <a:pt x="1045041" y="82749"/>
                </a:lnTo>
                <a:lnTo>
                  <a:pt x="1029822" y="73408"/>
                </a:lnTo>
                <a:lnTo>
                  <a:pt x="1013878" y="65080"/>
                </a:lnTo>
                <a:lnTo>
                  <a:pt x="966132" y="47431"/>
                </a:lnTo>
                <a:lnTo>
                  <a:pt x="916971" y="38995"/>
                </a:lnTo>
                <a:close/>
              </a:path>
              <a:path w="2064385" h="1369695">
                <a:moveTo>
                  <a:pt x="1261001" y="0"/>
                </a:moveTo>
                <a:lnTo>
                  <a:pt x="1215407" y="4282"/>
                </a:lnTo>
                <a:lnTo>
                  <a:pt x="1172138" y="17365"/>
                </a:lnTo>
                <a:lnTo>
                  <a:pt x="1132872" y="38738"/>
                </a:lnTo>
                <a:lnTo>
                  <a:pt x="1099287" y="67894"/>
                </a:lnTo>
                <a:lnTo>
                  <a:pt x="1073060" y="104323"/>
                </a:lnTo>
                <a:lnTo>
                  <a:pt x="1802298" y="104323"/>
                </a:lnTo>
                <a:lnTo>
                  <a:pt x="1780065" y="75595"/>
                </a:lnTo>
                <a:lnTo>
                  <a:pt x="1778557" y="74224"/>
                </a:lnTo>
                <a:lnTo>
                  <a:pt x="1425104" y="74224"/>
                </a:lnTo>
                <a:lnTo>
                  <a:pt x="1409610" y="57890"/>
                </a:lnTo>
                <a:lnTo>
                  <a:pt x="1392211" y="43283"/>
                </a:lnTo>
                <a:lnTo>
                  <a:pt x="1373097" y="30558"/>
                </a:lnTo>
                <a:lnTo>
                  <a:pt x="1352460" y="19868"/>
                </a:lnTo>
                <a:lnTo>
                  <a:pt x="1307245" y="5025"/>
                </a:lnTo>
                <a:lnTo>
                  <a:pt x="1261001" y="0"/>
                </a:lnTo>
                <a:close/>
              </a:path>
              <a:path w="2064385" h="1369695">
                <a:moveTo>
                  <a:pt x="1582917" y="1088"/>
                </a:moveTo>
                <a:lnTo>
                  <a:pt x="1539134" y="8182"/>
                </a:lnTo>
                <a:lnTo>
                  <a:pt x="1497361" y="22803"/>
                </a:lnTo>
                <a:lnTo>
                  <a:pt x="1458913" y="44850"/>
                </a:lnTo>
                <a:lnTo>
                  <a:pt x="1425104" y="74224"/>
                </a:lnTo>
                <a:lnTo>
                  <a:pt x="1778557" y="74224"/>
                </a:lnTo>
                <a:lnTo>
                  <a:pt x="1713190" y="25959"/>
                </a:lnTo>
                <a:lnTo>
                  <a:pt x="1671260" y="9876"/>
                </a:lnTo>
                <a:lnTo>
                  <a:pt x="1627397" y="1619"/>
                </a:lnTo>
                <a:lnTo>
                  <a:pt x="1582917" y="1088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59734" y="3737228"/>
            <a:ext cx="76073" cy="759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68827" y="3839845"/>
            <a:ext cx="373507" cy="3862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5575" y="4154240"/>
            <a:ext cx="2064385" cy="1369695"/>
          </a:xfrm>
          <a:custGeom>
            <a:avLst/>
            <a:gdLst/>
            <a:ahLst/>
            <a:cxnLst/>
            <a:rect l="l" t="t" r="r" b="b"/>
            <a:pathLst>
              <a:path w="2064385" h="1369695">
                <a:moveTo>
                  <a:pt x="187362" y="450906"/>
                </a:moveTo>
                <a:lnTo>
                  <a:pt x="184493" y="403584"/>
                </a:lnTo>
                <a:lnTo>
                  <a:pt x="189911" y="357697"/>
                </a:lnTo>
                <a:lnTo>
                  <a:pt x="203046" y="313920"/>
                </a:lnTo>
                <a:lnTo>
                  <a:pt x="223330" y="272925"/>
                </a:lnTo>
                <a:lnTo>
                  <a:pt x="250195" y="235387"/>
                </a:lnTo>
                <a:lnTo>
                  <a:pt x="283072" y="201979"/>
                </a:lnTo>
                <a:lnTo>
                  <a:pt x="321393" y="173374"/>
                </a:lnTo>
                <a:lnTo>
                  <a:pt x="364589" y="150247"/>
                </a:lnTo>
                <a:lnTo>
                  <a:pt x="412092" y="133271"/>
                </a:lnTo>
                <a:lnTo>
                  <a:pt x="463333" y="123119"/>
                </a:lnTo>
                <a:lnTo>
                  <a:pt x="516939" y="120613"/>
                </a:lnTo>
                <a:lnTo>
                  <a:pt x="569949" y="126119"/>
                </a:lnTo>
                <a:lnTo>
                  <a:pt x="621245" y="139460"/>
                </a:lnTo>
                <a:lnTo>
                  <a:pt x="669708" y="160457"/>
                </a:lnTo>
                <a:lnTo>
                  <a:pt x="698326" y="121641"/>
                </a:lnTo>
                <a:lnTo>
                  <a:pt x="733825" y="89744"/>
                </a:lnTo>
                <a:lnTo>
                  <a:pt x="774821" y="65148"/>
                </a:lnTo>
                <a:lnTo>
                  <a:pt x="819933" y="48236"/>
                </a:lnTo>
                <a:lnTo>
                  <a:pt x="867777" y="39391"/>
                </a:lnTo>
                <a:lnTo>
                  <a:pt x="916971" y="38995"/>
                </a:lnTo>
                <a:lnTo>
                  <a:pt x="966132" y="47431"/>
                </a:lnTo>
                <a:lnTo>
                  <a:pt x="1013878" y="65080"/>
                </a:lnTo>
                <a:lnTo>
                  <a:pt x="1059473" y="93065"/>
                </a:lnTo>
                <a:lnTo>
                  <a:pt x="1073060" y="104323"/>
                </a:lnTo>
                <a:lnTo>
                  <a:pt x="1099287" y="67894"/>
                </a:lnTo>
                <a:lnTo>
                  <a:pt x="1132872" y="38738"/>
                </a:lnTo>
                <a:lnTo>
                  <a:pt x="1172138" y="17365"/>
                </a:lnTo>
                <a:lnTo>
                  <a:pt x="1215407" y="4282"/>
                </a:lnTo>
                <a:lnTo>
                  <a:pt x="1261001" y="0"/>
                </a:lnTo>
                <a:lnTo>
                  <a:pt x="1307245" y="5025"/>
                </a:lnTo>
                <a:lnTo>
                  <a:pt x="1352460" y="19868"/>
                </a:lnTo>
                <a:lnTo>
                  <a:pt x="1392211" y="43283"/>
                </a:lnTo>
                <a:lnTo>
                  <a:pt x="1425104" y="74224"/>
                </a:lnTo>
                <a:lnTo>
                  <a:pt x="1458913" y="44850"/>
                </a:lnTo>
                <a:lnTo>
                  <a:pt x="1497361" y="22803"/>
                </a:lnTo>
                <a:lnTo>
                  <a:pt x="1539134" y="8182"/>
                </a:lnTo>
                <a:lnTo>
                  <a:pt x="1582917" y="1088"/>
                </a:lnTo>
                <a:lnTo>
                  <a:pt x="1627397" y="1619"/>
                </a:lnTo>
                <a:lnTo>
                  <a:pt x="1671260" y="9876"/>
                </a:lnTo>
                <a:lnTo>
                  <a:pt x="1713190" y="25959"/>
                </a:lnTo>
                <a:lnTo>
                  <a:pt x="1751875" y="49967"/>
                </a:lnTo>
                <a:lnTo>
                  <a:pt x="1802802" y="104974"/>
                </a:lnTo>
                <a:lnTo>
                  <a:pt x="1830107" y="172268"/>
                </a:lnTo>
                <a:lnTo>
                  <a:pt x="1878243" y="188973"/>
                </a:lnTo>
                <a:lnTo>
                  <a:pt x="1920448" y="213281"/>
                </a:lnTo>
                <a:lnTo>
                  <a:pt x="1956002" y="244054"/>
                </a:lnTo>
                <a:lnTo>
                  <a:pt x="1984190" y="280154"/>
                </a:lnTo>
                <a:lnTo>
                  <a:pt x="2004293" y="320446"/>
                </a:lnTo>
                <a:lnTo>
                  <a:pt x="2015594" y="363792"/>
                </a:lnTo>
                <a:lnTo>
                  <a:pt x="2017377" y="409054"/>
                </a:lnTo>
                <a:lnTo>
                  <a:pt x="2008923" y="455097"/>
                </a:lnTo>
                <a:lnTo>
                  <a:pt x="2006401" y="462784"/>
                </a:lnTo>
                <a:lnTo>
                  <a:pt x="2003605" y="470400"/>
                </a:lnTo>
                <a:lnTo>
                  <a:pt x="2000547" y="477921"/>
                </a:lnTo>
                <a:lnTo>
                  <a:pt x="1997239" y="485323"/>
                </a:lnTo>
                <a:lnTo>
                  <a:pt x="2025815" y="525248"/>
                </a:lnTo>
                <a:lnTo>
                  <a:pt x="2046396" y="567652"/>
                </a:lnTo>
                <a:lnTo>
                  <a:pt x="2059103" y="611692"/>
                </a:lnTo>
                <a:lnTo>
                  <a:pt x="2064055" y="656523"/>
                </a:lnTo>
                <a:lnTo>
                  <a:pt x="2061374" y="701302"/>
                </a:lnTo>
                <a:lnTo>
                  <a:pt x="2051179" y="745186"/>
                </a:lnTo>
                <a:lnTo>
                  <a:pt x="2033592" y="787331"/>
                </a:lnTo>
                <a:lnTo>
                  <a:pt x="2008732" y="826894"/>
                </a:lnTo>
                <a:lnTo>
                  <a:pt x="1976720" y="863031"/>
                </a:lnTo>
                <a:lnTo>
                  <a:pt x="1937676" y="894898"/>
                </a:lnTo>
                <a:lnTo>
                  <a:pt x="1903203" y="915799"/>
                </a:lnTo>
                <a:lnTo>
                  <a:pt x="1866207" y="932474"/>
                </a:lnTo>
                <a:lnTo>
                  <a:pt x="1827162" y="944743"/>
                </a:lnTo>
                <a:lnTo>
                  <a:pt x="1786546" y="952429"/>
                </a:lnTo>
                <a:lnTo>
                  <a:pt x="1781686" y="997200"/>
                </a:lnTo>
                <a:lnTo>
                  <a:pt x="1768477" y="1039272"/>
                </a:lnTo>
                <a:lnTo>
                  <a:pt x="1747703" y="1077947"/>
                </a:lnTo>
                <a:lnTo>
                  <a:pt x="1720149" y="1112530"/>
                </a:lnTo>
                <a:lnTo>
                  <a:pt x="1686601" y="1142325"/>
                </a:lnTo>
                <a:lnTo>
                  <a:pt x="1647843" y="1166635"/>
                </a:lnTo>
                <a:lnTo>
                  <a:pt x="1604661" y="1184765"/>
                </a:lnTo>
                <a:lnTo>
                  <a:pt x="1557839" y="1196018"/>
                </a:lnTo>
                <a:lnTo>
                  <a:pt x="1508162" y="1199698"/>
                </a:lnTo>
                <a:lnTo>
                  <a:pt x="1470264" y="1197053"/>
                </a:lnTo>
                <a:lnTo>
                  <a:pt x="1433295" y="1189776"/>
                </a:lnTo>
                <a:lnTo>
                  <a:pt x="1397755" y="1177999"/>
                </a:lnTo>
                <a:lnTo>
                  <a:pt x="1364144" y="1161852"/>
                </a:lnTo>
                <a:lnTo>
                  <a:pt x="1347005" y="1202222"/>
                </a:lnTo>
                <a:lnTo>
                  <a:pt x="1324126" y="1238966"/>
                </a:lnTo>
                <a:lnTo>
                  <a:pt x="1296127" y="1271781"/>
                </a:lnTo>
                <a:lnTo>
                  <a:pt x="1263630" y="1300366"/>
                </a:lnTo>
                <a:lnTo>
                  <a:pt x="1227255" y="1324418"/>
                </a:lnTo>
                <a:lnTo>
                  <a:pt x="1187622" y="1343638"/>
                </a:lnTo>
                <a:lnTo>
                  <a:pt x="1145352" y="1357722"/>
                </a:lnTo>
                <a:lnTo>
                  <a:pt x="1101066" y="1366369"/>
                </a:lnTo>
                <a:lnTo>
                  <a:pt x="1055384" y="1369277"/>
                </a:lnTo>
                <a:lnTo>
                  <a:pt x="1008927" y="1366144"/>
                </a:lnTo>
                <a:lnTo>
                  <a:pt x="962316" y="1356670"/>
                </a:lnTo>
                <a:lnTo>
                  <a:pt x="910762" y="1338015"/>
                </a:lnTo>
                <a:lnTo>
                  <a:pt x="863827" y="1311823"/>
                </a:lnTo>
                <a:lnTo>
                  <a:pt x="822513" y="1278749"/>
                </a:lnTo>
                <a:lnTo>
                  <a:pt x="787818" y="1239449"/>
                </a:lnTo>
                <a:lnTo>
                  <a:pt x="743241" y="1260204"/>
                </a:lnTo>
                <a:lnTo>
                  <a:pt x="697097" y="1275001"/>
                </a:lnTo>
                <a:lnTo>
                  <a:pt x="649989" y="1283974"/>
                </a:lnTo>
                <a:lnTo>
                  <a:pt x="602520" y="1287262"/>
                </a:lnTo>
                <a:lnTo>
                  <a:pt x="555293" y="1285000"/>
                </a:lnTo>
                <a:lnTo>
                  <a:pt x="508910" y="1277327"/>
                </a:lnTo>
                <a:lnTo>
                  <a:pt x="463974" y="1264377"/>
                </a:lnTo>
                <a:lnTo>
                  <a:pt x="421089" y="1246288"/>
                </a:lnTo>
                <a:lnTo>
                  <a:pt x="380856" y="1223197"/>
                </a:lnTo>
                <a:lnTo>
                  <a:pt x="343879" y="1195240"/>
                </a:lnTo>
                <a:lnTo>
                  <a:pt x="310761" y="1162554"/>
                </a:lnTo>
                <a:lnTo>
                  <a:pt x="282104" y="1125276"/>
                </a:lnTo>
                <a:lnTo>
                  <a:pt x="280834" y="1123244"/>
                </a:lnTo>
                <a:lnTo>
                  <a:pt x="279564" y="1121339"/>
                </a:lnTo>
                <a:lnTo>
                  <a:pt x="278294" y="1119307"/>
                </a:lnTo>
                <a:lnTo>
                  <a:pt x="230254" y="1119394"/>
                </a:lnTo>
                <a:lnTo>
                  <a:pt x="184920" y="1109975"/>
                </a:lnTo>
                <a:lnTo>
                  <a:pt x="143676" y="1092041"/>
                </a:lnTo>
                <a:lnTo>
                  <a:pt x="107907" y="1066583"/>
                </a:lnTo>
                <a:lnTo>
                  <a:pt x="78995" y="1034591"/>
                </a:lnTo>
                <a:lnTo>
                  <a:pt x="58325" y="997056"/>
                </a:lnTo>
                <a:lnTo>
                  <a:pt x="47281" y="954969"/>
                </a:lnTo>
                <a:lnTo>
                  <a:pt x="46957" y="914049"/>
                </a:lnTo>
                <a:lnTo>
                  <a:pt x="56314" y="874498"/>
                </a:lnTo>
                <a:lnTo>
                  <a:pt x="74838" y="837686"/>
                </a:lnTo>
                <a:lnTo>
                  <a:pt x="102018" y="804982"/>
                </a:lnTo>
                <a:lnTo>
                  <a:pt x="63766" y="778865"/>
                </a:lnTo>
                <a:lnTo>
                  <a:pt x="33996" y="746609"/>
                </a:lnTo>
                <a:lnTo>
                  <a:pt x="13150" y="709760"/>
                </a:lnTo>
                <a:lnTo>
                  <a:pt x="1671" y="669860"/>
                </a:lnTo>
                <a:lnTo>
                  <a:pt x="0" y="628454"/>
                </a:lnTo>
                <a:lnTo>
                  <a:pt x="8578" y="587085"/>
                </a:lnTo>
                <a:lnTo>
                  <a:pt x="27850" y="547299"/>
                </a:lnTo>
                <a:lnTo>
                  <a:pt x="57354" y="511907"/>
                </a:lnTo>
                <a:lnTo>
                  <a:pt x="94620" y="484100"/>
                </a:lnTo>
                <a:lnTo>
                  <a:pt x="137935" y="464842"/>
                </a:lnTo>
                <a:lnTo>
                  <a:pt x="185584" y="455097"/>
                </a:lnTo>
                <a:lnTo>
                  <a:pt x="187362" y="4509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64255" y="3732657"/>
            <a:ext cx="476123" cy="4979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79880" y="4953889"/>
            <a:ext cx="121285" cy="25400"/>
          </a:xfrm>
          <a:custGeom>
            <a:avLst/>
            <a:gdLst/>
            <a:ahLst/>
            <a:cxnLst/>
            <a:rect l="l" t="t" r="r" b="b"/>
            <a:pathLst>
              <a:path w="121285" h="25400">
                <a:moveTo>
                  <a:pt x="120903" y="25273"/>
                </a:moveTo>
                <a:lnTo>
                  <a:pt x="89350" y="25288"/>
                </a:lnTo>
                <a:lnTo>
                  <a:pt x="58308" y="21018"/>
                </a:lnTo>
                <a:lnTo>
                  <a:pt x="28338" y="1255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54504" y="5255386"/>
            <a:ext cx="53340" cy="12700"/>
          </a:xfrm>
          <a:custGeom>
            <a:avLst/>
            <a:gdLst/>
            <a:ahLst/>
            <a:cxnLst/>
            <a:rect l="l" t="t" r="r" b="b"/>
            <a:pathLst>
              <a:path w="53339" h="12700">
                <a:moveTo>
                  <a:pt x="52958" y="0"/>
                </a:moveTo>
                <a:lnTo>
                  <a:pt x="40058" y="4190"/>
                </a:lnTo>
                <a:lnTo>
                  <a:pt x="26908" y="7619"/>
                </a:lnTo>
                <a:lnTo>
                  <a:pt x="13543" y="10286"/>
                </a:lnTo>
                <a:lnTo>
                  <a:pt x="0" y="121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31389" y="5333110"/>
            <a:ext cx="32384" cy="55244"/>
          </a:xfrm>
          <a:custGeom>
            <a:avLst/>
            <a:gdLst/>
            <a:ahLst/>
            <a:cxnLst/>
            <a:rect l="l" t="t" r="r" b="b"/>
            <a:pathLst>
              <a:path w="32385" h="55245">
                <a:moveTo>
                  <a:pt x="31877" y="55117"/>
                </a:moveTo>
                <a:lnTo>
                  <a:pt x="22663" y="41933"/>
                </a:lnTo>
                <a:lnTo>
                  <a:pt x="14271" y="28321"/>
                </a:lnTo>
                <a:lnTo>
                  <a:pt x="6713" y="14327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39973" y="5250688"/>
            <a:ext cx="12700" cy="60960"/>
          </a:xfrm>
          <a:custGeom>
            <a:avLst/>
            <a:gdLst/>
            <a:ahLst/>
            <a:cxnLst/>
            <a:rect l="l" t="t" r="r" b="b"/>
            <a:pathLst>
              <a:path w="12700" h="60960">
                <a:moveTo>
                  <a:pt x="12700" y="0"/>
                </a:moveTo>
                <a:lnTo>
                  <a:pt x="10840" y="15376"/>
                </a:lnTo>
                <a:lnTo>
                  <a:pt x="8112" y="30622"/>
                </a:lnTo>
                <a:lnTo>
                  <a:pt x="4502" y="45702"/>
                </a:lnTo>
                <a:lnTo>
                  <a:pt x="0" y="6057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01213" y="4872482"/>
            <a:ext cx="164337" cy="2352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02710" y="4636261"/>
            <a:ext cx="69215" cy="85090"/>
          </a:xfrm>
          <a:custGeom>
            <a:avLst/>
            <a:gdLst/>
            <a:ahLst/>
            <a:cxnLst/>
            <a:rect l="l" t="t" r="r" b="b"/>
            <a:pathLst>
              <a:path w="69214" h="85089">
                <a:moveTo>
                  <a:pt x="69087" y="0"/>
                </a:moveTo>
                <a:lnTo>
                  <a:pt x="55971" y="23772"/>
                </a:lnTo>
                <a:lnTo>
                  <a:pt x="39973" y="45973"/>
                </a:lnTo>
                <a:lnTo>
                  <a:pt x="21260" y="66365"/>
                </a:lnTo>
                <a:lnTo>
                  <a:pt x="0" y="8470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5936" y="4321683"/>
            <a:ext cx="3810" cy="40640"/>
          </a:xfrm>
          <a:custGeom>
            <a:avLst/>
            <a:gdLst/>
            <a:ahLst/>
            <a:cxnLst/>
            <a:rect l="l" t="t" r="r" b="b"/>
            <a:pathLst>
              <a:path w="3810" h="40639">
                <a:moveTo>
                  <a:pt x="0" y="0"/>
                </a:moveTo>
                <a:lnTo>
                  <a:pt x="1736" y="9949"/>
                </a:lnTo>
                <a:lnTo>
                  <a:pt x="2936" y="19970"/>
                </a:lnTo>
                <a:lnTo>
                  <a:pt x="3589" y="30039"/>
                </a:lnTo>
                <a:lnTo>
                  <a:pt x="3683" y="401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64611" y="4224020"/>
            <a:ext cx="35560" cy="51435"/>
          </a:xfrm>
          <a:custGeom>
            <a:avLst/>
            <a:gdLst/>
            <a:ahLst/>
            <a:cxnLst/>
            <a:rect l="l" t="t" r="r" b="b"/>
            <a:pathLst>
              <a:path w="35560" h="51435">
                <a:moveTo>
                  <a:pt x="0" y="51053"/>
                </a:moveTo>
                <a:lnTo>
                  <a:pt x="7304" y="37415"/>
                </a:lnTo>
                <a:lnTo>
                  <a:pt x="15668" y="24336"/>
                </a:lnTo>
                <a:lnTo>
                  <a:pt x="25056" y="11852"/>
                </a:lnTo>
                <a:lnTo>
                  <a:pt x="354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33523" y="4255389"/>
            <a:ext cx="17145" cy="44450"/>
          </a:xfrm>
          <a:custGeom>
            <a:avLst/>
            <a:gdLst/>
            <a:ahLst/>
            <a:cxnLst/>
            <a:rect l="l" t="t" r="r" b="b"/>
            <a:pathLst>
              <a:path w="17144" h="44450">
                <a:moveTo>
                  <a:pt x="0" y="43942"/>
                </a:moveTo>
                <a:lnTo>
                  <a:pt x="3161" y="32611"/>
                </a:lnTo>
                <a:lnTo>
                  <a:pt x="7096" y="21494"/>
                </a:lnTo>
                <a:lnTo>
                  <a:pt x="11769" y="10616"/>
                </a:lnTo>
                <a:lnTo>
                  <a:pt x="171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5029" y="4314316"/>
            <a:ext cx="62230" cy="43180"/>
          </a:xfrm>
          <a:custGeom>
            <a:avLst/>
            <a:gdLst/>
            <a:ahLst/>
            <a:cxnLst/>
            <a:rect l="l" t="t" r="r" b="b"/>
            <a:pathLst>
              <a:path w="62230" h="43179">
                <a:moveTo>
                  <a:pt x="0" y="0"/>
                </a:moveTo>
                <a:lnTo>
                  <a:pt x="16541" y="9399"/>
                </a:lnTo>
                <a:lnTo>
                  <a:pt x="32416" y="19669"/>
                </a:lnTo>
                <a:lnTo>
                  <a:pt x="47577" y="30771"/>
                </a:lnTo>
                <a:lnTo>
                  <a:pt x="61975" y="426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62938" y="4605146"/>
            <a:ext cx="10795" cy="45085"/>
          </a:xfrm>
          <a:custGeom>
            <a:avLst/>
            <a:gdLst/>
            <a:ahLst/>
            <a:cxnLst/>
            <a:rect l="l" t="t" r="r" b="b"/>
            <a:pathLst>
              <a:path w="10794" h="45085">
                <a:moveTo>
                  <a:pt x="10794" y="44830"/>
                </a:moveTo>
                <a:lnTo>
                  <a:pt x="7340" y="33789"/>
                </a:lnTo>
                <a:lnTo>
                  <a:pt x="4397" y="22606"/>
                </a:lnTo>
                <a:lnTo>
                  <a:pt x="1954" y="1132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64005" y="4470653"/>
            <a:ext cx="17430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沒有</a:t>
            </a:r>
            <a:r>
              <a:rPr sz="2000" spc="-254" dirty="0">
                <a:solidFill>
                  <a:srgbClr val="FF0000"/>
                </a:solidFill>
                <a:latin typeface="Arial"/>
                <a:cs typeface="Arial"/>
              </a:rPr>
              <a:t>GPU</a:t>
            </a:r>
            <a:r>
              <a:rPr sz="20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40" dirty="0">
                <a:solidFill>
                  <a:srgbClr val="FF0000"/>
                </a:solidFill>
                <a:latin typeface="Arial"/>
                <a:cs typeface="Arial"/>
              </a:rPr>
              <a:t>TPU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可以訓練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62730" y="1302178"/>
            <a:ext cx="2090420" cy="1151255"/>
          </a:xfrm>
          <a:custGeom>
            <a:avLst/>
            <a:gdLst/>
            <a:ahLst/>
            <a:cxnLst/>
            <a:rect l="l" t="t" r="r" b="b"/>
            <a:pathLst>
              <a:path w="2090420" h="1151255">
                <a:moveTo>
                  <a:pt x="1340241" y="1042114"/>
                </a:moveTo>
                <a:lnTo>
                  <a:pt x="798293" y="1042114"/>
                </a:lnTo>
                <a:lnTo>
                  <a:pt x="833415" y="1075067"/>
                </a:lnTo>
                <a:lnTo>
                  <a:pt x="875239" y="1102852"/>
                </a:lnTo>
                <a:lnTo>
                  <a:pt x="922755" y="1124874"/>
                </a:lnTo>
                <a:lnTo>
                  <a:pt x="974950" y="1140539"/>
                </a:lnTo>
                <a:lnTo>
                  <a:pt x="1026844" y="1148992"/>
                </a:lnTo>
                <a:lnTo>
                  <a:pt x="1078485" y="1151031"/>
                </a:lnTo>
                <a:lnTo>
                  <a:pt x="1129035" y="1146992"/>
                </a:lnTo>
                <a:lnTo>
                  <a:pt x="1177654" y="1137213"/>
                </a:lnTo>
                <a:lnTo>
                  <a:pt x="1223505" y="1122029"/>
                </a:lnTo>
                <a:lnTo>
                  <a:pt x="1265748" y="1101778"/>
                </a:lnTo>
                <a:lnTo>
                  <a:pt x="1303543" y="1076796"/>
                </a:lnTo>
                <a:lnTo>
                  <a:pt x="1336053" y="1047421"/>
                </a:lnTo>
                <a:lnTo>
                  <a:pt x="1340241" y="1042114"/>
                </a:lnTo>
                <a:close/>
              </a:path>
              <a:path w="2090420" h="1151255">
                <a:moveTo>
                  <a:pt x="523961" y="101358"/>
                </a:moveTo>
                <a:lnTo>
                  <a:pt x="469617" y="103457"/>
                </a:lnTo>
                <a:lnTo>
                  <a:pt x="417749" y="112000"/>
                </a:lnTo>
                <a:lnTo>
                  <a:pt x="369663" y="126278"/>
                </a:lnTo>
                <a:lnTo>
                  <a:pt x="325936" y="145726"/>
                </a:lnTo>
                <a:lnTo>
                  <a:pt x="287144" y="169778"/>
                </a:lnTo>
                <a:lnTo>
                  <a:pt x="253860" y="197866"/>
                </a:lnTo>
                <a:lnTo>
                  <a:pt x="226661" y="229425"/>
                </a:lnTo>
                <a:lnTo>
                  <a:pt x="206122" y="263889"/>
                </a:lnTo>
                <a:lnTo>
                  <a:pt x="192818" y="300691"/>
                </a:lnTo>
                <a:lnTo>
                  <a:pt x="187325" y="339266"/>
                </a:lnTo>
                <a:lnTo>
                  <a:pt x="190217" y="379047"/>
                </a:lnTo>
                <a:lnTo>
                  <a:pt x="188439" y="382603"/>
                </a:lnTo>
                <a:lnTo>
                  <a:pt x="140171" y="390779"/>
                </a:lnTo>
                <a:lnTo>
                  <a:pt x="96333" y="406955"/>
                </a:lnTo>
                <a:lnTo>
                  <a:pt x="58637" y="430323"/>
                </a:lnTo>
                <a:lnTo>
                  <a:pt x="28800" y="460073"/>
                </a:lnTo>
                <a:lnTo>
                  <a:pt x="7082" y="499247"/>
                </a:lnTo>
                <a:lnTo>
                  <a:pt x="0" y="539951"/>
                </a:lnTo>
                <a:lnTo>
                  <a:pt x="6845" y="580120"/>
                </a:lnTo>
                <a:lnTo>
                  <a:pt x="26909" y="617685"/>
                </a:lnTo>
                <a:lnTo>
                  <a:pt x="59483" y="650579"/>
                </a:lnTo>
                <a:lnTo>
                  <a:pt x="103857" y="676735"/>
                </a:lnTo>
                <a:lnTo>
                  <a:pt x="76346" y="704262"/>
                </a:lnTo>
                <a:lnTo>
                  <a:pt x="57598" y="735219"/>
                </a:lnTo>
                <a:lnTo>
                  <a:pt x="48136" y="768461"/>
                </a:lnTo>
                <a:lnTo>
                  <a:pt x="48485" y="802846"/>
                </a:lnTo>
                <a:lnTo>
                  <a:pt x="62497" y="843817"/>
                </a:lnTo>
                <a:lnTo>
                  <a:pt x="89459" y="879366"/>
                </a:lnTo>
                <a:lnTo>
                  <a:pt x="127146" y="908177"/>
                </a:lnTo>
                <a:lnTo>
                  <a:pt x="173331" y="928934"/>
                </a:lnTo>
                <a:lnTo>
                  <a:pt x="225788" y="940321"/>
                </a:lnTo>
                <a:lnTo>
                  <a:pt x="282292" y="941022"/>
                </a:lnTo>
                <a:lnTo>
                  <a:pt x="283562" y="942673"/>
                </a:lnTo>
                <a:lnTo>
                  <a:pt x="284959" y="944324"/>
                </a:lnTo>
                <a:lnTo>
                  <a:pt x="286229" y="946102"/>
                </a:lnTo>
                <a:lnTo>
                  <a:pt x="315234" y="977423"/>
                </a:lnTo>
                <a:lnTo>
                  <a:pt x="348757" y="1004887"/>
                </a:lnTo>
                <a:lnTo>
                  <a:pt x="386188" y="1028380"/>
                </a:lnTo>
                <a:lnTo>
                  <a:pt x="426917" y="1047787"/>
                </a:lnTo>
                <a:lnTo>
                  <a:pt x="470334" y="1062992"/>
                </a:lnTo>
                <a:lnTo>
                  <a:pt x="515829" y="1073880"/>
                </a:lnTo>
                <a:lnTo>
                  <a:pt x="562793" y="1080336"/>
                </a:lnTo>
                <a:lnTo>
                  <a:pt x="610615" y="1082246"/>
                </a:lnTo>
                <a:lnTo>
                  <a:pt x="658687" y="1079494"/>
                </a:lnTo>
                <a:lnTo>
                  <a:pt x="706396" y="1071964"/>
                </a:lnTo>
                <a:lnTo>
                  <a:pt x="753135" y="1059543"/>
                </a:lnTo>
                <a:lnTo>
                  <a:pt x="798293" y="1042114"/>
                </a:lnTo>
                <a:lnTo>
                  <a:pt x="1340241" y="1042114"/>
                </a:lnTo>
                <a:lnTo>
                  <a:pt x="1362438" y="1013988"/>
                </a:lnTo>
                <a:lnTo>
                  <a:pt x="1381858" y="976836"/>
                </a:lnTo>
                <a:lnTo>
                  <a:pt x="1676535" y="976836"/>
                </a:lnTo>
                <a:lnTo>
                  <a:pt x="1726044" y="948356"/>
                </a:lnTo>
                <a:lnTo>
                  <a:pt x="1760517" y="917545"/>
                </a:lnTo>
                <a:lnTo>
                  <a:pt x="1786669" y="882106"/>
                </a:lnTo>
                <a:lnTo>
                  <a:pt x="1803364" y="842874"/>
                </a:lnTo>
                <a:lnTo>
                  <a:pt x="1809467" y="800687"/>
                </a:lnTo>
                <a:lnTo>
                  <a:pt x="1850633" y="794236"/>
                </a:lnTo>
                <a:lnTo>
                  <a:pt x="1890192" y="783939"/>
                </a:lnTo>
                <a:lnTo>
                  <a:pt x="1927678" y="769951"/>
                </a:lnTo>
                <a:lnTo>
                  <a:pt x="1962629" y="752427"/>
                </a:lnTo>
                <a:lnTo>
                  <a:pt x="2006086" y="722382"/>
                </a:lnTo>
                <a:lnTo>
                  <a:pt x="2040754" y="688012"/>
                </a:lnTo>
                <a:lnTo>
                  <a:pt x="2066459" y="650291"/>
                </a:lnTo>
                <a:lnTo>
                  <a:pt x="2083029" y="610189"/>
                </a:lnTo>
                <a:lnTo>
                  <a:pt x="2090293" y="568680"/>
                </a:lnTo>
                <a:lnTo>
                  <a:pt x="2088077" y="526734"/>
                </a:lnTo>
                <a:lnTo>
                  <a:pt x="2076209" y="485325"/>
                </a:lnTo>
                <a:lnTo>
                  <a:pt x="2054517" y="445424"/>
                </a:lnTo>
                <a:lnTo>
                  <a:pt x="2022827" y="408003"/>
                </a:lnTo>
                <a:lnTo>
                  <a:pt x="2026209" y="401766"/>
                </a:lnTo>
                <a:lnTo>
                  <a:pt x="2029304" y="395446"/>
                </a:lnTo>
                <a:lnTo>
                  <a:pt x="2032114" y="389054"/>
                </a:lnTo>
                <a:lnTo>
                  <a:pt x="2034638" y="382603"/>
                </a:lnTo>
                <a:lnTo>
                  <a:pt x="2043255" y="343894"/>
                </a:lnTo>
                <a:lnTo>
                  <a:pt x="2041490" y="305842"/>
                </a:lnTo>
                <a:lnTo>
                  <a:pt x="2030073" y="269399"/>
                </a:lnTo>
                <a:lnTo>
                  <a:pt x="2009730" y="235521"/>
                </a:lnTo>
                <a:lnTo>
                  <a:pt x="1981190" y="205162"/>
                </a:lnTo>
                <a:lnTo>
                  <a:pt x="1945181" y="179274"/>
                </a:lnTo>
                <a:lnTo>
                  <a:pt x="1902429" y="158813"/>
                </a:lnTo>
                <a:lnTo>
                  <a:pt x="1853663" y="144732"/>
                </a:lnTo>
                <a:lnTo>
                  <a:pt x="1850079" y="134826"/>
                </a:lnTo>
                <a:lnTo>
                  <a:pt x="678659" y="134826"/>
                </a:lnTo>
                <a:lnTo>
                  <a:pt x="629602" y="117209"/>
                </a:lnTo>
                <a:lnTo>
                  <a:pt x="577663" y="105997"/>
                </a:lnTo>
                <a:lnTo>
                  <a:pt x="523961" y="101358"/>
                </a:lnTo>
                <a:close/>
              </a:path>
              <a:path w="2090420" h="1151255">
                <a:moveTo>
                  <a:pt x="1676535" y="976836"/>
                </a:moveTo>
                <a:lnTo>
                  <a:pt x="1381858" y="976836"/>
                </a:lnTo>
                <a:lnTo>
                  <a:pt x="1415872" y="990370"/>
                </a:lnTo>
                <a:lnTo>
                  <a:pt x="1451851" y="1000236"/>
                </a:lnTo>
                <a:lnTo>
                  <a:pt x="1489282" y="1006340"/>
                </a:lnTo>
                <a:lnTo>
                  <a:pt x="1527654" y="1008586"/>
                </a:lnTo>
                <a:lnTo>
                  <a:pt x="1584055" y="1004654"/>
                </a:lnTo>
                <a:lnTo>
                  <a:pt x="1636678" y="992747"/>
                </a:lnTo>
                <a:lnTo>
                  <a:pt x="1676535" y="976836"/>
                </a:lnTo>
                <a:close/>
              </a:path>
              <a:path w="2090420" h="1151255">
                <a:moveTo>
                  <a:pt x="929048" y="32778"/>
                </a:moveTo>
                <a:lnTo>
                  <a:pt x="879245" y="33119"/>
                </a:lnTo>
                <a:lnTo>
                  <a:pt x="830805" y="40560"/>
                </a:lnTo>
                <a:lnTo>
                  <a:pt x="785128" y="54776"/>
                </a:lnTo>
                <a:lnTo>
                  <a:pt x="743612" y="75442"/>
                </a:lnTo>
                <a:lnTo>
                  <a:pt x="707656" y="102233"/>
                </a:lnTo>
                <a:lnTo>
                  <a:pt x="678659" y="134826"/>
                </a:lnTo>
                <a:lnTo>
                  <a:pt x="1850079" y="134826"/>
                </a:lnTo>
                <a:lnTo>
                  <a:pt x="1843067" y="115445"/>
                </a:lnTo>
                <a:lnTo>
                  <a:pt x="1826041" y="88169"/>
                </a:lnTo>
                <a:lnTo>
                  <a:pt x="1825611" y="87709"/>
                </a:lnTo>
                <a:lnTo>
                  <a:pt x="1087091" y="87709"/>
                </a:lnTo>
                <a:lnTo>
                  <a:pt x="1073314" y="78263"/>
                </a:lnTo>
                <a:lnTo>
                  <a:pt x="1058691" y="69580"/>
                </a:lnTo>
                <a:lnTo>
                  <a:pt x="1043282" y="61706"/>
                </a:lnTo>
                <a:lnTo>
                  <a:pt x="1027147" y="54689"/>
                </a:lnTo>
                <a:lnTo>
                  <a:pt x="978815" y="39859"/>
                </a:lnTo>
                <a:lnTo>
                  <a:pt x="929048" y="32778"/>
                </a:lnTo>
                <a:close/>
              </a:path>
              <a:path w="2090420" h="1151255">
                <a:moveTo>
                  <a:pt x="1277439" y="0"/>
                </a:moveTo>
                <a:lnTo>
                  <a:pt x="1231261" y="3603"/>
                </a:lnTo>
                <a:lnTo>
                  <a:pt x="1187435" y="14607"/>
                </a:lnTo>
                <a:lnTo>
                  <a:pt x="1147664" y="32580"/>
                </a:lnTo>
                <a:lnTo>
                  <a:pt x="1113649" y="57091"/>
                </a:lnTo>
                <a:lnTo>
                  <a:pt x="1087091" y="87709"/>
                </a:lnTo>
                <a:lnTo>
                  <a:pt x="1825611" y="87709"/>
                </a:lnTo>
                <a:lnTo>
                  <a:pt x="1803014" y="63490"/>
                </a:lnTo>
                <a:lnTo>
                  <a:pt x="1801444" y="62309"/>
                </a:lnTo>
                <a:lnTo>
                  <a:pt x="1443580" y="62309"/>
                </a:lnTo>
                <a:lnTo>
                  <a:pt x="1427894" y="48613"/>
                </a:lnTo>
                <a:lnTo>
                  <a:pt x="1410290" y="36369"/>
                </a:lnTo>
                <a:lnTo>
                  <a:pt x="1390949" y="25697"/>
                </a:lnTo>
                <a:lnTo>
                  <a:pt x="1370047" y="16716"/>
                </a:lnTo>
                <a:lnTo>
                  <a:pt x="1324269" y="4227"/>
                </a:lnTo>
                <a:lnTo>
                  <a:pt x="1277439" y="0"/>
                </a:lnTo>
                <a:close/>
              </a:path>
              <a:path w="2090420" h="1151255">
                <a:moveTo>
                  <a:pt x="1629114" y="375"/>
                </a:moveTo>
                <a:lnTo>
                  <a:pt x="1577871" y="3526"/>
                </a:lnTo>
                <a:lnTo>
                  <a:pt x="1528541" y="14982"/>
                </a:lnTo>
                <a:lnTo>
                  <a:pt x="1483114" y="34618"/>
                </a:lnTo>
                <a:lnTo>
                  <a:pt x="1443580" y="62309"/>
                </a:lnTo>
                <a:lnTo>
                  <a:pt x="1801444" y="62309"/>
                </a:lnTo>
                <a:lnTo>
                  <a:pt x="1774415" y="41989"/>
                </a:lnTo>
                <a:lnTo>
                  <a:pt x="1729377" y="19482"/>
                </a:lnTo>
                <a:lnTo>
                  <a:pt x="1680280" y="5652"/>
                </a:lnTo>
                <a:lnTo>
                  <a:pt x="1629114" y="37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0025" y="2597785"/>
            <a:ext cx="64008" cy="640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78703" y="2475738"/>
            <a:ext cx="127888" cy="1278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0088" y="2317369"/>
            <a:ext cx="191770" cy="19176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62730" y="1302178"/>
            <a:ext cx="2090420" cy="1151255"/>
          </a:xfrm>
          <a:custGeom>
            <a:avLst/>
            <a:gdLst/>
            <a:ahLst/>
            <a:cxnLst/>
            <a:rect l="l" t="t" r="r" b="b"/>
            <a:pathLst>
              <a:path w="2090420" h="1151255">
                <a:moveTo>
                  <a:pt x="190217" y="379047"/>
                </a:moveTo>
                <a:lnTo>
                  <a:pt x="187325" y="339266"/>
                </a:lnTo>
                <a:lnTo>
                  <a:pt x="192818" y="300691"/>
                </a:lnTo>
                <a:lnTo>
                  <a:pt x="206122" y="263889"/>
                </a:lnTo>
                <a:lnTo>
                  <a:pt x="226661" y="229425"/>
                </a:lnTo>
                <a:lnTo>
                  <a:pt x="253860" y="197866"/>
                </a:lnTo>
                <a:lnTo>
                  <a:pt x="287144" y="169778"/>
                </a:lnTo>
                <a:lnTo>
                  <a:pt x="325936" y="145726"/>
                </a:lnTo>
                <a:lnTo>
                  <a:pt x="369663" y="126278"/>
                </a:lnTo>
                <a:lnTo>
                  <a:pt x="417749" y="112000"/>
                </a:lnTo>
                <a:lnTo>
                  <a:pt x="469617" y="103457"/>
                </a:lnTo>
                <a:lnTo>
                  <a:pt x="523961" y="101358"/>
                </a:lnTo>
                <a:lnTo>
                  <a:pt x="577663" y="105997"/>
                </a:lnTo>
                <a:lnTo>
                  <a:pt x="629602" y="117209"/>
                </a:lnTo>
                <a:lnTo>
                  <a:pt x="678659" y="134826"/>
                </a:lnTo>
                <a:lnTo>
                  <a:pt x="707656" y="102233"/>
                </a:lnTo>
                <a:lnTo>
                  <a:pt x="743612" y="75442"/>
                </a:lnTo>
                <a:lnTo>
                  <a:pt x="785128" y="54776"/>
                </a:lnTo>
                <a:lnTo>
                  <a:pt x="830805" y="40560"/>
                </a:lnTo>
                <a:lnTo>
                  <a:pt x="879245" y="33119"/>
                </a:lnTo>
                <a:lnTo>
                  <a:pt x="929048" y="32778"/>
                </a:lnTo>
                <a:lnTo>
                  <a:pt x="978815" y="39859"/>
                </a:lnTo>
                <a:lnTo>
                  <a:pt x="1027147" y="54689"/>
                </a:lnTo>
                <a:lnTo>
                  <a:pt x="1073314" y="78263"/>
                </a:lnTo>
                <a:lnTo>
                  <a:pt x="1087091" y="87709"/>
                </a:lnTo>
                <a:lnTo>
                  <a:pt x="1113649" y="57091"/>
                </a:lnTo>
                <a:lnTo>
                  <a:pt x="1147664" y="32580"/>
                </a:lnTo>
                <a:lnTo>
                  <a:pt x="1187435" y="14607"/>
                </a:lnTo>
                <a:lnTo>
                  <a:pt x="1231261" y="3603"/>
                </a:lnTo>
                <a:lnTo>
                  <a:pt x="1277439" y="0"/>
                </a:lnTo>
                <a:lnTo>
                  <a:pt x="1324269" y="4227"/>
                </a:lnTo>
                <a:lnTo>
                  <a:pt x="1370047" y="16716"/>
                </a:lnTo>
                <a:lnTo>
                  <a:pt x="1410290" y="36369"/>
                </a:lnTo>
                <a:lnTo>
                  <a:pt x="1443580" y="62309"/>
                </a:lnTo>
                <a:lnTo>
                  <a:pt x="1483114" y="34618"/>
                </a:lnTo>
                <a:lnTo>
                  <a:pt x="1528541" y="14982"/>
                </a:lnTo>
                <a:lnTo>
                  <a:pt x="1577871" y="3526"/>
                </a:lnTo>
                <a:lnTo>
                  <a:pt x="1629114" y="375"/>
                </a:lnTo>
                <a:lnTo>
                  <a:pt x="1680280" y="5652"/>
                </a:lnTo>
                <a:lnTo>
                  <a:pt x="1729377" y="19482"/>
                </a:lnTo>
                <a:lnTo>
                  <a:pt x="1774415" y="41989"/>
                </a:lnTo>
                <a:lnTo>
                  <a:pt x="1826041" y="88169"/>
                </a:lnTo>
                <a:lnTo>
                  <a:pt x="1853663" y="144732"/>
                </a:lnTo>
                <a:lnTo>
                  <a:pt x="1902429" y="158813"/>
                </a:lnTo>
                <a:lnTo>
                  <a:pt x="1945181" y="179274"/>
                </a:lnTo>
                <a:lnTo>
                  <a:pt x="1981190" y="205162"/>
                </a:lnTo>
                <a:lnTo>
                  <a:pt x="2009730" y="235521"/>
                </a:lnTo>
                <a:lnTo>
                  <a:pt x="2030073" y="269399"/>
                </a:lnTo>
                <a:lnTo>
                  <a:pt x="2041490" y="305842"/>
                </a:lnTo>
                <a:lnTo>
                  <a:pt x="2043255" y="343894"/>
                </a:lnTo>
                <a:lnTo>
                  <a:pt x="2034638" y="382603"/>
                </a:lnTo>
                <a:lnTo>
                  <a:pt x="2032114" y="389054"/>
                </a:lnTo>
                <a:lnTo>
                  <a:pt x="2029304" y="395446"/>
                </a:lnTo>
                <a:lnTo>
                  <a:pt x="2026209" y="401766"/>
                </a:lnTo>
                <a:lnTo>
                  <a:pt x="2022827" y="408003"/>
                </a:lnTo>
                <a:lnTo>
                  <a:pt x="2054517" y="445424"/>
                </a:lnTo>
                <a:lnTo>
                  <a:pt x="2076209" y="485325"/>
                </a:lnTo>
                <a:lnTo>
                  <a:pt x="2088077" y="526734"/>
                </a:lnTo>
                <a:lnTo>
                  <a:pt x="2090293" y="568680"/>
                </a:lnTo>
                <a:lnTo>
                  <a:pt x="2083029" y="610189"/>
                </a:lnTo>
                <a:lnTo>
                  <a:pt x="2066459" y="650291"/>
                </a:lnTo>
                <a:lnTo>
                  <a:pt x="2040754" y="688012"/>
                </a:lnTo>
                <a:lnTo>
                  <a:pt x="2006086" y="722382"/>
                </a:lnTo>
                <a:lnTo>
                  <a:pt x="1962629" y="752427"/>
                </a:lnTo>
                <a:lnTo>
                  <a:pt x="1927678" y="769951"/>
                </a:lnTo>
                <a:lnTo>
                  <a:pt x="1890192" y="783939"/>
                </a:lnTo>
                <a:lnTo>
                  <a:pt x="1850633" y="794236"/>
                </a:lnTo>
                <a:lnTo>
                  <a:pt x="1809467" y="800687"/>
                </a:lnTo>
                <a:lnTo>
                  <a:pt x="1803364" y="842874"/>
                </a:lnTo>
                <a:lnTo>
                  <a:pt x="1786669" y="882106"/>
                </a:lnTo>
                <a:lnTo>
                  <a:pt x="1760517" y="917545"/>
                </a:lnTo>
                <a:lnTo>
                  <a:pt x="1726044" y="948356"/>
                </a:lnTo>
                <a:lnTo>
                  <a:pt x="1684386" y="973702"/>
                </a:lnTo>
                <a:lnTo>
                  <a:pt x="1636678" y="992747"/>
                </a:lnTo>
                <a:lnTo>
                  <a:pt x="1584055" y="1004654"/>
                </a:lnTo>
                <a:lnTo>
                  <a:pt x="1527654" y="1008586"/>
                </a:lnTo>
                <a:lnTo>
                  <a:pt x="1489282" y="1006340"/>
                </a:lnTo>
                <a:lnTo>
                  <a:pt x="1451851" y="1000236"/>
                </a:lnTo>
                <a:lnTo>
                  <a:pt x="1415872" y="990370"/>
                </a:lnTo>
                <a:lnTo>
                  <a:pt x="1381858" y="976836"/>
                </a:lnTo>
                <a:lnTo>
                  <a:pt x="1362438" y="1013988"/>
                </a:lnTo>
                <a:lnTo>
                  <a:pt x="1336053" y="1047421"/>
                </a:lnTo>
                <a:lnTo>
                  <a:pt x="1303543" y="1076796"/>
                </a:lnTo>
                <a:lnTo>
                  <a:pt x="1265748" y="1101778"/>
                </a:lnTo>
                <a:lnTo>
                  <a:pt x="1223505" y="1122029"/>
                </a:lnTo>
                <a:lnTo>
                  <a:pt x="1177654" y="1137213"/>
                </a:lnTo>
                <a:lnTo>
                  <a:pt x="1129035" y="1146992"/>
                </a:lnTo>
                <a:lnTo>
                  <a:pt x="1078485" y="1151031"/>
                </a:lnTo>
                <a:lnTo>
                  <a:pt x="1026844" y="1148992"/>
                </a:lnTo>
                <a:lnTo>
                  <a:pt x="974950" y="1140539"/>
                </a:lnTo>
                <a:lnTo>
                  <a:pt x="922755" y="1124874"/>
                </a:lnTo>
                <a:lnTo>
                  <a:pt x="875239" y="1102852"/>
                </a:lnTo>
                <a:lnTo>
                  <a:pt x="833415" y="1075067"/>
                </a:lnTo>
                <a:lnTo>
                  <a:pt x="798293" y="1042114"/>
                </a:lnTo>
                <a:lnTo>
                  <a:pt x="753135" y="1059543"/>
                </a:lnTo>
                <a:lnTo>
                  <a:pt x="706396" y="1071964"/>
                </a:lnTo>
                <a:lnTo>
                  <a:pt x="658687" y="1079494"/>
                </a:lnTo>
                <a:lnTo>
                  <a:pt x="610615" y="1082246"/>
                </a:lnTo>
                <a:lnTo>
                  <a:pt x="562793" y="1080336"/>
                </a:lnTo>
                <a:lnTo>
                  <a:pt x="515829" y="1073880"/>
                </a:lnTo>
                <a:lnTo>
                  <a:pt x="470334" y="1062992"/>
                </a:lnTo>
                <a:lnTo>
                  <a:pt x="426917" y="1047787"/>
                </a:lnTo>
                <a:lnTo>
                  <a:pt x="386188" y="1028380"/>
                </a:lnTo>
                <a:lnTo>
                  <a:pt x="348757" y="1004887"/>
                </a:lnTo>
                <a:lnTo>
                  <a:pt x="315234" y="977423"/>
                </a:lnTo>
                <a:lnTo>
                  <a:pt x="286229" y="946102"/>
                </a:lnTo>
                <a:lnTo>
                  <a:pt x="284959" y="944324"/>
                </a:lnTo>
                <a:lnTo>
                  <a:pt x="283562" y="942673"/>
                </a:lnTo>
                <a:lnTo>
                  <a:pt x="282292" y="941022"/>
                </a:lnTo>
                <a:lnTo>
                  <a:pt x="225788" y="940321"/>
                </a:lnTo>
                <a:lnTo>
                  <a:pt x="173331" y="928934"/>
                </a:lnTo>
                <a:lnTo>
                  <a:pt x="127146" y="908177"/>
                </a:lnTo>
                <a:lnTo>
                  <a:pt x="89459" y="879366"/>
                </a:lnTo>
                <a:lnTo>
                  <a:pt x="62497" y="843817"/>
                </a:lnTo>
                <a:lnTo>
                  <a:pt x="48485" y="802846"/>
                </a:lnTo>
                <a:lnTo>
                  <a:pt x="48136" y="768461"/>
                </a:lnTo>
                <a:lnTo>
                  <a:pt x="57598" y="735219"/>
                </a:lnTo>
                <a:lnTo>
                  <a:pt x="76346" y="704262"/>
                </a:lnTo>
                <a:lnTo>
                  <a:pt x="103857" y="676735"/>
                </a:lnTo>
                <a:lnTo>
                  <a:pt x="59483" y="650579"/>
                </a:lnTo>
                <a:lnTo>
                  <a:pt x="26909" y="617685"/>
                </a:lnTo>
                <a:lnTo>
                  <a:pt x="6845" y="580120"/>
                </a:lnTo>
                <a:lnTo>
                  <a:pt x="0" y="539951"/>
                </a:lnTo>
                <a:lnTo>
                  <a:pt x="7082" y="499247"/>
                </a:lnTo>
                <a:lnTo>
                  <a:pt x="28800" y="460073"/>
                </a:lnTo>
                <a:lnTo>
                  <a:pt x="58637" y="430323"/>
                </a:lnTo>
                <a:lnTo>
                  <a:pt x="96333" y="406955"/>
                </a:lnTo>
                <a:lnTo>
                  <a:pt x="140171" y="390779"/>
                </a:lnTo>
                <a:lnTo>
                  <a:pt x="188439" y="382603"/>
                </a:lnTo>
                <a:lnTo>
                  <a:pt x="190217" y="3790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5453" y="2593213"/>
            <a:ext cx="73152" cy="731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74132" y="2312797"/>
            <a:ext cx="352298" cy="2954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68873" y="1974469"/>
            <a:ext cx="122555" cy="21590"/>
          </a:xfrm>
          <a:custGeom>
            <a:avLst/>
            <a:gdLst/>
            <a:ahLst/>
            <a:cxnLst/>
            <a:rect l="l" t="t" r="r" b="b"/>
            <a:pathLst>
              <a:path w="122554" h="21589">
                <a:moveTo>
                  <a:pt x="122427" y="21208"/>
                </a:moveTo>
                <a:lnTo>
                  <a:pt x="90493" y="21252"/>
                </a:lnTo>
                <a:lnTo>
                  <a:pt x="59070" y="17652"/>
                </a:lnTo>
                <a:lnTo>
                  <a:pt x="28719" y="10529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45784" y="2227960"/>
            <a:ext cx="53975" cy="10160"/>
          </a:xfrm>
          <a:custGeom>
            <a:avLst/>
            <a:gdLst/>
            <a:ahLst/>
            <a:cxnLst/>
            <a:rect l="l" t="t" r="r" b="b"/>
            <a:pathLst>
              <a:path w="53975" h="10160">
                <a:moveTo>
                  <a:pt x="53466" y="0"/>
                </a:moveTo>
                <a:lnTo>
                  <a:pt x="40451" y="3498"/>
                </a:lnTo>
                <a:lnTo>
                  <a:pt x="27162" y="6365"/>
                </a:lnTo>
                <a:lnTo>
                  <a:pt x="13658" y="8590"/>
                </a:lnTo>
                <a:lnTo>
                  <a:pt x="0" y="101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28639" y="2293239"/>
            <a:ext cx="32384" cy="46355"/>
          </a:xfrm>
          <a:custGeom>
            <a:avLst/>
            <a:gdLst/>
            <a:ahLst/>
            <a:cxnLst/>
            <a:rect l="l" t="t" r="r" b="b"/>
            <a:pathLst>
              <a:path w="32385" h="46355">
                <a:moveTo>
                  <a:pt x="32258" y="46355"/>
                </a:moveTo>
                <a:lnTo>
                  <a:pt x="22949" y="35290"/>
                </a:lnTo>
                <a:lnTo>
                  <a:pt x="14462" y="23844"/>
                </a:lnTo>
                <a:lnTo>
                  <a:pt x="6808" y="1206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44843" y="222402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4" h="50800">
                <a:moveTo>
                  <a:pt x="12826" y="0"/>
                </a:moveTo>
                <a:lnTo>
                  <a:pt x="10947" y="12902"/>
                </a:lnTo>
                <a:lnTo>
                  <a:pt x="8175" y="25685"/>
                </a:lnTo>
                <a:lnTo>
                  <a:pt x="4522" y="38326"/>
                </a:lnTo>
                <a:lnTo>
                  <a:pt x="0" y="50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09383" y="1905254"/>
            <a:ext cx="166243" cy="1991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14565" y="1707388"/>
            <a:ext cx="70485" cy="71755"/>
          </a:xfrm>
          <a:custGeom>
            <a:avLst/>
            <a:gdLst/>
            <a:ahLst/>
            <a:cxnLst/>
            <a:rect l="l" t="t" r="r" b="b"/>
            <a:pathLst>
              <a:path w="70484" h="71755">
                <a:moveTo>
                  <a:pt x="69976" y="0"/>
                </a:moveTo>
                <a:lnTo>
                  <a:pt x="56721" y="20044"/>
                </a:lnTo>
                <a:lnTo>
                  <a:pt x="40512" y="38719"/>
                </a:lnTo>
                <a:lnTo>
                  <a:pt x="21542" y="55846"/>
                </a:lnTo>
                <a:lnTo>
                  <a:pt x="0" y="712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16647" y="1442974"/>
            <a:ext cx="3810" cy="33655"/>
          </a:xfrm>
          <a:custGeom>
            <a:avLst/>
            <a:gdLst/>
            <a:ahLst/>
            <a:cxnLst/>
            <a:rect l="l" t="t" r="r" b="b"/>
            <a:pathLst>
              <a:path w="3809" h="33655">
                <a:moveTo>
                  <a:pt x="0" y="0"/>
                </a:moveTo>
                <a:lnTo>
                  <a:pt x="1736" y="8330"/>
                </a:lnTo>
                <a:lnTo>
                  <a:pt x="2936" y="16732"/>
                </a:lnTo>
                <a:lnTo>
                  <a:pt x="3589" y="25181"/>
                </a:lnTo>
                <a:lnTo>
                  <a:pt x="3682" y="3365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69861" y="1360805"/>
            <a:ext cx="36195" cy="43180"/>
          </a:xfrm>
          <a:custGeom>
            <a:avLst/>
            <a:gdLst/>
            <a:ahLst/>
            <a:cxnLst/>
            <a:rect l="l" t="t" r="r" b="b"/>
            <a:pathLst>
              <a:path w="36195" h="43180">
                <a:moveTo>
                  <a:pt x="0" y="42925"/>
                </a:moveTo>
                <a:lnTo>
                  <a:pt x="7399" y="31503"/>
                </a:lnTo>
                <a:lnTo>
                  <a:pt x="15859" y="20510"/>
                </a:lnTo>
                <a:lnTo>
                  <a:pt x="25342" y="9993"/>
                </a:lnTo>
                <a:lnTo>
                  <a:pt x="3581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34582" y="1387094"/>
            <a:ext cx="17780" cy="37465"/>
          </a:xfrm>
          <a:custGeom>
            <a:avLst/>
            <a:gdLst/>
            <a:ahLst/>
            <a:cxnLst/>
            <a:rect l="l" t="t" r="r" b="b"/>
            <a:pathLst>
              <a:path w="17779" h="37465">
                <a:moveTo>
                  <a:pt x="0" y="37083"/>
                </a:moveTo>
                <a:lnTo>
                  <a:pt x="3165" y="27539"/>
                </a:lnTo>
                <a:lnTo>
                  <a:pt x="7127" y="18161"/>
                </a:lnTo>
                <a:lnTo>
                  <a:pt x="11876" y="8973"/>
                </a:lnTo>
                <a:lnTo>
                  <a:pt x="1739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41135" y="1436750"/>
            <a:ext cx="62865" cy="36195"/>
          </a:xfrm>
          <a:custGeom>
            <a:avLst/>
            <a:gdLst/>
            <a:ahLst/>
            <a:cxnLst/>
            <a:rect l="l" t="t" r="r" b="b"/>
            <a:pathLst>
              <a:path w="62864" h="36194">
                <a:moveTo>
                  <a:pt x="0" y="0"/>
                </a:moveTo>
                <a:lnTo>
                  <a:pt x="16732" y="7901"/>
                </a:lnTo>
                <a:lnTo>
                  <a:pt x="32797" y="16541"/>
                </a:lnTo>
                <a:lnTo>
                  <a:pt x="48148" y="25896"/>
                </a:lnTo>
                <a:lnTo>
                  <a:pt x="62737" y="3594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2947" y="1681226"/>
            <a:ext cx="11430" cy="38100"/>
          </a:xfrm>
          <a:custGeom>
            <a:avLst/>
            <a:gdLst/>
            <a:ahLst/>
            <a:cxnLst/>
            <a:rect l="l" t="t" r="r" b="b"/>
            <a:pathLst>
              <a:path w="11429" h="38100">
                <a:moveTo>
                  <a:pt x="11049" y="37719"/>
                </a:moveTo>
                <a:lnTo>
                  <a:pt x="7500" y="28432"/>
                </a:lnTo>
                <a:lnTo>
                  <a:pt x="4476" y="19050"/>
                </a:lnTo>
                <a:lnTo>
                  <a:pt x="1976" y="9572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559933" y="1519555"/>
            <a:ext cx="15513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訓練之</a:t>
            </a:r>
            <a:r>
              <a:rPr sz="20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模</a:t>
            </a: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型 推論準</a:t>
            </a:r>
            <a:r>
              <a:rPr sz="20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確</a:t>
            </a:r>
            <a:r>
              <a:rPr sz="20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率差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2985897" y="349707"/>
            <a:ext cx="2871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深度</a:t>
            </a:r>
            <a:r>
              <a:rPr spc="-15" dirty="0"/>
              <a:t>學</a:t>
            </a:r>
            <a:r>
              <a:rPr spc="5" dirty="0"/>
              <a:t>習的</a:t>
            </a:r>
            <a:r>
              <a:rPr spc="-15" dirty="0"/>
              <a:t>難</a:t>
            </a:r>
            <a:r>
              <a:rPr spc="5" dirty="0"/>
              <a:t>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1101852"/>
            <a:ext cx="7737348" cy="160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7989" y="119634"/>
            <a:ext cx="3611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2400" u="heavy" spc="-40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</a:t>
            </a:r>
            <a:r>
              <a:rPr sz="2400" u="heavy" spc="-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e</a:t>
            </a:r>
            <a:r>
              <a:rPr sz="2400" u="heavy" spc="-7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r</a:t>
            </a:r>
            <a:r>
              <a:rPr sz="2400" u="heavy" spc="-19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2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</a:t>
            </a:r>
            <a:r>
              <a:rPr sz="2400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	</a:t>
            </a:r>
            <a:r>
              <a:rPr sz="2400" u="heavy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Noto Sans Mono CJK JP Regular"/>
                <a:cs typeface="Noto Sans Mono CJK JP Regular"/>
              </a:rPr>
              <a:t>基底再利用之範例</a:t>
            </a:r>
            <a:r>
              <a:rPr sz="2400" u="heavy" spc="-9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989" y="600582"/>
            <a:ext cx="155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程式</a:t>
            </a:r>
            <a:r>
              <a:rPr sz="20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範</a:t>
            </a:r>
            <a:r>
              <a:rPr sz="2000" spc="-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例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說明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7804" y="2708148"/>
            <a:ext cx="7703820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2205227"/>
            <a:ext cx="2586355" cy="144780"/>
          </a:xfrm>
          <a:custGeom>
            <a:avLst/>
            <a:gdLst/>
            <a:ahLst/>
            <a:cxnLst/>
            <a:rect l="l" t="t" r="r" b="b"/>
            <a:pathLst>
              <a:path w="2586354" h="144780">
                <a:moveTo>
                  <a:pt x="0" y="24130"/>
                </a:moveTo>
                <a:lnTo>
                  <a:pt x="1895" y="14733"/>
                </a:lnTo>
                <a:lnTo>
                  <a:pt x="7064" y="7064"/>
                </a:lnTo>
                <a:lnTo>
                  <a:pt x="14733" y="1895"/>
                </a:lnTo>
                <a:lnTo>
                  <a:pt x="24130" y="0"/>
                </a:lnTo>
                <a:lnTo>
                  <a:pt x="1428623" y="0"/>
                </a:lnTo>
                <a:lnTo>
                  <a:pt x="2040889" y="0"/>
                </a:lnTo>
                <a:lnTo>
                  <a:pt x="2424938" y="0"/>
                </a:lnTo>
                <a:lnTo>
                  <a:pt x="2434334" y="1895"/>
                </a:lnTo>
                <a:lnTo>
                  <a:pt x="2442003" y="7064"/>
                </a:lnTo>
                <a:lnTo>
                  <a:pt x="2447172" y="14733"/>
                </a:lnTo>
                <a:lnTo>
                  <a:pt x="2449068" y="24130"/>
                </a:lnTo>
                <a:lnTo>
                  <a:pt x="2449068" y="84455"/>
                </a:lnTo>
                <a:lnTo>
                  <a:pt x="2586101" y="107950"/>
                </a:lnTo>
                <a:lnTo>
                  <a:pt x="2449068" y="120650"/>
                </a:lnTo>
                <a:lnTo>
                  <a:pt x="2447172" y="130046"/>
                </a:lnTo>
                <a:lnTo>
                  <a:pt x="2442003" y="137715"/>
                </a:lnTo>
                <a:lnTo>
                  <a:pt x="2434334" y="142884"/>
                </a:lnTo>
                <a:lnTo>
                  <a:pt x="2424938" y="144780"/>
                </a:lnTo>
                <a:lnTo>
                  <a:pt x="2040889" y="144780"/>
                </a:lnTo>
                <a:lnTo>
                  <a:pt x="1428623" y="144780"/>
                </a:lnTo>
                <a:lnTo>
                  <a:pt x="24130" y="144780"/>
                </a:lnTo>
                <a:lnTo>
                  <a:pt x="14733" y="142884"/>
                </a:lnTo>
                <a:lnTo>
                  <a:pt x="7064" y="137715"/>
                </a:lnTo>
                <a:lnTo>
                  <a:pt x="1895" y="130046"/>
                </a:lnTo>
                <a:lnTo>
                  <a:pt x="0" y="120650"/>
                </a:lnTo>
                <a:lnTo>
                  <a:pt x="0" y="84455"/>
                </a:lnTo>
                <a:lnTo>
                  <a:pt x="0" y="2413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9279" y="2186685"/>
            <a:ext cx="137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使用</a:t>
            </a:r>
            <a:r>
              <a:rPr sz="1200" spc="-13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spc="-125" dirty="0">
                <a:solidFill>
                  <a:srgbClr val="FF0000"/>
                </a:solidFill>
                <a:latin typeface="Arial"/>
                <a:cs typeface="Arial"/>
              </a:rPr>
              <a:t>GG1</a:t>
            </a:r>
            <a:r>
              <a:rPr sz="1200" spc="-9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2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模型基底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9927" y="3453384"/>
            <a:ext cx="3484245" cy="861060"/>
          </a:xfrm>
          <a:custGeom>
            <a:avLst/>
            <a:gdLst/>
            <a:ahLst/>
            <a:cxnLst/>
            <a:rect l="l" t="t" r="r" b="b"/>
            <a:pathLst>
              <a:path w="3484245" h="861060">
                <a:moveTo>
                  <a:pt x="0" y="143510"/>
                </a:moveTo>
                <a:lnTo>
                  <a:pt x="7317" y="98153"/>
                </a:lnTo>
                <a:lnTo>
                  <a:pt x="27692" y="58759"/>
                </a:lnTo>
                <a:lnTo>
                  <a:pt x="58759" y="27692"/>
                </a:lnTo>
                <a:lnTo>
                  <a:pt x="98153" y="7317"/>
                </a:lnTo>
                <a:lnTo>
                  <a:pt x="143510" y="0"/>
                </a:lnTo>
                <a:lnTo>
                  <a:pt x="1921129" y="0"/>
                </a:lnTo>
                <a:lnTo>
                  <a:pt x="2744470" y="0"/>
                </a:lnTo>
                <a:lnTo>
                  <a:pt x="3149854" y="0"/>
                </a:lnTo>
                <a:lnTo>
                  <a:pt x="3195210" y="7317"/>
                </a:lnTo>
                <a:lnTo>
                  <a:pt x="3234604" y="27692"/>
                </a:lnTo>
                <a:lnTo>
                  <a:pt x="3265671" y="58759"/>
                </a:lnTo>
                <a:lnTo>
                  <a:pt x="3286046" y="98153"/>
                </a:lnTo>
                <a:lnTo>
                  <a:pt x="3293364" y="143510"/>
                </a:lnTo>
                <a:lnTo>
                  <a:pt x="3483864" y="236600"/>
                </a:lnTo>
                <a:lnTo>
                  <a:pt x="3293364" y="358774"/>
                </a:lnTo>
                <a:lnTo>
                  <a:pt x="3293364" y="717549"/>
                </a:lnTo>
                <a:lnTo>
                  <a:pt x="3286046" y="762906"/>
                </a:lnTo>
                <a:lnTo>
                  <a:pt x="3265671" y="802300"/>
                </a:lnTo>
                <a:lnTo>
                  <a:pt x="3234604" y="833367"/>
                </a:lnTo>
                <a:lnTo>
                  <a:pt x="3195210" y="853742"/>
                </a:lnTo>
                <a:lnTo>
                  <a:pt x="3149854" y="861059"/>
                </a:lnTo>
                <a:lnTo>
                  <a:pt x="2744470" y="861059"/>
                </a:lnTo>
                <a:lnTo>
                  <a:pt x="1921129" y="861059"/>
                </a:lnTo>
                <a:lnTo>
                  <a:pt x="143510" y="861059"/>
                </a:lnTo>
                <a:lnTo>
                  <a:pt x="98153" y="853742"/>
                </a:lnTo>
                <a:lnTo>
                  <a:pt x="58759" y="833367"/>
                </a:lnTo>
                <a:lnTo>
                  <a:pt x="27692" y="802300"/>
                </a:lnTo>
                <a:lnTo>
                  <a:pt x="7317" y="762906"/>
                </a:lnTo>
                <a:lnTo>
                  <a:pt x="0" y="717549"/>
                </a:lnTo>
                <a:lnTo>
                  <a:pt x="0" y="358774"/>
                </a:lnTo>
                <a:lnTo>
                  <a:pt x="0" y="143510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99328" y="3477514"/>
            <a:ext cx="204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訓練資料加上資料增強方法， 以</a:t>
            </a:r>
            <a:r>
              <a:rPr sz="1200" spc="-120" dirty="0">
                <a:solidFill>
                  <a:srgbClr val="FF0000"/>
                </a:solidFill>
                <a:latin typeface="Arial"/>
                <a:cs typeface="Arial"/>
              </a:rPr>
              <a:t>VGG16</a:t>
            </a:r>
            <a:r>
              <a:rPr sz="12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模型為基底重新訓練</a:t>
            </a:r>
            <a:endParaRPr sz="1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989" y="119634"/>
            <a:ext cx="3611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2400" u="heavy" spc="-4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</a:t>
            </a:r>
            <a:r>
              <a:rPr sz="2400" u="heavy" spc="-6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e</a:t>
            </a:r>
            <a:r>
              <a:rPr sz="2400" u="heavy" spc="-7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r</a:t>
            </a:r>
            <a:r>
              <a:rPr sz="2400" u="heavy" spc="-19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</a:t>
            </a:r>
            <a:r>
              <a:rPr sz="2400" u="heavy" spc="-26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</a:t>
            </a:r>
            <a:r>
              <a:rPr sz="2400" u="heavy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	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基底再利用之範例</a:t>
            </a:r>
            <a:r>
              <a:rPr sz="2400" u="heavy" spc="-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949" y="2090238"/>
            <a:ext cx="3321981" cy="2234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1389" y="2083618"/>
            <a:ext cx="3254509" cy="222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8670" y="4425442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準確率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4305" y="444779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損失函數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989" y="1291209"/>
            <a:ext cx="734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68750"/>
              <a:buFont typeface="Wingdings"/>
              <a:buChar char=""/>
              <a:tabLst>
                <a:tab pos="299085" algn="l"/>
                <a:tab pos="299720" algn="l"/>
              </a:tabLst>
            </a:pPr>
            <a:r>
              <a:rPr sz="1600" spc="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使用基底再</a:t>
            </a:r>
            <a:r>
              <a:rPr sz="16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利用</a:t>
            </a:r>
            <a:r>
              <a:rPr sz="1600" spc="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法</a:t>
            </a:r>
            <a:r>
              <a:rPr sz="1600" spc="-6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：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(tra_acc:</a:t>
            </a:r>
            <a:r>
              <a:rPr sz="16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0.881/loss: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0.2739</a:t>
            </a:r>
            <a:r>
              <a:rPr sz="1600" spc="-8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val_acc: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0.9020/val_loss: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0.2347)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565" y="1279240"/>
            <a:ext cx="6968490" cy="36379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優點：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64769" marR="268605" indent="91313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驗證準確率</a:t>
            </a:r>
            <a:r>
              <a:rPr sz="1800" spc="-65" dirty="0">
                <a:latin typeface="Arial"/>
                <a:cs typeface="Arial"/>
              </a:rPr>
              <a:t>Validation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Accuracy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提高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與特徵擷取比較</a:t>
            </a:r>
            <a:r>
              <a:rPr sz="1800" spc="-35" dirty="0">
                <a:latin typeface="Arial"/>
                <a:cs typeface="Arial"/>
              </a:rPr>
              <a:t>)</a:t>
            </a:r>
            <a:r>
              <a:rPr sz="1800" spc="-35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且 </a:t>
            </a:r>
            <a:r>
              <a:rPr sz="1800" spc="-95" dirty="0">
                <a:latin typeface="Arial"/>
                <a:cs typeface="Arial"/>
              </a:rPr>
              <a:t>Training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Accuracy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與</a:t>
            </a:r>
            <a:r>
              <a:rPr sz="1800" spc="-65" dirty="0">
                <a:latin typeface="Arial"/>
                <a:cs typeface="Arial"/>
              </a:rPr>
              <a:t>Validation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Accuracy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所得到的效果較一致，</a:t>
            </a:r>
            <a:endParaRPr sz="1800">
              <a:latin typeface="Noto Sans Mono CJK JP Regular"/>
              <a:cs typeface="Noto Sans Mono CJK JP Regular"/>
            </a:endParaRPr>
          </a:p>
          <a:p>
            <a:pPr marL="64769" marR="1143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Validation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甚至比</a:t>
            </a:r>
            <a:r>
              <a:rPr sz="1800" spc="-95" dirty="0">
                <a:latin typeface="Arial"/>
                <a:cs typeface="Arial"/>
              </a:rPr>
              <a:t>Training</a:t>
            </a:r>
            <a:r>
              <a:rPr sz="1800" dirty="0">
                <a:latin typeface="Noto Sans Mono CJK JP Regular"/>
                <a:cs typeface="Noto Sans Mono CJK JP Regular"/>
              </a:rPr>
              <a:t>更好，比較沒有</a:t>
            </a:r>
            <a:r>
              <a:rPr sz="1800" spc="-490" dirty="0">
                <a:latin typeface="Noto Sans Mono CJK JP Regular"/>
                <a:cs typeface="Noto Sans Mono CJK JP Regular"/>
              </a:rPr>
              <a:t> </a:t>
            </a:r>
            <a:r>
              <a:rPr sz="1800" spc="-35" dirty="0">
                <a:latin typeface="Arial"/>
                <a:cs typeface="Arial"/>
              </a:rPr>
              <a:t>Overfitting</a:t>
            </a:r>
            <a:r>
              <a:rPr sz="1800" dirty="0">
                <a:latin typeface="Noto Sans Mono CJK JP Regular"/>
                <a:cs typeface="Noto Sans Mono CJK JP Regular"/>
              </a:rPr>
              <a:t>的問題，實際在推 論時效果較佳。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缺點：</a:t>
            </a:r>
            <a:endParaRPr sz="2000">
              <a:latin typeface="Noto Sans Mono CJK JP Regular"/>
              <a:cs typeface="Noto Sans Mono CJK JP Regular"/>
            </a:endParaRPr>
          </a:p>
          <a:p>
            <a:pPr marL="97155" marR="5080" indent="91313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因為要訓練大量資料，耗費資源資源</a:t>
            </a:r>
            <a:r>
              <a:rPr sz="1800" spc="5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訓練速度慢，實測結 果，幾</a:t>
            </a:r>
            <a:r>
              <a:rPr sz="1800" spc="-10" dirty="0">
                <a:latin typeface="Noto Sans Mono CJK JP Regular"/>
                <a:cs typeface="Noto Sans Mono CJK JP Regular"/>
              </a:rPr>
              <a:t>乎</a:t>
            </a:r>
            <a:r>
              <a:rPr sz="1800" dirty="0">
                <a:latin typeface="Noto Sans Mono CJK JP Regular"/>
                <a:cs typeface="Noto Sans Mono CJK JP Regular"/>
              </a:rPr>
              <a:t>無法在僅有</a:t>
            </a:r>
            <a:r>
              <a:rPr sz="1800" spc="-260" dirty="0">
                <a:latin typeface="Arial"/>
                <a:cs typeface="Arial"/>
              </a:rPr>
              <a:t>CPU</a:t>
            </a:r>
            <a:r>
              <a:rPr sz="1800" dirty="0">
                <a:latin typeface="Noto Sans Mono CJK JP Regular"/>
                <a:cs typeface="Noto Sans Mono CJK JP Regular"/>
              </a:rPr>
              <a:t>的筆電電腦上作訓練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因為每個循環需時數 分</a:t>
            </a:r>
            <a:r>
              <a:rPr sz="1800" spc="-5" dirty="0">
                <a:latin typeface="Noto Sans Mono CJK JP Regular"/>
                <a:cs typeface="Noto Sans Mono CJK JP Regular"/>
              </a:rPr>
              <a:t>鐘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。必須使用</a:t>
            </a:r>
            <a:r>
              <a:rPr sz="1800" spc="-165" dirty="0">
                <a:latin typeface="Arial"/>
                <a:cs typeface="Arial"/>
              </a:rPr>
              <a:t>GPU/TPU</a:t>
            </a:r>
            <a:r>
              <a:rPr sz="1800" dirty="0">
                <a:latin typeface="Noto Sans Mono CJK JP Regular"/>
                <a:cs typeface="Noto Sans Mono CJK JP Regular"/>
              </a:rPr>
              <a:t>方能順利訓練，或是利用雲端工具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105" dirty="0">
                <a:latin typeface="Arial"/>
                <a:cs typeface="Arial"/>
              </a:rPr>
              <a:t>Cloud  </a:t>
            </a:r>
            <a:r>
              <a:rPr sz="1800" spc="-135" dirty="0">
                <a:latin typeface="Arial"/>
                <a:cs typeface="Arial"/>
              </a:rPr>
              <a:t>Sever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來訓練，如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u="sng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Colaboratory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的協助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於主題二介紹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565" y="492328"/>
            <a:ext cx="3508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19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1F487C"/>
                  </a:solidFill>
                </a:uFill>
              </a:rPr>
              <a:t>基底再利用法優缺點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69" y="1861565"/>
            <a:ext cx="56711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二、</a:t>
            </a:r>
            <a:r>
              <a:rPr sz="2800" spc="-165" dirty="0">
                <a:latin typeface="Arial"/>
                <a:cs typeface="Arial"/>
              </a:rPr>
              <a:t>Google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Colab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(Colaboratory)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" dirty="0"/>
              <a:t>運用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8170" y="2498598"/>
            <a:ext cx="35553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600" spc="-150" dirty="0">
                <a:latin typeface="Arial"/>
                <a:cs typeface="Arial"/>
              </a:rPr>
              <a:t>Google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Colab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10" dirty="0">
                <a:latin typeface="Noto Sans Mono CJK JP Regular"/>
                <a:cs typeface="Noto Sans Mono CJK JP Regular"/>
              </a:rPr>
              <a:t>功能</a:t>
            </a:r>
            <a:r>
              <a:rPr sz="2600" dirty="0">
                <a:latin typeface="Noto Sans Mono CJK JP Regular"/>
                <a:cs typeface="Noto Sans Mono CJK JP Regular"/>
              </a:rPr>
              <a:t>介紹</a:t>
            </a:r>
            <a:endParaRPr sz="2600">
              <a:latin typeface="Noto Sans Mono CJK JP Regular"/>
              <a:cs typeface="Noto Sans Mono CJK JP Regular"/>
            </a:endParaRPr>
          </a:p>
          <a:p>
            <a:pPr marL="355600" indent="-342900">
              <a:lnSpc>
                <a:spcPct val="100000"/>
              </a:lnSpc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600" spc="-70" dirty="0">
                <a:latin typeface="Arial"/>
                <a:cs typeface="Arial"/>
              </a:rPr>
              <a:t>Git</a:t>
            </a:r>
            <a:r>
              <a:rPr sz="2600" spc="-145" dirty="0">
                <a:latin typeface="Arial"/>
                <a:cs typeface="Arial"/>
              </a:rPr>
              <a:t> Hub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10" dirty="0">
                <a:latin typeface="Noto Sans Mono CJK JP Regular"/>
                <a:cs typeface="Noto Sans Mono CJK JP Regular"/>
              </a:rPr>
              <a:t>結合</a:t>
            </a:r>
            <a:r>
              <a:rPr sz="2600" dirty="0">
                <a:latin typeface="Noto Sans Mono CJK JP Regular"/>
                <a:cs typeface="Noto Sans Mono CJK JP Regular"/>
              </a:rPr>
              <a:t>應用</a:t>
            </a:r>
            <a:endParaRPr sz="2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756" y="998982"/>
            <a:ext cx="7474584" cy="5163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6680" indent="912494">
              <a:lnSpc>
                <a:spcPct val="100000"/>
              </a:lnSpc>
              <a:spcBef>
                <a:spcPts val="105"/>
              </a:spcBef>
            </a:pPr>
            <a:r>
              <a:rPr sz="2000" b="1" spc="-85" dirty="0">
                <a:latin typeface="Trebuchet MS"/>
                <a:cs typeface="Trebuchet MS"/>
              </a:rPr>
              <a:t>Google</a:t>
            </a:r>
            <a:r>
              <a:rPr sz="2000" b="1" spc="-16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Colaboratory</a:t>
            </a:r>
            <a:r>
              <a:rPr sz="2000" spc="-100" dirty="0">
                <a:latin typeface="Noto Sans Mono CJK JP Regular"/>
                <a:cs typeface="Noto Sans Mono CJK JP Regular"/>
              </a:rPr>
              <a:t>（</a:t>
            </a:r>
            <a:r>
              <a:rPr sz="2000" spc="10" dirty="0">
                <a:latin typeface="Noto Sans Mono CJK JP Regular"/>
                <a:cs typeface="Noto Sans Mono CJK JP Regular"/>
              </a:rPr>
              <a:t>簡</a:t>
            </a:r>
            <a:r>
              <a:rPr sz="2000" dirty="0">
                <a:latin typeface="Noto Sans Mono CJK JP Regular"/>
                <a:cs typeface="Noto Sans Mono CJK JP Regular"/>
              </a:rPr>
              <a:t>稱</a:t>
            </a:r>
            <a:r>
              <a:rPr sz="2000" spc="-114" dirty="0">
                <a:latin typeface="Arial"/>
                <a:cs typeface="Arial"/>
              </a:rPr>
              <a:t>Google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Colab</a:t>
            </a:r>
            <a:r>
              <a:rPr sz="2000" spc="-110" dirty="0">
                <a:latin typeface="Noto Sans Mono CJK JP Regular"/>
                <a:cs typeface="Noto Sans Mono CJK JP Regular"/>
              </a:rPr>
              <a:t>）</a:t>
            </a:r>
            <a:r>
              <a:rPr sz="2000" dirty="0">
                <a:latin typeface="Noto Sans Mono CJK JP Regular"/>
                <a:cs typeface="Noto Sans Mono CJK JP Regular"/>
              </a:rPr>
              <a:t>是</a:t>
            </a:r>
            <a:r>
              <a:rPr sz="2000" spc="-580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Arial"/>
                <a:cs typeface="Arial"/>
              </a:rPr>
              <a:t>Google </a:t>
            </a:r>
            <a:r>
              <a:rPr sz="2000" spc="10" dirty="0">
                <a:latin typeface="Noto Sans Mono CJK JP Regular"/>
                <a:cs typeface="Noto Sans Mono CJK JP Regular"/>
              </a:rPr>
              <a:t>提供的 一項</a:t>
            </a:r>
            <a:r>
              <a:rPr sz="2000" dirty="0">
                <a:latin typeface="Noto Sans Mono CJK JP Regular"/>
                <a:cs typeface="Noto Sans Mono CJK JP Regular"/>
              </a:rPr>
              <a:t>雲端</a:t>
            </a:r>
            <a:r>
              <a:rPr sz="2000" spc="-15" dirty="0">
                <a:latin typeface="Noto Sans Mono CJK JP Regular"/>
                <a:cs typeface="Noto Sans Mono CJK JP Regular"/>
              </a:rPr>
              <a:t>服</a:t>
            </a:r>
            <a:r>
              <a:rPr sz="2000" dirty="0">
                <a:latin typeface="Noto Sans Mono CJK JP Regular"/>
                <a:cs typeface="Noto Sans Mono CJK JP Regular"/>
              </a:rPr>
              <a:t>務，</a:t>
            </a:r>
            <a:r>
              <a:rPr sz="2000" spc="-10" dirty="0">
                <a:latin typeface="Noto Sans Mono CJK JP Regular"/>
                <a:cs typeface="Noto Sans Mono CJK JP Regular"/>
              </a:rPr>
              <a:t>供</a:t>
            </a:r>
            <a:r>
              <a:rPr sz="2000" dirty="0">
                <a:latin typeface="Noto Sans Mono CJK JP Regular"/>
                <a:cs typeface="Noto Sans Mono CJK JP Regular"/>
              </a:rPr>
              <a:t>教育</a:t>
            </a:r>
            <a:r>
              <a:rPr sz="2000" spc="-15" dirty="0">
                <a:latin typeface="Noto Sans Mono CJK JP Regular"/>
                <a:cs typeface="Noto Sans Mono CJK JP Regular"/>
              </a:rPr>
              <a:t>或</a:t>
            </a:r>
            <a:r>
              <a:rPr sz="2000" dirty="0">
                <a:latin typeface="Noto Sans Mono CJK JP Regular"/>
                <a:cs typeface="Noto Sans Mono CJK JP Regular"/>
              </a:rPr>
              <a:t>研究</a:t>
            </a:r>
            <a:r>
              <a:rPr sz="2000" spc="-15" dirty="0">
                <a:latin typeface="Noto Sans Mono CJK JP Regular"/>
                <a:cs typeface="Noto Sans Mono CJK JP Regular"/>
              </a:rPr>
              <a:t>領</a:t>
            </a:r>
            <a:r>
              <a:rPr sz="2000" dirty="0">
                <a:latin typeface="Noto Sans Mono CJK JP Regular"/>
                <a:cs typeface="Noto Sans Mono CJK JP Regular"/>
              </a:rPr>
              <a:t>域使</a:t>
            </a:r>
            <a:r>
              <a:rPr sz="2000" spc="-15" dirty="0">
                <a:latin typeface="Noto Sans Mono CJK JP Regular"/>
                <a:cs typeface="Noto Sans Mono CJK JP Regular"/>
              </a:rPr>
              <a:t>用</a:t>
            </a:r>
            <a:r>
              <a:rPr sz="2000" dirty="0">
                <a:latin typeface="Noto Sans Mono CJK JP Regular"/>
                <a:cs typeface="Noto Sans Mono CJK JP Regular"/>
              </a:rPr>
              <a:t>的免</a:t>
            </a:r>
            <a:r>
              <a:rPr sz="2000" spc="-15" dirty="0">
                <a:latin typeface="Noto Sans Mono CJK JP Regular"/>
                <a:cs typeface="Noto Sans Mono CJK JP Regular"/>
              </a:rPr>
              <a:t>費</a:t>
            </a:r>
            <a:r>
              <a:rPr sz="2000" dirty="0">
                <a:latin typeface="Noto Sans Mono CJK JP Regular"/>
                <a:cs typeface="Noto Sans Mono CJK JP Regular"/>
              </a:rPr>
              <a:t>機器</a:t>
            </a:r>
            <a:r>
              <a:rPr sz="2000" spc="-15" dirty="0">
                <a:latin typeface="Noto Sans Mono CJK JP Regular"/>
                <a:cs typeface="Noto Sans Mono CJK JP Regular"/>
              </a:rPr>
              <a:t>學</a:t>
            </a:r>
            <a:r>
              <a:rPr sz="2000" dirty="0">
                <a:latin typeface="Noto Sans Mono CJK JP Regular"/>
                <a:cs typeface="Noto Sans Mono CJK JP Regular"/>
              </a:rPr>
              <a:t>習</a:t>
            </a:r>
            <a:r>
              <a:rPr sz="2000" spc="-60" dirty="0">
                <a:latin typeface="Noto Sans Mono CJK JP Regular"/>
                <a:cs typeface="Noto Sans Mono CJK JP Regular"/>
              </a:rPr>
              <a:t>（</a:t>
            </a:r>
            <a:r>
              <a:rPr sz="2000" spc="-6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Learning</a:t>
            </a:r>
            <a:r>
              <a:rPr sz="2000" spc="-90" dirty="0">
                <a:latin typeface="Noto Sans Mono CJK JP Regular"/>
                <a:cs typeface="Noto Sans Mono CJK JP Regular"/>
              </a:rPr>
              <a:t>）</a:t>
            </a:r>
            <a:r>
              <a:rPr sz="2000" dirty="0">
                <a:latin typeface="Noto Sans Mono CJK JP Regular"/>
                <a:cs typeface="Noto Sans Mono CJK JP Regular"/>
              </a:rPr>
              <a:t>套件；</a:t>
            </a:r>
            <a:r>
              <a:rPr sz="2000" spc="-575" dirty="0">
                <a:latin typeface="Noto Sans Mono CJK JP Regular"/>
                <a:cs typeface="Noto Sans Mono CJK JP Regular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只要</a:t>
            </a:r>
            <a:r>
              <a:rPr sz="2000" dirty="0">
                <a:latin typeface="Noto Sans Mono CJK JP Regular"/>
                <a:cs typeface="Noto Sans Mono CJK JP Regular"/>
              </a:rPr>
              <a:t>有</a:t>
            </a:r>
            <a:r>
              <a:rPr sz="2000" spc="-59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Arial"/>
                <a:cs typeface="Arial"/>
              </a:rPr>
              <a:t>Google </a:t>
            </a:r>
            <a:r>
              <a:rPr sz="2000" spc="10" dirty="0">
                <a:latin typeface="Noto Sans Mono CJK JP Regular"/>
                <a:cs typeface="Noto Sans Mono CJK JP Regular"/>
              </a:rPr>
              <a:t>帳號</a:t>
            </a:r>
            <a:r>
              <a:rPr sz="2000" dirty="0">
                <a:latin typeface="Noto Sans Mono CJK JP Regular"/>
                <a:cs typeface="Noto Sans Mono CJK JP Regular"/>
              </a:rPr>
              <a:t>就</a:t>
            </a:r>
            <a:r>
              <a:rPr sz="2000" spc="-10" dirty="0">
                <a:latin typeface="Noto Sans Mono CJK JP Regular"/>
                <a:cs typeface="Noto Sans Mono CJK JP Regular"/>
              </a:rPr>
              <a:t>可</a:t>
            </a:r>
            <a:r>
              <a:rPr sz="2000" dirty="0">
                <a:latin typeface="Noto Sans Mono CJK JP Regular"/>
                <a:cs typeface="Noto Sans Mono CJK JP Regular"/>
              </a:rPr>
              <a:t>免費使用</a:t>
            </a:r>
            <a:r>
              <a:rPr sz="2000" spc="-59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Arial"/>
                <a:cs typeface="Arial"/>
              </a:rPr>
              <a:t>Google</a:t>
            </a:r>
            <a:r>
              <a:rPr sz="2000" spc="-130" dirty="0">
                <a:latin typeface="Arial"/>
                <a:cs typeface="Arial"/>
              </a:rPr>
              <a:t> Colab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Noto Sans Mono CJK JP Regular"/>
                <a:cs typeface="Noto Sans Mono CJK JP Regular"/>
              </a:rPr>
              <a:t>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Google </a:t>
            </a:r>
            <a:r>
              <a:rPr sz="2000" spc="-130" dirty="0">
                <a:latin typeface="Arial"/>
                <a:cs typeface="Arial"/>
              </a:rPr>
              <a:t>Colab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類似</a:t>
            </a:r>
            <a:r>
              <a:rPr sz="2000" dirty="0">
                <a:latin typeface="Noto Sans Mono CJK JP Regular"/>
                <a:cs typeface="Noto Sans Mono CJK JP Regular"/>
              </a:rPr>
              <a:t>於網路線</a:t>
            </a:r>
            <a:r>
              <a:rPr sz="2000" spc="-15" dirty="0">
                <a:latin typeface="Noto Sans Mono CJK JP Regular"/>
                <a:cs typeface="Noto Sans Mono CJK JP Regular"/>
              </a:rPr>
              <a:t>上</a:t>
            </a:r>
            <a:r>
              <a:rPr sz="2000" dirty="0">
                <a:latin typeface="Noto Sans Mono CJK JP Regular"/>
                <a:cs typeface="Noto Sans Mono CJK JP Regular"/>
              </a:rPr>
              <a:t>版的</a:t>
            </a:r>
            <a:r>
              <a:rPr sz="2000" spc="-575" dirty="0">
                <a:latin typeface="Noto Sans Mono CJK JP Regular"/>
                <a:cs typeface="Noto Sans Mono CJK JP Regular"/>
              </a:rPr>
              <a:t> </a:t>
            </a:r>
            <a:r>
              <a:rPr sz="20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Jupyter</a:t>
            </a:r>
            <a:r>
              <a:rPr sz="2000" u="sng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Notebook</a:t>
            </a:r>
            <a:r>
              <a:rPr sz="2000" spc="-13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dirty="0">
                <a:latin typeface="Noto Sans Mono CJK JP Regular"/>
                <a:cs typeface="Noto Sans Mono CJK JP Regular"/>
              </a:rPr>
              <a:t>使用介面，</a:t>
            </a:r>
            <a:r>
              <a:rPr sz="2000" spc="-15" dirty="0">
                <a:latin typeface="Noto Sans Mono CJK JP Regular"/>
                <a:cs typeface="Noto Sans Mono CJK JP Regular"/>
              </a:rPr>
              <a:t>啟動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Colab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之後</a:t>
            </a:r>
            <a:r>
              <a:rPr sz="2000" spc="5" dirty="0">
                <a:latin typeface="Noto Sans Mono CJK JP Regular"/>
                <a:cs typeface="Noto Sans Mono CJK JP Regular"/>
              </a:rPr>
              <a:t>就</a:t>
            </a:r>
            <a:r>
              <a:rPr sz="2000" spc="-15" dirty="0">
                <a:latin typeface="Noto Sans Mono CJK JP Regular"/>
                <a:cs typeface="Noto Sans Mono CJK JP Regular"/>
              </a:rPr>
              <a:t>可</a:t>
            </a:r>
            <a:r>
              <a:rPr sz="2000" spc="5" dirty="0">
                <a:latin typeface="Noto Sans Mono CJK JP Regular"/>
                <a:cs typeface="Noto Sans Mono CJK JP Regular"/>
              </a:rPr>
              <a:t>以開</a:t>
            </a:r>
            <a:r>
              <a:rPr sz="2000" spc="-20" dirty="0">
                <a:latin typeface="Noto Sans Mono CJK JP Regular"/>
                <a:cs typeface="Noto Sans Mono CJK JP Regular"/>
              </a:rPr>
              <a:t>啟</a:t>
            </a:r>
            <a:r>
              <a:rPr sz="2000" spc="5" dirty="0">
                <a:latin typeface="Noto Sans Mono CJK JP Regular"/>
                <a:cs typeface="Noto Sans Mono CJK JP Regular"/>
              </a:rPr>
              <a:t>直接</a:t>
            </a:r>
            <a:r>
              <a:rPr sz="2000" spc="-20" dirty="0">
                <a:latin typeface="Noto Sans Mono CJK JP Regular"/>
                <a:cs typeface="Noto Sans Mono CJK JP Regular"/>
              </a:rPr>
              <a:t>開</a:t>
            </a:r>
            <a:r>
              <a:rPr sz="2000" spc="5" dirty="0">
                <a:latin typeface="Noto Sans Mono CJK JP Regular"/>
                <a:cs typeface="Noto Sans Mono CJK JP Regular"/>
              </a:rPr>
              <a:t>始撰寫</a:t>
            </a:r>
            <a:r>
              <a:rPr sz="2000" spc="-600" dirty="0">
                <a:latin typeface="Noto Sans Mono CJK JP Regular"/>
                <a:cs typeface="Noto Sans Mono CJK JP Regular"/>
              </a:rPr>
              <a:t> </a:t>
            </a: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3</a:t>
            </a:r>
            <a:r>
              <a:rPr sz="2000" spc="-45" dirty="0">
                <a:latin typeface="Noto Sans Mono CJK JP Regular"/>
                <a:cs typeface="Noto Sans Mono CJK JP Regular"/>
              </a:rPr>
              <a:t>（</a:t>
            </a:r>
            <a:r>
              <a:rPr sz="2000" spc="10" dirty="0">
                <a:latin typeface="Noto Sans Mono CJK JP Regular"/>
                <a:cs typeface="Noto Sans Mono CJK JP Regular"/>
              </a:rPr>
              <a:t>或</a:t>
            </a: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2</a:t>
            </a:r>
            <a:r>
              <a:rPr sz="2000" spc="-30" dirty="0">
                <a:latin typeface="Noto Sans Mono CJK JP Regular"/>
                <a:cs typeface="Noto Sans Mono CJK JP Regular"/>
              </a:rPr>
              <a:t>），</a:t>
            </a:r>
            <a:r>
              <a:rPr sz="2000" spc="5" dirty="0">
                <a:latin typeface="Noto Sans Mono CJK JP Regular"/>
                <a:cs typeface="Noto Sans Mono CJK JP Regular"/>
              </a:rPr>
              <a:t>省下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Noto Sans Mono CJK JP Regular"/>
                <a:cs typeface="Noto Sans Mono CJK JP Regular"/>
              </a:rPr>
              <a:t>冗長</a:t>
            </a:r>
            <a:r>
              <a:rPr sz="2000" dirty="0">
                <a:latin typeface="Noto Sans Mono CJK JP Regular"/>
                <a:cs typeface="Noto Sans Mono CJK JP Regular"/>
              </a:rPr>
              <a:t>的建</a:t>
            </a:r>
            <a:r>
              <a:rPr sz="2000" spc="-15" dirty="0">
                <a:latin typeface="Noto Sans Mono CJK JP Regular"/>
                <a:cs typeface="Noto Sans Mono CJK JP Regular"/>
              </a:rPr>
              <a:t>置</a:t>
            </a:r>
            <a:r>
              <a:rPr sz="2000" spc="-150" dirty="0">
                <a:latin typeface="Arial"/>
                <a:cs typeface="Arial"/>
              </a:rPr>
              <a:t>Conda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Jupyter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Notebook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開發</a:t>
            </a:r>
            <a:r>
              <a:rPr sz="2000" dirty="0">
                <a:latin typeface="Noto Sans Mono CJK JP Regular"/>
                <a:cs typeface="Noto Sans Mono CJK JP Regular"/>
              </a:rPr>
              <a:t>環境時</a:t>
            </a:r>
            <a:r>
              <a:rPr sz="2000" spc="-10" dirty="0">
                <a:latin typeface="Noto Sans Mono CJK JP Regular"/>
                <a:cs typeface="Noto Sans Mono CJK JP Regular"/>
              </a:rPr>
              <a:t>間</a:t>
            </a:r>
            <a:r>
              <a:rPr sz="2000" dirty="0">
                <a:latin typeface="Noto Sans Mono CJK JP Regular"/>
                <a:cs typeface="Noto Sans Mono CJK JP Regular"/>
              </a:rPr>
              <a:t>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 marR="211454" indent="912494">
              <a:lnSpc>
                <a:spcPct val="100000"/>
              </a:lnSpc>
              <a:spcBef>
                <a:spcPts val="960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另外</a:t>
            </a:r>
            <a:r>
              <a:rPr sz="2000" spc="-110" dirty="0">
                <a:latin typeface="Noto Sans Mono CJK JP Regular"/>
                <a:cs typeface="Noto Sans Mono CJK JP Regular"/>
              </a:rPr>
              <a:t>，</a:t>
            </a:r>
            <a:r>
              <a:rPr sz="2000" spc="-110" dirty="0">
                <a:latin typeface="Arial"/>
                <a:cs typeface="Arial"/>
              </a:rPr>
              <a:t>Colab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最重</a:t>
            </a:r>
            <a:r>
              <a:rPr sz="2000" dirty="0">
                <a:latin typeface="Noto Sans Mono CJK JP Regular"/>
                <a:cs typeface="Noto Sans Mono CJK JP Regular"/>
              </a:rPr>
              <a:t>要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強項</a:t>
            </a:r>
            <a:r>
              <a:rPr sz="2000" spc="-15" dirty="0">
                <a:latin typeface="Noto Sans Mono CJK JP Regular"/>
                <a:cs typeface="Noto Sans Mono CJK JP Regular"/>
              </a:rPr>
              <a:t>在</a:t>
            </a:r>
            <a:r>
              <a:rPr sz="2000" dirty="0">
                <a:latin typeface="Noto Sans Mono CJK JP Regular"/>
                <a:cs typeface="Noto Sans Mono CJK JP Regular"/>
              </a:rPr>
              <a:t>於提</a:t>
            </a:r>
            <a:r>
              <a:rPr sz="2000" spc="-15" dirty="0">
                <a:latin typeface="Noto Sans Mono CJK JP Regular"/>
                <a:cs typeface="Noto Sans Mono CJK JP Regular"/>
              </a:rPr>
              <a:t>供</a:t>
            </a:r>
            <a:r>
              <a:rPr sz="2000" spc="5" dirty="0">
                <a:latin typeface="Noto Sans Mono CJK JP Regular"/>
                <a:cs typeface="Noto Sans Mono CJK JP Regular"/>
              </a:rPr>
              <a:t>的</a:t>
            </a:r>
            <a:r>
              <a:rPr sz="2000" spc="-254" dirty="0">
                <a:latin typeface="Arial"/>
                <a:cs typeface="Arial"/>
              </a:rPr>
              <a:t>GPU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/TPU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運算</a:t>
            </a:r>
            <a:r>
              <a:rPr sz="2000" spc="-210" dirty="0">
                <a:latin typeface="Arial"/>
                <a:cs typeface="Arial"/>
              </a:rPr>
              <a:t>(GPU  </a:t>
            </a:r>
            <a:r>
              <a:rPr sz="2000" spc="10" dirty="0">
                <a:latin typeface="Noto Sans Mono CJK JP Regular"/>
                <a:cs typeface="Noto Sans Mono CJK JP Regular"/>
              </a:rPr>
              <a:t>約</a:t>
            </a:r>
            <a:r>
              <a:rPr sz="2000" dirty="0">
                <a:latin typeface="Noto Sans Mono CJK JP Regular"/>
                <a:cs typeface="Noto Sans Mono CJK JP Regular"/>
              </a:rPr>
              <a:t>是</a:t>
            </a:r>
            <a:r>
              <a:rPr sz="2000" spc="-570" dirty="0">
                <a:latin typeface="Noto Sans Mono CJK JP Regular"/>
                <a:cs typeface="Noto Sans Mono CJK JP Regular"/>
              </a:rPr>
              <a:t> </a:t>
            </a:r>
            <a:r>
              <a:rPr sz="2000" spc="-185" dirty="0">
                <a:latin typeface="Arial"/>
                <a:cs typeface="Arial"/>
              </a:rPr>
              <a:t>Tesla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K80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4" dirty="0">
                <a:latin typeface="Arial"/>
                <a:cs typeface="Arial"/>
              </a:rPr>
              <a:t>GPU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等級</a:t>
            </a:r>
            <a:r>
              <a:rPr sz="2000" dirty="0">
                <a:latin typeface="Noto Sans Mono CJK JP Regular"/>
                <a:cs typeface="Noto Sans Mono CJK JP Regular"/>
              </a:rPr>
              <a:t>的</a:t>
            </a:r>
            <a:r>
              <a:rPr sz="2000" spc="-15" dirty="0">
                <a:latin typeface="Noto Sans Mono CJK JP Regular"/>
                <a:cs typeface="Noto Sans Mono CJK JP Regular"/>
              </a:rPr>
              <a:t>效</a:t>
            </a:r>
            <a:r>
              <a:rPr sz="2000" dirty="0">
                <a:latin typeface="Noto Sans Mono CJK JP Regular"/>
                <a:cs typeface="Noto Sans Mono CJK JP Regular"/>
              </a:rPr>
              <a:t>能</a:t>
            </a:r>
            <a:r>
              <a:rPr sz="2000" spc="-5" dirty="0">
                <a:latin typeface="Noto Sans Mono CJK JP Regular"/>
                <a:cs typeface="Noto Sans Mono CJK JP Regular"/>
              </a:rPr>
              <a:t>），</a:t>
            </a:r>
            <a:r>
              <a:rPr sz="2000" dirty="0">
                <a:latin typeface="Noto Sans Mono CJK JP Regular"/>
                <a:cs typeface="Noto Sans Mono CJK JP Regular"/>
              </a:rPr>
              <a:t>其套</a:t>
            </a:r>
            <a:r>
              <a:rPr sz="2000" spc="-15" dirty="0">
                <a:latin typeface="Noto Sans Mono CJK JP Regular"/>
                <a:cs typeface="Noto Sans Mono CJK JP Regular"/>
              </a:rPr>
              <a:t>件</a:t>
            </a:r>
            <a:r>
              <a:rPr sz="2000" dirty="0">
                <a:latin typeface="Noto Sans Mono CJK JP Regular"/>
                <a:cs typeface="Noto Sans Mono CJK JP Regular"/>
              </a:rPr>
              <a:t>中已</a:t>
            </a:r>
            <a:r>
              <a:rPr sz="2000" spc="-10" dirty="0">
                <a:latin typeface="Noto Sans Mono CJK JP Regular"/>
                <a:cs typeface="Noto Sans Mono CJK JP Regular"/>
              </a:rPr>
              <a:t>經</a:t>
            </a:r>
            <a:r>
              <a:rPr sz="2000" dirty="0">
                <a:latin typeface="Noto Sans Mono CJK JP Regular"/>
                <a:cs typeface="Noto Sans Mono CJK JP Regular"/>
              </a:rPr>
              <a:t>完全</a:t>
            </a:r>
            <a:r>
              <a:rPr sz="2000" spc="-15" dirty="0">
                <a:latin typeface="Noto Sans Mono CJK JP Regular"/>
                <a:cs typeface="Noto Sans Mono CJK JP Regular"/>
              </a:rPr>
              <a:t>安裝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-90" dirty="0">
                <a:latin typeface="Arial"/>
                <a:cs typeface="Arial"/>
              </a:rPr>
              <a:t>Tensorflow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Noto Sans Mono CJK JP Regular"/>
                <a:cs typeface="Noto Sans Mono CJK JP Regular"/>
              </a:rPr>
              <a:t>和</a:t>
            </a:r>
            <a:r>
              <a:rPr sz="2000" spc="-555" dirty="0">
                <a:latin typeface="Noto Sans Mono CJK JP Regular"/>
                <a:cs typeface="Noto Sans Mono CJK JP Regular"/>
              </a:rPr>
              <a:t> </a:t>
            </a:r>
            <a:r>
              <a:rPr sz="2000" spc="-165" dirty="0">
                <a:latin typeface="Arial"/>
                <a:cs typeface="Arial"/>
              </a:rPr>
              <a:t>Keras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等常</a:t>
            </a:r>
            <a:r>
              <a:rPr sz="2000" spc="5" dirty="0">
                <a:latin typeface="Noto Sans Mono CJK JP Regular"/>
                <a:cs typeface="Noto Sans Mono CJK JP Regular"/>
              </a:rPr>
              <a:t>用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spc="5" dirty="0">
                <a:latin typeface="Noto Sans Mono CJK JP Regular"/>
                <a:cs typeface="Noto Sans Mono CJK JP Regular"/>
              </a:rPr>
              <a:t>深度</a:t>
            </a:r>
            <a:r>
              <a:rPr sz="2000" spc="-20" dirty="0">
                <a:latin typeface="Noto Sans Mono CJK JP Regular"/>
                <a:cs typeface="Noto Sans Mono CJK JP Regular"/>
              </a:rPr>
              <a:t>學</a:t>
            </a:r>
            <a:r>
              <a:rPr sz="2000" spc="5" dirty="0">
                <a:latin typeface="Noto Sans Mono CJK JP Regular"/>
                <a:cs typeface="Noto Sans Mono CJK JP Regular"/>
              </a:rPr>
              <a:t>習軟</a:t>
            </a:r>
            <a:r>
              <a:rPr sz="2000" spc="-15" dirty="0">
                <a:latin typeface="Noto Sans Mono CJK JP Regular"/>
                <a:cs typeface="Noto Sans Mono CJK JP Regular"/>
              </a:rPr>
              <a:t>件</a:t>
            </a:r>
            <a:r>
              <a:rPr sz="2000" spc="5" dirty="0">
                <a:latin typeface="Noto Sans Mono CJK JP Regular"/>
                <a:cs typeface="Noto Sans Mono CJK JP Regular"/>
              </a:rPr>
              <a:t>包。</a:t>
            </a:r>
            <a:r>
              <a:rPr sz="2000" spc="-20" dirty="0">
                <a:latin typeface="Noto Sans Mono CJK JP Regular"/>
                <a:cs typeface="Noto Sans Mono CJK JP Regular"/>
              </a:rPr>
              <a:t>因</a:t>
            </a:r>
            <a:r>
              <a:rPr sz="2000" spc="5" dirty="0">
                <a:latin typeface="Noto Sans Mono CJK JP Regular"/>
                <a:cs typeface="Noto Sans Mono CJK JP Regular"/>
              </a:rPr>
              <a:t>此，</a:t>
            </a:r>
            <a:r>
              <a:rPr sz="2000" spc="-15" dirty="0">
                <a:latin typeface="Noto Sans Mono CJK JP Regular"/>
                <a:cs typeface="Noto Sans Mono CJK JP Regular"/>
              </a:rPr>
              <a:t>如</a:t>
            </a:r>
            <a:r>
              <a:rPr sz="2000" spc="5" dirty="0">
                <a:latin typeface="Noto Sans Mono CJK JP Regular"/>
                <a:cs typeface="Noto Sans Mono CJK JP Regular"/>
              </a:rPr>
              <a:t>需訓</a:t>
            </a:r>
            <a:r>
              <a:rPr sz="2000" spc="-20" dirty="0">
                <a:latin typeface="Noto Sans Mono CJK JP Regular"/>
                <a:cs typeface="Noto Sans Mono CJK JP Regular"/>
              </a:rPr>
              <a:t>練</a:t>
            </a:r>
            <a:r>
              <a:rPr sz="2000" spc="5" dirty="0">
                <a:latin typeface="Noto Sans Mono CJK JP Regular"/>
                <a:cs typeface="Noto Sans Mono CJK JP Regular"/>
              </a:rPr>
              <a:t>複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Noto Sans Mono CJK JP Regular"/>
                <a:cs typeface="Noto Sans Mono CJK JP Regular"/>
              </a:rPr>
              <a:t>雜的</a:t>
            </a:r>
            <a:r>
              <a:rPr sz="2000" dirty="0">
                <a:latin typeface="Noto Sans Mono CJK JP Regular"/>
                <a:cs typeface="Noto Sans Mono CJK JP Regular"/>
              </a:rPr>
              <a:t>網路</a:t>
            </a:r>
            <a:r>
              <a:rPr sz="2000" spc="-15" dirty="0">
                <a:latin typeface="Noto Sans Mono CJK JP Regular"/>
                <a:cs typeface="Noto Sans Mono CJK JP Regular"/>
              </a:rPr>
              <a:t>模</a:t>
            </a:r>
            <a:r>
              <a:rPr sz="2000" dirty="0">
                <a:latin typeface="Noto Sans Mono CJK JP Regular"/>
                <a:cs typeface="Noto Sans Mono CJK JP Regular"/>
              </a:rPr>
              <a:t>型及</a:t>
            </a:r>
            <a:r>
              <a:rPr sz="2000" spc="-15" dirty="0">
                <a:latin typeface="Noto Sans Mono CJK JP Regular"/>
                <a:cs typeface="Noto Sans Mono CJK JP Regular"/>
              </a:rPr>
              <a:t>大</a:t>
            </a:r>
            <a:r>
              <a:rPr sz="2000" dirty="0">
                <a:latin typeface="Noto Sans Mono CJK JP Regular"/>
                <a:cs typeface="Noto Sans Mono CJK JP Regular"/>
              </a:rPr>
              <a:t>量訓</a:t>
            </a:r>
            <a:r>
              <a:rPr sz="2000" spc="-15" dirty="0">
                <a:latin typeface="Noto Sans Mono CJK JP Regular"/>
                <a:cs typeface="Noto Sans Mono CJK JP Regular"/>
              </a:rPr>
              <a:t>練</a:t>
            </a:r>
            <a:r>
              <a:rPr sz="2000" dirty="0">
                <a:latin typeface="Noto Sans Mono CJK JP Regular"/>
                <a:cs typeface="Noto Sans Mono CJK JP Regular"/>
              </a:rPr>
              <a:t>資</a:t>
            </a:r>
            <a:r>
              <a:rPr sz="2000" spc="5" dirty="0">
                <a:latin typeface="Noto Sans Mono CJK JP Regular"/>
                <a:cs typeface="Noto Sans Mono CJK JP Regular"/>
              </a:rPr>
              <a:t>料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最可</a:t>
            </a:r>
            <a:r>
              <a:rPr sz="2000" spc="-15" dirty="0">
                <a:latin typeface="Noto Sans Mono CJK JP Regular"/>
                <a:cs typeface="Noto Sans Mono CJK JP Regular"/>
              </a:rPr>
              <a:t>行</a:t>
            </a:r>
            <a:r>
              <a:rPr sz="2000" dirty="0">
                <a:latin typeface="Noto Sans Mono CJK JP Regular"/>
                <a:cs typeface="Noto Sans Mono CJK JP Regular"/>
              </a:rPr>
              <a:t>的方</a:t>
            </a:r>
            <a:r>
              <a:rPr sz="2000" spc="-15" dirty="0">
                <a:latin typeface="Noto Sans Mono CJK JP Regular"/>
                <a:cs typeface="Noto Sans Mono CJK JP Regular"/>
              </a:rPr>
              <a:t>法</a:t>
            </a:r>
            <a:r>
              <a:rPr sz="2000" dirty="0">
                <a:latin typeface="Noto Sans Mono CJK JP Regular"/>
                <a:cs typeface="Noto Sans Mono CJK JP Regular"/>
              </a:rPr>
              <a:t>便是</a:t>
            </a:r>
            <a:r>
              <a:rPr sz="2000" spc="-10" dirty="0">
                <a:latin typeface="Noto Sans Mono CJK JP Regular"/>
                <a:cs typeface="Noto Sans Mono CJK JP Regular"/>
              </a:rPr>
              <a:t>上</a:t>
            </a:r>
            <a:r>
              <a:rPr sz="2000" dirty="0">
                <a:latin typeface="Noto Sans Mono CJK JP Regular"/>
                <a:cs typeface="Noto Sans Mono CJK JP Regular"/>
              </a:rPr>
              <a:t>載到</a:t>
            </a:r>
            <a:r>
              <a:rPr sz="2000" spc="-595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Arial"/>
                <a:cs typeface="Arial"/>
              </a:rPr>
              <a:t>Google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Colab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環境</a:t>
            </a:r>
            <a:r>
              <a:rPr sz="2000" dirty="0">
                <a:latin typeface="Noto Sans Mono CJK JP Regular"/>
                <a:cs typeface="Noto Sans Mono CJK JP Regular"/>
              </a:rPr>
              <a:t>上</a:t>
            </a:r>
            <a:r>
              <a:rPr sz="2000" spc="-15" dirty="0">
                <a:latin typeface="Noto Sans Mono CJK JP Regular"/>
                <a:cs typeface="Noto Sans Mono CJK JP Regular"/>
              </a:rPr>
              <a:t>做</a:t>
            </a:r>
            <a:r>
              <a:rPr sz="2000" dirty="0">
                <a:latin typeface="Noto Sans Mono CJK JP Regular"/>
                <a:cs typeface="Noto Sans Mono CJK JP Regular"/>
              </a:rPr>
              <a:t>訓練。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 marR="85725" indent="912494">
              <a:lnSpc>
                <a:spcPct val="100000"/>
              </a:lnSpc>
              <a:spcBef>
                <a:spcPts val="1080"/>
              </a:spcBef>
            </a:pPr>
            <a:r>
              <a:rPr sz="2000" spc="-114" dirty="0">
                <a:latin typeface="Arial"/>
                <a:cs typeface="Arial"/>
              </a:rPr>
              <a:t>Google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CoLab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所提</a:t>
            </a:r>
            <a:r>
              <a:rPr sz="2000" dirty="0">
                <a:latin typeface="Noto Sans Mono CJK JP Regular"/>
                <a:cs typeface="Noto Sans Mono CJK JP Regular"/>
              </a:rPr>
              <a:t>供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環境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又稱</a:t>
            </a:r>
            <a:r>
              <a:rPr sz="2000" spc="-15" dirty="0">
                <a:latin typeface="Noto Sans Mono CJK JP Regular"/>
                <a:cs typeface="Noto Sans Mono CJK JP Regular"/>
              </a:rPr>
              <a:t>為</a:t>
            </a:r>
            <a:r>
              <a:rPr sz="2000" dirty="0">
                <a:latin typeface="Noto Sans Mono CJK JP Regular"/>
                <a:cs typeface="Noto Sans Mono CJK JP Regular"/>
              </a:rPr>
              <a:t>虛</a:t>
            </a:r>
            <a:r>
              <a:rPr sz="2000" spc="5" dirty="0">
                <a:latin typeface="Noto Sans Mono CJK JP Regular"/>
                <a:cs typeface="Noto Sans Mono CJK JP Regular"/>
              </a:rPr>
              <a:t>擬</a:t>
            </a:r>
            <a:r>
              <a:rPr sz="2000" spc="-10" dirty="0">
                <a:latin typeface="Noto Sans Mono CJK JP Regular"/>
                <a:cs typeface="Noto Sans Mono CJK JP Regular"/>
              </a:rPr>
              <a:t>機</a:t>
            </a:r>
            <a:r>
              <a:rPr sz="2000" dirty="0">
                <a:latin typeface="Noto Sans Mono CJK JP Regular"/>
                <a:cs typeface="Noto Sans Mono CJK JP Regular"/>
              </a:rPr>
              <a:t>，使用者可以 同時開</a:t>
            </a:r>
            <a:r>
              <a:rPr sz="2000" spc="-15" dirty="0">
                <a:latin typeface="Noto Sans Mono CJK JP Regular"/>
                <a:cs typeface="Noto Sans Mono CJK JP Regular"/>
              </a:rPr>
              <a:t>啟</a:t>
            </a:r>
            <a:r>
              <a:rPr sz="2000" dirty="0">
                <a:latin typeface="Noto Sans Mono CJK JP Regular"/>
                <a:cs typeface="Noto Sans Mono CJK JP Regular"/>
              </a:rPr>
              <a:t>多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虛擬機</a:t>
            </a:r>
            <a:r>
              <a:rPr sz="2000" spc="-15" dirty="0">
                <a:latin typeface="Noto Sans Mono CJK JP Regular"/>
                <a:cs typeface="Noto Sans Mono CJK JP Regular"/>
              </a:rPr>
              <a:t>。</a:t>
            </a:r>
            <a:r>
              <a:rPr sz="2000" dirty="0">
                <a:latin typeface="Noto Sans Mono CJK JP Regular"/>
                <a:cs typeface="Noto Sans Mono CJK JP Regular"/>
              </a:rPr>
              <a:t>但</a:t>
            </a:r>
            <a:r>
              <a:rPr sz="2000" spc="-15" dirty="0">
                <a:latin typeface="Noto Sans Mono CJK JP Regular"/>
                <a:cs typeface="Noto Sans Mono CJK JP Regular"/>
              </a:rPr>
              <a:t>是</a:t>
            </a:r>
            <a:r>
              <a:rPr sz="2000" dirty="0">
                <a:latin typeface="Noto Sans Mono CJK JP Regular"/>
                <a:cs typeface="Noto Sans Mono CJK JP Regular"/>
              </a:rPr>
              <a:t>，一個</a:t>
            </a:r>
            <a:r>
              <a:rPr sz="2000" spc="-15" dirty="0">
                <a:latin typeface="Noto Sans Mono CJK JP Regular"/>
                <a:cs typeface="Noto Sans Mono CJK JP Regular"/>
              </a:rPr>
              <a:t>虛</a:t>
            </a:r>
            <a:r>
              <a:rPr sz="2000" dirty="0">
                <a:latin typeface="Noto Sans Mono CJK JP Regular"/>
                <a:cs typeface="Noto Sans Mono CJK JP Regular"/>
              </a:rPr>
              <a:t>擬</a:t>
            </a:r>
            <a:r>
              <a:rPr sz="2000" spc="-15" dirty="0">
                <a:latin typeface="Noto Sans Mono CJK JP Regular"/>
                <a:cs typeface="Noto Sans Mono CJK JP Regular"/>
              </a:rPr>
              <a:t>機</a:t>
            </a:r>
            <a:r>
              <a:rPr sz="2000" dirty="0">
                <a:latin typeface="Noto Sans Mono CJK JP Regular"/>
                <a:cs typeface="Noto Sans Mono CJK JP Regular"/>
              </a:rPr>
              <a:t>在使用</a:t>
            </a:r>
            <a:r>
              <a:rPr sz="2000" spc="-15" dirty="0">
                <a:latin typeface="Noto Sans Mono CJK JP Regular"/>
                <a:cs typeface="Noto Sans Mono CJK JP Regular"/>
              </a:rPr>
              <a:t>一</a:t>
            </a:r>
            <a:r>
              <a:rPr sz="2000" dirty="0">
                <a:latin typeface="Noto Sans Mono CJK JP Regular"/>
                <a:cs typeface="Noto Sans Mono CJK JP Regular"/>
              </a:rPr>
              <a:t>段</a:t>
            </a:r>
            <a:r>
              <a:rPr sz="2000" spc="-15" dirty="0">
                <a:latin typeface="Noto Sans Mono CJK JP Regular"/>
                <a:cs typeface="Noto Sans Mono CJK JP Regular"/>
              </a:rPr>
              <a:t>時</a:t>
            </a:r>
            <a:r>
              <a:rPr sz="2000" dirty="0">
                <a:latin typeface="Noto Sans Mono CJK JP Regular"/>
                <a:cs typeface="Noto Sans Mono CJK JP Regular"/>
              </a:rPr>
              <a:t>間後會</a:t>
            </a:r>
            <a:r>
              <a:rPr sz="2000" spc="-10" dirty="0">
                <a:latin typeface="Noto Sans Mono CJK JP Regular"/>
                <a:cs typeface="Noto Sans Mono CJK JP Regular"/>
              </a:rPr>
              <a:t>被</a:t>
            </a:r>
            <a:r>
              <a:rPr sz="2000" dirty="0">
                <a:latin typeface="Noto Sans Mono CJK JP Regular"/>
                <a:cs typeface="Noto Sans Mono CJK JP Regular"/>
              </a:rPr>
              <a:t>自 </a:t>
            </a:r>
            <a:r>
              <a:rPr sz="2000" spc="10" dirty="0">
                <a:latin typeface="Noto Sans Mono CJK JP Regular"/>
                <a:cs typeface="Noto Sans Mono CJK JP Regular"/>
              </a:rPr>
              <a:t>動收</a:t>
            </a:r>
            <a:r>
              <a:rPr sz="2000" spc="-5" dirty="0">
                <a:latin typeface="Noto Sans Mono CJK JP Regular"/>
                <a:cs typeface="Noto Sans Mono CJK JP Regular"/>
              </a:rPr>
              <a:t>回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dirty="0">
                <a:latin typeface="Noto Sans Mono CJK JP Regular"/>
                <a:cs typeface="Noto Sans Mono CJK JP Regular"/>
              </a:rPr>
              <a:t>約</a:t>
            </a:r>
            <a:r>
              <a:rPr sz="2000" spc="-105" dirty="0">
                <a:latin typeface="Arial"/>
                <a:cs typeface="Arial"/>
              </a:rPr>
              <a:t>12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小</a:t>
            </a:r>
            <a:r>
              <a:rPr sz="2000" spc="15" dirty="0">
                <a:latin typeface="Noto Sans Mono CJK JP Regular"/>
                <a:cs typeface="Noto Sans Mono CJK JP Regular"/>
              </a:rPr>
              <a:t>時</a:t>
            </a:r>
            <a:r>
              <a:rPr sz="2000" spc="-60" dirty="0">
                <a:latin typeface="Arial"/>
                <a:cs typeface="Arial"/>
              </a:rPr>
              <a:t>)</a:t>
            </a:r>
            <a:r>
              <a:rPr sz="2000" dirty="0">
                <a:latin typeface="Noto Sans Mono CJK JP Regular"/>
                <a:cs typeface="Noto Sans Mono CJK JP Regular"/>
              </a:rPr>
              <a:t>。虛</a:t>
            </a:r>
            <a:r>
              <a:rPr sz="2000" spc="-15" dirty="0">
                <a:latin typeface="Noto Sans Mono CJK JP Regular"/>
                <a:cs typeface="Noto Sans Mono CJK JP Regular"/>
              </a:rPr>
              <a:t>擬</a:t>
            </a:r>
            <a:r>
              <a:rPr sz="2000" dirty="0">
                <a:latin typeface="Noto Sans Mono CJK JP Regular"/>
                <a:cs typeface="Noto Sans Mono CJK JP Regular"/>
              </a:rPr>
              <a:t>機與</a:t>
            </a:r>
            <a:r>
              <a:rPr sz="2000" spc="-120" dirty="0">
                <a:latin typeface="Arial"/>
                <a:cs typeface="Arial"/>
              </a:rPr>
              <a:t>Google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雲端</a:t>
            </a:r>
            <a:r>
              <a:rPr sz="2000" dirty="0">
                <a:latin typeface="Noto Sans Mono CJK JP Regular"/>
                <a:cs typeface="Noto Sans Mono CJK JP Regular"/>
              </a:rPr>
              <a:t>硬碟可</a:t>
            </a:r>
            <a:r>
              <a:rPr sz="2000" spc="-15" dirty="0">
                <a:latin typeface="Noto Sans Mono CJK JP Regular"/>
                <a:cs typeface="Noto Sans Mono CJK JP Regular"/>
              </a:rPr>
              <a:t>以</a:t>
            </a:r>
            <a:r>
              <a:rPr sz="2000" dirty="0">
                <a:latin typeface="Noto Sans Mono CJK JP Regular"/>
                <a:cs typeface="Noto Sans Mono CJK JP Regular"/>
              </a:rPr>
              <a:t>結合</a:t>
            </a:r>
            <a:r>
              <a:rPr sz="2000" spc="-15" dirty="0">
                <a:latin typeface="Noto Sans Mono CJK JP Regular"/>
                <a:cs typeface="Noto Sans Mono CJK JP Regular"/>
              </a:rPr>
              <a:t>運</a:t>
            </a:r>
            <a:r>
              <a:rPr sz="2000" dirty="0">
                <a:latin typeface="Noto Sans Mono CJK JP Regular"/>
                <a:cs typeface="Noto Sans Mono CJK JP Regular"/>
              </a:rPr>
              <a:t>用，</a:t>
            </a:r>
            <a:r>
              <a:rPr sz="2000" spc="-15" dirty="0">
                <a:latin typeface="Noto Sans Mono CJK JP Regular"/>
                <a:cs typeface="Noto Sans Mono CJK JP Regular"/>
              </a:rPr>
              <a:t>所</a:t>
            </a:r>
            <a:r>
              <a:rPr sz="2000" dirty="0">
                <a:latin typeface="Noto Sans Mono CJK JP Regular"/>
                <a:cs typeface="Noto Sans Mono CJK JP Regular"/>
              </a:rPr>
              <a:t>以 在虛擬</a:t>
            </a:r>
            <a:r>
              <a:rPr sz="2000" spc="-15" dirty="0">
                <a:latin typeface="Noto Sans Mono CJK JP Regular"/>
                <a:cs typeface="Noto Sans Mono CJK JP Regular"/>
              </a:rPr>
              <a:t>機</a:t>
            </a:r>
            <a:r>
              <a:rPr sz="2000" dirty="0">
                <a:latin typeface="Noto Sans Mono CJK JP Regular"/>
                <a:cs typeface="Noto Sans Mono CJK JP Regular"/>
              </a:rPr>
              <a:t>訓</a:t>
            </a:r>
            <a:r>
              <a:rPr sz="2000" spc="-15" dirty="0">
                <a:latin typeface="Noto Sans Mono CJK JP Regular"/>
                <a:cs typeface="Noto Sans Mono CJK JP Regular"/>
              </a:rPr>
              <a:t>練</a:t>
            </a:r>
            <a:r>
              <a:rPr sz="2000" dirty="0">
                <a:latin typeface="Noto Sans Mono CJK JP Regular"/>
                <a:cs typeface="Noto Sans Mono CJK JP Regular"/>
              </a:rPr>
              <a:t>之成果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必</a:t>
            </a:r>
            <a:r>
              <a:rPr sz="2000" spc="-15" dirty="0">
                <a:latin typeface="Noto Sans Mono CJK JP Regular"/>
                <a:cs typeface="Noto Sans Mono CJK JP Regular"/>
              </a:rPr>
              <a:t>須</a:t>
            </a:r>
            <a:r>
              <a:rPr sz="2000" dirty="0">
                <a:latin typeface="Noto Sans Mono CJK JP Regular"/>
                <a:cs typeface="Noto Sans Mono CJK JP Regular"/>
              </a:rPr>
              <a:t>在其時</a:t>
            </a:r>
            <a:r>
              <a:rPr sz="2000" spc="-15" dirty="0">
                <a:latin typeface="Noto Sans Mono CJK JP Regular"/>
                <a:cs typeface="Noto Sans Mono CJK JP Regular"/>
              </a:rPr>
              <a:t>間</a:t>
            </a:r>
            <a:r>
              <a:rPr sz="2000" dirty="0">
                <a:latin typeface="Noto Sans Mono CJK JP Regular"/>
                <a:cs typeface="Noto Sans Mono CJK JP Regular"/>
              </a:rPr>
              <a:t>內</a:t>
            </a:r>
            <a:r>
              <a:rPr sz="2000" spc="-15" dirty="0">
                <a:latin typeface="Noto Sans Mono CJK JP Regular"/>
                <a:cs typeface="Noto Sans Mono CJK JP Regular"/>
              </a:rPr>
              <a:t>保</a:t>
            </a:r>
            <a:r>
              <a:rPr sz="2000" dirty="0">
                <a:latin typeface="Noto Sans Mono CJK JP Regular"/>
                <a:cs typeface="Noto Sans Mono CJK JP Regular"/>
              </a:rPr>
              <a:t>存至雲</a:t>
            </a:r>
            <a:r>
              <a:rPr sz="2000" spc="-15" dirty="0">
                <a:latin typeface="Noto Sans Mono CJK JP Regular"/>
                <a:cs typeface="Noto Sans Mono CJK JP Regular"/>
              </a:rPr>
              <a:t>端</a:t>
            </a:r>
            <a:r>
              <a:rPr sz="2000" dirty="0">
                <a:latin typeface="Noto Sans Mono CJK JP Regular"/>
                <a:cs typeface="Noto Sans Mono CJK JP Regular"/>
              </a:rPr>
              <a:t>硬</a:t>
            </a:r>
            <a:r>
              <a:rPr sz="2000" spc="-15" dirty="0">
                <a:latin typeface="Noto Sans Mono CJK JP Regular"/>
                <a:cs typeface="Noto Sans Mono CJK JP Regular"/>
              </a:rPr>
              <a:t>碟</a:t>
            </a:r>
            <a:r>
              <a:rPr sz="2000" dirty="0">
                <a:latin typeface="Noto Sans Mono CJK JP Regular"/>
                <a:cs typeface="Noto Sans Mono CJK JP Regular"/>
              </a:rPr>
              <a:t>，或可</a:t>
            </a:r>
            <a:r>
              <a:rPr sz="2000" spc="-15" dirty="0">
                <a:latin typeface="Noto Sans Mono CJK JP Regular"/>
                <a:cs typeface="Noto Sans Mono CJK JP Regular"/>
              </a:rPr>
              <a:t>以</a:t>
            </a:r>
            <a:r>
              <a:rPr sz="2000" dirty="0">
                <a:latin typeface="Noto Sans Mono CJK JP Regular"/>
                <a:cs typeface="Noto Sans Mono CJK JP Regular"/>
              </a:rPr>
              <a:t>下 載到本</a:t>
            </a:r>
            <a:r>
              <a:rPr sz="2000" spc="-15" dirty="0">
                <a:latin typeface="Noto Sans Mono CJK JP Regular"/>
                <a:cs typeface="Noto Sans Mono CJK JP Regular"/>
              </a:rPr>
              <a:t>機</a:t>
            </a:r>
            <a:r>
              <a:rPr sz="2000" dirty="0">
                <a:latin typeface="Noto Sans Mono CJK JP Regular"/>
                <a:cs typeface="Noto Sans Mono CJK JP Regular"/>
              </a:rPr>
              <a:t>電</a:t>
            </a:r>
            <a:r>
              <a:rPr sz="2000" spc="-15" dirty="0">
                <a:latin typeface="Noto Sans Mono CJK JP Regular"/>
                <a:cs typeface="Noto Sans Mono CJK JP Regular"/>
              </a:rPr>
              <a:t>腦</a:t>
            </a:r>
            <a:r>
              <a:rPr sz="2000" dirty="0">
                <a:latin typeface="Noto Sans Mono CJK JP Regular"/>
                <a:cs typeface="Noto Sans Mono CJK JP Regular"/>
              </a:rPr>
              <a:t>，已備</a:t>
            </a:r>
            <a:r>
              <a:rPr sz="2000" spc="-15" dirty="0">
                <a:latin typeface="Noto Sans Mono CJK JP Regular"/>
                <a:cs typeface="Noto Sans Mono CJK JP Regular"/>
              </a:rPr>
              <a:t>下</a:t>
            </a:r>
            <a:r>
              <a:rPr sz="2000" dirty="0">
                <a:latin typeface="Noto Sans Mono CJK JP Regular"/>
                <a:cs typeface="Noto Sans Mono CJK JP Regular"/>
              </a:rPr>
              <a:t>次</a:t>
            </a:r>
            <a:r>
              <a:rPr sz="2000" spc="-15" dirty="0">
                <a:latin typeface="Noto Sans Mono CJK JP Regular"/>
                <a:cs typeface="Noto Sans Mono CJK JP Regular"/>
              </a:rPr>
              <a:t>訓</a:t>
            </a:r>
            <a:r>
              <a:rPr sz="2000" dirty="0">
                <a:latin typeface="Noto Sans Mono CJK JP Regular"/>
                <a:cs typeface="Noto Sans Mono CJK JP Regular"/>
              </a:rPr>
              <a:t>練之用。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050" y="419861"/>
            <a:ext cx="2957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Google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Colab </a:t>
            </a:r>
            <a:r>
              <a:rPr sz="2400" dirty="0"/>
              <a:t>功能介紹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841" y="194309"/>
            <a:ext cx="3907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Google </a:t>
            </a:r>
            <a:r>
              <a:rPr sz="2400" spc="-160" dirty="0">
                <a:latin typeface="Arial"/>
                <a:cs typeface="Arial"/>
              </a:rPr>
              <a:t>Colab </a:t>
            </a:r>
            <a:r>
              <a:rPr sz="2400" dirty="0"/>
              <a:t>基本操作說明</a:t>
            </a:r>
            <a:r>
              <a:rPr sz="2400" spc="-95" dirty="0"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190" y="813308"/>
            <a:ext cx="668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開啟個人</a:t>
            </a:r>
            <a:r>
              <a:rPr sz="1800" spc="-509" dirty="0">
                <a:latin typeface="Noto Sans Mono CJK JP Regular"/>
                <a:cs typeface="Noto Sans Mono CJK JP Regular"/>
              </a:rPr>
              <a:t> 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雲端硬碟</a:t>
            </a:r>
            <a:r>
              <a:rPr sz="1800" spc="-509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若無，需申請帳號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。進入雲端 硬碟區，按左上角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spc="-150" dirty="0">
                <a:latin typeface="Arial"/>
                <a:cs typeface="Arial"/>
              </a:rPr>
              <a:t>&lt;</a:t>
            </a:r>
            <a:r>
              <a:rPr sz="1800" dirty="0">
                <a:latin typeface="Noto Sans Mono CJK JP Regular"/>
                <a:cs typeface="Noto Sans Mono CJK JP Regular"/>
              </a:rPr>
              <a:t>新增</a:t>
            </a:r>
            <a:r>
              <a:rPr sz="1800" spc="-155" dirty="0">
                <a:latin typeface="Arial"/>
                <a:cs typeface="Arial"/>
              </a:rPr>
              <a:t>&gt;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附加功能</a:t>
            </a:r>
            <a:r>
              <a:rPr sz="1800" u="sng" spc="-495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 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&lt;Colaboratory&gt;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19" y="1702667"/>
            <a:ext cx="2950463" cy="227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2896" y="1638716"/>
            <a:ext cx="2938272" cy="2366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87773" y="2716529"/>
            <a:ext cx="346075" cy="288290"/>
          </a:xfrm>
          <a:custGeom>
            <a:avLst/>
            <a:gdLst/>
            <a:ahLst/>
            <a:cxnLst/>
            <a:rect l="l" t="t" r="r" b="b"/>
            <a:pathLst>
              <a:path w="346075" h="288289">
                <a:moveTo>
                  <a:pt x="201929" y="0"/>
                </a:moveTo>
                <a:lnTo>
                  <a:pt x="201929" y="72009"/>
                </a:lnTo>
                <a:lnTo>
                  <a:pt x="0" y="72009"/>
                </a:lnTo>
                <a:lnTo>
                  <a:pt x="0" y="216027"/>
                </a:lnTo>
                <a:lnTo>
                  <a:pt x="201929" y="216027"/>
                </a:lnTo>
                <a:lnTo>
                  <a:pt x="201929" y="288036"/>
                </a:lnTo>
                <a:lnTo>
                  <a:pt x="345948" y="144018"/>
                </a:lnTo>
                <a:lnTo>
                  <a:pt x="20192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7773" y="2716529"/>
            <a:ext cx="346075" cy="288290"/>
          </a:xfrm>
          <a:custGeom>
            <a:avLst/>
            <a:gdLst/>
            <a:ahLst/>
            <a:cxnLst/>
            <a:rect l="l" t="t" r="r" b="b"/>
            <a:pathLst>
              <a:path w="346075" h="288289">
                <a:moveTo>
                  <a:pt x="0" y="72009"/>
                </a:moveTo>
                <a:lnTo>
                  <a:pt x="201929" y="72009"/>
                </a:lnTo>
                <a:lnTo>
                  <a:pt x="201929" y="0"/>
                </a:lnTo>
                <a:lnTo>
                  <a:pt x="345948" y="144018"/>
                </a:lnTo>
                <a:lnTo>
                  <a:pt x="201929" y="288036"/>
                </a:lnTo>
                <a:lnTo>
                  <a:pt x="201929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5705" y="2105405"/>
            <a:ext cx="260985" cy="241300"/>
          </a:xfrm>
          <a:custGeom>
            <a:avLst/>
            <a:gdLst/>
            <a:ahLst/>
            <a:cxnLst/>
            <a:rect l="l" t="t" r="r" b="b"/>
            <a:pathLst>
              <a:path w="260984" h="241300">
                <a:moveTo>
                  <a:pt x="0" y="120396"/>
                </a:moveTo>
                <a:lnTo>
                  <a:pt x="10240" y="73509"/>
                </a:lnTo>
                <a:lnTo>
                  <a:pt x="38166" y="35242"/>
                </a:lnTo>
                <a:lnTo>
                  <a:pt x="79584" y="9453"/>
                </a:lnTo>
                <a:lnTo>
                  <a:pt x="130302" y="0"/>
                </a:lnTo>
                <a:lnTo>
                  <a:pt x="181019" y="9453"/>
                </a:lnTo>
                <a:lnTo>
                  <a:pt x="222437" y="35242"/>
                </a:lnTo>
                <a:lnTo>
                  <a:pt x="250363" y="73509"/>
                </a:lnTo>
                <a:lnTo>
                  <a:pt x="260603" y="120396"/>
                </a:lnTo>
                <a:lnTo>
                  <a:pt x="250363" y="167282"/>
                </a:lnTo>
                <a:lnTo>
                  <a:pt x="222437" y="205549"/>
                </a:lnTo>
                <a:lnTo>
                  <a:pt x="181019" y="231338"/>
                </a:lnTo>
                <a:lnTo>
                  <a:pt x="130302" y="240792"/>
                </a:lnTo>
                <a:lnTo>
                  <a:pt x="79584" y="231338"/>
                </a:lnTo>
                <a:lnTo>
                  <a:pt x="38166" y="205549"/>
                </a:lnTo>
                <a:lnTo>
                  <a:pt x="10240" y="167282"/>
                </a:lnTo>
                <a:lnTo>
                  <a:pt x="0" y="12039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1491" y="2089785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4419" y="1915667"/>
            <a:ext cx="762000" cy="361315"/>
          </a:xfrm>
          <a:custGeom>
            <a:avLst/>
            <a:gdLst/>
            <a:ahLst/>
            <a:cxnLst/>
            <a:rect l="l" t="t" r="r" b="b"/>
            <a:pathLst>
              <a:path w="762000" h="361314">
                <a:moveTo>
                  <a:pt x="0" y="60198"/>
                </a:moveTo>
                <a:lnTo>
                  <a:pt x="4730" y="36754"/>
                </a:lnTo>
                <a:lnTo>
                  <a:pt x="17630" y="17621"/>
                </a:lnTo>
                <a:lnTo>
                  <a:pt x="36765" y="4726"/>
                </a:lnTo>
                <a:lnTo>
                  <a:pt x="60198" y="0"/>
                </a:lnTo>
                <a:lnTo>
                  <a:pt x="701802" y="0"/>
                </a:lnTo>
                <a:lnTo>
                  <a:pt x="725245" y="4726"/>
                </a:lnTo>
                <a:lnTo>
                  <a:pt x="744378" y="17621"/>
                </a:lnTo>
                <a:lnTo>
                  <a:pt x="757273" y="36754"/>
                </a:lnTo>
                <a:lnTo>
                  <a:pt x="762000" y="60198"/>
                </a:lnTo>
                <a:lnTo>
                  <a:pt x="762000" y="300990"/>
                </a:lnTo>
                <a:lnTo>
                  <a:pt x="757273" y="324433"/>
                </a:lnTo>
                <a:lnTo>
                  <a:pt x="744378" y="343566"/>
                </a:lnTo>
                <a:lnTo>
                  <a:pt x="725245" y="356461"/>
                </a:lnTo>
                <a:lnTo>
                  <a:pt x="701802" y="361188"/>
                </a:lnTo>
                <a:lnTo>
                  <a:pt x="60198" y="361188"/>
                </a:lnTo>
                <a:lnTo>
                  <a:pt x="36765" y="356461"/>
                </a:lnTo>
                <a:lnTo>
                  <a:pt x="17630" y="343566"/>
                </a:lnTo>
                <a:lnTo>
                  <a:pt x="4730" y="324433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92518" y="3035045"/>
            <a:ext cx="260985" cy="239395"/>
          </a:xfrm>
          <a:custGeom>
            <a:avLst/>
            <a:gdLst/>
            <a:ahLst/>
            <a:cxnLst/>
            <a:rect l="l" t="t" r="r" b="b"/>
            <a:pathLst>
              <a:path w="260984" h="239395">
                <a:moveTo>
                  <a:pt x="0" y="119633"/>
                </a:moveTo>
                <a:lnTo>
                  <a:pt x="10233" y="73080"/>
                </a:lnTo>
                <a:lnTo>
                  <a:pt x="38147" y="35051"/>
                </a:lnTo>
                <a:lnTo>
                  <a:pt x="79563" y="9405"/>
                </a:lnTo>
                <a:lnTo>
                  <a:pt x="130301" y="0"/>
                </a:lnTo>
                <a:lnTo>
                  <a:pt x="181040" y="9405"/>
                </a:lnTo>
                <a:lnTo>
                  <a:pt x="222456" y="35051"/>
                </a:lnTo>
                <a:lnTo>
                  <a:pt x="250370" y="73080"/>
                </a:lnTo>
                <a:lnTo>
                  <a:pt x="260603" y="119633"/>
                </a:lnTo>
                <a:lnTo>
                  <a:pt x="250370" y="166187"/>
                </a:lnTo>
                <a:lnTo>
                  <a:pt x="222456" y="204215"/>
                </a:lnTo>
                <a:lnTo>
                  <a:pt x="181040" y="229862"/>
                </a:lnTo>
                <a:lnTo>
                  <a:pt x="130301" y="239267"/>
                </a:lnTo>
                <a:lnTo>
                  <a:pt x="79563" y="229862"/>
                </a:lnTo>
                <a:lnTo>
                  <a:pt x="38147" y="204215"/>
                </a:lnTo>
                <a:lnTo>
                  <a:pt x="10233" y="166187"/>
                </a:lnTo>
                <a:lnTo>
                  <a:pt x="0" y="11963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2876" y="3018789"/>
            <a:ext cx="996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7715" algn="l"/>
              </a:tabLst>
            </a:pPr>
            <a:r>
              <a:rPr sz="1400" b="1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40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5416" y="4349622"/>
            <a:ext cx="32467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20" dirty="0">
                <a:latin typeface="Noto Sans Mono CJK JP Regular"/>
                <a:cs typeface="Noto Sans Mono CJK JP Regular"/>
              </a:rPr>
              <a:t> 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spc="-50" dirty="0">
                <a:latin typeface="Noto Sans Mono CJK JP Regular"/>
                <a:cs typeface="Noto Sans Mono CJK JP Regular"/>
              </a:rPr>
              <a:t>，</a:t>
            </a:r>
            <a:r>
              <a:rPr sz="1800" spc="-50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在開啟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瀏覽器，  輸入 </a:t>
            </a:r>
            <a:r>
              <a:rPr sz="1800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https://colab.research.google.com  </a:t>
            </a:r>
            <a:r>
              <a:rPr sz="1800" dirty="0">
                <a:latin typeface="Noto Sans Mono CJK JP Regular"/>
                <a:cs typeface="Noto Sans Mono CJK JP Regular"/>
              </a:rPr>
              <a:t>便可使用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dirty="0">
                <a:latin typeface="Noto Sans Mono CJK JP Regular"/>
                <a:cs typeface="Noto Sans Mono CJK JP Regular"/>
              </a:rPr>
              <a:t>虛擬環境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25696" y="4207764"/>
            <a:ext cx="3852672" cy="2217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4538" y="5805678"/>
            <a:ext cx="346075" cy="289560"/>
          </a:xfrm>
          <a:custGeom>
            <a:avLst/>
            <a:gdLst/>
            <a:ahLst/>
            <a:cxnLst/>
            <a:rect l="l" t="t" r="r" b="b"/>
            <a:pathLst>
              <a:path w="346075" h="289560">
                <a:moveTo>
                  <a:pt x="201167" y="0"/>
                </a:moveTo>
                <a:lnTo>
                  <a:pt x="201167" y="72390"/>
                </a:lnTo>
                <a:lnTo>
                  <a:pt x="0" y="72390"/>
                </a:lnTo>
                <a:lnTo>
                  <a:pt x="0" y="217170"/>
                </a:lnTo>
                <a:lnTo>
                  <a:pt x="201167" y="217170"/>
                </a:lnTo>
                <a:lnTo>
                  <a:pt x="201167" y="289560"/>
                </a:lnTo>
                <a:lnTo>
                  <a:pt x="345948" y="144780"/>
                </a:lnTo>
                <a:lnTo>
                  <a:pt x="201167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4538" y="5805678"/>
            <a:ext cx="346075" cy="289560"/>
          </a:xfrm>
          <a:custGeom>
            <a:avLst/>
            <a:gdLst/>
            <a:ahLst/>
            <a:cxnLst/>
            <a:rect l="l" t="t" r="r" b="b"/>
            <a:pathLst>
              <a:path w="346075" h="289560">
                <a:moveTo>
                  <a:pt x="0" y="72390"/>
                </a:moveTo>
                <a:lnTo>
                  <a:pt x="201167" y="72390"/>
                </a:lnTo>
                <a:lnTo>
                  <a:pt x="201167" y="0"/>
                </a:lnTo>
                <a:lnTo>
                  <a:pt x="345948" y="144780"/>
                </a:lnTo>
                <a:lnTo>
                  <a:pt x="201167" y="289560"/>
                </a:lnTo>
                <a:lnTo>
                  <a:pt x="201167" y="217170"/>
                </a:lnTo>
                <a:lnTo>
                  <a:pt x="0" y="217170"/>
                </a:lnTo>
                <a:lnTo>
                  <a:pt x="0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369" y="286258"/>
            <a:ext cx="3907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1F487C"/>
                </a:solidFill>
                <a:latin typeface="Arial"/>
                <a:cs typeface="Arial"/>
              </a:rPr>
              <a:t>Google</a:t>
            </a:r>
            <a:r>
              <a:rPr sz="2400" spc="-1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1F487C"/>
                </a:solidFill>
                <a:latin typeface="Arial"/>
                <a:cs typeface="Arial"/>
              </a:rPr>
              <a:t>Colab</a:t>
            </a:r>
            <a:r>
              <a:rPr sz="2400" spc="-1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基本操作說明</a:t>
            </a:r>
            <a:r>
              <a:rPr sz="2400" spc="-95" dirty="0">
                <a:solidFill>
                  <a:srgbClr val="1F487C"/>
                </a:solidFill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019" y="1576326"/>
            <a:ext cx="3084576" cy="2500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7841" y="856234"/>
            <a:ext cx="694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步驟</a:t>
            </a:r>
            <a:r>
              <a:rPr sz="1800" spc="-530" dirty="0">
                <a:latin typeface="Noto Sans Mono CJK JP Regular"/>
                <a:cs typeface="Noto Sans Mono CJK JP Regular"/>
              </a:rPr>
              <a:t> </a:t>
            </a:r>
            <a:r>
              <a:rPr sz="1800" spc="-45" dirty="0">
                <a:latin typeface="Arial"/>
                <a:cs typeface="Arial"/>
              </a:rPr>
              <a:t>3</a:t>
            </a:r>
            <a:r>
              <a:rPr sz="1800" spc="-45" dirty="0">
                <a:latin typeface="Noto Sans Mono CJK JP Regular"/>
                <a:cs typeface="Noto Sans Mono CJK JP Regular"/>
              </a:rPr>
              <a:t>，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於文件</a:t>
            </a:r>
            <a:r>
              <a:rPr sz="1800" spc="-45" dirty="0">
                <a:latin typeface="Arial"/>
                <a:cs typeface="Arial"/>
              </a:rPr>
              <a:t>Menu</a:t>
            </a:r>
            <a:r>
              <a:rPr sz="1800" dirty="0">
                <a:latin typeface="Noto Sans Mono CJK JP Regular"/>
                <a:cs typeface="Noto Sans Mono CJK JP Regular"/>
              </a:rPr>
              <a:t>下，可以創建新的</a:t>
            </a:r>
            <a:r>
              <a:rPr sz="1800" spc="-70" dirty="0">
                <a:latin typeface="Arial"/>
                <a:cs typeface="Arial"/>
              </a:rPr>
              <a:t>Python</a:t>
            </a:r>
            <a:r>
              <a:rPr sz="1800" dirty="0">
                <a:latin typeface="Noto Sans Mono CJK JP Regular"/>
                <a:cs typeface="Noto Sans Mono CJK JP Regular"/>
              </a:rPr>
              <a:t>程式，或選取原文件所 在目錄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雲端硬碟，或本機</a:t>
            </a:r>
            <a:r>
              <a:rPr sz="1800" spc="-80" dirty="0">
                <a:latin typeface="Arial"/>
                <a:cs typeface="Arial"/>
              </a:rPr>
              <a:t>GitHub</a:t>
            </a:r>
            <a:r>
              <a:rPr sz="1800" dirty="0">
                <a:latin typeface="Noto Sans Mono CJK JP Regular"/>
                <a:cs typeface="Noto Sans Mono CJK JP Regular"/>
              </a:rPr>
              <a:t>檔案，等等</a:t>
            </a:r>
            <a:r>
              <a:rPr sz="1800" spc="-65" dirty="0">
                <a:latin typeface="Arial"/>
                <a:cs typeface="Arial"/>
              </a:rPr>
              <a:t>)</a:t>
            </a: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7740" y="1597152"/>
            <a:ext cx="3543300" cy="2557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6403" y="4392167"/>
            <a:ext cx="4140708" cy="1987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097" y="2637282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251460" y="0"/>
                </a:moveTo>
                <a:lnTo>
                  <a:pt x="251460" y="54101"/>
                </a:lnTo>
                <a:lnTo>
                  <a:pt x="0" y="54101"/>
                </a:lnTo>
                <a:lnTo>
                  <a:pt x="0" y="162305"/>
                </a:lnTo>
                <a:lnTo>
                  <a:pt x="251460" y="162305"/>
                </a:lnTo>
                <a:lnTo>
                  <a:pt x="251460" y="216407"/>
                </a:lnTo>
                <a:lnTo>
                  <a:pt x="359663" y="108203"/>
                </a:lnTo>
                <a:lnTo>
                  <a:pt x="2514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3097" y="2637282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54101"/>
                </a:moveTo>
                <a:lnTo>
                  <a:pt x="251460" y="54101"/>
                </a:lnTo>
                <a:lnTo>
                  <a:pt x="251460" y="0"/>
                </a:lnTo>
                <a:lnTo>
                  <a:pt x="359663" y="108203"/>
                </a:lnTo>
                <a:lnTo>
                  <a:pt x="251460" y="216407"/>
                </a:lnTo>
                <a:lnTo>
                  <a:pt x="251460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7090" y="4463160"/>
            <a:ext cx="280035" cy="324485"/>
          </a:xfrm>
          <a:custGeom>
            <a:avLst/>
            <a:gdLst/>
            <a:ahLst/>
            <a:cxnLst/>
            <a:rect l="l" t="t" r="r" b="b"/>
            <a:pathLst>
              <a:path w="280035" h="324485">
                <a:moveTo>
                  <a:pt x="0" y="172084"/>
                </a:moveTo>
                <a:lnTo>
                  <a:pt x="24384" y="323976"/>
                </a:lnTo>
                <a:lnTo>
                  <a:pt x="176275" y="299465"/>
                </a:lnTo>
                <a:lnTo>
                  <a:pt x="132207" y="267588"/>
                </a:lnTo>
                <a:lnTo>
                  <a:pt x="178164" y="203962"/>
                </a:lnTo>
                <a:lnTo>
                  <a:pt x="44069" y="203962"/>
                </a:lnTo>
                <a:lnTo>
                  <a:pt x="0" y="172084"/>
                </a:lnTo>
                <a:close/>
              </a:path>
              <a:path w="280035" h="324485">
                <a:moveTo>
                  <a:pt x="191388" y="0"/>
                </a:moveTo>
                <a:lnTo>
                  <a:pt x="44069" y="203962"/>
                </a:lnTo>
                <a:lnTo>
                  <a:pt x="178164" y="203962"/>
                </a:lnTo>
                <a:lnTo>
                  <a:pt x="279526" y="63626"/>
                </a:lnTo>
                <a:lnTo>
                  <a:pt x="19138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7090" y="4463160"/>
            <a:ext cx="280035" cy="324485"/>
          </a:xfrm>
          <a:custGeom>
            <a:avLst/>
            <a:gdLst/>
            <a:ahLst/>
            <a:cxnLst/>
            <a:rect l="l" t="t" r="r" b="b"/>
            <a:pathLst>
              <a:path w="280035" h="324485">
                <a:moveTo>
                  <a:pt x="279526" y="63626"/>
                </a:moveTo>
                <a:lnTo>
                  <a:pt x="132207" y="267588"/>
                </a:lnTo>
                <a:lnTo>
                  <a:pt x="176275" y="299465"/>
                </a:lnTo>
                <a:lnTo>
                  <a:pt x="24384" y="323976"/>
                </a:lnTo>
                <a:lnTo>
                  <a:pt x="0" y="172084"/>
                </a:lnTo>
                <a:lnTo>
                  <a:pt x="44069" y="203962"/>
                </a:lnTo>
                <a:lnTo>
                  <a:pt x="191388" y="0"/>
                </a:lnTo>
                <a:lnTo>
                  <a:pt x="279526" y="6362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369" y="286258"/>
            <a:ext cx="3907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Google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Colab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/>
              <a:t>基本操作說明</a:t>
            </a:r>
            <a:r>
              <a:rPr sz="2400" spc="-95" dirty="0">
                <a:latin typeface="Arial"/>
                <a:cs typeface="Arial"/>
              </a:rPr>
              <a:t>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2332" y="2069905"/>
            <a:ext cx="7004304" cy="380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442" y="883158"/>
            <a:ext cx="731900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3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當開啟新的</a:t>
            </a:r>
            <a:r>
              <a:rPr sz="1800" spc="-509" dirty="0">
                <a:latin typeface="Noto Sans Mono CJK JP Regular"/>
                <a:cs typeface="Noto Sans Mono CJK JP Regular"/>
              </a:rPr>
              <a:t> </a:t>
            </a:r>
            <a:r>
              <a:rPr sz="1800" spc="-45" dirty="0">
                <a:latin typeface="Arial"/>
                <a:cs typeface="Arial"/>
              </a:rPr>
              <a:t>python3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檔案後，操作環境如同</a:t>
            </a:r>
            <a:r>
              <a:rPr sz="1800" spc="-30" dirty="0">
                <a:latin typeface="Arial"/>
                <a:cs typeface="Arial"/>
              </a:rPr>
              <a:t>jupyter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notebook</a:t>
            </a:r>
            <a:r>
              <a:rPr sz="1800" dirty="0">
                <a:latin typeface="Noto Sans Mono CJK JP Regular"/>
                <a:cs typeface="Noto Sans Mono CJK JP Regular"/>
              </a:rPr>
              <a:t>。而 </a:t>
            </a:r>
            <a:r>
              <a:rPr sz="1800" spc="-5" dirty="0">
                <a:latin typeface="Noto Sans Mono CJK JP Regular"/>
                <a:cs typeface="Noto Sans Mono CJK JP Regular"/>
              </a:rPr>
              <a:t>在每一個代碼單元格內除了可</a:t>
            </a:r>
            <a:r>
              <a:rPr sz="1800" dirty="0">
                <a:latin typeface="Noto Sans Mono CJK JP Regular"/>
                <a:cs typeface="Noto Sans Mono CJK JP Regular"/>
              </a:rPr>
              <a:t>寫</a:t>
            </a:r>
            <a:r>
              <a:rPr sz="1800" spc="-35" dirty="0">
                <a:latin typeface="Arial"/>
                <a:cs typeface="Arial"/>
              </a:rPr>
              <a:t>python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Noto Sans Mono CJK JP Regular"/>
                <a:cs typeface="Noto Sans Mono CJK JP Regular"/>
              </a:rPr>
              <a:t>程式外，另外可以以</a:t>
            </a:r>
            <a:r>
              <a:rPr sz="1800" spc="-100" dirty="0">
                <a:latin typeface="Arial"/>
                <a:cs typeface="Arial"/>
              </a:rPr>
              <a:t>Liunx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Noto Sans Mono CJK JP Regular"/>
                <a:cs typeface="Noto Sans Mono CJK JP Regular"/>
              </a:rPr>
              <a:t>指令操 </a:t>
            </a:r>
            <a:r>
              <a:rPr sz="1800" dirty="0">
                <a:latin typeface="Noto Sans Mono CJK JP Regular"/>
                <a:cs typeface="Noto Sans Mono CJK JP Regular"/>
              </a:rPr>
              <a:t>作檔案及系統功能</a:t>
            </a:r>
            <a:r>
              <a:rPr sz="1800" spc="-495" dirty="0">
                <a:latin typeface="Noto Sans Mono CJK JP Regular"/>
                <a:cs typeface="Noto Sans Mono CJK JP Regular"/>
              </a:rPr>
              <a:t> </a:t>
            </a:r>
            <a:r>
              <a:rPr sz="1800" spc="-65" dirty="0">
                <a:latin typeface="Arial"/>
                <a:cs typeface="Arial"/>
              </a:rPr>
              <a:t>(</a:t>
            </a:r>
            <a:r>
              <a:rPr sz="1800" dirty="0">
                <a:latin typeface="Noto Sans Mono CJK JP Regular"/>
                <a:cs typeface="Noto Sans Mono CJK JP Regular"/>
              </a:rPr>
              <a:t>指令字串前加</a:t>
            </a:r>
            <a:r>
              <a:rPr sz="1800" spc="-470" dirty="0">
                <a:latin typeface="Noto Sans Mono CJK JP Regular"/>
                <a:cs typeface="Noto Sans Mono CJK JP Regular"/>
              </a:rPr>
              <a:t> </a:t>
            </a:r>
            <a:r>
              <a:rPr sz="1800" spc="15" dirty="0">
                <a:latin typeface="Arial"/>
                <a:cs typeface="Arial"/>
              </a:rPr>
              <a:t>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9364" y="3422015"/>
            <a:ext cx="1889125" cy="318135"/>
          </a:xfrm>
          <a:custGeom>
            <a:avLst/>
            <a:gdLst/>
            <a:ahLst/>
            <a:cxnLst/>
            <a:rect l="l" t="t" r="r" b="b"/>
            <a:pathLst>
              <a:path w="1889125" h="318135">
                <a:moveTo>
                  <a:pt x="0" y="138811"/>
                </a:moveTo>
                <a:lnTo>
                  <a:pt x="2809" y="124856"/>
                </a:lnTo>
                <a:lnTo>
                  <a:pt x="10477" y="113474"/>
                </a:lnTo>
                <a:lnTo>
                  <a:pt x="21859" y="105806"/>
                </a:lnTo>
                <a:lnTo>
                  <a:pt x="35813" y="102997"/>
                </a:lnTo>
                <a:lnTo>
                  <a:pt x="966342" y="102997"/>
                </a:lnTo>
                <a:lnTo>
                  <a:pt x="1888997" y="0"/>
                </a:lnTo>
                <a:lnTo>
                  <a:pt x="1380489" y="102997"/>
                </a:lnTo>
                <a:lnTo>
                  <a:pt x="1620774" y="102997"/>
                </a:lnTo>
                <a:lnTo>
                  <a:pt x="1634728" y="105806"/>
                </a:lnTo>
                <a:lnTo>
                  <a:pt x="1646110" y="113474"/>
                </a:lnTo>
                <a:lnTo>
                  <a:pt x="1653778" y="124856"/>
                </a:lnTo>
                <a:lnTo>
                  <a:pt x="1656588" y="138811"/>
                </a:lnTo>
                <a:lnTo>
                  <a:pt x="1656588" y="192532"/>
                </a:lnTo>
                <a:lnTo>
                  <a:pt x="1656588" y="282067"/>
                </a:lnTo>
                <a:lnTo>
                  <a:pt x="1653778" y="296021"/>
                </a:lnTo>
                <a:lnTo>
                  <a:pt x="1646110" y="307403"/>
                </a:lnTo>
                <a:lnTo>
                  <a:pt x="1634728" y="315071"/>
                </a:lnTo>
                <a:lnTo>
                  <a:pt x="1620774" y="317881"/>
                </a:lnTo>
                <a:lnTo>
                  <a:pt x="1380489" y="317881"/>
                </a:lnTo>
                <a:lnTo>
                  <a:pt x="966342" y="317881"/>
                </a:lnTo>
                <a:lnTo>
                  <a:pt x="35813" y="317881"/>
                </a:lnTo>
                <a:lnTo>
                  <a:pt x="21859" y="315071"/>
                </a:lnTo>
                <a:lnTo>
                  <a:pt x="10477" y="307403"/>
                </a:lnTo>
                <a:lnTo>
                  <a:pt x="2809" y="296021"/>
                </a:lnTo>
                <a:lnTo>
                  <a:pt x="0" y="282067"/>
                </a:lnTo>
                <a:lnTo>
                  <a:pt x="0" y="192532"/>
                </a:lnTo>
                <a:lnTo>
                  <a:pt x="0" y="13881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06461" y="3144138"/>
            <a:ext cx="7391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建立目錄</a:t>
            </a:r>
            <a:endParaRPr sz="14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9364" y="4741164"/>
            <a:ext cx="1656714" cy="304165"/>
          </a:xfrm>
          <a:custGeom>
            <a:avLst/>
            <a:gdLst/>
            <a:ahLst/>
            <a:cxnLst/>
            <a:rect l="l" t="t" r="r" b="b"/>
            <a:pathLst>
              <a:path w="1656715" h="304164">
                <a:moveTo>
                  <a:pt x="0" y="36322"/>
                </a:moveTo>
                <a:lnTo>
                  <a:pt x="2853" y="22181"/>
                </a:lnTo>
                <a:lnTo>
                  <a:pt x="10636" y="10636"/>
                </a:lnTo>
                <a:lnTo>
                  <a:pt x="22181" y="2853"/>
                </a:lnTo>
                <a:lnTo>
                  <a:pt x="36322" y="0"/>
                </a:lnTo>
                <a:lnTo>
                  <a:pt x="966342" y="0"/>
                </a:lnTo>
                <a:lnTo>
                  <a:pt x="1380489" y="0"/>
                </a:lnTo>
                <a:lnTo>
                  <a:pt x="1620265" y="0"/>
                </a:lnTo>
                <a:lnTo>
                  <a:pt x="1634406" y="2853"/>
                </a:lnTo>
                <a:lnTo>
                  <a:pt x="1645951" y="10636"/>
                </a:lnTo>
                <a:lnTo>
                  <a:pt x="1653734" y="22181"/>
                </a:lnTo>
                <a:lnTo>
                  <a:pt x="1656588" y="36322"/>
                </a:lnTo>
                <a:lnTo>
                  <a:pt x="1656588" y="127127"/>
                </a:lnTo>
                <a:lnTo>
                  <a:pt x="1656588" y="181610"/>
                </a:lnTo>
                <a:lnTo>
                  <a:pt x="1653734" y="195750"/>
                </a:lnTo>
                <a:lnTo>
                  <a:pt x="1645951" y="207295"/>
                </a:lnTo>
                <a:lnTo>
                  <a:pt x="1634406" y="215078"/>
                </a:lnTo>
                <a:lnTo>
                  <a:pt x="1620265" y="217931"/>
                </a:lnTo>
                <a:lnTo>
                  <a:pt x="1380489" y="217931"/>
                </a:lnTo>
                <a:lnTo>
                  <a:pt x="1389380" y="304165"/>
                </a:lnTo>
                <a:lnTo>
                  <a:pt x="966342" y="217931"/>
                </a:lnTo>
                <a:lnTo>
                  <a:pt x="36322" y="217931"/>
                </a:lnTo>
                <a:lnTo>
                  <a:pt x="22181" y="215078"/>
                </a:lnTo>
                <a:lnTo>
                  <a:pt x="10636" y="207295"/>
                </a:lnTo>
                <a:lnTo>
                  <a:pt x="2853" y="195750"/>
                </a:lnTo>
                <a:lnTo>
                  <a:pt x="0" y="181610"/>
                </a:lnTo>
                <a:lnTo>
                  <a:pt x="0" y="127127"/>
                </a:lnTo>
                <a:lnTo>
                  <a:pt x="0" y="3632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0230" y="4989321"/>
            <a:ext cx="1094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查看目</a:t>
            </a:r>
            <a:r>
              <a:rPr sz="1400" spc="-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前</a:t>
            </a: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目錄</a:t>
            </a:r>
            <a:endParaRPr sz="1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5567" y="3221735"/>
            <a:ext cx="1753235" cy="631190"/>
          </a:xfrm>
          <a:custGeom>
            <a:avLst/>
            <a:gdLst/>
            <a:ahLst/>
            <a:cxnLst/>
            <a:rect l="l" t="t" r="r" b="b"/>
            <a:pathLst>
              <a:path w="1753235" h="631189">
                <a:moveTo>
                  <a:pt x="0" y="105155"/>
                </a:moveTo>
                <a:lnTo>
                  <a:pt x="8263" y="64240"/>
                </a:lnTo>
                <a:lnTo>
                  <a:pt x="30799" y="30813"/>
                </a:lnTo>
                <a:lnTo>
                  <a:pt x="64224" y="8268"/>
                </a:lnTo>
                <a:lnTo>
                  <a:pt x="105156" y="0"/>
                </a:lnTo>
                <a:lnTo>
                  <a:pt x="936117" y="0"/>
                </a:lnTo>
                <a:lnTo>
                  <a:pt x="1337309" y="0"/>
                </a:lnTo>
                <a:lnTo>
                  <a:pt x="1499615" y="0"/>
                </a:lnTo>
                <a:lnTo>
                  <a:pt x="1540531" y="8268"/>
                </a:lnTo>
                <a:lnTo>
                  <a:pt x="1573958" y="30813"/>
                </a:lnTo>
                <a:lnTo>
                  <a:pt x="1596503" y="64240"/>
                </a:lnTo>
                <a:lnTo>
                  <a:pt x="1604771" y="105155"/>
                </a:lnTo>
                <a:lnTo>
                  <a:pt x="1752854" y="283590"/>
                </a:lnTo>
                <a:lnTo>
                  <a:pt x="1604771" y="262889"/>
                </a:lnTo>
                <a:lnTo>
                  <a:pt x="1604771" y="525780"/>
                </a:lnTo>
                <a:lnTo>
                  <a:pt x="1596503" y="566695"/>
                </a:lnTo>
                <a:lnTo>
                  <a:pt x="1573958" y="600122"/>
                </a:lnTo>
                <a:lnTo>
                  <a:pt x="1540531" y="622667"/>
                </a:lnTo>
                <a:lnTo>
                  <a:pt x="1499615" y="630936"/>
                </a:lnTo>
                <a:lnTo>
                  <a:pt x="1337309" y="630936"/>
                </a:lnTo>
                <a:lnTo>
                  <a:pt x="936117" y="630936"/>
                </a:lnTo>
                <a:lnTo>
                  <a:pt x="105156" y="630936"/>
                </a:lnTo>
                <a:lnTo>
                  <a:pt x="64224" y="622667"/>
                </a:lnTo>
                <a:lnTo>
                  <a:pt x="30799" y="600122"/>
                </a:lnTo>
                <a:lnTo>
                  <a:pt x="8263" y="566695"/>
                </a:lnTo>
                <a:lnTo>
                  <a:pt x="0" y="525780"/>
                </a:lnTo>
                <a:lnTo>
                  <a:pt x="0" y="262889"/>
                </a:lnTo>
                <a:lnTo>
                  <a:pt x="0" y="10515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2097" y="3313938"/>
            <a:ext cx="1094105" cy="4502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5"/>
              </a:spcBef>
            </a:pP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虛擬環</a:t>
            </a:r>
            <a:r>
              <a:rPr sz="14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境</a:t>
            </a: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檔案 目錄</a:t>
            </a:r>
            <a:endParaRPr sz="1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63" y="2025930"/>
            <a:ext cx="3799332" cy="3064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1369" y="286258"/>
            <a:ext cx="3907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Google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Colab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/>
              <a:t>基本操作說明</a:t>
            </a:r>
            <a:r>
              <a:rPr sz="2400" spc="-95" dirty="0">
                <a:latin typeface="Arial"/>
                <a:cs typeface="Arial"/>
              </a:rPr>
              <a:t>(4)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16" y="1019683"/>
            <a:ext cx="7339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Noto Sans Mono CJK JP Regular"/>
                <a:cs typeface="Noto Sans Mono CJK JP Regular"/>
              </a:rPr>
              <a:t>在虛擬環境下執行深度學習訓練，可以適時選擇所要使用的硬體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Noto Sans Mono CJK JP Regular"/>
                <a:cs typeface="Noto Sans Mono CJK JP Regular"/>
              </a:rPr>
              <a:t>加速器類型</a:t>
            </a:r>
            <a:r>
              <a:rPr sz="1800" spc="-175" dirty="0">
                <a:latin typeface="Noto Sans Mono CJK JP Regular"/>
                <a:cs typeface="Noto Sans Mono CJK JP Regular"/>
              </a:rPr>
              <a:t>：</a:t>
            </a:r>
            <a:r>
              <a:rPr sz="1800" spc="-175" dirty="0">
                <a:latin typeface="Arial"/>
                <a:cs typeface="Arial"/>
              </a:rPr>
              <a:t>GPU</a:t>
            </a:r>
            <a:r>
              <a:rPr sz="1800" dirty="0">
                <a:latin typeface="Noto Sans Mono CJK JP Regular"/>
                <a:cs typeface="Noto Sans Mono CJK JP Regular"/>
              </a:rPr>
              <a:t>或</a:t>
            </a:r>
            <a:r>
              <a:rPr sz="1800" spc="-500" dirty="0">
                <a:latin typeface="Noto Sans Mono CJK JP Regular"/>
                <a:cs typeface="Noto Sans Mono CJK JP Regular"/>
              </a:rPr>
              <a:t> 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5" dirty="0">
                <a:latin typeface="Noto Sans Mono CJK JP Regular"/>
                <a:cs typeface="Noto Sans Mono CJK JP Regular"/>
              </a:rPr>
              <a:t>專屬的</a:t>
            </a:r>
            <a:r>
              <a:rPr sz="1800" spc="-165" dirty="0">
                <a:latin typeface="Arial"/>
                <a:cs typeface="Arial"/>
              </a:rPr>
              <a:t>TPU</a:t>
            </a:r>
            <a:r>
              <a:rPr sz="1800" spc="-165" dirty="0">
                <a:latin typeface="Noto Sans Mono CJK JP Regular"/>
                <a:cs typeface="Noto Sans Mono CJK JP Regular"/>
              </a:rPr>
              <a:t>，</a:t>
            </a:r>
            <a:r>
              <a:rPr sz="1800" spc="-5" dirty="0">
                <a:latin typeface="Noto Sans Mono CJK JP Regular"/>
                <a:cs typeface="Noto Sans Mono CJK JP Regular"/>
              </a:rPr>
              <a:t>以加速訓練。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9166" y="4621529"/>
            <a:ext cx="262255" cy="239395"/>
          </a:xfrm>
          <a:custGeom>
            <a:avLst/>
            <a:gdLst/>
            <a:ahLst/>
            <a:cxnLst/>
            <a:rect l="l" t="t" r="r" b="b"/>
            <a:pathLst>
              <a:path w="262255" h="239395">
                <a:moveTo>
                  <a:pt x="0" y="119634"/>
                </a:moveTo>
                <a:lnTo>
                  <a:pt x="10298" y="73080"/>
                </a:lnTo>
                <a:lnTo>
                  <a:pt x="38385" y="35052"/>
                </a:lnTo>
                <a:lnTo>
                  <a:pt x="80045" y="9405"/>
                </a:lnTo>
                <a:lnTo>
                  <a:pt x="131063" y="0"/>
                </a:lnTo>
                <a:lnTo>
                  <a:pt x="182082" y="9405"/>
                </a:lnTo>
                <a:lnTo>
                  <a:pt x="223742" y="35052"/>
                </a:lnTo>
                <a:lnTo>
                  <a:pt x="251829" y="73080"/>
                </a:lnTo>
                <a:lnTo>
                  <a:pt x="262127" y="119634"/>
                </a:lnTo>
                <a:lnTo>
                  <a:pt x="251829" y="166187"/>
                </a:lnTo>
                <a:lnTo>
                  <a:pt x="223742" y="204216"/>
                </a:lnTo>
                <a:lnTo>
                  <a:pt x="182082" y="229862"/>
                </a:lnTo>
                <a:lnTo>
                  <a:pt x="131063" y="239268"/>
                </a:lnTo>
                <a:lnTo>
                  <a:pt x="80045" y="229862"/>
                </a:lnTo>
                <a:lnTo>
                  <a:pt x="38385" y="204216"/>
                </a:lnTo>
                <a:lnTo>
                  <a:pt x="10298" y="16618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6222" y="460502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1304" y="4724400"/>
            <a:ext cx="1080770" cy="363220"/>
          </a:xfrm>
          <a:custGeom>
            <a:avLst/>
            <a:gdLst/>
            <a:ahLst/>
            <a:cxnLst/>
            <a:rect l="l" t="t" r="r" b="b"/>
            <a:pathLst>
              <a:path w="1080770" h="363220">
                <a:moveTo>
                  <a:pt x="0" y="60451"/>
                </a:moveTo>
                <a:lnTo>
                  <a:pt x="4748" y="36915"/>
                </a:lnTo>
                <a:lnTo>
                  <a:pt x="17700" y="17700"/>
                </a:lnTo>
                <a:lnTo>
                  <a:pt x="36915" y="4748"/>
                </a:lnTo>
                <a:lnTo>
                  <a:pt x="60451" y="0"/>
                </a:lnTo>
                <a:lnTo>
                  <a:pt x="1020063" y="0"/>
                </a:lnTo>
                <a:lnTo>
                  <a:pt x="1043600" y="4748"/>
                </a:lnTo>
                <a:lnTo>
                  <a:pt x="1062815" y="17700"/>
                </a:lnTo>
                <a:lnTo>
                  <a:pt x="1075767" y="36915"/>
                </a:lnTo>
                <a:lnTo>
                  <a:pt x="1080515" y="60451"/>
                </a:lnTo>
                <a:lnTo>
                  <a:pt x="1080515" y="302260"/>
                </a:lnTo>
                <a:lnTo>
                  <a:pt x="1075767" y="325796"/>
                </a:lnTo>
                <a:lnTo>
                  <a:pt x="1062815" y="345011"/>
                </a:lnTo>
                <a:lnTo>
                  <a:pt x="1043600" y="357963"/>
                </a:lnTo>
                <a:lnTo>
                  <a:pt x="1020063" y="362712"/>
                </a:lnTo>
                <a:lnTo>
                  <a:pt x="60451" y="362712"/>
                </a:lnTo>
                <a:lnTo>
                  <a:pt x="36915" y="357963"/>
                </a:lnTo>
                <a:lnTo>
                  <a:pt x="17700" y="345011"/>
                </a:lnTo>
                <a:lnTo>
                  <a:pt x="4748" y="325796"/>
                </a:lnTo>
                <a:lnTo>
                  <a:pt x="0" y="302260"/>
                </a:lnTo>
                <a:lnTo>
                  <a:pt x="0" y="60451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2040" y="2049779"/>
            <a:ext cx="3674364" cy="2979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9705" y="4377690"/>
            <a:ext cx="260985" cy="276225"/>
          </a:xfrm>
          <a:custGeom>
            <a:avLst/>
            <a:gdLst/>
            <a:ahLst/>
            <a:cxnLst/>
            <a:rect l="l" t="t" r="r" b="b"/>
            <a:pathLst>
              <a:path w="260985" h="276225">
                <a:moveTo>
                  <a:pt x="0" y="137922"/>
                </a:moveTo>
                <a:lnTo>
                  <a:pt x="6638" y="94317"/>
                </a:lnTo>
                <a:lnTo>
                  <a:pt x="25127" y="56455"/>
                </a:lnTo>
                <a:lnTo>
                  <a:pt x="53327" y="26602"/>
                </a:lnTo>
                <a:lnTo>
                  <a:pt x="89099" y="7028"/>
                </a:lnTo>
                <a:lnTo>
                  <a:pt x="130302" y="0"/>
                </a:lnTo>
                <a:lnTo>
                  <a:pt x="171504" y="7028"/>
                </a:lnTo>
                <a:lnTo>
                  <a:pt x="207276" y="26602"/>
                </a:lnTo>
                <a:lnTo>
                  <a:pt x="235476" y="56455"/>
                </a:lnTo>
                <a:lnTo>
                  <a:pt x="253965" y="94317"/>
                </a:lnTo>
                <a:lnTo>
                  <a:pt x="260604" y="137922"/>
                </a:lnTo>
                <a:lnTo>
                  <a:pt x="253965" y="181526"/>
                </a:lnTo>
                <a:lnTo>
                  <a:pt x="235476" y="219388"/>
                </a:lnTo>
                <a:lnTo>
                  <a:pt x="207276" y="249241"/>
                </a:lnTo>
                <a:lnTo>
                  <a:pt x="171504" y="268815"/>
                </a:lnTo>
                <a:lnTo>
                  <a:pt x="130302" y="275844"/>
                </a:lnTo>
                <a:lnTo>
                  <a:pt x="89099" y="268815"/>
                </a:lnTo>
                <a:lnTo>
                  <a:pt x="53327" y="249241"/>
                </a:lnTo>
                <a:lnTo>
                  <a:pt x="25127" y="219388"/>
                </a:lnTo>
                <a:lnTo>
                  <a:pt x="6638" y="181526"/>
                </a:lnTo>
                <a:lnTo>
                  <a:pt x="0" y="137922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380" y="4360545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71844" y="4223003"/>
            <a:ext cx="1080770" cy="360045"/>
          </a:xfrm>
          <a:custGeom>
            <a:avLst/>
            <a:gdLst/>
            <a:ahLst/>
            <a:cxnLst/>
            <a:rect l="l" t="t" r="r" b="b"/>
            <a:pathLst>
              <a:path w="1080770" h="360045">
                <a:moveTo>
                  <a:pt x="0" y="59944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1020572" y="0"/>
                </a:lnTo>
                <a:lnTo>
                  <a:pt x="1043922" y="4704"/>
                </a:lnTo>
                <a:lnTo>
                  <a:pt x="1062974" y="17541"/>
                </a:lnTo>
                <a:lnTo>
                  <a:pt x="1075811" y="36593"/>
                </a:lnTo>
                <a:lnTo>
                  <a:pt x="1080515" y="59944"/>
                </a:lnTo>
                <a:lnTo>
                  <a:pt x="1080515" y="299720"/>
                </a:lnTo>
                <a:lnTo>
                  <a:pt x="1075811" y="323070"/>
                </a:lnTo>
                <a:lnTo>
                  <a:pt x="1062974" y="342122"/>
                </a:lnTo>
                <a:lnTo>
                  <a:pt x="1043922" y="354959"/>
                </a:lnTo>
                <a:lnTo>
                  <a:pt x="1020572" y="359664"/>
                </a:lnTo>
                <a:lnTo>
                  <a:pt x="59943" y="359664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20"/>
                </a:lnTo>
                <a:lnTo>
                  <a:pt x="0" y="5994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4917" y="5537098"/>
            <a:ext cx="672147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註：</a:t>
            </a:r>
            <a:r>
              <a:rPr sz="1800" dirty="0">
                <a:latin typeface="Noto Sans Mono CJK JP Regular"/>
                <a:cs typeface="Noto Sans Mono CJK JP Regular"/>
              </a:rPr>
              <a:t>實測在深度學</a:t>
            </a:r>
            <a:r>
              <a:rPr sz="1800" spc="-15" dirty="0">
                <a:latin typeface="Noto Sans Mono CJK JP Regular"/>
                <a:cs typeface="Noto Sans Mono CJK JP Regular"/>
              </a:rPr>
              <a:t>習</a:t>
            </a:r>
            <a:r>
              <a:rPr sz="1800" spc="-210" dirty="0">
                <a:latin typeface="Arial"/>
                <a:cs typeface="Arial"/>
              </a:rPr>
              <a:t>CNN</a:t>
            </a:r>
            <a:r>
              <a:rPr sz="1800" dirty="0">
                <a:latin typeface="Noto Sans Mono CJK JP Regular"/>
                <a:cs typeface="Noto Sans Mono CJK JP Regular"/>
              </a:rPr>
              <a:t>訓練，對</a:t>
            </a:r>
            <a:r>
              <a:rPr sz="1800" spc="-10" dirty="0">
                <a:latin typeface="Noto Sans Mono CJK JP Regular"/>
                <a:cs typeface="Noto Sans Mono CJK JP Regular"/>
              </a:rPr>
              <a:t>於</a:t>
            </a:r>
            <a:r>
              <a:rPr sz="1800" spc="-90" dirty="0">
                <a:latin typeface="Arial"/>
                <a:cs typeface="Arial"/>
              </a:rPr>
              <a:t>100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Samples/epoch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訓練，筆電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145"/>
              </a:lnSpc>
            </a:pPr>
            <a:r>
              <a:rPr sz="1800" spc="-30" dirty="0">
                <a:latin typeface="Arial"/>
                <a:cs typeface="Arial"/>
                <a:hlinkClick r:id="rId4"/>
              </a:rPr>
              <a:t>Intel</a:t>
            </a:r>
            <a:r>
              <a:rPr sz="1800" spc="-100" dirty="0">
                <a:latin typeface="Arial"/>
                <a:cs typeface="Arial"/>
                <a:hlinkClick r:id="rId4"/>
              </a:rPr>
              <a:t> </a:t>
            </a:r>
            <a:r>
              <a:rPr sz="1800" spc="-45" dirty="0">
                <a:latin typeface="Arial"/>
                <a:cs typeface="Arial"/>
                <a:hlinkClick r:id="rId4"/>
              </a:rPr>
              <a:t>i5</a:t>
            </a:r>
            <a:r>
              <a:rPr sz="1800" spc="-85" dirty="0">
                <a:latin typeface="Arial"/>
                <a:cs typeface="Arial"/>
                <a:hlinkClick r:id="rId4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約需</a:t>
            </a:r>
            <a:r>
              <a:rPr sz="1800" spc="-484" dirty="0">
                <a:latin typeface="Noto Sans Mono CJK JP Regular"/>
                <a:cs typeface="Noto Sans Mono CJK JP Regular"/>
              </a:rPr>
              <a:t> </a:t>
            </a:r>
            <a:r>
              <a:rPr sz="1800" spc="-100" dirty="0">
                <a:latin typeface="Arial"/>
                <a:cs typeface="Arial"/>
                <a:hlinkClick r:id="rId4"/>
              </a:rPr>
              <a:t>700s</a:t>
            </a:r>
            <a:r>
              <a:rPr sz="1800" spc="-100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而</a:t>
            </a:r>
            <a:r>
              <a:rPr sz="1800" spc="-105" dirty="0">
                <a:latin typeface="Arial"/>
                <a:cs typeface="Arial"/>
                <a:hlinkClick r:id="rId4"/>
              </a:rPr>
              <a:t>Google</a:t>
            </a:r>
            <a:r>
              <a:rPr sz="1800" spc="-85" dirty="0">
                <a:latin typeface="Arial"/>
                <a:cs typeface="Arial"/>
                <a:hlinkClick r:id="rId4"/>
              </a:rPr>
              <a:t> </a:t>
            </a:r>
            <a:r>
              <a:rPr sz="1800" spc="-120" dirty="0">
                <a:latin typeface="Arial"/>
                <a:cs typeface="Arial"/>
                <a:hlinkClick r:id="rId4"/>
              </a:rPr>
              <a:t>Colab</a:t>
            </a:r>
            <a:r>
              <a:rPr sz="1800" spc="-80" dirty="0">
                <a:latin typeface="Arial"/>
                <a:cs typeface="Arial"/>
                <a:hlinkClick r:id="rId4"/>
              </a:rPr>
              <a:t> </a:t>
            </a:r>
            <a:r>
              <a:rPr sz="1800" spc="-229" dirty="0">
                <a:latin typeface="Arial"/>
                <a:cs typeface="Arial"/>
                <a:hlinkClick r:id="rId4"/>
              </a:rPr>
              <a:t>GPU</a:t>
            </a:r>
            <a:r>
              <a:rPr sz="1800" spc="-100" dirty="0">
                <a:latin typeface="Arial"/>
                <a:cs typeface="Arial"/>
                <a:hlinkClick r:id="rId4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虛擬環境僅需</a:t>
            </a:r>
            <a:r>
              <a:rPr sz="1800" spc="-490" dirty="0">
                <a:latin typeface="Noto Sans Mono CJK JP Regular"/>
                <a:cs typeface="Noto Sans Mono CJK JP Regular"/>
              </a:rPr>
              <a:t> </a:t>
            </a:r>
            <a:r>
              <a:rPr sz="1800" spc="-130" dirty="0">
                <a:latin typeface="Arial"/>
                <a:cs typeface="Arial"/>
                <a:hlinkClick r:id="rId4"/>
              </a:rPr>
              <a:t>30s</a:t>
            </a:r>
            <a:r>
              <a:rPr sz="1800" dirty="0">
                <a:latin typeface="Noto Sans Mono CJK JP Regular"/>
                <a:cs typeface="Noto Sans Mono CJK JP Regular"/>
              </a:rPr>
              <a:t>。</a:t>
            </a:r>
            <a:endParaRPr sz="18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570" y="321309"/>
            <a:ext cx="427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Google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Colab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/>
              <a:t>與</a:t>
            </a:r>
            <a:r>
              <a:rPr sz="2400" spc="-670" dirty="0"/>
              <a:t> </a:t>
            </a:r>
            <a:r>
              <a:rPr sz="2400" spc="-100" dirty="0">
                <a:latin typeface="Arial"/>
                <a:cs typeface="Arial"/>
              </a:rPr>
              <a:t>GitHub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/>
              <a:t>結合應用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566" y="891285"/>
            <a:ext cx="8056880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可以滿足</a:t>
            </a:r>
            <a:r>
              <a:rPr sz="1800" spc="-5" dirty="0">
                <a:latin typeface="Noto Sans Mono CJK JP Regular"/>
                <a:cs typeface="Noto Sans Mono CJK JP Regular"/>
              </a:rPr>
              <a:t>一</a:t>
            </a:r>
            <a:r>
              <a:rPr sz="1800" dirty="0">
                <a:latin typeface="Noto Sans Mono CJK JP Regular"/>
                <a:cs typeface="Noto Sans Mono CJK JP Regular"/>
              </a:rPr>
              <a:t>般小企業或</a:t>
            </a:r>
            <a:r>
              <a:rPr sz="1800" spc="-65" dirty="0">
                <a:latin typeface="Arial"/>
                <a:cs typeface="Arial"/>
              </a:rPr>
              <a:t>Maker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在執行深度學習計畫的需求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Noto Sans Mono CJK JP Regular"/>
                <a:cs typeface="Noto Sans Mono CJK JP Regular"/>
              </a:rPr>
              <a:t>。如果沒有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，使用者在執行專案，僅能考慮自行建置昂貴的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spc="-10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Noto Sans Mono CJK JP Regular"/>
                <a:cs typeface="Noto Sans Mono CJK JP Regular"/>
              </a:rPr>
              <a:t>，或者申請付費的雲端服務。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 marR="114300" indent="913130">
              <a:lnSpc>
                <a:spcPct val="100000"/>
              </a:lnSpc>
              <a:spcBef>
                <a:spcPts val="960"/>
              </a:spcBef>
            </a:pP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20" dirty="0">
                <a:latin typeface="Arial"/>
                <a:cs typeface="Arial"/>
              </a:rPr>
              <a:t> Colab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最大的缺點是無法提供永久的儲存空間。雖然可以搭配使 用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Drive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雲端硬碟，但必須先將本機檔案傳送至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Drive</a:t>
            </a:r>
            <a:r>
              <a:rPr sz="1800" spc="-65" dirty="0">
                <a:latin typeface="Noto Sans Mono CJK JP Regular"/>
                <a:cs typeface="Noto Sans Mono CJK JP Regular"/>
              </a:rPr>
              <a:t>，</a:t>
            </a:r>
            <a:r>
              <a:rPr sz="1800" dirty="0">
                <a:latin typeface="Noto Sans Mono CJK JP Regular"/>
                <a:cs typeface="Noto Sans Mono CJK JP Regular"/>
              </a:rPr>
              <a:t>再上載至 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Colab</a:t>
            </a:r>
            <a:r>
              <a:rPr sz="1800" spc="-100" dirty="0">
                <a:latin typeface="Noto Sans Mono CJK JP Regular"/>
                <a:cs typeface="Noto Sans Mono CJK JP Regular"/>
              </a:rPr>
              <a:t>，</a:t>
            </a:r>
            <a:r>
              <a:rPr sz="1800" spc="-515" dirty="0">
                <a:latin typeface="Noto Sans Mono CJK JP Regular"/>
                <a:cs typeface="Noto Sans Mono CJK JP Regular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在操作程序上十分繁瑣；如有大量的訓練圖片，也需與程式一起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Noto Sans Mono CJK JP Regular"/>
                <a:cs typeface="Noto Sans Mono CJK JP Regular"/>
              </a:rPr>
              <a:t>，分別</a:t>
            </a:r>
            <a:r>
              <a:rPr sz="1800" dirty="0">
                <a:latin typeface="Noto Sans Mono CJK JP Regular"/>
                <a:cs typeface="Noto Sans Mono CJK JP Regular"/>
              </a:rPr>
              <a:t>由本機載</a:t>
            </a:r>
            <a:r>
              <a:rPr sz="1800" spc="-10" dirty="0">
                <a:latin typeface="Noto Sans Mono CJK JP Regular"/>
                <a:cs typeface="Noto Sans Mono CJK JP Regular"/>
              </a:rPr>
              <a:t>入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spc="-5" dirty="0">
                <a:latin typeface="Noto Sans Mono CJK JP Regular"/>
                <a:cs typeface="Noto Sans Mono CJK JP Regular"/>
              </a:rPr>
              <a:t>上的虛擬環境。</a:t>
            </a:r>
            <a:r>
              <a:rPr sz="1800" dirty="0">
                <a:latin typeface="Noto Sans Mono CJK JP Regular"/>
                <a:cs typeface="Noto Sans Mono CJK JP Regular"/>
              </a:rPr>
              <a:t>此外</a:t>
            </a:r>
            <a:r>
              <a:rPr sz="1800" spc="-90" dirty="0">
                <a:latin typeface="Noto Sans Mono CJK JP Regular"/>
                <a:cs typeface="Noto Sans Mono CJK JP Regular"/>
              </a:rPr>
              <a:t>，</a:t>
            </a:r>
            <a:r>
              <a:rPr sz="1800" spc="-90" dirty="0">
                <a:latin typeface="Arial"/>
                <a:cs typeface="Arial"/>
              </a:rPr>
              <a:t>Google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Noto Sans Mono CJK JP Regular"/>
                <a:cs typeface="Noto Sans Mono CJK JP Regular"/>
              </a:rPr>
              <a:t>訓練完成的</a:t>
            </a:r>
            <a:r>
              <a:rPr sz="1800" dirty="0">
                <a:latin typeface="Noto Sans Mono CJK JP Regular"/>
                <a:cs typeface="Noto Sans Mono CJK JP Regular"/>
              </a:rPr>
              <a:t>模 型，如提供</a:t>
            </a:r>
            <a:r>
              <a:rPr sz="1800" spc="-105" dirty="0">
                <a:latin typeface="Arial"/>
                <a:cs typeface="Arial"/>
              </a:rPr>
              <a:t>RaspberryPi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或</a:t>
            </a:r>
            <a:r>
              <a:rPr sz="1800" spc="-105" dirty="0">
                <a:latin typeface="Arial"/>
                <a:cs typeface="Arial"/>
              </a:rPr>
              <a:t>JetsonNano</a:t>
            </a:r>
            <a:r>
              <a:rPr sz="1800" dirty="0">
                <a:latin typeface="Noto Sans Mono CJK JP Regular"/>
                <a:cs typeface="Noto Sans Mono CJK JP Regular"/>
              </a:rPr>
              <a:t>等嵌入式裝置做推論使用，也需將模型傳至 </a:t>
            </a:r>
            <a:r>
              <a:rPr sz="1800" spc="-105" dirty="0">
                <a:latin typeface="Arial"/>
                <a:cs typeface="Arial"/>
              </a:rPr>
              <a:t>Google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Drive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或本機，再轉傳至嵌入式裝置，十分不便。所幸</a:t>
            </a:r>
            <a:r>
              <a:rPr sz="1800" spc="-90" dirty="0">
                <a:latin typeface="Noto Sans Mono CJK JP Regular"/>
                <a:cs typeface="Noto Sans Mono CJK JP Regular"/>
              </a:rPr>
              <a:t>，</a:t>
            </a:r>
            <a:r>
              <a:rPr sz="1800" spc="-90" dirty="0">
                <a:latin typeface="Arial"/>
                <a:cs typeface="Arial"/>
              </a:rPr>
              <a:t>Google </a:t>
            </a:r>
            <a:r>
              <a:rPr sz="1800" spc="-120" dirty="0">
                <a:latin typeface="Arial"/>
                <a:cs typeface="Arial"/>
              </a:rPr>
              <a:t>Colab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Noto Sans Mono CJK JP Regular"/>
                <a:cs typeface="Noto Sans Mono CJK JP Regular"/>
              </a:rPr>
              <a:t>能與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 marR="6223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latin typeface="Arial"/>
                <a:cs typeface="Arial"/>
              </a:rPr>
              <a:t>Git</a:t>
            </a:r>
            <a:r>
              <a:rPr sz="1800" spc="-135" dirty="0">
                <a:latin typeface="Arial"/>
                <a:cs typeface="Arial"/>
              </a:rPr>
              <a:t>H</a:t>
            </a:r>
            <a:r>
              <a:rPr sz="1800" spc="-65" dirty="0">
                <a:latin typeface="Arial"/>
                <a:cs typeface="Arial"/>
              </a:rPr>
              <a:t>u</a:t>
            </a:r>
            <a:r>
              <a:rPr sz="1800" spc="-55" dirty="0">
                <a:latin typeface="Arial"/>
                <a:cs typeface="Arial"/>
              </a:rPr>
              <a:t>b</a:t>
            </a:r>
            <a:r>
              <a:rPr sz="1800" dirty="0">
                <a:latin typeface="Noto Sans Mono CJK JP Regular"/>
                <a:cs typeface="Noto Sans Mono CJK JP Regular"/>
              </a:rPr>
              <a:t>結合，以提供一種解決檔案傳遞過程中的問題，最有效的方法。方法架構 示意圖如下。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5648" y="5631179"/>
            <a:ext cx="847344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64408" y="5305044"/>
            <a:ext cx="1293876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8458" y="5535676"/>
            <a:ext cx="1483360" cy="120650"/>
          </a:xfrm>
          <a:custGeom>
            <a:avLst/>
            <a:gdLst/>
            <a:ahLst/>
            <a:cxnLst/>
            <a:rect l="l" t="t" r="r" b="b"/>
            <a:pathLst>
              <a:path w="1483360" h="120650">
                <a:moveTo>
                  <a:pt x="1482852" y="0"/>
                </a:moveTo>
                <a:lnTo>
                  <a:pt x="1449516" y="35728"/>
                </a:lnTo>
                <a:lnTo>
                  <a:pt x="1393359" y="57268"/>
                </a:lnTo>
                <a:lnTo>
                  <a:pt x="1356220" y="67174"/>
                </a:lnTo>
                <a:lnTo>
                  <a:pt x="1313536" y="76423"/>
                </a:lnTo>
                <a:lnTo>
                  <a:pt x="1265681" y="84955"/>
                </a:lnTo>
                <a:lnTo>
                  <a:pt x="1213029" y="92708"/>
                </a:lnTo>
                <a:lnTo>
                  <a:pt x="1155951" y="99624"/>
                </a:lnTo>
                <a:lnTo>
                  <a:pt x="1094820" y="105642"/>
                </a:lnTo>
                <a:lnTo>
                  <a:pt x="1030009" y="110701"/>
                </a:lnTo>
                <a:lnTo>
                  <a:pt x="961892" y="114741"/>
                </a:lnTo>
                <a:lnTo>
                  <a:pt x="890840" y="117701"/>
                </a:lnTo>
                <a:lnTo>
                  <a:pt x="817227" y="119521"/>
                </a:lnTo>
                <a:lnTo>
                  <a:pt x="741425" y="120142"/>
                </a:lnTo>
                <a:lnTo>
                  <a:pt x="665624" y="119521"/>
                </a:lnTo>
                <a:lnTo>
                  <a:pt x="592011" y="117701"/>
                </a:lnTo>
                <a:lnTo>
                  <a:pt x="520959" y="114741"/>
                </a:lnTo>
                <a:lnTo>
                  <a:pt x="452842" y="110701"/>
                </a:lnTo>
                <a:lnTo>
                  <a:pt x="388031" y="105642"/>
                </a:lnTo>
                <a:lnTo>
                  <a:pt x="326900" y="99624"/>
                </a:lnTo>
                <a:lnTo>
                  <a:pt x="269822" y="92708"/>
                </a:lnTo>
                <a:lnTo>
                  <a:pt x="217169" y="84955"/>
                </a:lnTo>
                <a:lnTo>
                  <a:pt x="169315" y="76423"/>
                </a:lnTo>
                <a:lnTo>
                  <a:pt x="126631" y="67174"/>
                </a:lnTo>
                <a:lnTo>
                  <a:pt x="89492" y="57268"/>
                </a:lnTo>
                <a:lnTo>
                  <a:pt x="33335" y="35728"/>
                </a:lnTo>
                <a:lnTo>
                  <a:pt x="3828" y="12284"/>
                </a:lnTo>
                <a:lnTo>
                  <a:pt x="0" y="0"/>
                </a:lnTo>
              </a:path>
            </a:pathLst>
          </a:custGeom>
          <a:ln w="25908">
            <a:solidFill>
              <a:srgbClr val="004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8458" y="5415534"/>
            <a:ext cx="1483360" cy="721360"/>
          </a:xfrm>
          <a:custGeom>
            <a:avLst/>
            <a:gdLst/>
            <a:ahLst/>
            <a:cxnLst/>
            <a:rect l="l" t="t" r="r" b="b"/>
            <a:pathLst>
              <a:path w="1483360" h="721360">
                <a:moveTo>
                  <a:pt x="0" y="120141"/>
                </a:moveTo>
                <a:lnTo>
                  <a:pt x="33335" y="84437"/>
                </a:lnTo>
                <a:lnTo>
                  <a:pt x="89492" y="62901"/>
                </a:lnTo>
                <a:lnTo>
                  <a:pt x="126631" y="52995"/>
                </a:lnTo>
                <a:lnTo>
                  <a:pt x="169315" y="43744"/>
                </a:lnTo>
                <a:lnTo>
                  <a:pt x="217169" y="35210"/>
                </a:lnTo>
                <a:lnTo>
                  <a:pt x="269822" y="27453"/>
                </a:lnTo>
                <a:lnTo>
                  <a:pt x="326900" y="20533"/>
                </a:lnTo>
                <a:lnTo>
                  <a:pt x="388031" y="14512"/>
                </a:lnTo>
                <a:lnTo>
                  <a:pt x="452842" y="9449"/>
                </a:lnTo>
                <a:lnTo>
                  <a:pt x="520959" y="5406"/>
                </a:lnTo>
                <a:lnTo>
                  <a:pt x="592011" y="2443"/>
                </a:lnTo>
                <a:lnTo>
                  <a:pt x="665624" y="620"/>
                </a:lnTo>
                <a:lnTo>
                  <a:pt x="741425" y="0"/>
                </a:lnTo>
                <a:lnTo>
                  <a:pt x="817227" y="620"/>
                </a:lnTo>
                <a:lnTo>
                  <a:pt x="890840" y="2443"/>
                </a:lnTo>
                <a:lnTo>
                  <a:pt x="961892" y="5406"/>
                </a:lnTo>
                <a:lnTo>
                  <a:pt x="1030009" y="9449"/>
                </a:lnTo>
                <a:lnTo>
                  <a:pt x="1094820" y="14512"/>
                </a:lnTo>
                <a:lnTo>
                  <a:pt x="1155951" y="20533"/>
                </a:lnTo>
                <a:lnTo>
                  <a:pt x="1213029" y="27453"/>
                </a:lnTo>
                <a:lnTo>
                  <a:pt x="1265682" y="35210"/>
                </a:lnTo>
                <a:lnTo>
                  <a:pt x="1313536" y="43744"/>
                </a:lnTo>
                <a:lnTo>
                  <a:pt x="1356220" y="52995"/>
                </a:lnTo>
                <a:lnTo>
                  <a:pt x="1393359" y="62901"/>
                </a:lnTo>
                <a:lnTo>
                  <a:pt x="1449516" y="84437"/>
                </a:lnTo>
                <a:lnTo>
                  <a:pt x="1482852" y="120141"/>
                </a:lnTo>
                <a:lnTo>
                  <a:pt x="1482852" y="600709"/>
                </a:lnTo>
                <a:lnTo>
                  <a:pt x="1449516" y="636438"/>
                </a:lnTo>
                <a:lnTo>
                  <a:pt x="1393359" y="657978"/>
                </a:lnTo>
                <a:lnTo>
                  <a:pt x="1356220" y="667884"/>
                </a:lnTo>
                <a:lnTo>
                  <a:pt x="1313536" y="677133"/>
                </a:lnTo>
                <a:lnTo>
                  <a:pt x="1265681" y="685665"/>
                </a:lnTo>
                <a:lnTo>
                  <a:pt x="1213029" y="693418"/>
                </a:lnTo>
                <a:lnTo>
                  <a:pt x="1155951" y="700334"/>
                </a:lnTo>
                <a:lnTo>
                  <a:pt x="1094820" y="706352"/>
                </a:lnTo>
                <a:lnTo>
                  <a:pt x="1030009" y="711411"/>
                </a:lnTo>
                <a:lnTo>
                  <a:pt x="961892" y="715451"/>
                </a:lnTo>
                <a:lnTo>
                  <a:pt x="890840" y="718411"/>
                </a:lnTo>
                <a:lnTo>
                  <a:pt x="817227" y="720231"/>
                </a:lnTo>
                <a:lnTo>
                  <a:pt x="741425" y="720851"/>
                </a:lnTo>
                <a:lnTo>
                  <a:pt x="665624" y="720231"/>
                </a:lnTo>
                <a:lnTo>
                  <a:pt x="592011" y="718411"/>
                </a:lnTo>
                <a:lnTo>
                  <a:pt x="520959" y="715451"/>
                </a:lnTo>
                <a:lnTo>
                  <a:pt x="452842" y="711411"/>
                </a:lnTo>
                <a:lnTo>
                  <a:pt x="388031" y="706352"/>
                </a:lnTo>
                <a:lnTo>
                  <a:pt x="326900" y="700334"/>
                </a:lnTo>
                <a:lnTo>
                  <a:pt x="269822" y="693418"/>
                </a:lnTo>
                <a:lnTo>
                  <a:pt x="217169" y="685665"/>
                </a:lnTo>
                <a:lnTo>
                  <a:pt x="169315" y="677133"/>
                </a:lnTo>
                <a:lnTo>
                  <a:pt x="126631" y="667884"/>
                </a:lnTo>
                <a:lnTo>
                  <a:pt x="89492" y="657978"/>
                </a:lnTo>
                <a:lnTo>
                  <a:pt x="33335" y="636438"/>
                </a:lnTo>
                <a:lnTo>
                  <a:pt x="0" y="600709"/>
                </a:lnTo>
                <a:lnTo>
                  <a:pt x="0" y="120141"/>
                </a:lnTo>
                <a:close/>
              </a:path>
            </a:pathLst>
          </a:custGeom>
          <a:ln w="25907">
            <a:solidFill>
              <a:srgbClr val="004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9123" y="4398264"/>
            <a:ext cx="1309115" cy="394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0826" y="4276597"/>
            <a:ext cx="1507490" cy="127635"/>
          </a:xfrm>
          <a:custGeom>
            <a:avLst/>
            <a:gdLst/>
            <a:ahLst/>
            <a:cxnLst/>
            <a:rect l="l" t="t" r="r" b="b"/>
            <a:pathLst>
              <a:path w="1507489" h="127635">
                <a:moveTo>
                  <a:pt x="1507236" y="0"/>
                </a:moveTo>
                <a:lnTo>
                  <a:pt x="1473352" y="37893"/>
                </a:lnTo>
                <a:lnTo>
                  <a:pt x="1416271" y="60750"/>
                </a:lnTo>
                <a:lnTo>
                  <a:pt x="1378521" y="71263"/>
                </a:lnTo>
                <a:lnTo>
                  <a:pt x="1335135" y="81080"/>
                </a:lnTo>
                <a:lnTo>
                  <a:pt x="1286494" y="90138"/>
                </a:lnTo>
                <a:lnTo>
                  <a:pt x="1232975" y="98371"/>
                </a:lnTo>
                <a:lnTo>
                  <a:pt x="1174958" y="105715"/>
                </a:lnTo>
                <a:lnTo>
                  <a:pt x="1112822" y="112105"/>
                </a:lnTo>
                <a:lnTo>
                  <a:pt x="1046946" y="117478"/>
                </a:lnTo>
                <a:lnTo>
                  <a:pt x="977708" y="121770"/>
                </a:lnTo>
                <a:lnTo>
                  <a:pt x="905488" y="124914"/>
                </a:lnTo>
                <a:lnTo>
                  <a:pt x="830665" y="126849"/>
                </a:lnTo>
                <a:lnTo>
                  <a:pt x="753618" y="127507"/>
                </a:lnTo>
                <a:lnTo>
                  <a:pt x="676570" y="126849"/>
                </a:lnTo>
                <a:lnTo>
                  <a:pt x="601747" y="124914"/>
                </a:lnTo>
                <a:lnTo>
                  <a:pt x="529527" y="121770"/>
                </a:lnTo>
                <a:lnTo>
                  <a:pt x="460289" y="117478"/>
                </a:lnTo>
                <a:lnTo>
                  <a:pt x="394413" y="112105"/>
                </a:lnTo>
                <a:lnTo>
                  <a:pt x="332277" y="105715"/>
                </a:lnTo>
                <a:lnTo>
                  <a:pt x="274260" y="98371"/>
                </a:lnTo>
                <a:lnTo>
                  <a:pt x="220741" y="90138"/>
                </a:lnTo>
                <a:lnTo>
                  <a:pt x="172100" y="81080"/>
                </a:lnTo>
                <a:lnTo>
                  <a:pt x="128714" y="71263"/>
                </a:lnTo>
                <a:lnTo>
                  <a:pt x="90964" y="60750"/>
                </a:lnTo>
                <a:lnTo>
                  <a:pt x="33883" y="37893"/>
                </a:lnTo>
                <a:lnTo>
                  <a:pt x="3891" y="13026"/>
                </a:lnTo>
                <a:lnTo>
                  <a:pt x="0" y="0"/>
                </a:lnTo>
              </a:path>
            </a:pathLst>
          </a:custGeom>
          <a:ln w="25908">
            <a:solidFill>
              <a:srgbClr val="004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0826" y="4149090"/>
            <a:ext cx="1507490" cy="765175"/>
          </a:xfrm>
          <a:custGeom>
            <a:avLst/>
            <a:gdLst/>
            <a:ahLst/>
            <a:cxnLst/>
            <a:rect l="l" t="t" r="r" b="b"/>
            <a:pathLst>
              <a:path w="1507489" h="765175">
                <a:moveTo>
                  <a:pt x="0" y="127508"/>
                </a:moveTo>
                <a:lnTo>
                  <a:pt x="33883" y="89614"/>
                </a:lnTo>
                <a:lnTo>
                  <a:pt x="90964" y="66757"/>
                </a:lnTo>
                <a:lnTo>
                  <a:pt x="128714" y="56244"/>
                </a:lnTo>
                <a:lnTo>
                  <a:pt x="172100" y="46427"/>
                </a:lnTo>
                <a:lnTo>
                  <a:pt x="220741" y="37369"/>
                </a:lnTo>
                <a:lnTo>
                  <a:pt x="274260" y="29136"/>
                </a:lnTo>
                <a:lnTo>
                  <a:pt x="332277" y="21792"/>
                </a:lnTo>
                <a:lnTo>
                  <a:pt x="394413" y="15402"/>
                </a:lnTo>
                <a:lnTo>
                  <a:pt x="460289" y="10029"/>
                </a:lnTo>
                <a:lnTo>
                  <a:pt x="529527" y="5737"/>
                </a:lnTo>
                <a:lnTo>
                  <a:pt x="601747" y="2593"/>
                </a:lnTo>
                <a:lnTo>
                  <a:pt x="676570" y="658"/>
                </a:lnTo>
                <a:lnTo>
                  <a:pt x="753618" y="0"/>
                </a:lnTo>
                <a:lnTo>
                  <a:pt x="830665" y="658"/>
                </a:lnTo>
                <a:lnTo>
                  <a:pt x="905488" y="2593"/>
                </a:lnTo>
                <a:lnTo>
                  <a:pt x="977708" y="5737"/>
                </a:lnTo>
                <a:lnTo>
                  <a:pt x="1046946" y="10029"/>
                </a:lnTo>
                <a:lnTo>
                  <a:pt x="1112822" y="15402"/>
                </a:lnTo>
                <a:lnTo>
                  <a:pt x="1174958" y="21792"/>
                </a:lnTo>
                <a:lnTo>
                  <a:pt x="1232975" y="29136"/>
                </a:lnTo>
                <a:lnTo>
                  <a:pt x="1286494" y="37369"/>
                </a:lnTo>
                <a:lnTo>
                  <a:pt x="1335135" y="46427"/>
                </a:lnTo>
                <a:lnTo>
                  <a:pt x="1378521" y="56244"/>
                </a:lnTo>
                <a:lnTo>
                  <a:pt x="1416271" y="66757"/>
                </a:lnTo>
                <a:lnTo>
                  <a:pt x="1473352" y="89614"/>
                </a:lnTo>
                <a:lnTo>
                  <a:pt x="1503344" y="114481"/>
                </a:lnTo>
                <a:lnTo>
                  <a:pt x="1507236" y="127508"/>
                </a:lnTo>
                <a:lnTo>
                  <a:pt x="1507236" y="637540"/>
                </a:lnTo>
                <a:lnTo>
                  <a:pt x="1473352" y="675433"/>
                </a:lnTo>
                <a:lnTo>
                  <a:pt x="1416271" y="698290"/>
                </a:lnTo>
                <a:lnTo>
                  <a:pt x="1378521" y="708803"/>
                </a:lnTo>
                <a:lnTo>
                  <a:pt x="1335135" y="718620"/>
                </a:lnTo>
                <a:lnTo>
                  <a:pt x="1286494" y="727678"/>
                </a:lnTo>
                <a:lnTo>
                  <a:pt x="1232975" y="735911"/>
                </a:lnTo>
                <a:lnTo>
                  <a:pt x="1174958" y="743255"/>
                </a:lnTo>
                <a:lnTo>
                  <a:pt x="1112822" y="749645"/>
                </a:lnTo>
                <a:lnTo>
                  <a:pt x="1046946" y="755018"/>
                </a:lnTo>
                <a:lnTo>
                  <a:pt x="977708" y="759310"/>
                </a:lnTo>
                <a:lnTo>
                  <a:pt x="905488" y="762454"/>
                </a:lnTo>
                <a:lnTo>
                  <a:pt x="830665" y="764389"/>
                </a:lnTo>
                <a:lnTo>
                  <a:pt x="753618" y="765048"/>
                </a:lnTo>
                <a:lnTo>
                  <a:pt x="676570" y="764389"/>
                </a:lnTo>
                <a:lnTo>
                  <a:pt x="601747" y="762454"/>
                </a:lnTo>
                <a:lnTo>
                  <a:pt x="529527" y="759310"/>
                </a:lnTo>
                <a:lnTo>
                  <a:pt x="460289" y="755018"/>
                </a:lnTo>
                <a:lnTo>
                  <a:pt x="394413" y="749645"/>
                </a:lnTo>
                <a:lnTo>
                  <a:pt x="332277" y="743255"/>
                </a:lnTo>
                <a:lnTo>
                  <a:pt x="274260" y="735911"/>
                </a:lnTo>
                <a:lnTo>
                  <a:pt x="220741" y="727678"/>
                </a:lnTo>
                <a:lnTo>
                  <a:pt x="172100" y="718620"/>
                </a:lnTo>
                <a:lnTo>
                  <a:pt x="128714" y="708803"/>
                </a:lnTo>
                <a:lnTo>
                  <a:pt x="90964" y="698290"/>
                </a:lnTo>
                <a:lnTo>
                  <a:pt x="33883" y="675433"/>
                </a:lnTo>
                <a:lnTo>
                  <a:pt x="3891" y="650566"/>
                </a:lnTo>
                <a:lnTo>
                  <a:pt x="0" y="637540"/>
                </a:lnTo>
                <a:lnTo>
                  <a:pt x="0" y="127508"/>
                </a:lnTo>
                <a:close/>
              </a:path>
            </a:pathLst>
          </a:custGeom>
          <a:ln w="25908">
            <a:solidFill>
              <a:srgbClr val="004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6884" y="5233415"/>
            <a:ext cx="1427988" cy="926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43471" y="5131308"/>
            <a:ext cx="1368552" cy="1036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8811" y="5038978"/>
            <a:ext cx="282575" cy="309880"/>
          </a:xfrm>
          <a:custGeom>
            <a:avLst/>
            <a:gdLst/>
            <a:ahLst/>
            <a:cxnLst/>
            <a:rect l="l" t="t" r="r" b="b"/>
            <a:pathLst>
              <a:path w="282575" h="309879">
                <a:moveTo>
                  <a:pt x="0" y="162941"/>
                </a:moveTo>
                <a:lnTo>
                  <a:pt x="14477" y="309372"/>
                </a:lnTo>
                <a:lnTo>
                  <a:pt x="160781" y="294894"/>
                </a:lnTo>
                <a:lnTo>
                  <a:pt x="120650" y="261874"/>
                </a:lnTo>
                <a:lnTo>
                  <a:pt x="174722" y="195961"/>
                </a:lnTo>
                <a:lnTo>
                  <a:pt x="40258" y="195961"/>
                </a:lnTo>
                <a:lnTo>
                  <a:pt x="0" y="162941"/>
                </a:lnTo>
                <a:close/>
              </a:path>
              <a:path w="282575" h="309879">
                <a:moveTo>
                  <a:pt x="268224" y="0"/>
                </a:moveTo>
                <a:lnTo>
                  <a:pt x="121793" y="14478"/>
                </a:lnTo>
                <a:lnTo>
                  <a:pt x="162051" y="47498"/>
                </a:lnTo>
                <a:lnTo>
                  <a:pt x="40258" y="195961"/>
                </a:lnTo>
                <a:lnTo>
                  <a:pt x="174722" y="195961"/>
                </a:lnTo>
                <a:lnTo>
                  <a:pt x="242443" y="113411"/>
                </a:lnTo>
                <a:lnTo>
                  <a:pt x="279348" y="113411"/>
                </a:lnTo>
                <a:lnTo>
                  <a:pt x="268224" y="0"/>
                </a:lnTo>
                <a:close/>
              </a:path>
              <a:path w="282575" h="309879">
                <a:moveTo>
                  <a:pt x="279348" y="113411"/>
                </a:moveTo>
                <a:lnTo>
                  <a:pt x="242443" y="113411"/>
                </a:lnTo>
                <a:lnTo>
                  <a:pt x="282575" y="146304"/>
                </a:lnTo>
                <a:lnTo>
                  <a:pt x="279348" y="11341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8811" y="5038978"/>
            <a:ext cx="282575" cy="309880"/>
          </a:xfrm>
          <a:custGeom>
            <a:avLst/>
            <a:gdLst/>
            <a:ahLst/>
            <a:cxnLst/>
            <a:rect l="l" t="t" r="r" b="b"/>
            <a:pathLst>
              <a:path w="282575" h="309879">
                <a:moveTo>
                  <a:pt x="121793" y="14478"/>
                </a:moveTo>
                <a:lnTo>
                  <a:pt x="268224" y="0"/>
                </a:lnTo>
                <a:lnTo>
                  <a:pt x="282575" y="146304"/>
                </a:lnTo>
                <a:lnTo>
                  <a:pt x="242443" y="113411"/>
                </a:lnTo>
                <a:lnTo>
                  <a:pt x="120650" y="261874"/>
                </a:lnTo>
                <a:lnTo>
                  <a:pt x="160781" y="294894"/>
                </a:lnTo>
                <a:lnTo>
                  <a:pt x="14477" y="309372"/>
                </a:lnTo>
                <a:lnTo>
                  <a:pt x="0" y="162941"/>
                </a:lnTo>
                <a:lnTo>
                  <a:pt x="40258" y="195961"/>
                </a:lnTo>
                <a:lnTo>
                  <a:pt x="162051" y="47498"/>
                </a:lnTo>
                <a:lnTo>
                  <a:pt x="121793" y="1447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2140" y="4949190"/>
            <a:ext cx="292100" cy="284480"/>
          </a:xfrm>
          <a:custGeom>
            <a:avLst/>
            <a:gdLst/>
            <a:ahLst/>
            <a:cxnLst/>
            <a:rect l="l" t="t" r="r" b="b"/>
            <a:pathLst>
              <a:path w="292100" h="284479">
                <a:moveTo>
                  <a:pt x="190995" y="113284"/>
                </a:moveTo>
                <a:lnTo>
                  <a:pt x="39750" y="113284"/>
                </a:lnTo>
                <a:lnTo>
                  <a:pt x="180466" y="246380"/>
                </a:lnTo>
                <a:lnTo>
                  <a:pt x="144653" y="284099"/>
                </a:lnTo>
                <a:lnTo>
                  <a:pt x="291718" y="280162"/>
                </a:lnTo>
                <a:lnTo>
                  <a:pt x="288700" y="170942"/>
                </a:lnTo>
                <a:lnTo>
                  <a:pt x="251840" y="170942"/>
                </a:lnTo>
                <a:lnTo>
                  <a:pt x="190995" y="113284"/>
                </a:lnTo>
                <a:close/>
              </a:path>
              <a:path w="292100" h="284479">
                <a:moveTo>
                  <a:pt x="287655" y="133096"/>
                </a:moveTo>
                <a:lnTo>
                  <a:pt x="251840" y="170942"/>
                </a:lnTo>
                <a:lnTo>
                  <a:pt x="288700" y="170942"/>
                </a:lnTo>
                <a:lnTo>
                  <a:pt x="287655" y="133096"/>
                </a:lnTo>
                <a:close/>
              </a:path>
              <a:path w="292100" h="284479">
                <a:moveTo>
                  <a:pt x="146938" y="0"/>
                </a:moveTo>
                <a:lnTo>
                  <a:pt x="0" y="4064"/>
                </a:lnTo>
                <a:lnTo>
                  <a:pt x="4063" y="151003"/>
                </a:lnTo>
                <a:lnTo>
                  <a:pt x="39750" y="113284"/>
                </a:lnTo>
                <a:lnTo>
                  <a:pt x="190995" y="113284"/>
                </a:lnTo>
                <a:lnTo>
                  <a:pt x="111252" y="37718"/>
                </a:lnTo>
                <a:lnTo>
                  <a:pt x="14693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2140" y="4949190"/>
            <a:ext cx="292100" cy="284480"/>
          </a:xfrm>
          <a:custGeom>
            <a:avLst/>
            <a:gdLst/>
            <a:ahLst/>
            <a:cxnLst/>
            <a:rect l="l" t="t" r="r" b="b"/>
            <a:pathLst>
              <a:path w="292100" h="284479">
                <a:moveTo>
                  <a:pt x="4063" y="151003"/>
                </a:moveTo>
                <a:lnTo>
                  <a:pt x="0" y="4064"/>
                </a:lnTo>
                <a:lnTo>
                  <a:pt x="146938" y="0"/>
                </a:lnTo>
                <a:lnTo>
                  <a:pt x="111252" y="37718"/>
                </a:lnTo>
                <a:lnTo>
                  <a:pt x="251840" y="170942"/>
                </a:lnTo>
                <a:lnTo>
                  <a:pt x="287655" y="133096"/>
                </a:lnTo>
                <a:lnTo>
                  <a:pt x="291718" y="280162"/>
                </a:lnTo>
                <a:lnTo>
                  <a:pt x="144653" y="284099"/>
                </a:lnTo>
                <a:lnTo>
                  <a:pt x="180466" y="246380"/>
                </a:lnTo>
                <a:lnTo>
                  <a:pt x="39750" y="113284"/>
                </a:lnTo>
                <a:lnTo>
                  <a:pt x="4063" y="151003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1488" y="4990210"/>
            <a:ext cx="290830" cy="283210"/>
          </a:xfrm>
          <a:custGeom>
            <a:avLst/>
            <a:gdLst/>
            <a:ahLst/>
            <a:cxnLst/>
            <a:rect l="l" t="t" r="r" b="b"/>
            <a:pathLst>
              <a:path w="290829" h="283210">
                <a:moveTo>
                  <a:pt x="192440" y="114045"/>
                </a:moveTo>
                <a:lnTo>
                  <a:pt x="40004" y="114045"/>
                </a:lnTo>
                <a:lnTo>
                  <a:pt x="178435" y="245109"/>
                </a:lnTo>
                <a:lnTo>
                  <a:pt x="142366" y="283082"/>
                </a:lnTo>
                <a:lnTo>
                  <a:pt x="290449" y="279019"/>
                </a:lnTo>
                <a:lnTo>
                  <a:pt x="287427" y="168909"/>
                </a:lnTo>
                <a:lnTo>
                  <a:pt x="250444" y="168909"/>
                </a:lnTo>
                <a:lnTo>
                  <a:pt x="192440" y="114045"/>
                </a:lnTo>
                <a:close/>
              </a:path>
              <a:path w="290829" h="283210">
                <a:moveTo>
                  <a:pt x="286385" y="130937"/>
                </a:moveTo>
                <a:lnTo>
                  <a:pt x="250444" y="168909"/>
                </a:lnTo>
                <a:lnTo>
                  <a:pt x="287427" y="168909"/>
                </a:lnTo>
                <a:lnTo>
                  <a:pt x="286385" y="130937"/>
                </a:lnTo>
                <a:close/>
              </a:path>
              <a:path w="290829" h="283210">
                <a:moveTo>
                  <a:pt x="148082" y="0"/>
                </a:moveTo>
                <a:lnTo>
                  <a:pt x="0" y="4063"/>
                </a:lnTo>
                <a:lnTo>
                  <a:pt x="4063" y="152145"/>
                </a:lnTo>
                <a:lnTo>
                  <a:pt x="40004" y="114045"/>
                </a:lnTo>
                <a:lnTo>
                  <a:pt x="192440" y="114045"/>
                </a:lnTo>
                <a:lnTo>
                  <a:pt x="112013" y="37972"/>
                </a:lnTo>
                <a:lnTo>
                  <a:pt x="14808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1488" y="4990210"/>
            <a:ext cx="290830" cy="283210"/>
          </a:xfrm>
          <a:custGeom>
            <a:avLst/>
            <a:gdLst/>
            <a:ahLst/>
            <a:cxnLst/>
            <a:rect l="l" t="t" r="r" b="b"/>
            <a:pathLst>
              <a:path w="290829" h="283210">
                <a:moveTo>
                  <a:pt x="4063" y="152145"/>
                </a:moveTo>
                <a:lnTo>
                  <a:pt x="0" y="4063"/>
                </a:lnTo>
                <a:lnTo>
                  <a:pt x="148082" y="0"/>
                </a:lnTo>
                <a:lnTo>
                  <a:pt x="112013" y="37972"/>
                </a:lnTo>
                <a:lnTo>
                  <a:pt x="250444" y="168909"/>
                </a:lnTo>
                <a:lnTo>
                  <a:pt x="286385" y="130937"/>
                </a:lnTo>
                <a:lnTo>
                  <a:pt x="290449" y="279019"/>
                </a:lnTo>
                <a:lnTo>
                  <a:pt x="142366" y="283082"/>
                </a:lnTo>
                <a:lnTo>
                  <a:pt x="178435" y="245109"/>
                </a:lnTo>
                <a:lnTo>
                  <a:pt x="40004" y="114045"/>
                </a:lnTo>
                <a:lnTo>
                  <a:pt x="4063" y="15214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8140" y="5019040"/>
            <a:ext cx="292100" cy="284480"/>
          </a:xfrm>
          <a:custGeom>
            <a:avLst/>
            <a:gdLst/>
            <a:ahLst/>
            <a:cxnLst/>
            <a:rect l="l" t="t" r="r" b="b"/>
            <a:pathLst>
              <a:path w="292100" h="284479">
                <a:moveTo>
                  <a:pt x="191067" y="113284"/>
                </a:moveTo>
                <a:lnTo>
                  <a:pt x="39877" y="113284"/>
                </a:lnTo>
                <a:lnTo>
                  <a:pt x="180467" y="246380"/>
                </a:lnTo>
                <a:lnTo>
                  <a:pt x="144780" y="284099"/>
                </a:lnTo>
                <a:lnTo>
                  <a:pt x="291719" y="280162"/>
                </a:lnTo>
                <a:lnTo>
                  <a:pt x="288700" y="170942"/>
                </a:lnTo>
                <a:lnTo>
                  <a:pt x="251968" y="170942"/>
                </a:lnTo>
                <a:lnTo>
                  <a:pt x="191067" y="113284"/>
                </a:lnTo>
                <a:close/>
              </a:path>
              <a:path w="292100" h="284479">
                <a:moveTo>
                  <a:pt x="287655" y="133096"/>
                </a:moveTo>
                <a:lnTo>
                  <a:pt x="251968" y="170942"/>
                </a:lnTo>
                <a:lnTo>
                  <a:pt x="288700" y="170942"/>
                </a:lnTo>
                <a:lnTo>
                  <a:pt x="287655" y="133096"/>
                </a:lnTo>
                <a:close/>
              </a:path>
              <a:path w="292100" h="284479">
                <a:moveTo>
                  <a:pt x="147065" y="0"/>
                </a:moveTo>
                <a:lnTo>
                  <a:pt x="0" y="4064"/>
                </a:lnTo>
                <a:lnTo>
                  <a:pt x="4063" y="151003"/>
                </a:lnTo>
                <a:lnTo>
                  <a:pt x="39877" y="113284"/>
                </a:lnTo>
                <a:lnTo>
                  <a:pt x="191067" y="113284"/>
                </a:lnTo>
                <a:lnTo>
                  <a:pt x="111251" y="37718"/>
                </a:lnTo>
                <a:lnTo>
                  <a:pt x="14706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8140" y="5019040"/>
            <a:ext cx="292100" cy="284480"/>
          </a:xfrm>
          <a:custGeom>
            <a:avLst/>
            <a:gdLst/>
            <a:ahLst/>
            <a:cxnLst/>
            <a:rect l="l" t="t" r="r" b="b"/>
            <a:pathLst>
              <a:path w="292100" h="284479">
                <a:moveTo>
                  <a:pt x="4063" y="151003"/>
                </a:moveTo>
                <a:lnTo>
                  <a:pt x="0" y="4064"/>
                </a:lnTo>
                <a:lnTo>
                  <a:pt x="147065" y="0"/>
                </a:lnTo>
                <a:lnTo>
                  <a:pt x="111251" y="37718"/>
                </a:lnTo>
                <a:lnTo>
                  <a:pt x="251968" y="170942"/>
                </a:lnTo>
                <a:lnTo>
                  <a:pt x="287655" y="133096"/>
                </a:lnTo>
                <a:lnTo>
                  <a:pt x="291719" y="280162"/>
                </a:lnTo>
                <a:lnTo>
                  <a:pt x="144780" y="284099"/>
                </a:lnTo>
                <a:lnTo>
                  <a:pt x="180467" y="246380"/>
                </a:lnTo>
                <a:lnTo>
                  <a:pt x="39877" y="113284"/>
                </a:lnTo>
                <a:lnTo>
                  <a:pt x="4063" y="151003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495" y="421386"/>
            <a:ext cx="16535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800" dirty="0">
                <a:solidFill>
                  <a:srgbClr val="00467C"/>
                </a:solidFill>
                <a:uFill>
                  <a:solidFill>
                    <a:srgbClr val="00467C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dirty="0">
                <a:solidFill>
                  <a:srgbClr val="00467C"/>
                </a:solidFill>
                <a:uFill>
                  <a:solidFill>
                    <a:srgbClr val="00467C"/>
                  </a:solidFill>
                </a:uFill>
              </a:rPr>
              <a:t>課程範圍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1292079"/>
            <a:ext cx="5739130" cy="42195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000" dirty="0">
                <a:latin typeface="Noto Sans Mono CJK JP Regular"/>
                <a:cs typeface="Noto Sans Mono CJK JP Regular"/>
              </a:rPr>
              <a:t>一、</a:t>
            </a:r>
            <a:r>
              <a:rPr sz="3000" spc="-844" dirty="0">
                <a:latin typeface="Noto Sans Mono CJK JP Regular"/>
                <a:cs typeface="Noto Sans Mono CJK JP Regular"/>
              </a:rPr>
              <a:t> </a:t>
            </a:r>
            <a:r>
              <a:rPr sz="3000" dirty="0">
                <a:latin typeface="Noto Sans Mono CJK JP Regular"/>
                <a:cs typeface="Noto Sans Mono CJK JP Regular"/>
              </a:rPr>
              <a:t>提升</a:t>
            </a:r>
            <a:r>
              <a:rPr sz="2800" spc="-330" dirty="0">
                <a:latin typeface="Arial"/>
                <a:cs typeface="Arial"/>
              </a:rPr>
              <a:t>CNN</a:t>
            </a:r>
            <a:r>
              <a:rPr sz="2800" spc="5" dirty="0">
                <a:latin typeface="Noto Sans Mono CJK JP Regular"/>
                <a:cs typeface="Noto Sans Mono CJK JP Regular"/>
              </a:rPr>
              <a:t>模型訓練的準確率</a:t>
            </a:r>
            <a:endParaRPr sz="2800">
              <a:latin typeface="Noto Sans Mono CJK JP Regular"/>
              <a:cs typeface="Noto Sans Mono CJK JP Regular"/>
            </a:endParaRPr>
          </a:p>
          <a:p>
            <a:pPr marL="812800" indent="-342900">
              <a:lnSpc>
                <a:spcPct val="100000"/>
              </a:lnSpc>
              <a:spcBef>
                <a:spcPts val="750"/>
              </a:spcBef>
              <a:buSzPct val="50000"/>
              <a:buFont typeface="Wingdings"/>
              <a:buChar char=""/>
              <a:tabLst>
                <a:tab pos="812165" algn="l"/>
                <a:tab pos="813435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訓練資</a:t>
            </a:r>
            <a:r>
              <a:rPr sz="2600" spc="-15" dirty="0">
                <a:latin typeface="Noto Sans Mono CJK JP Regular"/>
                <a:cs typeface="Noto Sans Mono CJK JP Regular"/>
              </a:rPr>
              <a:t>料</a:t>
            </a:r>
            <a:r>
              <a:rPr sz="2600" dirty="0">
                <a:latin typeface="Noto Sans Mono CJK JP Regular"/>
                <a:cs typeface="Noto Sans Mono CJK JP Regular"/>
              </a:rPr>
              <a:t>增強法</a:t>
            </a:r>
            <a:endParaRPr sz="2600">
              <a:latin typeface="Noto Sans Mono CJK JP Regular"/>
              <a:cs typeface="Noto Sans Mono CJK JP Regular"/>
            </a:endParaRPr>
          </a:p>
          <a:p>
            <a:pPr marL="812800" indent="-342900">
              <a:lnSpc>
                <a:spcPct val="100000"/>
              </a:lnSpc>
              <a:buSzPct val="50000"/>
              <a:buFont typeface="Wingdings"/>
              <a:buChar char=""/>
              <a:tabLst>
                <a:tab pos="812165" algn="l"/>
                <a:tab pos="813435" algn="l"/>
              </a:tabLst>
            </a:pPr>
            <a:r>
              <a:rPr sz="2600" spc="-300" dirty="0">
                <a:latin typeface="Arial"/>
                <a:cs typeface="Arial"/>
              </a:rPr>
              <a:t>CNN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15" dirty="0">
                <a:latin typeface="Noto Sans Mono CJK JP Regular"/>
                <a:cs typeface="Noto Sans Mono CJK JP Regular"/>
              </a:rPr>
              <a:t>網路</a:t>
            </a:r>
            <a:r>
              <a:rPr sz="2600" spc="5" dirty="0">
                <a:latin typeface="Noto Sans Mono CJK JP Regular"/>
                <a:cs typeface="Noto Sans Mono CJK JP Regular"/>
              </a:rPr>
              <a:t>模</a:t>
            </a:r>
            <a:r>
              <a:rPr sz="2600" spc="-10" dirty="0">
                <a:latin typeface="Noto Sans Mono CJK JP Regular"/>
                <a:cs typeface="Noto Sans Mono CJK JP Regular"/>
              </a:rPr>
              <a:t>型</a:t>
            </a:r>
            <a:r>
              <a:rPr sz="2600" spc="5" dirty="0">
                <a:latin typeface="Noto Sans Mono CJK JP Regular"/>
                <a:cs typeface="Noto Sans Mono CJK JP Regular"/>
              </a:rPr>
              <a:t>再利用</a:t>
            </a:r>
            <a:endParaRPr sz="2600">
              <a:latin typeface="Noto Sans Mono CJK JP Regular"/>
              <a:cs typeface="Noto Sans Mono CJK JP Regular"/>
            </a:endParaRPr>
          </a:p>
          <a:p>
            <a:pPr marL="1270000" lvl="1" indent="-342900">
              <a:lnSpc>
                <a:spcPct val="100000"/>
              </a:lnSpc>
              <a:spcBef>
                <a:spcPts val="30"/>
              </a:spcBef>
              <a:buSzPct val="50000"/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sz="2200" dirty="0">
                <a:latin typeface="Noto Sans Mono CJK JP Regular"/>
                <a:cs typeface="Noto Sans Mono CJK JP Regular"/>
              </a:rPr>
              <a:t>特</a:t>
            </a:r>
            <a:r>
              <a:rPr sz="2200" spc="-5" dirty="0">
                <a:latin typeface="Noto Sans Mono CJK JP Regular"/>
                <a:cs typeface="Noto Sans Mono CJK JP Regular"/>
              </a:rPr>
              <a:t>徵擷</a:t>
            </a:r>
            <a:r>
              <a:rPr sz="2200" dirty="0">
                <a:latin typeface="Noto Sans Mono CJK JP Regular"/>
                <a:cs typeface="Noto Sans Mono CJK JP Regular"/>
              </a:rPr>
              <a:t>取</a:t>
            </a:r>
            <a:r>
              <a:rPr sz="2200" spc="-5" dirty="0">
                <a:latin typeface="Noto Sans Mono CJK JP Regular"/>
                <a:cs typeface="Noto Sans Mono CJK JP Regular"/>
              </a:rPr>
              <a:t>法</a:t>
            </a:r>
            <a:endParaRPr sz="2200">
              <a:latin typeface="Noto Sans Mono CJK JP Regular"/>
              <a:cs typeface="Noto Sans Mono CJK JP Regular"/>
            </a:endParaRPr>
          </a:p>
          <a:p>
            <a:pPr marL="1270000" lvl="1" indent="-342900">
              <a:lnSpc>
                <a:spcPct val="100000"/>
              </a:lnSpc>
              <a:buSzPct val="50000"/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sz="2200" spc="5" dirty="0">
                <a:latin typeface="Noto Sans Mono CJK JP Regular"/>
                <a:cs typeface="Noto Sans Mono CJK JP Regular"/>
              </a:rPr>
              <a:t>基底</a:t>
            </a:r>
            <a:r>
              <a:rPr sz="2200" spc="-215" dirty="0">
                <a:latin typeface="Arial"/>
                <a:cs typeface="Arial"/>
              </a:rPr>
              <a:t>(CNN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Base)</a:t>
            </a:r>
            <a:r>
              <a:rPr sz="2200" spc="5" dirty="0">
                <a:latin typeface="Noto Sans Mono CJK JP Regular"/>
                <a:cs typeface="Noto Sans Mono CJK JP Regular"/>
              </a:rPr>
              <a:t>再利用法</a:t>
            </a:r>
            <a:endParaRPr sz="22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3590"/>
              </a:lnSpc>
              <a:spcBef>
                <a:spcPts val="950"/>
              </a:spcBef>
            </a:pPr>
            <a:r>
              <a:rPr sz="3000" spc="-5" dirty="0">
                <a:latin typeface="Noto Sans Mono CJK JP Regular"/>
                <a:cs typeface="Noto Sans Mono CJK JP Regular"/>
              </a:rPr>
              <a:t>二、</a:t>
            </a:r>
            <a:r>
              <a:rPr sz="2800" spc="-165" dirty="0">
                <a:latin typeface="Arial"/>
                <a:cs typeface="Arial"/>
              </a:rPr>
              <a:t>Google </a:t>
            </a:r>
            <a:r>
              <a:rPr sz="2800" spc="-265" dirty="0">
                <a:latin typeface="Arial"/>
                <a:cs typeface="Arial"/>
              </a:rPr>
              <a:t>CoLab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(Colaboratory)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" dirty="0">
                <a:latin typeface="Noto Sans Mono CJK JP Regular"/>
                <a:cs typeface="Noto Sans Mono CJK JP Regular"/>
              </a:rPr>
              <a:t>運用</a:t>
            </a:r>
            <a:endParaRPr sz="2800">
              <a:latin typeface="Noto Sans Mono CJK JP Regular"/>
              <a:cs typeface="Noto Sans Mono CJK JP Regular"/>
            </a:endParaRPr>
          </a:p>
          <a:p>
            <a:pPr marL="812800" indent="-342900">
              <a:lnSpc>
                <a:spcPts val="3110"/>
              </a:lnSpc>
              <a:buSzPct val="50000"/>
              <a:buFont typeface="Wingdings"/>
              <a:buChar char=""/>
              <a:tabLst>
                <a:tab pos="812165" algn="l"/>
                <a:tab pos="813435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功能介紹</a:t>
            </a:r>
            <a:endParaRPr sz="2600">
              <a:latin typeface="Noto Sans Mono CJK JP Regular"/>
              <a:cs typeface="Noto Sans Mono CJK JP Regular"/>
            </a:endParaRPr>
          </a:p>
          <a:p>
            <a:pPr marL="812800" indent="-342900">
              <a:lnSpc>
                <a:spcPct val="100000"/>
              </a:lnSpc>
              <a:buSzPct val="50000"/>
              <a:buFont typeface="Wingdings"/>
              <a:buChar char=""/>
              <a:tabLst>
                <a:tab pos="812165" algn="l"/>
                <a:tab pos="813435" algn="l"/>
              </a:tabLst>
            </a:pPr>
            <a:r>
              <a:rPr sz="2600" spc="-70" dirty="0">
                <a:latin typeface="Arial"/>
                <a:cs typeface="Arial"/>
              </a:rPr>
              <a:t>Git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Hub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10" dirty="0">
                <a:latin typeface="Noto Sans Mono CJK JP Regular"/>
                <a:cs typeface="Noto Sans Mono CJK JP Regular"/>
              </a:rPr>
              <a:t>結合</a:t>
            </a:r>
            <a:r>
              <a:rPr sz="2600" dirty="0">
                <a:latin typeface="Noto Sans Mono CJK JP Regular"/>
                <a:cs typeface="Noto Sans Mono CJK JP Regular"/>
              </a:rPr>
              <a:t>應用</a:t>
            </a:r>
            <a:endParaRPr sz="26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000" dirty="0">
                <a:latin typeface="Noto Sans Mono CJK JP Regular"/>
                <a:cs typeface="Noto Sans Mono CJK JP Regular"/>
              </a:rPr>
              <a:t>三、實例練習</a:t>
            </a:r>
            <a:endParaRPr sz="30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47929"/>
            <a:ext cx="3110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GigHub</a:t>
            </a:r>
            <a:r>
              <a:rPr sz="2400" spc="-5" dirty="0"/>
              <a:t>基本操作說</a:t>
            </a:r>
            <a:r>
              <a:rPr sz="2400" dirty="0"/>
              <a:t>明</a:t>
            </a:r>
            <a:r>
              <a:rPr sz="2400" spc="-95" dirty="0">
                <a:latin typeface="Arial"/>
                <a:cs typeface="Arial"/>
              </a:rPr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591" y="897382"/>
            <a:ext cx="253746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70" dirty="0">
                <a:solidFill>
                  <a:srgbClr val="1F487C"/>
                </a:solidFill>
                <a:latin typeface="Arial"/>
                <a:cs typeface="Arial"/>
              </a:rPr>
              <a:t>1.</a:t>
            </a:r>
            <a:r>
              <a:rPr sz="1800" spc="-1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建立一新目錄，例如：</a:t>
            </a:r>
            <a:endParaRPr sz="18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2155"/>
              </a:lnSpc>
            </a:pPr>
            <a:r>
              <a:rPr sz="1800" spc="-65" dirty="0">
                <a:solidFill>
                  <a:srgbClr val="1F487C"/>
                </a:solidFill>
                <a:latin typeface="Arial"/>
                <a:cs typeface="Arial"/>
              </a:rPr>
              <a:t>“Pretain_CNN_Model”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808" y="1773935"/>
            <a:ext cx="312420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926" y="2362961"/>
            <a:ext cx="273050" cy="238125"/>
          </a:xfrm>
          <a:custGeom>
            <a:avLst/>
            <a:gdLst/>
            <a:ahLst/>
            <a:cxnLst/>
            <a:rect l="l" t="t" r="r" b="b"/>
            <a:pathLst>
              <a:path w="273050" h="238125">
                <a:moveTo>
                  <a:pt x="0" y="118872"/>
                </a:moveTo>
                <a:lnTo>
                  <a:pt x="10718" y="72598"/>
                </a:lnTo>
                <a:lnTo>
                  <a:pt x="39947" y="34813"/>
                </a:lnTo>
                <a:lnTo>
                  <a:pt x="83303" y="9340"/>
                </a:lnTo>
                <a:lnTo>
                  <a:pt x="136397" y="0"/>
                </a:lnTo>
                <a:lnTo>
                  <a:pt x="189492" y="9340"/>
                </a:lnTo>
                <a:lnTo>
                  <a:pt x="232848" y="34813"/>
                </a:lnTo>
                <a:lnTo>
                  <a:pt x="262077" y="72598"/>
                </a:lnTo>
                <a:lnTo>
                  <a:pt x="272795" y="118872"/>
                </a:lnTo>
                <a:lnTo>
                  <a:pt x="262077" y="165145"/>
                </a:lnTo>
                <a:lnTo>
                  <a:pt x="232848" y="202930"/>
                </a:lnTo>
                <a:lnTo>
                  <a:pt x="189492" y="228403"/>
                </a:lnTo>
                <a:lnTo>
                  <a:pt x="136397" y="237743"/>
                </a:lnTo>
                <a:lnTo>
                  <a:pt x="83303" y="228403"/>
                </a:lnTo>
                <a:lnTo>
                  <a:pt x="39947" y="202930"/>
                </a:lnTo>
                <a:lnTo>
                  <a:pt x="10718" y="165145"/>
                </a:lnTo>
                <a:lnTo>
                  <a:pt x="0" y="118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3968" y="2345563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960" y="2465832"/>
            <a:ext cx="852169" cy="361315"/>
          </a:xfrm>
          <a:custGeom>
            <a:avLst/>
            <a:gdLst/>
            <a:ahLst/>
            <a:cxnLst/>
            <a:rect l="l" t="t" r="r" b="b"/>
            <a:pathLst>
              <a:path w="852169" h="361314">
                <a:moveTo>
                  <a:pt x="0" y="60197"/>
                </a:moveTo>
                <a:lnTo>
                  <a:pt x="4730" y="36754"/>
                </a:lnTo>
                <a:lnTo>
                  <a:pt x="17630" y="17621"/>
                </a:lnTo>
                <a:lnTo>
                  <a:pt x="36765" y="4726"/>
                </a:lnTo>
                <a:lnTo>
                  <a:pt x="60198" y="0"/>
                </a:lnTo>
                <a:lnTo>
                  <a:pt x="791718" y="0"/>
                </a:lnTo>
                <a:lnTo>
                  <a:pt x="815161" y="4726"/>
                </a:lnTo>
                <a:lnTo>
                  <a:pt x="834294" y="17621"/>
                </a:lnTo>
                <a:lnTo>
                  <a:pt x="847189" y="36754"/>
                </a:lnTo>
                <a:lnTo>
                  <a:pt x="851916" y="60197"/>
                </a:lnTo>
                <a:lnTo>
                  <a:pt x="851916" y="300989"/>
                </a:lnTo>
                <a:lnTo>
                  <a:pt x="847189" y="324433"/>
                </a:lnTo>
                <a:lnTo>
                  <a:pt x="834294" y="343566"/>
                </a:lnTo>
                <a:lnTo>
                  <a:pt x="815161" y="356461"/>
                </a:lnTo>
                <a:lnTo>
                  <a:pt x="791718" y="361188"/>
                </a:lnTo>
                <a:lnTo>
                  <a:pt x="60198" y="361188"/>
                </a:lnTo>
                <a:lnTo>
                  <a:pt x="36765" y="356461"/>
                </a:lnTo>
                <a:lnTo>
                  <a:pt x="17630" y="343566"/>
                </a:lnTo>
                <a:lnTo>
                  <a:pt x="4730" y="324433"/>
                </a:lnTo>
                <a:lnTo>
                  <a:pt x="0" y="300989"/>
                </a:lnTo>
                <a:lnTo>
                  <a:pt x="0" y="60197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3357371"/>
            <a:ext cx="4742687" cy="3025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8116" y="507323"/>
            <a:ext cx="3947183" cy="2782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03291" y="370331"/>
            <a:ext cx="1656714" cy="455930"/>
          </a:xfrm>
          <a:custGeom>
            <a:avLst/>
            <a:gdLst/>
            <a:ahLst/>
            <a:cxnLst/>
            <a:rect l="l" t="t" r="r" b="b"/>
            <a:pathLst>
              <a:path w="1656715" h="455930">
                <a:moveTo>
                  <a:pt x="0" y="75945"/>
                </a:moveTo>
                <a:lnTo>
                  <a:pt x="5972" y="46398"/>
                </a:lnTo>
                <a:lnTo>
                  <a:pt x="22256" y="22256"/>
                </a:lnTo>
                <a:lnTo>
                  <a:pt x="46398" y="5972"/>
                </a:lnTo>
                <a:lnTo>
                  <a:pt x="75946" y="0"/>
                </a:lnTo>
                <a:lnTo>
                  <a:pt x="1580641" y="0"/>
                </a:lnTo>
                <a:lnTo>
                  <a:pt x="1610189" y="5972"/>
                </a:lnTo>
                <a:lnTo>
                  <a:pt x="1634331" y="22256"/>
                </a:lnTo>
                <a:lnTo>
                  <a:pt x="1650615" y="46398"/>
                </a:lnTo>
                <a:lnTo>
                  <a:pt x="1656588" y="75945"/>
                </a:lnTo>
                <a:lnTo>
                  <a:pt x="1656588" y="379729"/>
                </a:lnTo>
                <a:lnTo>
                  <a:pt x="1650615" y="409277"/>
                </a:lnTo>
                <a:lnTo>
                  <a:pt x="1634331" y="433419"/>
                </a:lnTo>
                <a:lnTo>
                  <a:pt x="1610189" y="449703"/>
                </a:lnTo>
                <a:lnTo>
                  <a:pt x="1580641" y="455675"/>
                </a:lnTo>
                <a:lnTo>
                  <a:pt x="75946" y="455675"/>
                </a:lnTo>
                <a:lnTo>
                  <a:pt x="46398" y="449703"/>
                </a:lnTo>
                <a:lnTo>
                  <a:pt x="22256" y="433419"/>
                </a:lnTo>
                <a:lnTo>
                  <a:pt x="5972" y="409277"/>
                </a:lnTo>
                <a:lnTo>
                  <a:pt x="0" y="379729"/>
                </a:lnTo>
                <a:lnTo>
                  <a:pt x="0" y="7594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2941" y="403097"/>
            <a:ext cx="262255" cy="213360"/>
          </a:xfrm>
          <a:custGeom>
            <a:avLst/>
            <a:gdLst/>
            <a:ahLst/>
            <a:cxnLst/>
            <a:rect l="l" t="t" r="r" b="b"/>
            <a:pathLst>
              <a:path w="262254" h="213359">
                <a:moveTo>
                  <a:pt x="0" y="106679"/>
                </a:moveTo>
                <a:lnTo>
                  <a:pt x="10298" y="65150"/>
                </a:lnTo>
                <a:lnTo>
                  <a:pt x="38385" y="31241"/>
                </a:lnTo>
                <a:lnTo>
                  <a:pt x="80045" y="8381"/>
                </a:lnTo>
                <a:lnTo>
                  <a:pt x="131063" y="0"/>
                </a:lnTo>
                <a:lnTo>
                  <a:pt x="182082" y="8382"/>
                </a:lnTo>
                <a:lnTo>
                  <a:pt x="223742" y="31242"/>
                </a:lnTo>
                <a:lnTo>
                  <a:pt x="251829" y="65151"/>
                </a:lnTo>
                <a:lnTo>
                  <a:pt x="262128" y="106679"/>
                </a:lnTo>
                <a:lnTo>
                  <a:pt x="251829" y="148208"/>
                </a:lnTo>
                <a:lnTo>
                  <a:pt x="223742" y="182117"/>
                </a:lnTo>
                <a:lnTo>
                  <a:pt x="182082" y="204977"/>
                </a:lnTo>
                <a:lnTo>
                  <a:pt x="131063" y="213360"/>
                </a:lnTo>
                <a:lnTo>
                  <a:pt x="80045" y="204977"/>
                </a:lnTo>
                <a:lnTo>
                  <a:pt x="38385" y="182117"/>
                </a:lnTo>
                <a:lnTo>
                  <a:pt x="10298" y="148208"/>
                </a:lnTo>
                <a:lnTo>
                  <a:pt x="0" y="1066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1809" y="390906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27141" y="2975610"/>
            <a:ext cx="262255" cy="238125"/>
          </a:xfrm>
          <a:custGeom>
            <a:avLst/>
            <a:gdLst/>
            <a:ahLst/>
            <a:cxnLst/>
            <a:rect l="l" t="t" r="r" b="b"/>
            <a:pathLst>
              <a:path w="262254" h="238125">
                <a:moveTo>
                  <a:pt x="0" y="118872"/>
                </a:moveTo>
                <a:lnTo>
                  <a:pt x="10298" y="72598"/>
                </a:lnTo>
                <a:lnTo>
                  <a:pt x="38385" y="34813"/>
                </a:lnTo>
                <a:lnTo>
                  <a:pt x="80045" y="9340"/>
                </a:lnTo>
                <a:lnTo>
                  <a:pt x="131063" y="0"/>
                </a:lnTo>
                <a:lnTo>
                  <a:pt x="182082" y="9340"/>
                </a:lnTo>
                <a:lnTo>
                  <a:pt x="223742" y="34813"/>
                </a:lnTo>
                <a:lnTo>
                  <a:pt x="251829" y="72598"/>
                </a:lnTo>
                <a:lnTo>
                  <a:pt x="262128" y="118872"/>
                </a:lnTo>
                <a:lnTo>
                  <a:pt x="251829" y="165145"/>
                </a:lnTo>
                <a:lnTo>
                  <a:pt x="223742" y="202930"/>
                </a:lnTo>
                <a:lnTo>
                  <a:pt x="182082" y="228403"/>
                </a:lnTo>
                <a:lnTo>
                  <a:pt x="131063" y="237743"/>
                </a:lnTo>
                <a:lnTo>
                  <a:pt x="80045" y="228403"/>
                </a:lnTo>
                <a:lnTo>
                  <a:pt x="38385" y="202930"/>
                </a:lnTo>
                <a:lnTo>
                  <a:pt x="10298" y="165145"/>
                </a:lnTo>
                <a:lnTo>
                  <a:pt x="0" y="118872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79846" y="2946907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5844" y="2997707"/>
            <a:ext cx="1141730" cy="360045"/>
          </a:xfrm>
          <a:custGeom>
            <a:avLst/>
            <a:gdLst/>
            <a:ahLst/>
            <a:cxnLst/>
            <a:rect l="l" t="t" r="r" b="b"/>
            <a:pathLst>
              <a:path w="1141729" h="360045">
                <a:moveTo>
                  <a:pt x="0" y="59943"/>
                </a:move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  <a:lnTo>
                  <a:pt x="1081531" y="0"/>
                </a:lnTo>
                <a:lnTo>
                  <a:pt x="1104882" y="4704"/>
                </a:lnTo>
                <a:lnTo>
                  <a:pt x="1123934" y="17541"/>
                </a:lnTo>
                <a:lnTo>
                  <a:pt x="1136771" y="36593"/>
                </a:lnTo>
                <a:lnTo>
                  <a:pt x="1141476" y="59943"/>
                </a:lnTo>
                <a:lnTo>
                  <a:pt x="1141476" y="299719"/>
                </a:lnTo>
                <a:lnTo>
                  <a:pt x="1136771" y="323070"/>
                </a:lnTo>
                <a:lnTo>
                  <a:pt x="1123934" y="342122"/>
                </a:lnTo>
                <a:lnTo>
                  <a:pt x="1104882" y="354959"/>
                </a:lnTo>
                <a:lnTo>
                  <a:pt x="1081531" y="359663"/>
                </a:lnTo>
                <a:lnTo>
                  <a:pt x="59943" y="359663"/>
                </a:lnTo>
                <a:lnTo>
                  <a:pt x="36593" y="354959"/>
                </a:lnTo>
                <a:lnTo>
                  <a:pt x="17541" y="342122"/>
                </a:lnTo>
                <a:lnTo>
                  <a:pt x="4704" y="323070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21532" y="1958848"/>
            <a:ext cx="261620" cy="211454"/>
          </a:xfrm>
          <a:custGeom>
            <a:avLst/>
            <a:gdLst/>
            <a:ahLst/>
            <a:cxnLst/>
            <a:rect l="l" t="t" r="r" b="b"/>
            <a:pathLst>
              <a:path w="261620" h="211455">
                <a:moveTo>
                  <a:pt x="131952" y="0"/>
                </a:moveTo>
                <a:lnTo>
                  <a:pt x="155193" y="41655"/>
                </a:lnTo>
                <a:lnTo>
                  <a:pt x="0" y="128397"/>
                </a:lnTo>
                <a:lnTo>
                  <a:pt x="46481" y="211454"/>
                </a:lnTo>
                <a:lnTo>
                  <a:pt x="201675" y="124713"/>
                </a:lnTo>
                <a:lnTo>
                  <a:pt x="236707" y="124713"/>
                </a:lnTo>
                <a:lnTo>
                  <a:pt x="261619" y="36702"/>
                </a:lnTo>
                <a:lnTo>
                  <a:pt x="131952" y="0"/>
                </a:lnTo>
                <a:close/>
              </a:path>
              <a:path w="261620" h="211455">
                <a:moveTo>
                  <a:pt x="236707" y="124713"/>
                </a:moveTo>
                <a:lnTo>
                  <a:pt x="201675" y="124713"/>
                </a:lnTo>
                <a:lnTo>
                  <a:pt x="224916" y="166369"/>
                </a:lnTo>
                <a:lnTo>
                  <a:pt x="236707" y="12471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21532" y="1958848"/>
            <a:ext cx="261620" cy="211454"/>
          </a:xfrm>
          <a:custGeom>
            <a:avLst/>
            <a:gdLst/>
            <a:ahLst/>
            <a:cxnLst/>
            <a:rect l="l" t="t" r="r" b="b"/>
            <a:pathLst>
              <a:path w="261620" h="211455">
                <a:moveTo>
                  <a:pt x="0" y="128397"/>
                </a:moveTo>
                <a:lnTo>
                  <a:pt x="155193" y="41655"/>
                </a:lnTo>
                <a:lnTo>
                  <a:pt x="131952" y="0"/>
                </a:lnTo>
                <a:lnTo>
                  <a:pt x="261619" y="36702"/>
                </a:lnTo>
                <a:lnTo>
                  <a:pt x="224916" y="166369"/>
                </a:lnTo>
                <a:lnTo>
                  <a:pt x="201675" y="124713"/>
                </a:lnTo>
                <a:lnTo>
                  <a:pt x="46481" y="211454"/>
                </a:lnTo>
                <a:lnTo>
                  <a:pt x="0" y="12839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0458" y="3330702"/>
            <a:ext cx="192405" cy="274320"/>
          </a:xfrm>
          <a:custGeom>
            <a:avLst/>
            <a:gdLst/>
            <a:ahLst/>
            <a:cxnLst/>
            <a:rect l="l" t="t" r="r" b="b"/>
            <a:pathLst>
              <a:path w="192404" h="274320">
                <a:moveTo>
                  <a:pt x="192024" y="178308"/>
                </a:moveTo>
                <a:lnTo>
                  <a:pt x="0" y="178308"/>
                </a:lnTo>
                <a:lnTo>
                  <a:pt x="96012" y="274320"/>
                </a:lnTo>
                <a:lnTo>
                  <a:pt x="192024" y="178308"/>
                </a:lnTo>
                <a:close/>
              </a:path>
              <a:path w="192404" h="274320">
                <a:moveTo>
                  <a:pt x="144017" y="0"/>
                </a:moveTo>
                <a:lnTo>
                  <a:pt x="48005" y="0"/>
                </a:lnTo>
                <a:lnTo>
                  <a:pt x="48005" y="178308"/>
                </a:lnTo>
                <a:lnTo>
                  <a:pt x="144017" y="178308"/>
                </a:lnTo>
                <a:lnTo>
                  <a:pt x="1440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0458" y="3330702"/>
            <a:ext cx="192405" cy="274320"/>
          </a:xfrm>
          <a:custGeom>
            <a:avLst/>
            <a:gdLst/>
            <a:ahLst/>
            <a:cxnLst/>
            <a:rect l="l" t="t" r="r" b="b"/>
            <a:pathLst>
              <a:path w="192404" h="274320">
                <a:moveTo>
                  <a:pt x="144017" y="0"/>
                </a:moveTo>
                <a:lnTo>
                  <a:pt x="144017" y="178308"/>
                </a:lnTo>
                <a:lnTo>
                  <a:pt x="192024" y="178308"/>
                </a:lnTo>
                <a:lnTo>
                  <a:pt x="96012" y="274320"/>
                </a:lnTo>
                <a:lnTo>
                  <a:pt x="0" y="178308"/>
                </a:lnTo>
                <a:lnTo>
                  <a:pt x="48005" y="178308"/>
                </a:lnTo>
                <a:lnTo>
                  <a:pt x="48005" y="0"/>
                </a:lnTo>
                <a:lnTo>
                  <a:pt x="144017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7196" y="2916935"/>
            <a:ext cx="7272528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5928" y="3710178"/>
            <a:ext cx="3744595" cy="586105"/>
          </a:xfrm>
          <a:custGeom>
            <a:avLst/>
            <a:gdLst/>
            <a:ahLst/>
            <a:cxnLst/>
            <a:rect l="l" t="t" r="r" b="b"/>
            <a:pathLst>
              <a:path w="3744595" h="586104">
                <a:moveTo>
                  <a:pt x="0" y="277368"/>
                </a:moveTo>
                <a:lnTo>
                  <a:pt x="4857" y="253365"/>
                </a:lnTo>
                <a:lnTo>
                  <a:pt x="18097" y="233743"/>
                </a:lnTo>
                <a:lnTo>
                  <a:pt x="37719" y="220503"/>
                </a:lnTo>
                <a:lnTo>
                  <a:pt x="61722" y="215646"/>
                </a:lnTo>
                <a:lnTo>
                  <a:pt x="2184273" y="215646"/>
                </a:lnTo>
                <a:lnTo>
                  <a:pt x="3040126" y="0"/>
                </a:lnTo>
                <a:lnTo>
                  <a:pt x="3120390" y="215646"/>
                </a:lnTo>
                <a:lnTo>
                  <a:pt x="3682746" y="215646"/>
                </a:lnTo>
                <a:lnTo>
                  <a:pt x="3706749" y="220503"/>
                </a:lnTo>
                <a:lnTo>
                  <a:pt x="3726370" y="233743"/>
                </a:lnTo>
                <a:lnTo>
                  <a:pt x="3739610" y="253364"/>
                </a:lnTo>
                <a:lnTo>
                  <a:pt x="3744468" y="277368"/>
                </a:lnTo>
                <a:lnTo>
                  <a:pt x="3744468" y="369951"/>
                </a:lnTo>
                <a:lnTo>
                  <a:pt x="3744468" y="524256"/>
                </a:lnTo>
                <a:lnTo>
                  <a:pt x="3739610" y="548259"/>
                </a:lnTo>
                <a:lnTo>
                  <a:pt x="3726370" y="567880"/>
                </a:lnTo>
                <a:lnTo>
                  <a:pt x="3706749" y="581120"/>
                </a:lnTo>
                <a:lnTo>
                  <a:pt x="3682746" y="585978"/>
                </a:lnTo>
                <a:lnTo>
                  <a:pt x="3120390" y="585978"/>
                </a:lnTo>
                <a:lnTo>
                  <a:pt x="2184273" y="585978"/>
                </a:lnTo>
                <a:lnTo>
                  <a:pt x="61722" y="585978"/>
                </a:lnTo>
                <a:lnTo>
                  <a:pt x="37719" y="581120"/>
                </a:lnTo>
                <a:lnTo>
                  <a:pt x="18097" y="567880"/>
                </a:lnTo>
                <a:lnTo>
                  <a:pt x="4857" y="548259"/>
                </a:lnTo>
                <a:lnTo>
                  <a:pt x="0" y="524256"/>
                </a:lnTo>
                <a:lnTo>
                  <a:pt x="0" y="369951"/>
                </a:lnTo>
                <a:lnTo>
                  <a:pt x="0" y="27736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691" y="798322"/>
            <a:ext cx="7513320" cy="29038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229"/>
              </a:spcBef>
              <a:buAutoNum type="arabicPeriod" startAt="2"/>
              <a:tabLst>
                <a:tab pos="290195" algn="l"/>
              </a:tabLst>
            </a:pPr>
            <a:r>
              <a:rPr sz="1800" spc="-50" dirty="0">
                <a:solidFill>
                  <a:srgbClr val="1F487C"/>
                </a:solidFill>
                <a:latin typeface="Arial"/>
                <a:cs typeface="Arial"/>
              </a:rPr>
              <a:t>Window</a:t>
            </a:r>
            <a:r>
              <a:rPr sz="1800" spc="-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1F487C"/>
                </a:solidFill>
                <a:latin typeface="Arial"/>
                <a:cs typeface="Arial"/>
              </a:rPr>
              <a:t>CMD</a:t>
            </a:r>
            <a:r>
              <a:rPr sz="1800" spc="-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將檔案目錄上傳</a:t>
            </a:r>
            <a:r>
              <a:rPr sz="1800" spc="-80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130"/>
              </a:spcBef>
            </a:pPr>
            <a:r>
              <a:rPr sz="1800" spc="-50" dirty="0">
                <a:latin typeface="Arial"/>
                <a:cs typeface="Arial"/>
              </a:rPr>
              <a:t>&gt;git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init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&gt;git </a:t>
            </a:r>
            <a:r>
              <a:rPr sz="1800" spc="-85" dirty="0">
                <a:latin typeface="Arial"/>
                <a:cs typeface="Arial"/>
              </a:rPr>
              <a:t>add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&gt;git </a:t>
            </a:r>
            <a:r>
              <a:rPr sz="1800" spc="-40" dirty="0">
                <a:latin typeface="Arial"/>
                <a:cs typeface="Arial"/>
              </a:rPr>
              <a:t>commit </a:t>
            </a:r>
            <a:r>
              <a:rPr sz="1800" spc="-55" dirty="0">
                <a:latin typeface="Arial"/>
                <a:cs typeface="Arial"/>
              </a:rPr>
              <a:t>-m </a:t>
            </a:r>
            <a:r>
              <a:rPr sz="1800" dirty="0">
                <a:latin typeface="Arial"/>
                <a:cs typeface="Arial"/>
              </a:rPr>
              <a:t>"first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commit"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&gt;git </a:t>
            </a:r>
            <a:r>
              <a:rPr sz="1800" spc="-45" dirty="0">
                <a:latin typeface="Arial"/>
                <a:cs typeface="Arial"/>
              </a:rPr>
              <a:t>remote </a:t>
            </a:r>
            <a:r>
              <a:rPr sz="1800" spc="-85" dirty="0">
                <a:latin typeface="Arial"/>
                <a:cs typeface="Arial"/>
              </a:rPr>
              <a:t>add </a:t>
            </a:r>
            <a:r>
              <a:rPr sz="1800" spc="-40" dirty="0">
                <a:latin typeface="Arial"/>
                <a:cs typeface="Arial"/>
              </a:rPr>
              <a:t>origin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https://github.com/jimli0816/Pretrain_CNN_Model.git</a:t>
            </a:r>
            <a:endParaRPr sz="18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&gt;git </a:t>
            </a:r>
            <a:r>
              <a:rPr sz="1800" spc="-95" dirty="0">
                <a:latin typeface="Arial"/>
                <a:cs typeface="Arial"/>
              </a:rPr>
              <a:t>push </a:t>
            </a:r>
            <a:r>
              <a:rPr sz="1800" spc="-55" dirty="0">
                <a:latin typeface="Arial"/>
                <a:cs typeface="Arial"/>
              </a:rPr>
              <a:t>-u </a:t>
            </a:r>
            <a:r>
              <a:rPr sz="1800" spc="-40" dirty="0">
                <a:latin typeface="Arial"/>
                <a:cs typeface="Arial"/>
              </a:rPr>
              <a:t>origin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  <a:p>
            <a:pPr marL="289560" indent="-276860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290195" algn="l"/>
              </a:tabLst>
            </a:pPr>
            <a:r>
              <a:rPr sz="1800" spc="-120" dirty="0">
                <a:solidFill>
                  <a:srgbClr val="1F487C"/>
                </a:solidFill>
                <a:latin typeface="Arial"/>
                <a:cs typeface="Arial"/>
              </a:rPr>
              <a:t>Colab</a:t>
            </a:r>
            <a:r>
              <a:rPr sz="1800" spc="-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下載</a:t>
            </a:r>
            <a:r>
              <a:rPr sz="1800" spc="-48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800" spc="-80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r>
              <a:rPr sz="1800" spc="-7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檔案</a:t>
            </a:r>
            <a:endParaRPr sz="1800">
              <a:latin typeface="Noto Sans Mono CJK JP Regular"/>
              <a:cs typeface="Noto Sans Mono CJK JP 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R="472440" algn="r">
              <a:lnSpc>
                <a:spcPct val="100000"/>
              </a:lnSpc>
            </a:pPr>
            <a:r>
              <a:rPr sz="14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執行</a:t>
            </a: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下載</a:t>
            </a:r>
            <a:r>
              <a:rPr sz="1400" spc="-509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400" spc="-55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endParaRPr sz="1400">
              <a:latin typeface="Arial"/>
              <a:cs typeface="Arial"/>
            </a:endParaRPr>
          </a:p>
          <a:p>
            <a:pPr marR="1200150" algn="r">
              <a:lnSpc>
                <a:spcPct val="100000"/>
              </a:lnSpc>
            </a:pP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之檔案</a:t>
            </a:r>
            <a:endParaRPr sz="14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1734" y="5404815"/>
            <a:ext cx="9201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上傳</a:t>
            </a:r>
            <a:r>
              <a:rPr sz="14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檔</a:t>
            </a: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案</a:t>
            </a:r>
            <a:r>
              <a:rPr sz="14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至</a:t>
            </a:r>
            <a:endParaRPr sz="1400">
              <a:latin typeface="Noto Sans Mono CJK JP Regular"/>
              <a:cs typeface="Noto Sans Mono CJK JP Regular"/>
            </a:endParaRPr>
          </a:p>
          <a:p>
            <a:pPr marL="12700">
              <a:lnSpc>
                <a:spcPts val="1675"/>
              </a:lnSpc>
            </a:pPr>
            <a:r>
              <a:rPr sz="1400" spc="-55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4300" y="5771121"/>
            <a:ext cx="3743325" cy="611505"/>
          </a:xfrm>
          <a:custGeom>
            <a:avLst/>
            <a:gdLst/>
            <a:ahLst/>
            <a:cxnLst/>
            <a:rect l="l" t="t" r="r" b="b"/>
            <a:pathLst>
              <a:path w="3743325" h="611504">
                <a:moveTo>
                  <a:pt x="0" y="302780"/>
                </a:moveTo>
                <a:lnTo>
                  <a:pt x="4857" y="278756"/>
                </a:lnTo>
                <a:lnTo>
                  <a:pt x="18097" y="259137"/>
                </a:lnTo>
                <a:lnTo>
                  <a:pt x="37719" y="245909"/>
                </a:lnTo>
                <a:lnTo>
                  <a:pt x="61722" y="241058"/>
                </a:lnTo>
                <a:lnTo>
                  <a:pt x="2183384" y="241058"/>
                </a:lnTo>
                <a:lnTo>
                  <a:pt x="3580510" y="0"/>
                </a:lnTo>
                <a:lnTo>
                  <a:pt x="3119120" y="241058"/>
                </a:lnTo>
                <a:lnTo>
                  <a:pt x="3681222" y="241058"/>
                </a:lnTo>
                <a:lnTo>
                  <a:pt x="3705225" y="245909"/>
                </a:lnTo>
                <a:lnTo>
                  <a:pt x="3724846" y="259137"/>
                </a:lnTo>
                <a:lnTo>
                  <a:pt x="3738086" y="278756"/>
                </a:lnTo>
                <a:lnTo>
                  <a:pt x="3742944" y="302780"/>
                </a:lnTo>
                <a:lnTo>
                  <a:pt x="3742944" y="395363"/>
                </a:lnTo>
                <a:lnTo>
                  <a:pt x="3742944" y="549668"/>
                </a:lnTo>
                <a:lnTo>
                  <a:pt x="3738086" y="573693"/>
                </a:lnTo>
                <a:lnTo>
                  <a:pt x="3724846" y="593312"/>
                </a:lnTo>
                <a:lnTo>
                  <a:pt x="3705225" y="606540"/>
                </a:lnTo>
                <a:lnTo>
                  <a:pt x="3681222" y="611390"/>
                </a:lnTo>
                <a:lnTo>
                  <a:pt x="3119120" y="611390"/>
                </a:lnTo>
                <a:lnTo>
                  <a:pt x="2183384" y="611390"/>
                </a:lnTo>
                <a:lnTo>
                  <a:pt x="61722" y="611390"/>
                </a:lnTo>
                <a:lnTo>
                  <a:pt x="37719" y="606540"/>
                </a:lnTo>
                <a:lnTo>
                  <a:pt x="18097" y="593312"/>
                </a:lnTo>
                <a:lnTo>
                  <a:pt x="4857" y="573693"/>
                </a:lnTo>
                <a:lnTo>
                  <a:pt x="0" y="549668"/>
                </a:lnTo>
                <a:lnTo>
                  <a:pt x="0" y="395363"/>
                </a:lnTo>
                <a:lnTo>
                  <a:pt x="0" y="302780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5567" y="5025263"/>
            <a:ext cx="2809240" cy="772160"/>
          </a:xfrm>
          <a:custGeom>
            <a:avLst/>
            <a:gdLst/>
            <a:ahLst/>
            <a:cxnLst/>
            <a:rect l="l" t="t" r="r" b="b"/>
            <a:pathLst>
              <a:path w="2809240" h="772160">
                <a:moveTo>
                  <a:pt x="0" y="206882"/>
                </a:moveTo>
                <a:lnTo>
                  <a:pt x="8883" y="162861"/>
                </a:lnTo>
                <a:lnTo>
                  <a:pt x="33107" y="126936"/>
                </a:lnTo>
                <a:lnTo>
                  <a:pt x="69035" y="102727"/>
                </a:lnTo>
                <a:lnTo>
                  <a:pt x="113029" y="93853"/>
                </a:lnTo>
                <a:lnTo>
                  <a:pt x="1638427" y="93853"/>
                </a:lnTo>
                <a:lnTo>
                  <a:pt x="1821052" y="0"/>
                </a:lnTo>
                <a:lnTo>
                  <a:pt x="2340610" y="93853"/>
                </a:lnTo>
                <a:lnTo>
                  <a:pt x="2695702" y="93853"/>
                </a:lnTo>
                <a:lnTo>
                  <a:pt x="2739723" y="102727"/>
                </a:lnTo>
                <a:lnTo>
                  <a:pt x="2775648" y="126936"/>
                </a:lnTo>
                <a:lnTo>
                  <a:pt x="2799857" y="162861"/>
                </a:lnTo>
                <a:lnTo>
                  <a:pt x="2808732" y="206882"/>
                </a:lnTo>
                <a:lnTo>
                  <a:pt x="2808732" y="376428"/>
                </a:lnTo>
                <a:lnTo>
                  <a:pt x="2808732" y="659003"/>
                </a:lnTo>
                <a:lnTo>
                  <a:pt x="2799857" y="702997"/>
                </a:lnTo>
                <a:lnTo>
                  <a:pt x="2775648" y="738925"/>
                </a:lnTo>
                <a:lnTo>
                  <a:pt x="2739723" y="763149"/>
                </a:lnTo>
                <a:lnTo>
                  <a:pt x="2695702" y="772033"/>
                </a:lnTo>
                <a:lnTo>
                  <a:pt x="2340610" y="772033"/>
                </a:lnTo>
                <a:lnTo>
                  <a:pt x="1638427" y="772033"/>
                </a:lnTo>
                <a:lnTo>
                  <a:pt x="113029" y="772033"/>
                </a:lnTo>
                <a:lnTo>
                  <a:pt x="69035" y="763149"/>
                </a:lnTo>
                <a:lnTo>
                  <a:pt x="33107" y="738925"/>
                </a:lnTo>
                <a:lnTo>
                  <a:pt x="8883" y="702997"/>
                </a:lnTo>
                <a:lnTo>
                  <a:pt x="0" y="659003"/>
                </a:lnTo>
                <a:lnTo>
                  <a:pt x="0" y="376428"/>
                </a:lnTo>
                <a:lnTo>
                  <a:pt x="0" y="20688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74570" y="4539741"/>
            <a:ext cx="143256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5" dirty="0">
                <a:solidFill>
                  <a:srgbClr val="1F487C"/>
                </a:solidFill>
                <a:latin typeface="Arial"/>
                <a:cs typeface="Arial"/>
              </a:rPr>
              <a:t>Colab</a:t>
            </a:r>
            <a:r>
              <a:rPr sz="14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內儲</a:t>
            </a:r>
            <a:r>
              <a:rPr sz="14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存由</a:t>
            </a:r>
            <a:endParaRPr sz="14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r>
              <a:rPr sz="14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下載之</a:t>
            </a:r>
            <a:r>
              <a:rPr sz="14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檔案</a:t>
            </a:r>
            <a:endParaRPr sz="1400">
              <a:latin typeface="Noto Sans Mono CJK JP Regular"/>
              <a:cs typeface="Noto Sans Mono CJK JP Regular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1019" y="246634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GigHub</a:t>
            </a:r>
            <a:r>
              <a:rPr sz="2400" dirty="0"/>
              <a:t>基本操作說明</a:t>
            </a:r>
            <a:r>
              <a:rPr sz="2400" spc="-95" dirty="0"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1811" y="1325880"/>
            <a:ext cx="4142232" cy="272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019" y="246634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GigHub</a:t>
            </a:r>
            <a:r>
              <a:rPr sz="2400" dirty="0"/>
              <a:t>基本操作說明</a:t>
            </a:r>
            <a:r>
              <a:rPr sz="2400" spc="-95" dirty="0">
                <a:latin typeface="Arial"/>
                <a:cs typeface="Arial"/>
              </a:rPr>
              <a:t>(3)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1305054"/>
            <a:ext cx="3084576" cy="2500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3097" y="2366010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251460" y="0"/>
                </a:moveTo>
                <a:lnTo>
                  <a:pt x="251460" y="54101"/>
                </a:lnTo>
                <a:lnTo>
                  <a:pt x="0" y="54101"/>
                </a:lnTo>
                <a:lnTo>
                  <a:pt x="0" y="162305"/>
                </a:lnTo>
                <a:lnTo>
                  <a:pt x="251460" y="162305"/>
                </a:lnTo>
                <a:lnTo>
                  <a:pt x="251460" y="216407"/>
                </a:lnTo>
                <a:lnTo>
                  <a:pt x="359663" y="108203"/>
                </a:lnTo>
                <a:lnTo>
                  <a:pt x="2514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097" y="2366010"/>
            <a:ext cx="360045" cy="216535"/>
          </a:xfrm>
          <a:custGeom>
            <a:avLst/>
            <a:gdLst/>
            <a:ahLst/>
            <a:cxnLst/>
            <a:rect l="l" t="t" r="r" b="b"/>
            <a:pathLst>
              <a:path w="360045" h="216535">
                <a:moveTo>
                  <a:pt x="0" y="54101"/>
                </a:moveTo>
                <a:lnTo>
                  <a:pt x="251460" y="54101"/>
                </a:lnTo>
                <a:lnTo>
                  <a:pt x="251460" y="0"/>
                </a:lnTo>
                <a:lnTo>
                  <a:pt x="359663" y="108203"/>
                </a:lnTo>
                <a:lnTo>
                  <a:pt x="251460" y="216407"/>
                </a:lnTo>
                <a:lnTo>
                  <a:pt x="251460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1369" y="754202"/>
            <a:ext cx="4465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在</a:t>
            </a:r>
            <a:r>
              <a:rPr sz="2000" spc="-57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000" spc="-120" dirty="0">
                <a:solidFill>
                  <a:srgbClr val="1F487C"/>
                </a:solidFill>
                <a:latin typeface="Arial"/>
                <a:cs typeface="Arial"/>
              </a:rPr>
              <a:t>Google</a:t>
            </a:r>
            <a:r>
              <a:rPr sz="2000" spc="-1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1F487C"/>
                </a:solidFill>
                <a:latin typeface="Arial"/>
                <a:cs typeface="Arial"/>
              </a:rPr>
              <a:t>Colab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中</a:t>
            </a:r>
            <a:r>
              <a:rPr sz="2000"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修改</a:t>
            </a:r>
            <a:r>
              <a:rPr sz="2000" spc="-59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2000" spc="-85" dirty="0">
                <a:solidFill>
                  <a:srgbClr val="1F487C"/>
                </a:solidFill>
                <a:latin typeface="Arial"/>
                <a:cs typeface="Arial"/>
              </a:rPr>
              <a:t>GitHub</a:t>
            </a:r>
            <a:r>
              <a:rPr sz="2000" spc="-1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1F487C"/>
                </a:solidFill>
                <a:latin typeface="Arial"/>
                <a:cs typeface="Arial"/>
              </a:rPr>
              <a:t>.ipynb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檔案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7718" y="1015746"/>
            <a:ext cx="307975" cy="238125"/>
          </a:xfrm>
          <a:custGeom>
            <a:avLst/>
            <a:gdLst/>
            <a:ahLst/>
            <a:cxnLst/>
            <a:rect l="l" t="t" r="r" b="b"/>
            <a:pathLst>
              <a:path w="307975" h="238125">
                <a:moveTo>
                  <a:pt x="0" y="118871"/>
                </a:moveTo>
                <a:lnTo>
                  <a:pt x="7851" y="81296"/>
                </a:lnTo>
                <a:lnTo>
                  <a:pt x="29711" y="48664"/>
                </a:lnTo>
                <a:lnTo>
                  <a:pt x="63038" y="22933"/>
                </a:lnTo>
                <a:lnTo>
                  <a:pt x="105290" y="6059"/>
                </a:lnTo>
                <a:lnTo>
                  <a:pt x="153924" y="0"/>
                </a:lnTo>
                <a:lnTo>
                  <a:pt x="202557" y="6059"/>
                </a:lnTo>
                <a:lnTo>
                  <a:pt x="244809" y="22933"/>
                </a:lnTo>
                <a:lnTo>
                  <a:pt x="278136" y="48664"/>
                </a:lnTo>
                <a:lnTo>
                  <a:pt x="299996" y="81296"/>
                </a:lnTo>
                <a:lnTo>
                  <a:pt x="307848" y="118871"/>
                </a:lnTo>
                <a:lnTo>
                  <a:pt x="299996" y="156447"/>
                </a:lnTo>
                <a:lnTo>
                  <a:pt x="278136" y="189079"/>
                </a:lnTo>
                <a:lnTo>
                  <a:pt x="244809" y="214810"/>
                </a:lnTo>
                <a:lnTo>
                  <a:pt x="202557" y="231684"/>
                </a:lnTo>
                <a:lnTo>
                  <a:pt x="153924" y="237743"/>
                </a:lnTo>
                <a:lnTo>
                  <a:pt x="105290" y="231684"/>
                </a:lnTo>
                <a:lnTo>
                  <a:pt x="63038" y="214810"/>
                </a:lnTo>
                <a:lnTo>
                  <a:pt x="29711" y="189079"/>
                </a:lnTo>
                <a:lnTo>
                  <a:pt x="7851" y="156447"/>
                </a:lnTo>
                <a:lnTo>
                  <a:pt x="0" y="11887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75093" y="1002283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96911" y="1289303"/>
            <a:ext cx="718185" cy="361315"/>
          </a:xfrm>
          <a:custGeom>
            <a:avLst/>
            <a:gdLst/>
            <a:ahLst/>
            <a:cxnLst/>
            <a:rect l="l" t="t" r="r" b="b"/>
            <a:pathLst>
              <a:path w="718184" h="361314">
                <a:moveTo>
                  <a:pt x="0" y="60198"/>
                </a:moveTo>
                <a:lnTo>
                  <a:pt x="4726" y="36754"/>
                </a:lnTo>
                <a:lnTo>
                  <a:pt x="17621" y="17621"/>
                </a:lnTo>
                <a:lnTo>
                  <a:pt x="36754" y="4726"/>
                </a:lnTo>
                <a:lnTo>
                  <a:pt x="60198" y="0"/>
                </a:lnTo>
                <a:lnTo>
                  <a:pt x="657606" y="0"/>
                </a:lnTo>
                <a:lnTo>
                  <a:pt x="681049" y="4726"/>
                </a:lnTo>
                <a:lnTo>
                  <a:pt x="700182" y="17621"/>
                </a:lnTo>
                <a:lnTo>
                  <a:pt x="713077" y="36754"/>
                </a:lnTo>
                <a:lnTo>
                  <a:pt x="717804" y="60198"/>
                </a:lnTo>
                <a:lnTo>
                  <a:pt x="717804" y="300990"/>
                </a:lnTo>
                <a:lnTo>
                  <a:pt x="713077" y="324433"/>
                </a:lnTo>
                <a:lnTo>
                  <a:pt x="700182" y="343566"/>
                </a:lnTo>
                <a:lnTo>
                  <a:pt x="681049" y="356461"/>
                </a:lnTo>
                <a:lnTo>
                  <a:pt x="657606" y="361188"/>
                </a:lnTo>
                <a:lnTo>
                  <a:pt x="60198" y="361188"/>
                </a:lnTo>
                <a:lnTo>
                  <a:pt x="36754" y="356461"/>
                </a:lnTo>
                <a:lnTo>
                  <a:pt x="17621" y="343566"/>
                </a:lnTo>
                <a:lnTo>
                  <a:pt x="4726" y="324433"/>
                </a:lnTo>
                <a:lnTo>
                  <a:pt x="0" y="300990"/>
                </a:lnTo>
                <a:lnTo>
                  <a:pt x="0" y="60198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9723" y="3374135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4" h="31115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80340" y="0"/>
                </a:lnTo>
                <a:lnTo>
                  <a:pt x="194387" y="2831"/>
                </a:lnTo>
                <a:lnTo>
                  <a:pt x="205851" y="10556"/>
                </a:lnTo>
                <a:lnTo>
                  <a:pt x="213576" y="22020"/>
                </a:lnTo>
                <a:lnTo>
                  <a:pt x="216407" y="36067"/>
                </a:lnTo>
                <a:lnTo>
                  <a:pt x="216407" y="274827"/>
                </a:lnTo>
                <a:lnTo>
                  <a:pt x="213576" y="288875"/>
                </a:lnTo>
                <a:lnTo>
                  <a:pt x="205851" y="300339"/>
                </a:lnTo>
                <a:lnTo>
                  <a:pt x="194387" y="308064"/>
                </a:lnTo>
                <a:lnTo>
                  <a:pt x="180340" y="310895"/>
                </a:lnTo>
                <a:lnTo>
                  <a:pt x="36068" y="310895"/>
                </a:lnTo>
                <a:lnTo>
                  <a:pt x="22020" y="308064"/>
                </a:lnTo>
                <a:lnTo>
                  <a:pt x="10556" y="300339"/>
                </a:lnTo>
                <a:lnTo>
                  <a:pt x="2831" y="288875"/>
                </a:lnTo>
                <a:lnTo>
                  <a:pt x="0" y="274827"/>
                </a:lnTo>
                <a:lnTo>
                  <a:pt x="0" y="36067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81009" y="3086861"/>
            <a:ext cx="307975" cy="238125"/>
          </a:xfrm>
          <a:custGeom>
            <a:avLst/>
            <a:gdLst/>
            <a:ahLst/>
            <a:cxnLst/>
            <a:rect l="l" t="t" r="r" b="b"/>
            <a:pathLst>
              <a:path w="307975" h="238125">
                <a:moveTo>
                  <a:pt x="0" y="118872"/>
                </a:moveTo>
                <a:lnTo>
                  <a:pt x="7851" y="81296"/>
                </a:lnTo>
                <a:lnTo>
                  <a:pt x="29711" y="48664"/>
                </a:lnTo>
                <a:lnTo>
                  <a:pt x="63038" y="22933"/>
                </a:lnTo>
                <a:lnTo>
                  <a:pt x="105290" y="6059"/>
                </a:lnTo>
                <a:lnTo>
                  <a:pt x="153924" y="0"/>
                </a:lnTo>
                <a:lnTo>
                  <a:pt x="202557" y="6059"/>
                </a:lnTo>
                <a:lnTo>
                  <a:pt x="244809" y="22933"/>
                </a:lnTo>
                <a:lnTo>
                  <a:pt x="278136" y="48664"/>
                </a:lnTo>
                <a:lnTo>
                  <a:pt x="299996" y="81296"/>
                </a:lnTo>
                <a:lnTo>
                  <a:pt x="307848" y="118872"/>
                </a:lnTo>
                <a:lnTo>
                  <a:pt x="299996" y="156447"/>
                </a:lnTo>
                <a:lnTo>
                  <a:pt x="278136" y="189079"/>
                </a:lnTo>
                <a:lnTo>
                  <a:pt x="244809" y="214810"/>
                </a:lnTo>
                <a:lnTo>
                  <a:pt x="202557" y="231684"/>
                </a:lnTo>
                <a:lnTo>
                  <a:pt x="153924" y="237743"/>
                </a:lnTo>
                <a:lnTo>
                  <a:pt x="105290" y="231684"/>
                </a:lnTo>
                <a:lnTo>
                  <a:pt x="63038" y="214810"/>
                </a:lnTo>
                <a:lnTo>
                  <a:pt x="29711" y="189079"/>
                </a:lnTo>
                <a:lnTo>
                  <a:pt x="7851" y="156447"/>
                </a:lnTo>
                <a:lnTo>
                  <a:pt x="0" y="118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65083" y="3058413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10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9027" y="3965447"/>
            <a:ext cx="3960876" cy="2487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1888" y="4107688"/>
            <a:ext cx="292735" cy="295910"/>
          </a:xfrm>
          <a:custGeom>
            <a:avLst/>
            <a:gdLst/>
            <a:ahLst/>
            <a:cxnLst/>
            <a:rect l="l" t="t" r="r" b="b"/>
            <a:pathLst>
              <a:path w="292735" h="295910">
                <a:moveTo>
                  <a:pt x="0" y="143001"/>
                </a:moveTo>
                <a:lnTo>
                  <a:pt x="2032" y="295656"/>
                </a:lnTo>
                <a:lnTo>
                  <a:pt x="154686" y="293750"/>
                </a:lnTo>
                <a:lnTo>
                  <a:pt x="115950" y="256031"/>
                </a:lnTo>
                <a:lnTo>
                  <a:pt x="189409" y="180720"/>
                </a:lnTo>
                <a:lnTo>
                  <a:pt x="38735" y="180720"/>
                </a:lnTo>
                <a:lnTo>
                  <a:pt x="0" y="143001"/>
                </a:lnTo>
                <a:close/>
              </a:path>
              <a:path w="292735" h="295910">
                <a:moveTo>
                  <a:pt x="214884" y="0"/>
                </a:moveTo>
                <a:lnTo>
                  <a:pt x="38735" y="180720"/>
                </a:lnTo>
                <a:lnTo>
                  <a:pt x="189409" y="180720"/>
                </a:lnTo>
                <a:lnTo>
                  <a:pt x="292226" y="75311"/>
                </a:lnTo>
                <a:lnTo>
                  <a:pt x="2148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1888" y="4107688"/>
            <a:ext cx="292735" cy="295910"/>
          </a:xfrm>
          <a:custGeom>
            <a:avLst/>
            <a:gdLst/>
            <a:ahLst/>
            <a:cxnLst/>
            <a:rect l="l" t="t" r="r" b="b"/>
            <a:pathLst>
              <a:path w="292735" h="295910">
                <a:moveTo>
                  <a:pt x="292226" y="75311"/>
                </a:moveTo>
                <a:lnTo>
                  <a:pt x="115950" y="256031"/>
                </a:lnTo>
                <a:lnTo>
                  <a:pt x="154686" y="293750"/>
                </a:lnTo>
                <a:lnTo>
                  <a:pt x="2032" y="295656"/>
                </a:lnTo>
                <a:lnTo>
                  <a:pt x="0" y="143001"/>
                </a:lnTo>
                <a:lnTo>
                  <a:pt x="38735" y="180720"/>
                </a:lnTo>
                <a:lnTo>
                  <a:pt x="214884" y="0"/>
                </a:lnTo>
                <a:lnTo>
                  <a:pt x="292226" y="75311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0969" y="1639570"/>
            <a:ext cx="4572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三、</a:t>
            </a:r>
            <a:r>
              <a:rPr spc="-15" dirty="0"/>
              <a:t>實</a:t>
            </a:r>
            <a:r>
              <a:rPr dirty="0"/>
              <a:t>例練習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8170" y="2434844"/>
            <a:ext cx="598424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600" dirty="0">
                <a:latin typeface="Noto Sans Mono CJK JP Regular"/>
                <a:cs typeface="Noto Sans Mono CJK JP Regular"/>
              </a:rPr>
              <a:t>收集訓</a:t>
            </a:r>
            <a:r>
              <a:rPr sz="2600" spc="-15" dirty="0">
                <a:latin typeface="Noto Sans Mono CJK JP Regular"/>
                <a:cs typeface="Noto Sans Mono CJK JP Regular"/>
              </a:rPr>
              <a:t>練</a:t>
            </a:r>
            <a:r>
              <a:rPr sz="2600" dirty="0">
                <a:latin typeface="Noto Sans Mono CJK JP Regular"/>
                <a:cs typeface="Noto Sans Mono CJK JP Regular"/>
              </a:rPr>
              <a:t>資料並</a:t>
            </a:r>
            <a:r>
              <a:rPr sz="2600" spc="-15" dirty="0">
                <a:latin typeface="Noto Sans Mono CJK JP Regular"/>
                <a:cs typeface="Noto Sans Mono CJK JP Regular"/>
              </a:rPr>
              <a:t>實</a:t>
            </a:r>
            <a:r>
              <a:rPr sz="2600" dirty="0">
                <a:latin typeface="Noto Sans Mono CJK JP Regular"/>
                <a:cs typeface="Noto Sans Mono CJK JP Regular"/>
              </a:rPr>
              <a:t>作各類</a:t>
            </a:r>
            <a:r>
              <a:rPr sz="2600" spc="-15" dirty="0">
                <a:latin typeface="Noto Sans Mono CJK JP Regular"/>
                <a:cs typeface="Noto Sans Mono CJK JP Regular"/>
              </a:rPr>
              <a:t>深</a:t>
            </a:r>
            <a:r>
              <a:rPr sz="2600" dirty="0">
                <a:latin typeface="Noto Sans Mono CJK JP Regular"/>
                <a:cs typeface="Noto Sans Mono CJK JP Regular"/>
              </a:rPr>
              <a:t>度學習</a:t>
            </a:r>
            <a:r>
              <a:rPr sz="2600" spc="-15" dirty="0">
                <a:latin typeface="Noto Sans Mono CJK JP Regular"/>
                <a:cs typeface="Noto Sans Mono CJK JP Regular"/>
              </a:rPr>
              <a:t>方</a:t>
            </a:r>
            <a:r>
              <a:rPr sz="2600" dirty="0">
                <a:latin typeface="Noto Sans Mono CJK JP Regular"/>
                <a:cs typeface="Noto Sans Mono CJK JP Regular"/>
              </a:rPr>
              <a:t>法</a:t>
            </a:r>
            <a:endParaRPr sz="2600">
              <a:latin typeface="Noto Sans Mono CJK JP Regular"/>
              <a:cs typeface="Noto Sans Mono CJK JP Regular"/>
            </a:endParaRPr>
          </a:p>
          <a:p>
            <a:pPr marL="429895" indent="-417195">
              <a:lnSpc>
                <a:spcPct val="100000"/>
              </a:lnSpc>
              <a:buSzPct val="50000"/>
              <a:buFont typeface="Wingdings"/>
              <a:buChar char=""/>
              <a:tabLst>
                <a:tab pos="429895" algn="l"/>
                <a:tab pos="430530" algn="l"/>
              </a:tabLst>
            </a:pPr>
            <a:r>
              <a:rPr sz="2600" spc="-170" dirty="0">
                <a:latin typeface="Arial"/>
                <a:cs typeface="Arial"/>
              </a:rPr>
              <a:t>Colab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dirty="0">
                <a:latin typeface="Noto Sans Mono CJK JP Regular"/>
                <a:cs typeface="Noto Sans Mono CJK JP Regular"/>
              </a:rPr>
              <a:t>及</a:t>
            </a:r>
            <a:r>
              <a:rPr sz="2600" spc="-725" dirty="0">
                <a:latin typeface="Noto Sans Mono CJK JP Regular"/>
                <a:cs typeface="Noto Sans Mono CJK JP Regular"/>
              </a:rPr>
              <a:t> </a:t>
            </a:r>
            <a:r>
              <a:rPr sz="2600" spc="-145" dirty="0">
                <a:latin typeface="Arial"/>
                <a:cs typeface="Arial"/>
              </a:rPr>
              <a:t>Hub </a:t>
            </a:r>
            <a:r>
              <a:rPr sz="2600" spc="10" dirty="0">
                <a:latin typeface="Noto Sans Mono CJK JP Regular"/>
                <a:cs typeface="Noto Sans Mono CJK JP Regular"/>
              </a:rPr>
              <a:t>結合</a:t>
            </a:r>
            <a:r>
              <a:rPr sz="2600" dirty="0">
                <a:latin typeface="Noto Sans Mono CJK JP Regular"/>
                <a:cs typeface="Noto Sans Mono CJK JP Regular"/>
              </a:rPr>
              <a:t>運用實例練習</a:t>
            </a:r>
            <a:endParaRPr sz="2600">
              <a:latin typeface="Noto Sans Mono CJK JP Regular"/>
              <a:cs typeface="Noto Sans Mono CJK JP Regular"/>
            </a:endParaRPr>
          </a:p>
          <a:p>
            <a:pPr marL="429895" indent="-417195">
              <a:lnSpc>
                <a:spcPct val="100000"/>
              </a:lnSpc>
              <a:buSzPct val="50000"/>
              <a:buFont typeface="Wingdings"/>
              <a:buChar char=""/>
              <a:tabLst>
                <a:tab pos="429895" algn="l"/>
                <a:tab pos="430530" algn="l"/>
              </a:tabLst>
            </a:pPr>
            <a:r>
              <a:rPr sz="2600" spc="10" dirty="0">
                <a:latin typeface="Noto Sans Mono CJK JP Regular"/>
                <a:cs typeface="Noto Sans Mono CJK JP Regular"/>
              </a:rPr>
              <a:t>各模</a:t>
            </a:r>
            <a:r>
              <a:rPr sz="2600" spc="5" dirty="0">
                <a:latin typeface="Noto Sans Mono CJK JP Regular"/>
                <a:cs typeface="Noto Sans Mono CJK JP Regular"/>
              </a:rPr>
              <a:t>型導</a:t>
            </a:r>
            <a:r>
              <a:rPr sz="2600" spc="-15" dirty="0">
                <a:latin typeface="Noto Sans Mono CJK JP Regular"/>
                <a:cs typeface="Noto Sans Mono CJK JP Regular"/>
              </a:rPr>
              <a:t>入</a:t>
            </a:r>
            <a:r>
              <a:rPr sz="2600" spc="5" dirty="0">
                <a:latin typeface="Noto Sans Mono CJK JP Regular"/>
                <a:cs typeface="Noto Sans Mono CJK JP Regular"/>
              </a:rPr>
              <a:t>嵌</a:t>
            </a:r>
            <a:r>
              <a:rPr sz="2600" dirty="0">
                <a:latin typeface="Noto Sans Mono CJK JP Regular"/>
                <a:cs typeface="Noto Sans Mono CJK JP Regular"/>
              </a:rPr>
              <a:t>入</a:t>
            </a:r>
            <a:r>
              <a:rPr sz="2600" spc="-15" dirty="0">
                <a:latin typeface="Noto Sans Mono CJK JP Regular"/>
                <a:cs typeface="Noto Sans Mono CJK JP Regular"/>
              </a:rPr>
              <a:t>式</a:t>
            </a:r>
            <a:r>
              <a:rPr sz="2600" spc="5" dirty="0">
                <a:latin typeface="Noto Sans Mono CJK JP Regular"/>
                <a:cs typeface="Noto Sans Mono CJK JP Regular"/>
              </a:rPr>
              <a:t>系</a:t>
            </a:r>
            <a:r>
              <a:rPr sz="2600" dirty="0">
                <a:latin typeface="Noto Sans Mono CJK JP Regular"/>
                <a:cs typeface="Noto Sans Mono CJK JP Regular"/>
              </a:rPr>
              <a:t>統</a:t>
            </a:r>
            <a:r>
              <a:rPr sz="2600" spc="-150" dirty="0">
                <a:latin typeface="Arial"/>
                <a:cs typeface="Arial"/>
              </a:rPr>
              <a:t>(RaspberryPi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5" dirty="0">
                <a:latin typeface="Noto Sans Mono CJK JP Regular"/>
                <a:cs typeface="Noto Sans Mono CJK JP Regular"/>
              </a:rPr>
              <a:t>或</a:t>
            </a:r>
            <a:endParaRPr sz="2600">
              <a:latin typeface="Noto Sans Mono CJK JP Regular"/>
              <a:cs typeface="Noto Sans Mono CJK JP Regular"/>
            </a:endParaRPr>
          </a:p>
          <a:p>
            <a:pPr marL="355600">
              <a:lnSpc>
                <a:spcPct val="100000"/>
              </a:lnSpc>
            </a:pPr>
            <a:r>
              <a:rPr sz="2600" spc="-155" dirty="0">
                <a:latin typeface="Arial"/>
                <a:cs typeface="Arial"/>
              </a:rPr>
              <a:t>Jetson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Nano)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10" dirty="0">
                <a:latin typeface="Noto Sans Mono CJK JP Regular"/>
                <a:cs typeface="Noto Sans Mono CJK JP Regular"/>
              </a:rPr>
              <a:t>推論</a:t>
            </a:r>
            <a:r>
              <a:rPr sz="2600" dirty="0">
                <a:latin typeface="Noto Sans Mono CJK JP Regular"/>
                <a:cs typeface="Noto Sans Mono CJK JP Regular"/>
              </a:rPr>
              <a:t>實作</a:t>
            </a:r>
            <a:endParaRPr sz="26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5383"/>
            <a:ext cx="245745" cy="6452870"/>
          </a:xfrm>
          <a:custGeom>
            <a:avLst/>
            <a:gdLst/>
            <a:ahLst/>
            <a:cxnLst/>
            <a:rect l="l" t="t" r="r" b="b"/>
            <a:pathLst>
              <a:path w="245745" h="6452870">
                <a:moveTo>
                  <a:pt x="245364" y="6452613"/>
                </a:moveTo>
                <a:lnTo>
                  <a:pt x="245364" y="0"/>
                </a:lnTo>
                <a:lnTo>
                  <a:pt x="0" y="0"/>
                </a:lnTo>
                <a:lnTo>
                  <a:pt x="0" y="6452613"/>
                </a:lnTo>
                <a:lnTo>
                  <a:pt x="245364" y="6452613"/>
                </a:lnTo>
                <a:close/>
              </a:path>
            </a:pathLst>
          </a:custGeom>
          <a:solidFill>
            <a:srgbClr val="D9D9D9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7211" y="1738883"/>
            <a:ext cx="5126736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2155" y="2348483"/>
            <a:ext cx="3624072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7390" marR="5080" indent="-695325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Enjoy </a:t>
            </a:r>
            <a:r>
              <a:rPr spc="-190" dirty="0"/>
              <a:t>your </a:t>
            </a:r>
            <a:r>
              <a:rPr spc="-245" dirty="0"/>
              <a:t>journey</a:t>
            </a:r>
            <a:r>
              <a:rPr spc="-505" dirty="0"/>
              <a:t> </a:t>
            </a:r>
            <a:r>
              <a:rPr spc="-240" dirty="0"/>
              <a:t>to  </a:t>
            </a:r>
            <a:r>
              <a:rPr i="1" spc="-170" dirty="0"/>
              <a:t>Deep</a:t>
            </a:r>
            <a:r>
              <a:rPr i="1" spc="-310" dirty="0"/>
              <a:t> </a:t>
            </a:r>
            <a:r>
              <a:rPr i="1" spc="-190" dirty="0"/>
              <a:t>Learning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548639"/>
            <a:ext cx="108585" cy="6309360"/>
          </a:xfrm>
          <a:custGeom>
            <a:avLst/>
            <a:gdLst/>
            <a:ahLst/>
            <a:cxnLst/>
            <a:rect l="l" t="t" r="r" b="b"/>
            <a:pathLst>
              <a:path w="108585" h="6309359">
                <a:moveTo>
                  <a:pt x="108204" y="6309358"/>
                </a:moveTo>
                <a:lnTo>
                  <a:pt x="108204" y="0"/>
                </a:lnTo>
                <a:lnTo>
                  <a:pt x="0" y="0"/>
                </a:lnTo>
                <a:lnTo>
                  <a:pt x="0" y="6309358"/>
                </a:lnTo>
                <a:lnTo>
                  <a:pt x="108204" y="6309358"/>
                </a:lnTo>
                <a:close/>
              </a:path>
            </a:pathLst>
          </a:custGeom>
          <a:solidFill>
            <a:srgbClr val="0046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4" y="6816850"/>
            <a:ext cx="8537575" cy="0"/>
          </a:xfrm>
          <a:custGeom>
            <a:avLst/>
            <a:gdLst/>
            <a:ahLst/>
            <a:cxnLst/>
            <a:rect l="l" t="t" r="r" b="b"/>
            <a:pathLst>
              <a:path w="8537575">
                <a:moveTo>
                  <a:pt x="0" y="0"/>
                </a:moveTo>
                <a:lnTo>
                  <a:pt x="8537448" y="0"/>
                </a:lnTo>
              </a:path>
            </a:pathLst>
          </a:custGeom>
          <a:ln w="64008">
            <a:solidFill>
              <a:srgbClr val="0046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1179" y="4811267"/>
            <a:ext cx="1101852" cy="1344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7264" y="4823459"/>
            <a:ext cx="1098803" cy="1342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7064" y="4823459"/>
            <a:ext cx="1103376" cy="1342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4644" y="4060697"/>
            <a:ext cx="488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latin typeface="Trebuchet MS"/>
                <a:cs typeface="Trebuchet MS"/>
              </a:rPr>
              <a:t>You </a:t>
            </a:r>
            <a:r>
              <a:rPr sz="1800" i="1" spc="-65" dirty="0">
                <a:latin typeface="Trebuchet MS"/>
                <a:cs typeface="Trebuchet MS"/>
              </a:rPr>
              <a:t>may </a:t>
            </a:r>
            <a:r>
              <a:rPr sz="1800" i="1" spc="-75" dirty="0">
                <a:latin typeface="Trebuchet MS"/>
                <a:cs typeface="Trebuchet MS"/>
              </a:rPr>
              <a:t>download </a:t>
            </a:r>
            <a:r>
              <a:rPr sz="1800" i="1" spc="-70" dirty="0">
                <a:latin typeface="Trebuchet MS"/>
                <a:cs typeface="Trebuchet MS"/>
              </a:rPr>
              <a:t>programs </a:t>
            </a:r>
            <a:r>
              <a:rPr sz="1800" i="1" spc="-90" dirty="0">
                <a:latin typeface="Trebuchet MS"/>
                <a:cs typeface="Trebuchet MS"/>
              </a:rPr>
              <a:t>at </a:t>
            </a:r>
            <a:r>
              <a:rPr sz="1800" i="1" spc="-180" dirty="0">
                <a:latin typeface="Trebuchet MS"/>
                <a:cs typeface="Trebuchet MS"/>
              </a:rPr>
              <a:t>: </a:t>
            </a:r>
            <a:r>
              <a:rPr sz="1800" i="1" spc="-110" dirty="0">
                <a:latin typeface="Trebuchet MS"/>
                <a:cs typeface="Trebuchet MS"/>
              </a:rPr>
              <a:t>RealPlus’s</a:t>
            </a:r>
            <a:r>
              <a:rPr sz="1800" i="1" spc="-275" dirty="0">
                <a:latin typeface="Trebuchet MS"/>
                <a:cs typeface="Trebuchet MS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Dropbox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71" y="1782572"/>
            <a:ext cx="4572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solidFill>
                  <a:srgbClr val="1F487C"/>
                </a:solidFill>
                <a:latin typeface="Arial"/>
                <a:cs typeface="Arial"/>
              </a:rPr>
              <a:t>•</a:t>
            </a:r>
            <a:endParaRPr sz="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1846580"/>
            <a:ext cx="57410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一</a:t>
            </a:r>
            <a:r>
              <a:rPr dirty="0"/>
              <a:t>、</a:t>
            </a:r>
            <a:r>
              <a:rPr spc="-940" dirty="0"/>
              <a:t> </a:t>
            </a:r>
            <a:r>
              <a:rPr spc="10" dirty="0"/>
              <a:t>提升</a:t>
            </a:r>
            <a:r>
              <a:rPr spc="-370" dirty="0">
                <a:latin typeface="Arial"/>
                <a:cs typeface="Arial"/>
              </a:rPr>
              <a:t>CNN</a:t>
            </a:r>
            <a:r>
              <a:rPr dirty="0"/>
              <a:t>訓練模</a:t>
            </a:r>
            <a:r>
              <a:rPr spc="-15" dirty="0"/>
              <a:t>型</a:t>
            </a:r>
            <a:r>
              <a:rPr dirty="0"/>
              <a:t>的準</a:t>
            </a:r>
            <a:r>
              <a:rPr spc="-15" dirty="0"/>
              <a:t>確</a:t>
            </a:r>
            <a:r>
              <a:rPr dirty="0"/>
              <a:t>率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770" y="2628087"/>
            <a:ext cx="3783965" cy="155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800" dirty="0">
                <a:latin typeface="Noto Sans Mono CJK JP Regular"/>
                <a:cs typeface="Noto Sans Mono CJK JP Regular"/>
              </a:rPr>
              <a:t>訓</a:t>
            </a:r>
            <a:r>
              <a:rPr sz="2800" spc="-5" dirty="0">
                <a:latin typeface="Noto Sans Mono CJK JP Regular"/>
                <a:cs typeface="Noto Sans Mono CJK JP Regular"/>
              </a:rPr>
              <a:t>練資料增強法</a:t>
            </a:r>
            <a:endParaRPr sz="2800">
              <a:latin typeface="Noto Sans Mono CJK JP Regular"/>
              <a:cs typeface="Noto Sans Mono CJK JP Regular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50000"/>
              <a:buFont typeface="Wingdings"/>
              <a:buChar char=""/>
              <a:tabLst>
                <a:tab pos="354965" algn="l"/>
                <a:tab pos="355600" algn="l"/>
              </a:tabLst>
            </a:pPr>
            <a:r>
              <a:rPr sz="2800" spc="-330" dirty="0">
                <a:latin typeface="Arial"/>
                <a:cs typeface="Arial"/>
              </a:rPr>
              <a:t>CNN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5" dirty="0">
                <a:latin typeface="Noto Sans Mono CJK JP Regular"/>
                <a:cs typeface="Noto Sans Mono CJK JP Regular"/>
              </a:rPr>
              <a:t>網路模</a:t>
            </a:r>
            <a:r>
              <a:rPr sz="2800" dirty="0">
                <a:latin typeface="Noto Sans Mono CJK JP Regular"/>
                <a:cs typeface="Noto Sans Mono CJK JP Regular"/>
              </a:rPr>
              <a:t>型</a:t>
            </a:r>
            <a:r>
              <a:rPr sz="2800" spc="5" dirty="0">
                <a:latin typeface="Noto Sans Mono CJK JP Regular"/>
                <a:cs typeface="Noto Sans Mono CJK JP Regular"/>
              </a:rPr>
              <a:t>再</a:t>
            </a:r>
            <a:r>
              <a:rPr sz="2800" spc="-5" dirty="0">
                <a:latin typeface="Noto Sans Mono CJK JP Regular"/>
                <a:cs typeface="Noto Sans Mono CJK JP Regular"/>
              </a:rPr>
              <a:t>利用</a:t>
            </a:r>
            <a:endParaRPr sz="2800">
              <a:latin typeface="Noto Sans Mono CJK JP Regular"/>
              <a:cs typeface="Noto Sans Mono CJK JP Regular"/>
            </a:endParaRPr>
          </a:p>
          <a:p>
            <a:pPr marL="812800" lvl="1" indent="-342900">
              <a:lnSpc>
                <a:spcPct val="100000"/>
              </a:lnSpc>
              <a:spcBef>
                <a:spcPts val="35"/>
              </a:spcBef>
              <a:buSzPct val="5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2200" dirty="0">
                <a:latin typeface="Noto Sans Mono CJK JP Regular"/>
                <a:cs typeface="Noto Sans Mono CJK JP Regular"/>
              </a:rPr>
              <a:t>特</a:t>
            </a:r>
            <a:r>
              <a:rPr sz="2200" spc="-5" dirty="0">
                <a:latin typeface="Noto Sans Mono CJK JP Regular"/>
                <a:cs typeface="Noto Sans Mono CJK JP Regular"/>
              </a:rPr>
              <a:t>徵擷</a:t>
            </a:r>
            <a:r>
              <a:rPr sz="2200" dirty="0">
                <a:latin typeface="Noto Sans Mono CJK JP Regular"/>
                <a:cs typeface="Noto Sans Mono CJK JP Regular"/>
              </a:rPr>
              <a:t>取</a:t>
            </a:r>
            <a:r>
              <a:rPr sz="2200" spc="-5" dirty="0">
                <a:latin typeface="Noto Sans Mono CJK JP Regular"/>
                <a:cs typeface="Noto Sans Mono CJK JP Regular"/>
              </a:rPr>
              <a:t>法</a:t>
            </a:r>
            <a:endParaRPr sz="2200">
              <a:latin typeface="Noto Sans Mono CJK JP Regular"/>
              <a:cs typeface="Noto Sans Mono CJK JP Regular"/>
            </a:endParaRPr>
          </a:p>
          <a:p>
            <a:pPr marL="812800" lvl="1" indent="-342900">
              <a:lnSpc>
                <a:spcPct val="100000"/>
              </a:lnSpc>
              <a:buSzPct val="50000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2200" spc="5" dirty="0">
                <a:latin typeface="Noto Sans Mono CJK JP Regular"/>
                <a:cs typeface="Noto Sans Mono CJK JP Regular"/>
              </a:rPr>
              <a:t>基底</a:t>
            </a:r>
            <a:r>
              <a:rPr sz="2200" spc="-215" dirty="0">
                <a:latin typeface="Arial"/>
                <a:cs typeface="Arial"/>
              </a:rPr>
              <a:t>(CNN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Base)</a:t>
            </a:r>
            <a:r>
              <a:rPr sz="2200" spc="5" dirty="0">
                <a:latin typeface="Noto Sans Mono CJK JP Regular"/>
                <a:cs typeface="Noto Sans Mono CJK JP Regular"/>
              </a:rPr>
              <a:t>再利用法</a:t>
            </a:r>
            <a:endParaRPr sz="2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089" y="199136"/>
            <a:ext cx="5541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訓</a:t>
            </a:r>
            <a:r>
              <a:rPr sz="2800" spc="-5" dirty="0"/>
              <a:t>練資料</a:t>
            </a:r>
            <a:r>
              <a:rPr sz="2800" dirty="0"/>
              <a:t>增</a:t>
            </a:r>
            <a:r>
              <a:rPr sz="2800" spc="-5" dirty="0"/>
              <a:t>強</a:t>
            </a:r>
            <a:r>
              <a:rPr sz="2800" spc="15" dirty="0"/>
              <a:t>法</a:t>
            </a:r>
            <a:r>
              <a:rPr sz="2800" spc="-150" dirty="0">
                <a:latin typeface="Arial"/>
                <a:cs typeface="Arial"/>
              </a:rPr>
              <a:t>(Data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Augmentation)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952" y="496443"/>
            <a:ext cx="7401559" cy="525208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u="heavy" spc="-60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Noto Sans Mono CJK JP Regular"/>
                <a:cs typeface="Noto Sans Mono CJK JP Regular"/>
              </a:rPr>
              <a:t>背景說明</a:t>
            </a:r>
            <a:endParaRPr sz="2400">
              <a:latin typeface="Noto Sans Mono CJK JP Regular"/>
              <a:cs typeface="Noto Sans Mono CJK JP Regular"/>
            </a:endParaRPr>
          </a:p>
          <a:p>
            <a:pPr marL="12700" marR="5080" indent="559435">
              <a:lnSpc>
                <a:spcPct val="100000"/>
              </a:lnSpc>
              <a:spcBef>
                <a:spcPts val="1500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深度</a:t>
            </a:r>
            <a:r>
              <a:rPr sz="2000" dirty="0">
                <a:latin typeface="Noto Sans Mono CJK JP Regular"/>
                <a:cs typeface="Noto Sans Mono CJK JP Regular"/>
              </a:rPr>
              <a:t>學</a:t>
            </a:r>
            <a:r>
              <a:rPr sz="2000" spc="-15" dirty="0">
                <a:latin typeface="Noto Sans Mono CJK JP Regular"/>
                <a:cs typeface="Noto Sans Mono CJK JP Regular"/>
              </a:rPr>
              <a:t>習</a:t>
            </a:r>
            <a:r>
              <a:rPr sz="2000" dirty="0">
                <a:latin typeface="Noto Sans Mono CJK JP Regular"/>
                <a:cs typeface="Noto Sans Mono CJK JP Regular"/>
              </a:rPr>
              <a:t>之於</a:t>
            </a:r>
            <a:r>
              <a:rPr sz="2000" spc="-15" dirty="0">
                <a:latin typeface="Noto Sans Mono CJK JP Regular"/>
                <a:cs typeface="Noto Sans Mono CJK JP Regular"/>
              </a:rPr>
              <a:t>影</a:t>
            </a:r>
            <a:r>
              <a:rPr sz="2000" dirty="0">
                <a:latin typeface="Noto Sans Mono CJK JP Regular"/>
                <a:cs typeface="Noto Sans Mono CJK JP Regular"/>
              </a:rPr>
              <a:t>像辨</a:t>
            </a:r>
            <a:r>
              <a:rPr sz="2000" spc="-15" dirty="0">
                <a:latin typeface="Noto Sans Mono CJK JP Regular"/>
                <a:cs typeface="Noto Sans Mono CJK JP Regular"/>
              </a:rPr>
              <a:t>識</a:t>
            </a:r>
            <a:r>
              <a:rPr sz="2000" dirty="0">
                <a:latin typeface="Noto Sans Mono CJK JP Regular"/>
                <a:cs typeface="Noto Sans Mono CJK JP Regular"/>
              </a:rPr>
              <a:t>，一</a:t>
            </a:r>
            <a:r>
              <a:rPr sz="2000" spc="-15" dirty="0">
                <a:latin typeface="Noto Sans Mono CJK JP Regular"/>
                <a:cs typeface="Noto Sans Mono CJK JP Regular"/>
              </a:rPr>
              <a:t>般</a:t>
            </a:r>
            <a:r>
              <a:rPr sz="2000" dirty="0">
                <a:latin typeface="Noto Sans Mono CJK JP Regular"/>
                <a:cs typeface="Noto Sans Mono CJK JP Regular"/>
              </a:rPr>
              <a:t>都採</a:t>
            </a:r>
            <a:r>
              <a:rPr sz="2000" spc="-5" dirty="0">
                <a:latin typeface="Noto Sans Mono CJK JP Regular"/>
                <a:cs typeface="Noto Sans Mono CJK JP Regular"/>
              </a:rPr>
              <a:t>用</a:t>
            </a:r>
            <a:r>
              <a:rPr sz="2000" i="1" u="sng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CNN</a:t>
            </a:r>
            <a:r>
              <a:rPr sz="2100" u="sng" spc="-100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網路</a:t>
            </a:r>
            <a:r>
              <a:rPr sz="2100" u="sng" spc="-114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模</a:t>
            </a:r>
            <a:r>
              <a:rPr sz="2100" u="sng" spc="-100" dirty="0">
                <a:uFill>
                  <a:solidFill>
                    <a:srgbClr val="000000"/>
                  </a:solidFill>
                </a:uFill>
                <a:latin typeface="Noto Sans Mono CJK JP Regular"/>
                <a:cs typeface="Noto Sans Mono CJK JP Regular"/>
              </a:rPr>
              <a:t>型</a:t>
            </a:r>
            <a:r>
              <a:rPr sz="2000" dirty="0">
                <a:latin typeface="Noto Sans Mono CJK JP Regular"/>
                <a:cs typeface="Noto Sans Mono CJK JP Regular"/>
              </a:rPr>
              <a:t>作</a:t>
            </a:r>
            <a:r>
              <a:rPr sz="2000" spc="-10" dirty="0">
                <a:latin typeface="Noto Sans Mono CJK JP Regular"/>
                <a:cs typeface="Noto Sans Mono CJK JP Regular"/>
              </a:rPr>
              <a:t>為</a:t>
            </a:r>
            <a:r>
              <a:rPr sz="2000" dirty="0">
                <a:latin typeface="Noto Sans Mono CJK JP Regular"/>
                <a:cs typeface="Noto Sans Mono CJK JP Regular"/>
              </a:rPr>
              <a:t>訓練的 </a:t>
            </a:r>
            <a:r>
              <a:rPr sz="2000" spc="10" dirty="0">
                <a:latin typeface="Noto Sans Mono CJK JP Regular"/>
                <a:cs typeface="Noto Sans Mono CJK JP Regular"/>
              </a:rPr>
              <a:t>方法</a:t>
            </a:r>
            <a:r>
              <a:rPr sz="2000" spc="-175" dirty="0">
                <a:latin typeface="Noto Sans Mono CJK JP Regular"/>
                <a:cs typeface="Noto Sans Mono CJK JP Regular"/>
              </a:rPr>
              <a:t>，</a:t>
            </a:r>
            <a:r>
              <a:rPr sz="2000" spc="-175" dirty="0">
                <a:latin typeface="Arial"/>
                <a:cs typeface="Arial"/>
              </a:rPr>
              <a:t>CNN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的主</a:t>
            </a:r>
            <a:r>
              <a:rPr sz="2000" dirty="0">
                <a:latin typeface="Noto Sans Mono CJK JP Regular"/>
                <a:cs typeface="Noto Sans Mono CJK JP Regular"/>
              </a:rPr>
              <a:t>要</a:t>
            </a:r>
            <a:r>
              <a:rPr sz="2000" spc="-15" dirty="0">
                <a:latin typeface="Noto Sans Mono CJK JP Regular"/>
                <a:cs typeface="Noto Sans Mono CJK JP Regular"/>
              </a:rPr>
              <a:t>特</a:t>
            </a:r>
            <a:r>
              <a:rPr sz="2000" dirty="0">
                <a:latin typeface="Noto Sans Mono CJK JP Regular"/>
                <a:cs typeface="Noto Sans Mono CJK JP Regular"/>
              </a:rPr>
              <a:t>點便</a:t>
            </a:r>
            <a:r>
              <a:rPr sz="2000" spc="-15" dirty="0">
                <a:latin typeface="Noto Sans Mono CJK JP Regular"/>
                <a:cs typeface="Noto Sans Mono CJK JP Regular"/>
              </a:rPr>
              <a:t>是</a:t>
            </a:r>
            <a:r>
              <a:rPr sz="2000" dirty="0">
                <a:latin typeface="Noto Sans Mono CJK JP Regular"/>
                <a:cs typeface="Noto Sans Mono CJK JP Regular"/>
              </a:rPr>
              <a:t>利用</a:t>
            </a:r>
            <a:r>
              <a:rPr sz="2000" spc="-15" dirty="0">
                <a:latin typeface="Noto Sans Mono CJK JP Regular"/>
                <a:cs typeface="Noto Sans Mono CJK JP Regular"/>
              </a:rPr>
              <a:t>卷</a:t>
            </a:r>
            <a:r>
              <a:rPr sz="2000" dirty="0">
                <a:latin typeface="Noto Sans Mono CJK JP Regular"/>
                <a:cs typeface="Noto Sans Mono CJK JP Regular"/>
              </a:rPr>
              <a:t>積演</a:t>
            </a:r>
            <a:r>
              <a:rPr sz="2000" spc="-15" dirty="0">
                <a:latin typeface="Noto Sans Mono CJK JP Regular"/>
                <a:cs typeface="Noto Sans Mono CJK JP Regular"/>
              </a:rPr>
              <a:t>算</a:t>
            </a:r>
            <a:r>
              <a:rPr sz="2000" dirty="0">
                <a:latin typeface="Noto Sans Mono CJK JP Regular"/>
                <a:cs typeface="Noto Sans Mono CJK JP Regular"/>
              </a:rPr>
              <a:t>在物</a:t>
            </a:r>
            <a:r>
              <a:rPr sz="2000" spc="-15" dirty="0">
                <a:latin typeface="Noto Sans Mono CJK JP Regular"/>
                <a:cs typeface="Noto Sans Mono CJK JP Regular"/>
              </a:rPr>
              <a:t>體</a:t>
            </a:r>
            <a:r>
              <a:rPr sz="2000" dirty="0">
                <a:latin typeface="Noto Sans Mono CJK JP Regular"/>
                <a:cs typeface="Noto Sans Mono CJK JP Regular"/>
              </a:rPr>
              <a:t>影像</a:t>
            </a:r>
            <a:r>
              <a:rPr sz="2000" spc="-15" dirty="0">
                <a:latin typeface="Noto Sans Mono CJK JP Regular"/>
                <a:cs typeface="Noto Sans Mono CJK JP Regular"/>
              </a:rPr>
              <a:t>中</a:t>
            </a:r>
            <a:r>
              <a:rPr sz="2000" dirty="0">
                <a:latin typeface="Noto Sans Mono CJK JP Regular"/>
                <a:cs typeface="Noto Sans Mono CJK JP Regular"/>
              </a:rPr>
              <a:t>擷取</a:t>
            </a:r>
            <a:r>
              <a:rPr sz="2000" spc="-15" dirty="0">
                <a:latin typeface="Noto Sans Mono CJK JP Regular"/>
                <a:cs typeface="Noto Sans Mono CJK JP Regular"/>
              </a:rPr>
              <a:t>特</a:t>
            </a:r>
            <a:r>
              <a:rPr sz="2000" dirty="0">
                <a:latin typeface="Noto Sans Mono CJK JP Regular"/>
                <a:cs typeface="Noto Sans Mono CJK JP Regular"/>
              </a:rPr>
              <a:t>徵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 marR="13970" algn="just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Noto Sans Mono CJK JP Regular"/>
                <a:cs typeface="Noto Sans Mono CJK JP Regular"/>
              </a:rPr>
              <a:t>；而要</a:t>
            </a:r>
            <a:r>
              <a:rPr sz="2000" spc="-15" dirty="0">
                <a:latin typeface="Noto Sans Mono CJK JP Regular"/>
                <a:cs typeface="Noto Sans Mono CJK JP Regular"/>
              </a:rPr>
              <a:t>能</a:t>
            </a:r>
            <a:r>
              <a:rPr sz="2000" dirty="0">
                <a:latin typeface="Noto Sans Mono CJK JP Regular"/>
                <a:cs typeface="Noto Sans Mono CJK JP Regular"/>
              </a:rPr>
              <a:t>夠</a:t>
            </a:r>
            <a:r>
              <a:rPr sz="2000" spc="-15" dirty="0">
                <a:latin typeface="Noto Sans Mono CJK JP Regular"/>
                <a:cs typeface="Noto Sans Mono CJK JP Regular"/>
              </a:rPr>
              <a:t>擷</a:t>
            </a:r>
            <a:r>
              <a:rPr sz="2000" dirty="0">
                <a:latin typeface="Noto Sans Mono CJK JP Regular"/>
                <a:cs typeface="Noto Sans Mono CJK JP Regular"/>
              </a:rPr>
              <a:t>取足夠</a:t>
            </a:r>
            <a:r>
              <a:rPr sz="2000" spc="-15" dirty="0">
                <a:latin typeface="Noto Sans Mono CJK JP Regular"/>
                <a:cs typeface="Noto Sans Mono CJK JP Regular"/>
              </a:rPr>
              <a:t>特</a:t>
            </a:r>
            <a:r>
              <a:rPr sz="2000" dirty="0">
                <a:latin typeface="Noto Sans Mono CJK JP Regular"/>
                <a:cs typeface="Noto Sans Mono CJK JP Regular"/>
              </a:rPr>
              <a:t>徵</a:t>
            </a:r>
            <a:r>
              <a:rPr sz="2000" spc="-15" dirty="0">
                <a:latin typeface="Noto Sans Mono CJK JP Regular"/>
                <a:cs typeface="Noto Sans Mono CJK JP Regular"/>
              </a:rPr>
              <a:t>作</a:t>
            </a:r>
            <a:r>
              <a:rPr sz="2000" dirty="0">
                <a:latin typeface="Noto Sans Mono CJK JP Regular"/>
                <a:cs typeface="Noto Sans Mono CJK JP Regular"/>
              </a:rPr>
              <a:t>為辨識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就</a:t>
            </a:r>
            <a:r>
              <a:rPr sz="2000" spc="-15" dirty="0">
                <a:latin typeface="Noto Sans Mono CJK JP Regular"/>
                <a:cs typeface="Noto Sans Mono CJK JP Regular"/>
              </a:rPr>
              <a:t>需</a:t>
            </a:r>
            <a:r>
              <a:rPr sz="2000" dirty="0">
                <a:latin typeface="Noto Sans Mono CJK JP Regular"/>
                <a:cs typeface="Noto Sans Mono CJK JP Regular"/>
              </a:rPr>
              <a:t>要有大</a:t>
            </a:r>
            <a:r>
              <a:rPr sz="2000" spc="-15" dirty="0">
                <a:latin typeface="Noto Sans Mono CJK JP Regular"/>
                <a:cs typeface="Noto Sans Mono CJK JP Regular"/>
              </a:rPr>
              <a:t>量</a:t>
            </a:r>
            <a:r>
              <a:rPr sz="2000" dirty="0">
                <a:latin typeface="Noto Sans Mono CJK JP Regular"/>
                <a:cs typeface="Noto Sans Mono CJK JP Regular"/>
              </a:rPr>
              <a:t>且</a:t>
            </a:r>
            <a:r>
              <a:rPr sz="2000" spc="-15" dirty="0">
                <a:latin typeface="Noto Sans Mono CJK JP Regular"/>
                <a:cs typeface="Noto Sans Mono CJK JP Regular"/>
              </a:rPr>
              <a:t>有</a:t>
            </a:r>
            <a:r>
              <a:rPr sz="2000" dirty="0">
                <a:latin typeface="Noto Sans Mono CJK JP Regular"/>
                <a:cs typeface="Noto Sans Mono CJK JP Regular"/>
              </a:rPr>
              <a:t>意義的</a:t>
            </a:r>
            <a:r>
              <a:rPr sz="2000" spc="-15" dirty="0">
                <a:latin typeface="Noto Sans Mono CJK JP Regular"/>
                <a:cs typeface="Noto Sans Mono CJK JP Regular"/>
              </a:rPr>
              <a:t>資</a:t>
            </a:r>
            <a:r>
              <a:rPr sz="2000" dirty="0">
                <a:latin typeface="Noto Sans Mono CJK JP Regular"/>
                <a:cs typeface="Noto Sans Mono CJK JP Regular"/>
              </a:rPr>
              <a:t>料 來支持</a:t>
            </a:r>
            <a:r>
              <a:rPr sz="2000" spc="-15" dirty="0">
                <a:latin typeface="Noto Sans Mono CJK JP Regular"/>
                <a:cs typeface="Noto Sans Mono CJK JP Regular"/>
              </a:rPr>
              <a:t>。</a:t>
            </a:r>
            <a:r>
              <a:rPr sz="2000" dirty="0">
                <a:latin typeface="Noto Sans Mono CJK JP Regular"/>
                <a:cs typeface="Noto Sans Mono CJK JP Regular"/>
              </a:rPr>
              <a:t>對</a:t>
            </a:r>
            <a:r>
              <a:rPr sz="2000" spc="-15" dirty="0">
                <a:latin typeface="Noto Sans Mono CJK JP Regular"/>
                <a:cs typeface="Noto Sans Mono CJK JP Regular"/>
              </a:rPr>
              <a:t>於</a:t>
            </a:r>
            <a:r>
              <a:rPr sz="2000" dirty="0">
                <a:latin typeface="Noto Sans Mono CJK JP Regular"/>
                <a:cs typeface="Noto Sans Mono CJK JP Regular"/>
              </a:rPr>
              <a:t>物體的</a:t>
            </a:r>
            <a:r>
              <a:rPr sz="2000" spc="-15" dirty="0">
                <a:latin typeface="Noto Sans Mono CJK JP Regular"/>
                <a:cs typeface="Noto Sans Mono CJK JP Regular"/>
              </a:rPr>
              <a:t>辨</a:t>
            </a:r>
            <a:r>
              <a:rPr sz="2000" dirty="0">
                <a:latin typeface="Noto Sans Mono CJK JP Regular"/>
                <a:cs typeface="Noto Sans Mono CJK JP Regular"/>
              </a:rPr>
              <a:t>識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在訓練</a:t>
            </a:r>
            <a:r>
              <a:rPr sz="2000" spc="-15" dirty="0">
                <a:latin typeface="Noto Sans Mono CJK JP Regular"/>
                <a:cs typeface="Noto Sans Mono CJK JP Regular"/>
              </a:rPr>
              <a:t>時</a:t>
            </a:r>
            <a:r>
              <a:rPr sz="2000" dirty="0">
                <a:latin typeface="Noto Sans Mono CJK JP Regular"/>
                <a:cs typeface="Noto Sans Mono CJK JP Regular"/>
              </a:rPr>
              <a:t>的</a:t>
            </a:r>
            <a:r>
              <a:rPr sz="2000" spc="-15" dirty="0">
                <a:latin typeface="Noto Sans Mono CJK JP Regular"/>
                <a:cs typeface="Noto Sans Mono CJK JP Regular"/>
              </a:rPr>
              <a:t>所</a:t>
            </a:r>
            <a:r>
              <a:rPr sz="2000" dirty="0">
                <a:latin typeface="Noto Sans Mono CJK JP Regular"/>
                <a:cs typeface="Noto Sans Mono CJK JP Regular"/>
              </a:rPr>
              <a:t>需收集</a:t>
            </a:r>
            <a:r>
              <a:rPr sz="2000" spc="-15" dirty="0">
                <a:latin typeface="Noto Sans Mono CJK JP Regular"/>
                <a:cs typeface="Noto Sans Mono CJK JP Regular"/>
              </a:rPr>
              <a:t>之</a:t>
            </a:r>
            <a:r>
              <a:rPr sz="2000" dirty="0">
                <a:latin typeface="Noto Sans Mono CJK JP Regular"/>
                <a:cs typeface="Noto Sans Mono CJK JP Regular"/>
              </a:rPr>
              <a:t>圖</a:t>
            </a:r>
            <a:r>
              <a:rPr sz="2000" spc="-15" dirty="0">
                <a:latin typeface="Noto Sans Mono CJK JP Regular"/>
                <a:cs typeface="Noto Sans Mono CJK JP Regular"/>
              </a:rPr>
              <a:t>片</a:t>
            </a:r>
            <a:r>
              <a:rPr sz="2000" dirty="0">
                <a:latin typeface="Noto Sans Mono CJK JP Regular"/>
                <a:cs typeface="Noto Sans Mono CJK JP Regular"/>
              </a:rPr>
              <a:t>，除了</a:t>
            </a:r>
            <a:r>
              <a:rPr sz="2000" spc="-15" dirty="0">
                <a:latin typeface="Noto Sans Mono CJK JP Regular"/>
                <a:cs typeface="Noto Sans Mono CJK JP Regular"/>
              </a:rPr>
              <a:t>數</a:t>
            </a:r>
            <a:r>
              <a:rPr sz="2000" dirty="0">
                <a:latin typeface="Noto Sans Mono CJK JP Regular"/>
                <a:cs typeface="Noto Sans Mono CJK JP Regular"/>
              </a:rPr>
              <a:t>量 必須夠</a:t>
            </a:r>
            <a:r>
              <a:rPr sz="2000" spc="-15" dirty="0">
                <a:latin typeface="Noto Sans Mono CJK JP Regular"/>
                <a:cs typeface="Noto Sans Mono CJK JP Regular"/>
              </a:rPr>
              <a:t>多</a:t>
            </a:r>
            <a:r>
              <a:rPr sz="2000" dirty="0">
                <a:latin typeface="Noto Sans Mono CJK JP Regular"/>
                <a:cs typeface="Noto Sans Mono CJK JP Regular"/>
              </a:rPr>
              <a:t>，</a:t>
            </a:r>
            <a:r>
              <a:rPr sz="2000" spc="-15" dirty="0">
                <a:latin typeface="Noto Sans Mono CJK JP Regular"/>
                <a:cs typeface="Noto Sans Mono CJK JP Regular"/>
              </a:rPr>
              <a:t>而</a:t>
            </a:r>
            <a:r>
              <a:rPr sz="2000" dirty="0">
                <a:latin typeface="Noto Sans Mono CJK JP Regular"/>
                <a:cs typeface="Noto Sans Mono CJK JP Regular"/>
              </a:rPr>
              <a:t>並須廣</a:t>
            </a:r>
            <a:r>
              <a:rPr sz="2000" spc="-15" dirty="0">
                <a:latin typeface="Noto Sans Mono CJK JP Regular"/>
                <a:cs typeface="Noto Sans Mono CJK JP Regular"/>
              </a:rPr>
              <a:t>泛</a:t>
            </a:r>
            <a:r>
              <a:rPr sz="2000" dirty="0">
                <a:latin typeface="Noto Sans Mono CJK JP Regular"/>
                <a:cs typeface="Noto Sans Mono CJK JP Regular"/>
              </a:rPr>
              <a:t>的</a:t>
            </a:r>
            <a:r>
              <a:rPr sz="2000" spc="-15" dirty="0">
                <a:latin typeface="Noto Sans Mono CJK JP Regular"/>
                <a:cs typeface="Noto Sans Mono CJK JP Regular"/>
              </a:rPr>
              <a:t>收</a:t>
            </a:r>
            <a:r>
              <a:rPr sz="2000" dirty="0">
                <a:latin typeface="Noto Sans Mono CJK JP Regular"/>
                <a:cs typeface="Noto Sans Mono CJK JP Regular"/>
              </a:rPr>
              <a:t>集此一</a:t>
            </a:r>
            <a:r>
              <a:rPr sz="2000" spc="-15" dirty="0">
                <a:latin typeface="Noto Sans Mono CJK JP Regular"/>
                <a:cs typeface="Noto Sans Mono CJK JP Regular"/>
              </a:rPr>
              <a:t>物</a:t>
            </a:r>
            <a:r>
              <a:rPr sz="2000" dirty="0">
                <a:latin typeface="Noto Sans Mono CJK JP Regular"/>
                <a:cs typeface="Noto Sans Mono CJK JP Regular"/>
              </a:rPr>
              <a:t>體</a:t>
            </a:r>
            <a:r>
              <a:rPr sz="2000" spc="-15" dirty="0">
                <a:latin typeface="Noto Sans Mono CJK JP Regular"/>
                <a:cs typeface="Noto Sans Mono CJK JP Regular"/>
              </a:rPr>
              <a:t>於</a:t>
            </a:r>
            <a:r>
              <a:rPr sz="2000" dirty="0">
                <a:latin typeface="Noto Sans Mono CJK JP Regular"/>
                <a:cs typeface="Noto Sans Mono CJK JP Regular"/>
              </a:rPr>
              <a:t>各種的</a:t>
            </a:r>
            <a:r>
              <a:rPr sz="2000" spc="-15" dirty="0">
                <a:latin typeface="Noto Sans Mono CJK JP Regular"/>
                <a:cs typeface="Noto Sans Mono CJK JP Regular"/>
              </a:rPr>
              <a:t>環</a:t>
            </a:r>
            <a:r>
              <a:rPr sz="2000" dirty="0">
                <a:latin typeface="Noto Sans Mono CJK JP Regular"/>
                <a:cs typeface="Noto Sans Mono CJK JP Regular"/>
              </a:rPr>
              <a:t>境</a:t>
            </a:r>
            <a:r>
              <a:rPr sz="2000" spc="-15" dirty="0">
                <a:latin typeface="Noto Sans Mono CJK JP Regular"/>
                <a:cs typeface="Noto Sans Mono CJK JP Regular"/>
              </a:rPr>
              <a:t>下</a:t>
            </a:r>
            <a:r>
              <a:rPr sz="2000" dirty="0">
                <a:latin typeface="Noto Sans Mono CJK JP Regular"/>
                <a:cs typeface="Noto Sans Mono CJK JP Regular"/>
              </a:rPr>
              <a:t>顯示的</a:t>
            </a:r>
            <a:r>
              <a:rPr sz="2000" spc="-15" dirty="0">
                <a:latin typeface="Noto Sans Mono CJK JP Regular"/>
                <a:cs typeface="Noto Sans Mono CJK JP Regular"/>
              </a:rPr>
              <a:t>形</a:t>
            </a:r>
            <a:r>
              <a:rPr sz="2000" dirty="0">
                <a:latin typeface="Noto Sans Mono CJK JP Regular"/>
                <a:cs typeface="Noto Sans Mono CJK JP Regular"/>
              </a:rPr>
              <a:t>狀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 marR="7620" algn="just">
              <a:lnSpc>
                <a:spcPct val="99500"/>
              </a:lnSpc>
              <a:spcBef>
                <a:spcPts val="15"/>
              </a:spcBef>
            </a:pPr>
            <a:r>
              <a:rPr sz="2000" spc="-10" dirty="0">
                <a:latin typeface="Noto Sans Mono CJK JP Regular"/>
                <a:cs typeface="Noto Sans Mono CJK JP Regular"/>
              </a:rPr>
              <a:t>(</a:t>
            </a:r>
            <a:r>
              <a:rPr sz="2000" dirty="0">
                <a:latin typeface="Noto Sans Mono CJK JP Regular"/>
                <a:cs typeface="Noto Sans Mono CJK JP Regular"/>
              </a:rPr>
              <a:t>如不同的</a:t>
            </a:r>
            <a:r>
              <a:rPr sz="2000" spc="-15" dirty="0">
                <a:latin typeface="Noto Sans Mono CJK JP Regular"/>
                <a:cs typeface="Noto Sans Mono CJK JP Regular"/>
              </a:rPr>
              <a:t>物</a:t>
            </a:r>
            <a:r>
              <a:rPr sz="2000" dirty="0">
                <a:latin typeface="Noto Sans Mono CJK JP Regular"/>
                <a:cs typeface="Noto Sans Mono CJK JP Regular"/>
              </a:rPr>
              <a:t>體變形</a:t>
            </a:r>
            <a:r>
              <a:rPr sz="2000" spc="-5" dirty="0">
                <a:latin typeface="Noto Sans Mono CJK JP Regular"/>
                <a:cs typeface="Noto Sans Mono CJK JP Regular"/>
              </a:rPr>
              <a:t>)，</a:t>
            </a:r>
            <a:r>
              <a:rPr sz="2000" spc="-10" dirty="0">
                <a:latin typeface="Noto Sans Mono CJK JP Regular"/>
                <a:cs typeface="Noto Sans Mono CJK JP Regular"/>
              </a:rPr>
              <a:t>以</a:t>
            </a:r>
            <a:r>
              <a:rPr sz="2000" dirty="0">
                <a:latin typeface="Noto Sans Mono CJK JP Regular"/>
                <a:cs typeface="Noto Sans Mono CJK JP Regular"/>
              </a:rPr>
              <a:t>及光</a:t>
            </a:r>
            <a:r>
              <a:rPr sz="2000" spc="5" dirty="0">
                <a:latin typeface="Noto Sans Mono CJK JP Regular"/>
                <a:cs typeface="Noto Sans Mono CJK JP Regular"/>
              </a:rPr>
              <a:t>線</a:t>
            </a:r>
            <a:r>
              <a:rPr sz="2000" spc="-10" dirty="0">
                <a:latin typeface="Noto Sans Mono CJK JP Regular"/>
                <a:cs typeface="Noto Sans Mono CJK JP Regular"/>
              </a:rPr>
              <a:t>明</a:t>
            </a:r>
            <a:r>
              <a:rPr sz="2000" dirty="0">
                <a:latin typeface="Noto Sans Mono CJK JP Regular"/>
                <a:cs typeface="Noto Sans Mono CJK JP Regular"/>
              </a:rPr>
              <a:t>暗</a:t>
            </a:r>
            <a:r>
              <a:rPr sz="2000" spc="-10" dirty="0">
                <a:latin typeface="Noto Sans Mono CJK JP Regular"/>
                <a:cs typeface="Noto Sans Mono CJK JP Regular"/>
              </a:rPr>
              <a:t>度</a:t>
            </a:r>
            <a:r>
              <a:rPr sz="2000" dirty="0">
                <a:latin typeface="Noto Sans Mono CJK JP Regular"/>
                <a:cs typeface="Noto Sans Mono CJK JP Regular"/>
              </a:rPr>
              <a:t>所呈</a:t>
            </a:r>
            <a:r>
              <a:rPr sz="2000" spc="5" dirty="0">
                <a:latin typeface="Noto Sans Mono CJK JP Regular"/>
                <a:cs typeface="Noto Sans Mono CJK JP Regular"/>
              </a:rPr>
              <a:t>現</a:t>
            </a:r>
            <a:r>
              <a:rPr sz="2000" spc="-10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型</a:t>
            </a:r>
            <a:r>
              <a:rPr sz="2000" spc="-10" dirty="0">
                <a:latin typeface="Noto Sans Mono CJK JP Regular"/>
                <a:cs typeface="Noto Sans Mono CJK JP Regular"/>
              </a:rPr>
              <a:t>態</a:t>
            </a:r>
            <a:r>
              <a:rPr sz="2000" dirty="0">
                <a:latin typeface="Noto Sans Mono CJK JP Regular"/>
                <a:cs typeface="Noto Sans Mono CJK JP Regular"/>
              </a:rPr>
              <a:t>；如</a:t>
            </a:r>
            <a:r>
              <a:rPr sz="2000" spc="5" dirty="0">
                <a:latin typeface="Noto Sans Mono CJK JP Regular"/>
                <a:cs typeface="Noto Sans Mono CJK JP Regular"/>
              </a:rPr>
              <a:t>此</a:t>
            </a:r>
            <a:r>
              <a:rPr sz="2000" spc="-10" dirty="0">
                <a:latin typeface="Noto Sans Mono CJK JP Regular"/>
                <a:cs typeface="Noto Sans Mono CJK JP Regular"/>
              </a:rPr>
              <a:t>才</a:t>
            </a:r>
            <a:r>
              <a:rPr sz="2000" dirty="0">
                <a:latin typeface="Noto Sans Mono CJK JP Regular"/>
                <a:cs typeface="Noto Sans Mono CJK JP Regular"/>
              </a:rPr>
              <a:t>能夠 </a:t>
            </a:r>
            <a:r>
              <a:rPr sz="2000" spc="5" dirty="0">
                <a:latin typeface="Noto Sans Mono CJK JP Regular"/>
                <a:cs typeface="Noto Sans Mono CJK JP Regular"/>
              </a:rPr>
              <a:t>使得</a:t>
            </a:r>
            <a:r>
              <a:rPr sz="2000" spc="-5" dirty="0">
                <a:latin typeface="Noto Sans Mono CJK JP Regular"/>
                <a:cs typeface="Noto Sans Mono CJK JP Regular"/>
              </a:rPr>
              <a:t>產</a:t>
            </a:r>
            <a:r>
              <a:rPr sz="2000" spc="-10" dirty="0">
                <a:latin typeface="Noto Sans Mono CJK JP Regular"/>
                <a:cs typeface="Noto Sans Mono CJK JP Regular"/>
              </a:rPr>
              <a:t>生</a:t>
            </a:r>
            <a:r>
              <a:rPr sz="2000" spc="5" dirty="0">
                <a:latin typeface="Noto Sans Mono CJK JP Regular"/>
                <a:cs typeface="Noto Sans Mono CJK JP Regular"/>
              </a:rPr>
              <a:t>的</a:t>
            </a:r>
            <a:r>
              <a:rPr sz="2000" spc="-15" dirty="0">
                <a:latin typeface="Noto Sans Mono CJK JP Regular"/>
                <a:cs typeface="Noto Sans Mono CJK JP Regular"/>
              </a:rPr>
              <a:t>訓</a:t>
            </a:r>
            <a:r>
              <a:rPr sz="2000" spc="5" dirty="0">
                <a:latin typeface="Noto Sans Mono CJK JP Regular"/>
                <a:cs typeface="Noto Sans Mono CJK JP Regular"/>
              </a:rPr>
              <a:t>練模</a:t>
            </a:r>
            <a:r>
              <a:rPr sz="2000" spc="-5" dirty="0">
                <a:latin typeface="Noto Sans Mono CJK JP Regular"/>
                <a:cs typeface="Noto Sans Mono CJK JP Regular"/>
              </a:rPr>
              <a:t>型</a:t>
            </a:r>
            <a:r>
              <a:rPr sz="2000" spc="-10" dirty="0">
                <a:latin typeface="Noto Sans Mono CJK JP Regular"/>
                <a:cs typeface="Noto Sans Mono CJK JP Regular"/>
              </a:rPr>
              <a:t>於</a:t>
            </a:r>
            <a:r>
              <a:rPr sz="2000" spc="5" dirty="0">
                <a:latin typeface="Noto Sans Mono CJK JP Regular"/>
                <a:cs typeface="Noto Sans Mono CJK JP Regular"/>
              </a:rPr>
              <a:t>推</a:t>
            </a:r>
            <a:r>
              <a:rPr sz="2000" spc="-15" dirty="0">
                <a:latin typeface="Noto Sans Mono CJK JP Regular"/>
                <a:cs typeface="Noto Sans Mono CJK JP Regular"/>
              </a:rPr>
              <a:t>論</a:t>
            </a:r>
            <a:r>
              <a:rPr sz="2000" spc="5" dirty="0">
                <a:latin typeface="Noto Sans Mono CJK JP Regular"/>
                <a:cs typeface="Noto Sans Mono CJK JP Regular"/>
              </a:rPr>
              <a:t>有高</a:t>
            </a:r>
            <a:r>
              <a:rPr sz="2000" spc="-5" dirty="0">
                <a:latin typeface="Noto Sans Mono CJK JP Regular"/>
                <a:cs typeface="Noto Sans Mono CJK JP Regular"/>
              </a:rPr>
              <a:t>度</a:t>
            </a:r>
            <a:r>
              <a:rPr sz="2000" spc="-10" dirty="0">
                <a:latin typeface="Noto Sans Mono CJK JP Regular"/>
                <a:cs typeface="Noto Sans Mono CJK JP Regular"/>
              </a:rPr>
              <a:t>的</a:t>
            </a:r>
            <a:r>
              <a:rPr sz="2000" spc="5" dirty="0">
                <a:latin typeface="Noto Sans Mono CJK JP Regular"/>
                <a:cs typeface="Noto Sans Mono CJK JP Regular"/>
              </a:rPr>
              <a:t>準</a:t>
            </a:r>
            <a:r>
              <a:rPr sz="2000" spc="-15" dirty="0">
                <a:latin typeface="Noto Sans Mono CJK JP Regular"/>
                <a:cs typeface="Noto Sans Mono CJK JP Regular"/>
              </a:rPr>
              <a:t>確</a:t>
            </a:r>
            <a:r>
              <a:rPr sz="2000" spc="5" dirty="0">
                <a:latin typeface="Noto Sans Mono CJK JP Regular"/>
                <a:cs typeface="Noto Sans Mono CJK JP Regular"/>
              </a:rPr>
              <a:t>率。</a:t>
            </a:r>
            <a:r>
              <a:rPr sz="2000" spc="-5" dirty="0">
                <a:latin typeface="Noto Sans Mono CJK JP Regular"/>
                <a:cs typeface="Noto Sans Mono CJK JP Regular"/>
              </a:rPr>
              <a:t>反</a:t>
            </a:r>
            <a:r>
              <a:rPr sz="2000" spc="-10" dirty="0">
                <a:latin typeface="Noto Sans Mono CJK JP Regular"/>
                <a:cs typeface="Noto Sans Mono CJK JP Regular"/>
              </a:rPr>
              <a:t>之</a:t>
            </a:r>
            <a:r>
              <a:rPr sz="2000" spc="5" dirty="0">
                <a:latin typeface="Noto Sans Mono CJK JP Regular"/>
                <a:cs typeface="Noto Sans Mono CJK JP Regular"/>
              </a:rPr>
              <a:t>，</a:t>
            </a:r>
            <a:r>
              <a:rPr sz="2000" spc="-15" dirty="0">
                <a:latin typeface="Noto Sans Mono CJK JP Regular"/>
                <a:cs typeface="Noto Sans Mono CJK JP Regular"/>
              </a:rPr>
              <a:t>進</a:t>
            </a:r>
            <a:r>
              <a:rPr sz="2000" spc="5" dirty="0">
                <a:latin typeface="Noto Sans Mono CJK JP Regular"/>
                <a:cs typeface="Noto Sans Mono CJK JP Regular"/>
              </a:rPr>
              <a:t>行深</a:t>
            </a:r>
            <a:r>
              <a:rPr sz="2000" spc="-5" dirty="0">
                <a:latin typeface="Noto Sans Mono CJK JP Regular"/>
                <a:cs typeface="Noto Sans Mono CJK JP Regular"/>
              </a:rPr>
              <a:t>度</a:t>
            </a:r>
            <a:r>
              <a:rPr sz="2000" spc="-10" dirty="0">
                <a:latin typeface="Noto Sans Mono CJK JP Regular"/>
                <a:cs typeface="Noto Sans Mono CJK JP Regular"/>
              </a:rPr>
              <a:t>學</a:t>
            </a:r>
            <a:r>
              <a:rPr sz="2000" spc="5" dirty="0">
                <a:latin typeface="Noto Sans Mono CJK JP Regular"/>
                <a:cs typeface="Noto Sans Mono CJK JP Regular"/>
              </a:rPr>
              <a:t>習 </a:t>
            </a:r>
            <a:r>
              <a:rPr sz="2000" dirty="0">
                <a:latin typeface="Noto Sans Mono CJK JP Regular"/>
                <a:cs typeface="Noto Sans Mono CJK JP Regular"/>
              </a:rPr>
              <a:t>訓練時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如</a:t>
            </a:r>
            <a:r>
              <a:rPr sz="2000" spc="-15" dirty="0">
                <a:latin typeface="Noto Sans Mono CJK JP Regular"/>
                <a:cs typeface="Noto Sans Mono CJK JP Regular"/>
              </a:rPr>
              <a:t>果</a:t>
            </a:r>
            <a:r>
              <a:rPr sz="2000" dirty="0">
                <a:latin typeface="Noto Sans Mono CJK JP Regular"/>
                <a:cs typeface="Noto Sans Mono CJK JP Regular"/>
              </a:rPr>
              <a:t>資料量</a:t>
            </a:r>
            <a:r>
              <a:rPr sz="2000" spc="-15" dirty="0">
                <a:latin typeface="Noto Sans Mono CJK JP Regular"/>
                <a:cs typeface="Noto Sans Mono CJK JP Regular"/>
              </a:rPr>
              <a:t>不</a:t>
            </a:r>
            <a:r>
              <a:rPr sz="2000" dirty="0">
                <a:latin typeface="Noto Sans Mono CJK JP Regular"/>
                <a:cs typeface="Noto Sans Mono CJK JP Regular"/>
              </a:rPr>
              <a:t>足</a:t>
            </a:r>
            <a:r>
              <a:rPr sz="2000" spc="-15" dirty="0">
                <a:latin typeface="Noto Sans Mono CJK JP Regular"/>
                <a:cs typeface="Noto Sans Mono CJK JP Regular"/>
              </a:rPr>
              <a:t>或</a:t>
            </a:r>
            <a:r>
              <a:rPr sz="2000" dirty="0">
                <a:latin typeface="Noto Sans Mono CJK JP Regular"/>
                <a:cs typeface="Noto Sans Mono CJK JP Regular"/>
              </a:rPr>
              <a:t>資料近</a:t>
            </a:r>
            <a:r>
              <a:rPr sz="2000" spc="-15" dirty="0">
                <a:latin typeface="Noto Sans Mono CJK JP Regular"/>
                <a:cs typeface="Noto Sans Mono CJK JP Regular"/>
              </a:rPr>
              <a:t>似</a:t>
            </a:r>
            <a:r>
              <a:rPr sz="2000" dirty="0">
                <a:latin typeface="Noto Sans Mono CJK JP Regular"/>
                <a:cs typeface="Noto Sans Mono CJK JP Regular"/>
              </a:rPr>
              <a:t>度</a:t>
            </a:r>
            <a:r>
              <a:rPr sz="2000" spc="-15" dirty="0">
                <a:latin typeface="Noto Sans Mono CJK JP Regular"/>
                <a:cs typeface="Noto Sans Mono CJK JP Regular"/>
              </a:rPr>
              <a:t>過</a:t>
            </a:r>
            <a:r>
              <a:rPr sz="2000" dirty="0">
                <a:latin typeface="Noto Sans Mono CJK JP Regular"/>
                <a:cs typeface="Noto Sans Mono CJK JP Regular"/>
              </a:rPr>
              <a:t>多</a:t>
            </a:r>
            <a:r>
              <a:rPr sz="2000" spc="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就</a:t>
            </a:r>
            <a:r>
              <a:rPr sz="2000" spc="-15" dirty="0">
                <a:latin typeface="Noto Sans Mono CJK JP Regular"/>
                <a:cs typeface="Noto Sans Mono CJK JP Regular"/>
              </a:rPr>
              <a:t>會</a:t>
            </a:r>
            <a:r>
              <a:rPr sz="2000" dirty="0">
                <a:latin typeface="Noto Sans Mono CJK JP Regular"/>
                <a:cs typeface="Noto Sans Mono CJK JP Regular"/>
              </a:rPr>
              <a:t>產</a:t>
            </a:r>
            <a:r>
              <a:rPr sz="2000" spc="-15" dirty="0">
                <a:latin typeface="Noto Sans Mono CJK JP Regular"/>
                <a:cs typeface="Noto Sans Mono CJK JP Regular"/>
              </a:rPr>
              <a:t>生</a:t>
            </a:r>
            <a:r>
              <a:rPr sz="2000" dirty="0">
                <a:latin typeface="Noto Sans Mono CJK JP Regular"/>
                <a:cs typeface="Noto Sans Mono CJK JP Regular"/>
              </a:rPr>
              <a:t>過度擬</a:t>
            </a:r>
            <a:r>
              <a:rPr sz="2000" spc="-15" dirty="0">
                <a:latin typeface="Noto Sans Mono CJK JP Regular"/>
                <a:cs typeface="Noto Sans Mono CJK JP Regular"/>
              </a:rPr>
              <a:t>合</a:t>
            </a:r>
            <a:r>
              <a:rPr sz="2000" dirty="0">
                <a:latin typeface="Noto Sans Mono CJK JP Regular"/>
                <a:cs typeface="Noto Sans Mono CJK JP Regular"/>
              </a:rPr>
              <a:t>（  </a:t>
            </a:r>
            <a:r>
              <a:rPr sz="2000" spc="-25" dirty="0">
                <a:latin typeface="Arial"/>
                <a:cs typeface="Arial"/>
              </a:rPr>
              <a:t>over-fitting</a:t>
            </a:r>
            <a:r>
              <a:rPr sz="2000" spc="-25" dirty="0">
                <a:latin typeface="Noto Sans Mono CJK JP Regular"/>
                <a:cs typeface="Noto Sans Mono CJK JP Regular"/>
              </a:rPr>
              <a:t>）</a:t>
            </a:r>
            <a:r>
              <a:rPr sz="2000" spc="10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現象，影</a:t>
            </a:r>
            <a:r>
              <a:rPr sz="2000" spc="-15" dirty="0">
                <a:latin typeface="Noto Sans Mono CJK JP Regular"/>
                <a:cs typeface="Noto Sans Mono CJK JP Regular"/>
              </a:rPr>
              <a:t>響</a:t>
            </a:r>
            <a:r>
              <a:rPr sz="2000" dirty="0">
                <a:latin typeface="Noto Sans Mono CJK JP Regular"/>
                <a:cs typeface="Noto Sans Mono CJK JP Regular"/>
              </a:rPr>
              <a:t>推論</a:t>
            </a:r>
            <a:r>
              <a:rPr sz="2000" spc="-15" dirty="0">
                <a:latin typeface="Noto Sans Mono CJK JP Regular"/>
                <a:cs typeface="Noto Sans Mono CJK JP Regular"/>
              </a:rPr>
              <a:t>的</a:t>
            </a:r>
            <a:r>
              <a:rPr sz="2000" dirty="0">
                <a:latin typeface="Noto Sans Mono CJK JP Regular"/>
                <a:cs typeface="Noto Sans Mono CJK JP Regular"/>
              </a:rPr>
              <a:t>準確</a:t>
            </a:r>
            <a:r>
              <a:rPr sz="2000" spc="-15" dirty="0">
                <a:latin typeface="Noto Sans Mono CJK JP Regular"/>
                <a:cs typeface="Noto Sans Mono CJK JP Regular"/>
              </a:rPr>
              <a:t>度</a:t>
            </a:r>
            <a:r>
              <a:rPr sz="2000" dirty="0">
                <a:latin typeface="Noto Sans Mono CJK JP Regular"/>
                <a:cs typeface="Noto Sans Mono CJK JP Regular"/>
              </a:rPr>
              <a:t>。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 marR="13335" indent="559435">
              <a:lnSpc>
                <a:spcPct val="100499"/>
              </a:lnSpc>
              <a:spcBef>
                <a:spcPts val="1295"/>
              </a:spcBef>
            </a:pPr>
            <a:r>
              <a:rPr sz="2000" spc="10" dirty="0">
                <a:latin typeface="Noto Sans Mono CJK JP Regular"/>
                <a:cs typeface="Noto Sans Mono CJK JP Regular"/>
              </a:rPr>
              <a:t>對於</a:t>
            </a:r>
            <a:r>
              <a:rPr sz="2000" dirty="0">
                <a:latin typeface="Noto Sans Mono CJK JP Regular"/>
                <a:cs typeface="Noto Sans Mono CJK JP Regular"/>
              </a:rPr>
              <a:t>大</a:t>
            </a:r>
            <a:r>
              <a:rPr sz="2000" spc="-15" dirty="0">
                <a:latin typeface="Noto Sans Mono CJK JP Regular"/>
                <a:cs typeface="Noto Sans Mono CJK JP Regular"/>
              </a:rPr>
              <a:t>公</a:t>
            </a:r>
            <a:r>
              <a:rPr sz="2000" dirty="0">
                <a:latin typeface="Noto Sans Mono CJK JP Regular"/>
                <a:cs typeface="Noto Sans Mono CJK JP Regular"/>
              </a:rPr>
              <a:t>司而</a:t>
            </a:r>
            <a:r>
              <a:rPr sz="2000" spc="-15" dirty="0">
                <a:latin typeface="Noto Sans Mono CJK JP Regular"/>
                <a:cs typeface="Noto Sans Mono CJK JP Regular"/>
              </a:rPr>
              <a:t>言</a:t>
            </a:r>
            <a:r>
              <a:rPr sz="2000" dirty="0">
                <a:latin typeface="Noto Sans Mono CJK JP Regular"/>
                <a:cs typeface="Noto Sans Mono CJK JP Regular"/>
              </a:rPr>
              <a:t>，如</a:t>
            </a:r>
            <a:r>
              <a:rPr sz="2000" spc="-40" dirty="0">
                <a:latin typeface="Noto Sans Mono CJK JP Regular"/>
                <a:cs typeface="Noto Sans Mono CJK JP Regular"/>
              </a:rPr>
              <a:t> </a:t>
            </a:r>
            <a:r>
              <a:rPr sz="2000" spc="-114" dirty="0">
                <a:latin typeface="Arial"/>
                <a:cs typeface="Arial"/>
              </a:rPr>
              <a:t>Google</a:t>
            </a:r>
            <a:r>
              <a:rPr sz="2000" spc="10" dirty="0">
                <a:latin typeface="Noto Sans Mono CJK JP Regular"/>
                <a:cs typeface="Noto Sans Mono CJK JP Regular"/>
              </a:rPr>
              <a:t>、</a:t>
            </a:r>
            <a:r>
              <a:rPr sz="2000" spc="-80" dirty="0">
                <a:latin typeface="Arial"/>
                <a:cs typeface="Arial"/>
              </a:rPr>
              <a:t>Apple</a:t>
            </a:r>
            <a:r>
              <a:rPr sz="2000" dirty="0">
                <a:latin typeface="Noto Sans Mono CJK JP Regular"/>
                <a:cs typeface="Noto Sans Mono CJK JP Regular"/>
              </a:rPr>
              <a:t>、</a:t>
            </a:r>
            <a:r>
              <a:rPr sz="2000" spc="-130" dirty="0">
                <a:latin typeface="Arial"/>
                <a:cs typeface="Arial"/>
              </a:rPr>
              <a:t>Amazon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Noto Sans Mono CJK JP Regular"/>
                <a:cs typeface="Noto Sans Mono CJK JP Regular"/>
              </a:rPr>
              <a:t>等</a:t>
            </a:r>
            <a:r>
              <a:rPr sz="2000" spc="15" dirty="0">
                <a:latin typeface="Noto Sans Mono CJK JP Regular"/>
                <a:cs typeface="Noto Sans Mono CJK JP Regular"/>
              </a:rPr>
              <a:t>等</a:t>
            </a:r>
            <a:r>
              <a:rPr sz="2000" dirty="0">
                <a:latin typeface="Noto Sans Mono CJK JP Regular"/>
                <a:cs typeface="Noto Sans Mono CJK JP Regular"/>
              </a:rPr>
              <a:t>，收集幾 </a:t>
            </a:r>
            <a:r>
              <a:rPr sz="2000" spc="5" dirty="0">
                <a:latin typeface="Noto Sans Mono CJK JP Regular"/>
                <a:cs typeface="Noto Sans Mono CJK JP Regular"/>
              </a:rPr>
              <a:t>百萬</a:t>
            </a:r>
            <a:r>
              <a:rPr sz="2000" spc="-5" dirty="0">
                <a:latin typeface="Noto Sans Mono CJK JP Regular"/>
                <a:cs typeface="Noto Sans Mono CJK JP Regular"/>
              </a:rPr>
              <a:t>張</a:t>
            </a:r>
            <a:r>
              <a:rPr sz="2000" spc="-10" dirty="0">
                <a:latin typeface="Noto Sans Mono CJK JP Regular"/>
                <a:cs typeface="Noto Sans Mono CJK JP Regular"/>
              </a:rPr>
              <a:t>圖</a:t>
            </a:r>
            <a:r>
              <a:rPr sz="2000" spc="5" dirty="0">
                <a:latin typeface="Noto Sans Mono CJK JP Regular"/>
                <a:cs typeface="Noto Sans Mono CJK JP Regular"/>
              </a:rPr>
              <a:t>片</a:t>
            </a:r>
            <a:r>
              <a:rPr sz="2000" spc="-15" dirty="0">
                <a:latin typeface="Noto Sans Mono CJK JP Regular"/>
                <a:cs typeface="Noto Sans Mono CJK JP Regular"/>
              </a:rPr>
              <a:t>作</a:t>
            </a:r>
            <a:r>
              <a:rPr sz="2000" spc="5" dirty="0">
                <a:latin typeface="Noto Sans Mono CJK JP Regular"/>
                <a:cs typeface="Noto Sans Mono CJK JP Regular"/>
              </a:rPr>
              <a:t>為訓</a:t>
            </a:r>
            <a:r>
              <a:rPr sz="2000" spc="-5" dirty="0">
                <a:latin typeface="Noto Sans Mono CJK JP Regular"/>
                <a:cs typeface="Noto Sans Mono CJK JP Regular"/>
              </a:rPr>
              <a:t>練</a:t>
            </a:r>
            <a:r>
              <a:rPr sz="2000" spc="-10" dirty="0">
                <a:latin typeface="Noto Sans Mono CJK JP Regular"/>
                <a:cs typeface="Noto Sans Mono CJK JP Regular"/>
              </a:rPr>
              <a:t>超</a:t>
            </a:r>
            <a:r>
              <a:rPr sz="2000" spc="5" dirty="0">
                <a:latin typeface="Noto Sans Mono CJK JP Regular"/>
                <a:cs typeface="Noto Sans Mono CJK JP Regular"/>
              </a:rPr>
              <a:t>大</a:t>
            </a:r>
            <a:r>
              <a:rPr sz="2000" spc="-15" dirty="0">
                <a:latin typeface="Noto Sans Mono CJK JP Regular"/>
                <a:cs typeface="Noto Sans Mono CJK JP Regular"/>
              </a:rPr>
              <a:t>規</a:t>
            </a:r>
            <a:r>
              <a:rPr sz="2000" spc="5" dirty="0">
                <a:latin typeface="Noto Sans Mono CJK JP Regular"/>
                <a:cs typeface="Noto Sans Mono CJK JP Regular"/>
              </a:rPr>
              <a:t>模的</a:t>
            </a:r>
            <a:r>
              <a:rPr sz="2000" spc="-5" dirty="0">
                <a:latin typeface="Noto Sans Mono CJK JP Regular"/>
                <a:cs typeface="Noto Sans Mono CJK JP Regular"/>
              </a:rPr>
              <a:t>深</a:t>
            </a:r>
            <a:r>
              <a:rPr sz="2000" spc="-10" dirty="0">
                <a:latin typeface="Noto Sans Mono CJK JP Regular"/>
                <a:cs typeface="Noto Sans Mono CJK JP Regular"/>
              </a:rPr>
              <a:t>度</a:t>
            </a:r>
            <a:r>
              <a:rPr sz="2000" spc="5" dirty="0">
                <a:latin typeface="Noto Sans Mono CJK JP Regular"/>
                <a:cs typeface="Noto Sans Mono CJK JP Regular"/>
              </a:rPr>
              <a:t>學</a:t>
            </a:r>
            <a:r>
              <a:rPr sz="2000" spc="-15" dirty="0">
                <a:latin typeface="Noto Sans Mono CJK JP Regular"/>
                <a:cs typeface="Noto Sans Mono CJK JP Regular"/>
              </a:rPr>
              <a:t>習</a:t>
            </a:r>
            <a:r>
              <a:rPr sz="2000" spc="5" dirty="0">
                <a:latin typeface="Noto Sans Mono CJK JP Regular"/>
                <a:cs typeface="Noto Sans Mono CJK JP Regular"/>
              </a:rPr>
              <a:t>模型</a:t>
            </a:r>
            <a:r>
              <a:rPr sz="2000" spc="-5" dirty="0">
                <a:latin typeface="Noto Sans Mono CJK JP Regular"/>
                <a:cs typeface="Noto Sans Mono CJK JP Regular"/>
              </a:rPr>
              <a:t>，</a:t>
            </a:r>
            <a:r>
              <a:rPr sz="2000" spc="-10" dirty="0">
                <a:latin typeface="Noto Sans Mono CJK JP Regular"/>
                <a:cs typeface="Noto Sans Mono CJK JP Regular"/>
              </a:rPr>
              <a:t>自</a:t>
            </a:r>
            <a:r>
              <a:rPr sz="2000" spc="5" dirty="0">
                <a:latin typeface="Noto Sans Mono CJK JP Regular"/>
                <a:cs typeface="Noto Sans Mono CJK JP Regular"/>
              </a:rPr>
              <a:t>然</a:t>
            </a:r>
            <a:r>
              <a:rPr sz="2000" spc="-15" dirty="0">
                <a:latin typeface="Noto Sans Mono CJK JP Regular"/>
                <a:cs typeface="Noto Sans Mono CJK JP Regular"/>
              </a:rPr>
              <a:t>相</a:t>
            </a:r>
            <a:r>
              <a:rPr sz="2000" spc="5" dirty="0">
                <a:latin typeface="Noto Sans Mono CJK JP Regular"/>
                <a:cs typeface="Noto Sans Mono CJK JP Regular"/>
              </a:rPr>
              <a:t>對容</a:t>
            </a:r>
            <a:r>
              <a:rPr sz="2000" spc="-5" dirty="0">
                <a:latin typeface="Noto Sans Mono CJK JP Regular"/>
                <a:cs typeface="Noto Sans Mono CJK JP Regular"/>
              </a:rPr>
              <a:t>易</a:t>
            </a:r>
            <a:r>
              <a:rPr sz="2000" spc="-10" dirty="0">
                <a:latin typeface="Noto Sans Mono CJK JP Regular"/>
                <a:cs typeface="Noto Sans Mono CJK JP Regular"/>
              </a:rPr>
              <a:t>；</a:t>
            </a:r>
            <a:r>
              <a:rPr sz="2000" dirty="0">
                <a:latin typeface="Noto Sans Mono CJK JP Regular"/>
                <a:cs typeface="Noto Sans Mono CJK JP Regular"/>
              </a:rPr>
              <a:t>但 是對於</a:t>
            </a:r>
            <a:r>
              <a:rPr sz="2000" spc="-15" dirty="0">
                <a:latin typeface="Noto Sans Mono CJK JP Regular"/>
                <a:cs typeface="Noto Sans Mono CJK JP Regular"/>
              </a:rPr>
              <a:t>個</a:t>
            </a:r>
            <a:r>
              <a:rPr sz="2000" dirty="0">
                <a:latin typeface="Noto Sans Mono CJK JP Regular"/>
                <a:cs typeface="Noto Sans Mono CJK JP Regular"/>
              </a:rPr>
              <a:t>人</a:t>
            </a:r>
            <a:r>
              <a:rPr sz="2000" spc="-15" dirty="0">
                <a:latin typeface="Noto Sans Mono CJK JP Regular"/>
                <a:cs typeface="Noto Sans Mono CJK JP Regular"/>
              </a:rPr>
              <a:t>或</a:t>
            </a:r>
            <a:r>
              <a:rPr sz="2000" dirty="0">
                <a:latin typeface="Noto Sans Mono CJK JP Regular"/>
                <a:cs typeface="Noto Sans Mono CJK JP Regular"/>
              </a:rPr>
              <a:t>者小型</a:t>
            </a:r>
            <a:r>
              <a:rPr sz="2000" spc="-15" dirty="0">
                <a:latin typeface="Noto Sans Mono CJK JP Regular"/>
                <a:cs typeface="Noto Sans Mono CJK JP Regular"/>
              </a:rPr>
              <a:t>公</a:t>
            </a:r>
            <a:r>
              <a:rPr sz="2000" dirty="0">
                <a:latin typeface="Noto Sans Mono CJK JP Regular"/>
                <a:cs typeface="Noto Sans Mono CJK JP Regular"/>
              </a:rPr>
              <a:t>司</a:t>
            </a:r>
            <a:r>
              <a:rPr sz="2000" spc="-15" dirty="0">
                <a:latin typeface="Noto Sans Mono CJK JP Regular"/>
                <a:cs typeface="Noto Sans Mono CJK JP Regular"/>
              </a:rPr>
              <a:t>而</a:t>
            </a:r>
            <a:r>
              <a:rPr sz="2000" dirty="0">
                <a:latin typeface="Noto Sans Mono CJK JP Regular"/>
                <a:cs typeface="Noto Sans Mono CJK JP Regular"/>
              </a:rPr>
              <a:t>言，收</a:t>
            </a:r>
            <a:r>
              <a:rPr sz="2000" spc="-15" dirty="0">
                <a:latin typeface="Noto Sans Mono CJK JP Regular"/>
                <a:cs typeface="Noto Sans Mono CJK JP Regular"/>
              </a:rPr>
              <a:t>集</a:t>
            </a:r>
            <a:r>
              <a:rPr sz="2000" dirty="0">
                <a:latin typeface="Noto Sans Mono CJK JP Regular"/>
                <a:cs typeface="Noto Sans Mono CJK JP Regular"/>
              </a:rPr>
              <a:t>真</a:t>
            </a:r>
            <a:r>
              <a:rPr sz="2000" spc="-15" dirty="0">
                <a:latin typeface="Noto Sans Mono CJK JP Regular"/>
                <a:cs typeface="Noto Sans Mono CJK JP Regular"/>
              </a:rPr>
              <a:t>實</a:t>
            </a:r>
            <a:r>
              <a:rPr sz="2000" dirty="0">
                <a:latin typeface="Noto Sans Mono CJK JP Regular"/>
                <a:cs typeface="Noto Sans Mono CJK JP Regular"/>
              </a:rPr>
              <a:t>的資料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並</a:t>
            </a:r>
            <a:r>
              <a:rPr sz="2000" spc="-15" dirty="0">
                <a:latin typeface="Noto Sans Mono CJK JP Regular"/>
                <a:cs typeface="Noto Sans Mono CJK JP Regular"/>
              </a:rPr>
              <a:t>且</a:t>
            </a:r>
            <a:r>
              <a:rPr sz="2000" dirty="0">
                <a:latin typeface="Noto Sans Mono CJK JP Regular"/>
                <a:cs typeface="Noto Sans Mono CJK JP Regular"/>
              </a:rPr>
              <a:t>需有帶</a:t>
            </a:r>
            <a:r>
              <a:rPr sz="2000" spc="-15" dirty="0">
                <a:latin typeface="Noto Sans Mono CJK JP Regular"/>
                <a:cs typeface="Noto Sans Mono CJK JP Regular"/>
              </a:rPr>
              <a:t>標</a:t>
            </a:r>
            <a:r>
              <a:rPr sz="2000" dirty="0">
                <a:latin typeface="Noto Sans Mono CJK JP Regular"/>
                <a:cs typeface="Noto Sans Mono CJK JP Regular"/>
              </a:rPr>
              <a:t>籤 的資料</a:t>
            </a:r>
            <a:r>
              <a:rPr sz="2000" spc="-15" dirty="0">
                <a:latin typeface="Noto Sans Mono CJK JP Regular"/>
                <a:cs typeface="Noto Sans Mono CJK JP Regular"/>
              </a:rPr>
              <a:t>，</a:t>
            </a:r>
            <a:r>
              <a:rPr sz="2000" dirty="0">
                <a:latin typeface="Noto Sans Mono CJK JP Regular"/>
                <a:cs typeface="Noto Sans Mono CJK JP Regular"/>
              </a:rPr>
              <a:t>著</a:t>
            </a:r>
            <a:r>
              <a:rPr sz="2000" spc="-15" dirty="0">
                <a:latin typeface="Noto Sans Mono CJK JP Regular"/>
                <a:cs typeface="Noto Sans Mono CJK JP Regular"/>
              </a:rPr>
              <a:t>實</a:t>
            </a:r>
            <a:r>
              <a:rPr sz="2000" dirty="0">
                <a:latin typeface="Noto Sans Mono CJK JP Regular"/>
                <a:cs typeface="Noto Sans Mono CJK JP Regular"/>
              </a:rPr>
              <a:t>是一件</a:t>
            </a:r>
            <a:r>
              <a:rPr sz="2000" spc="-15" dirty="0">
                <a:latin typeface="Noto Sans Mono CJK JP Regular"/>
                <a:cs typeface="Noto Sans Mono CJK JP Regular"/>
              </a:rPr>
              <a:t>非</a:t>
            </a:r>
            <a:r>
              <a:rPr sz="2000" dirty="0">
                <a:latin typeface="Noto Sans Mono CJK JP Regular"/>
                <a:cs typeface="Noto Sans Mono CJK JP Regular"/>
              </a:rPr>
              <a:t>常</a:t>
            </a:r>
            <a:r>
              <a:rPr sz="2000" spc="-15" dirty="0">
                <a:latin typeface="Noto Sans Mono CJK JP Regular"/>
                <a:cs typeface="Noto Sans Mono CJK JP Regular"/>
              </a:rPr>
              <a:t>艱</a:t>
            </a:r>
            <a:r>
              <a:rPr sz="2000" dirty="0">
                <a:latin typeface="Noto Sans Mono CJK JP Regular"/>
                <a:cs typeface="Noto Sans Mono CJK JP Regular"/>
              </a:rPr>
              <a:t>鉅的工</a:t>
            </a:r>
            <a:r>
              <a:rPr sz="2000" spc="-15" dirty="0">
                <a:latin typeface="Noto Sans Mono CJK JP Regular"/>
                <a:cs typeface="Noto Sans Mono CJK JP Regular"/>
              </a:rPr>
              <a:t>作</a:t>
            </a:r>
            <a:r>
              <a:rPr sz="2000" dirty="0">
                <a:latin typeface="Noto Sans Mono CJK JP Regular"/>
                <a:cs typeface="Noto Sans Mono CJK JP Regular"/>
              </a:rPr>
              <a:t>，</a:t>
            </a:r>
            <a:r>
              <a:rPr sz="2000" spc="-15" dirty="0">
                <a:latin typeface="Noto Sans Mono CJK JP Regular"/>
                <a:cs typeface="Noto Sans Mono CJK JP Regular"/>
              </a:rPr>
              <a:t>在</a:t>
            </a:r>
            <a:r>
              <a:rPr sz="2000" dirty="0">
                <a:latin typeface="Noto Sans Mono CJK JP Regular"/>
                <a:cs typeface="Noto Sans Mono CJK JP Regular"/>
              </a:rPr>
              <a:t>沒有足</a:t>
            </a:r>
            <a:r>
              <a:rPr sz="2000" spc="-15" dirty="0">
                <a:latin typeface="Noto Sans Mono CJK JP Regular"/>
                <a:cs typeface="Noto Sans Mono CJK JP Regular"/>
              </a:rPr>
              <a:t>夠</a:t>
            </a:r>
            <a:r>
              <a:rPr sz="2000" dirty="0">
                <a:latin typeface="Noto Sans Mono CJK JP Regular"/>
                <a:cs typeface="Noto Sans Mono CJK JP Regular"/>
              </a:rPr>
              <a:t>訓</a:t>
            </a:r>
            <a:r>
              <a:rPr sz="2000" spc="-15" dirty="0">
                <a:latin typeface="Noto Sans Mono CJK JP Regular"/>
                <a:cs typeface="Noto Sans Mono CJK JP Regular"/>
              </a:rPr>
              <a:t>練</a:t>
            </a:r>
            <a:r>
              <a:rPr sz="2000" dirty="0">
                <a:latin typeface="Noto Sans Mono CJK JP Regular"/>
                <a:cs typeface="Noto Sans Mono CJK JP Regular"/>
              </a:rPr>
              <a:t>資料的</a:t>
            </a:r>
            <a:r>
              <a:rPr sz="2000" spc="-15" dirty="0">
                <a:latin typeface="Noto Sans Mono CJK JP Regular"/>
                <a:cs typeface="Noto Sans Mono CJK JP Regular"/>
              </a:rPr>
              <a:t>情</a:t>
            </a:r>
            <a:r>
              <a:rPr sz="2000" dirty="0">
                <a:latin typeface="Noto Sans Mono CJK JP Regular"/>
                <a:cs typeface="Noto Sans Mono CJK JP Regular"/>
              </a:rPr>
              <a:t>況 之下，</a:t>
            </a:r>
            <a:r>
              <a:rPr sz="2000" spc="-15" dirty="0">
                <a:latin typeface="Noto Sans Mono CJK JP Regular"/>
                <a:cs typeface="Noto Sans Mono CJK JP Regular"/>
              </a:rPr>
              <a:t>資</a:t>
            </a:r>
            <a:r>
              <a:rPr sz="2000" dirty="0">
                <a:latin typeface="Noto Sans Mono CJK JP Regular"/>
                <a:cs typeface="Noto Sans Mono CJK JP Regular"/>
              </a:rPr>
              <a:t>料</a:t>
            </a:r>
            <a:r>
              <a:rPr sz="2000" spc="-15" dirty="0">
                <a:latin typeface="Noto Sans Mono CJK JP Regular"/>
                <a:cs typeface="Noto Sans Mono CJK JP Regular"/>
              </a:rPr>
              <a:t>增</a:t>
            </a:r>
            <a:r>
              <a:rPr sz="2000" dirty="0">
                <a:latin typeface="Noto Sans Mono CJK JP Regular"/>
                <a:cs typeface="Noto Sans Mono CJK JP Regular"/>
              </a:rPr>
              <a:t>強就是</a:t>
            </a:r>
            <a:r>
              <a:rPr sz="2000" spc="-15" dirty="0">
                <a:latin typeface="Noto Sans Mono CJK JP Regular"/>
                <a:cs typeface="Noto Sans Mono CJK JP Regular"/>
              </a:rPr>
              <a:t>在</a:t>
            </a:r>
            <a:r>
              <a:rPr sz="2000" dirty="0">
                <a:latin typeface="Noto Sans Mono CJK JP Regular"/>
                <a:cs typeface="Noto Sans Mono CJK JP Regular"/>
              </a:rPr>
              <a:t>深</a:t>
            </a:r>
            <a:r>
              <a:rPr sz="2000" spc="-15" dirty="0">
                <a:latin typeface="Noto Sans Mono CJK JP Regular"/>
                <a:cs typeface="Noto Sans Mono CJK JP Regular"/>
              </a:rPr>
              <a:t>度</a:t>
            </a:r>
            <a:r>
              <a:rPr sz="2000" dirty="0">
                <a:latin typeface="Noto Sans Mono CJK JP Regular"/>
                <a:cs typeface="Noto Sans Mono CJK JP Regular"/>
              </a:rPr>
              <a:t>學習中</a:t>
            </a:r>
            <a:r>
              <a:rPr sz="2000" spc="-15" dirty="0">
                <a:latin typeface="Noto Sans Mono CJK JP Regular"/>
                <a:cs typeface="Noto Sans Mono CJK JP Regular"/>
              </a:rPr>
              <a:t>不</a:t>
            </a:r>
            <a:r>
              <a:rPr sz="2000" dirty="0">
                <a:latin typeface="Noto Sans Mono CJK JP Regular"/>
                <a:cs typeface="Noto Sans Mono CJK JP Regular"/>
              </a:rPr>
              <a:t>可</a:t>
            </a:r>
            <a:r>
              <a:rPr sz="2000" spc="-15" dirty="0">
                <a:latin typeface="Noto Sans Mono CJK JP Regular"/>
                <a:cs typeface="Noto Sans Mono CJK JP Regular"/>
              </a:rPr>
              <a:t>或</a:t>
            </a:r>
            <a:r>
              <a:rPr sz="2000" dirty="0">
                <a:latin typeface="Noto Sans Mono CJK JP Regular"/>
                <a:cs typeface="Noto Sans Mono CJK JP Regular"/>
              </a:rPr>
              <a:t>缺的運</a:t>
            </a:r>
            <a:r>
              <a:rPr sz="2000" spc="-15" dirty="0">
                <a:latin typeface="Noto Sans Mono CJK JP Regular"/>
                <a:cs typeface="Noto Sans Mono CJK JP Regular"/>
              </a:rPr>
              <a:t>用</a:t>
            </a:r>
            <a:r>
              <a:rPr sz="2000" dirty="0">
                <a:latin typeface="Noto Sans Mono CJK JP Regular"/>
                <a:cs typeface="Noto Sans Mono CJK JP Regular"/>
              </a:rPr>
              <a:t>方</a:t>
            </a:r>
            <a:r>
              <a:rPr sz="2000" spc="-15" dirty="0">
                <a:latin typeface="Noto Sans Mono CJK JP Regular"/>
                <a:cs typeface="Noto Sans Mono CJK JP Regular"/>
              </a:rPr>
              <a:t>法</a:t>
            </a:r>
            <a:r>
              <a:rPr sz="2000" dirty="0">
                <a:latin typeface="Noto Sans Mono CJK JP Regular"/>
                <a:cs typeface="Noto Sans Mono CJK JP Regular"/>
              </a:rPr>
              <a:t>。</a:t>
            </a:r>
            <a:endParaRPr sz="20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27" y="669163"/>
            <a:ext cx="3272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2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21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影像圖片轉換函</a:t>
            </a:r>
            <a:r>
              <a:rPr sz="2400" u="heavy" spc="-5" dirty="0">
                <a:uFill>
                  <a:solidFill>
                    <a:srgbClr val="1F487C"/>
                  </a:solidFill>
                </a:uFill>
              </a:rPr>
              <a:t>式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9369" y="3706495"/>
            <a:ext cx="21647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shear_range=0.2,  zoom_range=0.2,  </a:t>
            </a:r>
            <a:r>
              <a:rPr sz="2000" spc="-70" dirty="0">
                <a:latin typeface="Arial"/>
                <a:cs typeface="Arial"/>
              </a:rPr>
              <a:t>horizontal_flip=True,  </a:t>
            </a:r>
            <a:r>
              <a:rPr sz="2000" spc="-50" dirty="0">
                <a:latin typeface="Arial"/>
                <a:cs typeface="Arial"/>
              </a:rPr>
              <a:t>fill_mode=‘nearest’)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663" y="3706495"/>
            <a:ext cx="22713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r>
              <a:rPr sz="2000" spc="-2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變形量</a:t>
            </a:r>
            <a:endParaRPr sz="20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2000" spc="-114" dirty="0">
                <a:latin typeface="Arial"/>
                <a:cs typeface="Arial"/>
              </a:rPr>
              <a:t>#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縮放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比率</a:t>
            </a:r>
            <a:endParaRPr sz="2000">
              <a:latin typeface="Noto Sans Mono CJK JP Regular"/>
              <a:cs typeface="Noto Sans Mono CJK JP Regular"/>
            </a:endParaRPr>
          </a:p>
          <a:p>
            <a:pPr marL="24130">
              <a:lnSpc>
                <a:spcPct val="100000"/>
              </a:lnSpc>
            </a:pPr>
            <a:r>
              <a:rPr sz="2000" spc="-114" dirty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r>
              <a:rPr sz="2000" spc="-1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翻轉</a:t>
            </a:r>
            <a:endParaRPr sz="2000">
              <a:latin typeface="Noto Sans Mono CJK JP Regular"/>
              <a:cs typeface="Noto Sans Mono CJK JP Regular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000" spc="-114" dirty="0">
                <a:solidFill>
                  <a:srgbClr val="1F487C"/>
                </a:solidFill>
                <a:latin typeface="Arial"/>
                <a:cs typeface="Arial"/>
              </a:rPr>
              <a:t>#</a:t>
            </a:r>
            <a:r>
              <a:rPr sz="2000" spc="-1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圖片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空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白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填補</a:t>
            </a:r>
            <a:r>
              <a:rPr sz="20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方</a:t>
            </a:r>
            <a:r>
              <a:rPr sz="20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式</a:t>
            </a:r>
            <a:endParaRPr sz="20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import</a:t>
            </a:r>
            <a:r>
              <a:rPr spc="-110" dirty="0"/>
              <a:t> </a:t>
            </a:r>
            <a:r>
              <a:rPr spc="-130" dirty="0"/>
              <a:t>keras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from </a:t>
            </a:r>
            <a:r>
              <a:rPr spc="-100" dirty="0"/>
              <a:t>keras.preprocessing.image </a:t>
            </a:r>
            <a:r>
              <a:rPr spc="-10" dirty="0"/>
              <a:t>import</a:t>
            </a:r>
            <a:r>
              <a:rPr spc="-185" dirty="0"/>
              <a:t> </a:t>
            </a:r>
            <a:r>
              <a:rPr spc="-100" dirty="0"/>
              <a:t>ImageDataGenerator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55600" marR="1600200" indent="-342900">
              <a:lnSpc>
                <a:spcPct val="100200"/>
              </a:lnSpc>
              <a:tabLst>
                <a:tab pos="2973705" algn="l"/>
              </a:tabLst>
            </a:pPr>
            <a:r>
              <a:rPr spc="-95" dirty="0"/>
              <a:t>datagen </a:t>
            </a:r>
            <a:r>
              <a:rPr spc="-170" dirty="0"/>
              <a:t>= </a:t>
            </a:r>
            <a:r>
              <a:rPr spc="-95" dirty="0"/>
              <a:t>ImageDataGenerator(  </a:t>
            </a:r>
            <a:r>
              <a:rPr spc="-70" dirty="0"/>
              <a:t>rotation_range=60,	</a:t>
            </a:r>
            <a:r>
              <a:rPr spc="-114" dirty="0">
                <a:solidFill>
                  <a:srgbClr val="1F487C"/>
                </a:solidFill>
              </a:rPr>
              <a:t>#</a:t>
            </a:r>
            <a:r>
              <a:rPr spc="-245" dirty="0">
                <a:solidFill>
                  <a:srgbClr val="1F487C"/>
                </a:solidFill>
              </a:rPr>
              <a:t> </a:t>
            </a:r>
            <a:r>
              <a:rPr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旋轉</a:t>
            </a:r>
            <a:r>
              <a:rPr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角度 </a:t>
            </a:r>
            <a:r>
              <a:rPr spc="-65" dirty="0"/>
              <a:t>width_shift_range=0.2,	</a:t>
            </a:r>
            <a:r>
              <a:rPr spc="-114" dirty="0">
                <a:solidFill>
                  <a:srgbClr val="1F487C"/>
                </a:solidFill>
              </a:rPr>
              <a:t>#</a:t>
            </a:r>
            <a:r>
              <a:rPr spc="-195" dirty="0">
                <a:solidFill>
                  <a:srgbClr val="1F487C"/>
                </a:solidFill>
              </a:rPr>
              <a:t> </a:t>
            </a:r>
            <a:r>
              <a:rPr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寬度</a:t>
            </a:r>
            <a:r>
              <a:rPr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平移</a:t>
            </a:r>
            <a:r>
              <a:rPr spc="-2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比</a:t>
            </a:r>
            <a:r>
              <a:rPr spc="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例 </a:t>
            </a:r>
            <a:r>
              <a:rPr spc="-75" dirty="0"/>
              <a:t>height_shift_range=0.2,	</a:t>
            </a:r>
            <a:r>
              <a:rPr spc="-114" dirty="0">
                <a:solidFill>
                  <a:srgbClr val="1F487C"/>
                </a:solidFill>
              </a:rPr>
              <a:t>#</a:t>
            </a:r>
            <a:r>
              <a:rPr spc="-175" dirty="0">
                <a:solidFill>
                  <a:srgbClr val="1F487C"/>
                </a:solidFill>
              </a:rPr>
              <a:t> </a:t>
            </a:r>
            <a:r>
              <a:rPr spc="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高度</a:t>
            </a:r>
            <a:r>
              <a:rPr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平</a:t>
            </a:r>
            <a:r>
              <a:rPr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移</a:t>
            </a:r>
            <a:r>
              <a:rPr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比例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152" y="1053083"/>
            <a:ext cx="7200900" cy="474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4210" y="3934205"/>
            <a:ext cx="3488054" cy="143510"/>
          </a:xfrm>
          <a:custGeom>
            <a:avLst/>
            <a:gdLst/>
            <a:ahLst/>
            <a:cxnLst/>
            <a:rect l="l" t="t" r="r" b="b"/>
            <a:pathLst>
              <a:path w="3488054" h="143510">
                <a:moveTo>
                  <a:pt x="0" y="23876"/>
                </a:moveTo>
                <a:lnTo>
                  <a:pt x="1873" y="14573"/>
                </a:lnTo>
                <a:lnTo>
                  <a:pt x="6985" y="6985"/>
                </a:lnTo>
                <a:lnTo>
                  <a:pt x="14573" y="1873"/>
                </a:lnTo>
                <a:lnTo>
                  <a:pt x="23875" y="0"/>
                </a:lnTo>
                <a:lnTo>
                  <a:pt x="1427734" y="0"/>
                </a:lnTo>
                <a:lnTo>
                  <a:pt x="2039619" y="0"/>
                </a:lnTo>
                <a:lnTo>
                  <a:pt x="2423667" y="0"/>
                </a:lnTo>
                <a:lnTo>
                  <a:pt x="2432970" y="1873"/>
                </a:lnTo>
                <a:lnTo>
                  <a:pt x="2440559" y="6985"/>
                </a:lnTo>
                <a:lnTo>
                  <a:pt x="2445670" y="14573"/>
                </a:lnTo>
                <a:lnTo>
                  <a:pt x="2447543" y="23876"/>
                </a:lnTo>
                <a:lnTo>
                  <a:pt x="2447543" y="83566"/>
                </a:lnTo>
                <a:lnTo>
                  <a:pt x="3487546" y="130810"/>
                </a:lnTo>
                <a:lnTo>
                  <a:pt x="2447543" y="119380"/>
                </a:lnTo>
                <a:lnTo>
                  <a:pt x="2445670" y="128682"/>
                </a:lnTo>
                <a:lnTo>
                  <a:pt x="2440559" y="136271"/>
                </a:lnTo>
                <a:lnTo>
                  <a:pt x="2432970" y="141382"/>
                </a:lnTo>
                <a:lnTo>
                  <a:pt x="2423667" y="143256"/>
                </a:lnTo>
                <a:lnTo>
                  <a:pt x="2039619" y="143256"/>
                </a:lnTo>
                <a:lnTo>
                  <a:pt x="1427734" y="143256"/>
                </a:lnTo>
                <a:lnTo>
                  <a:pt x="23875" y="143256"/>
                </a:lnTo>
                <a:lnTo>
                  <a:pt x="14573" y="141382"/>
                </a:lnTo>
                <a:lnTo>
                  <a:pt x="6984" y="136271"/>
                </a:lnTo>
                <a:lnTo>
                  <a:pt x="1873" y="128682"/>
                </a:lnTo>
                <a:lnTo>
                  <a:pt x="0" y="119380"/>
                </a:lnTo>
                <a:lnTo>
                  <a:pt x="0" y="83566"/>
                </a:lnTo>
                <a:lnTo>
                  <a:pt x="0" y="2387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6518" y="317703"/>
            <a:ext cx="3507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0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19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1F487C"/>
                  </a:solidFill>
                </a:uFill>
              </a:rPr>
              <a:t>訓練資料增強法範例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9508" y="3958590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原始訓練資料放置位址，由</a:t>
            </a:r>
            <a:endParaRPr sz="1200">
              <a:latin typeface="Noto Sans Mono CJK JP Regular"/>
              <a:cs typeface="Noto Sans Mono CJK JP Regular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Kaggle網址擷取貓狗圖片資料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5217" y="4653534"/>
            <a:ext cx="4472940" cy="1150620"/>
          </a:xfrm>
          <a:custGeom>
            <a:avLst/>
            <a:gdLst/>
            <a:ahLst/>
            <a:cxnLst/>
            <a:rect l="l" t="t" r="r" b="b"/>
            <a:pathLst>
              <a:path w="4472940" h="1150620">
                <a:moveTo>
                  <a:pt x="0" y="191770"/>
                </a:moveTo>
                <a:lnTo>
                  <a:pt x="5064" y="147796"/>
                </a:lnTo>
                <a:lnTo>
                  <a:pt x="19490" y="107431"/>
                </a:lnTo>
                <a:lnTo>
                  <a:pt x="42127" y="71824"/>
                </a:lnTo>
                <a:lnTo>
                  <a:pt x="71824" y="42127"/>
                </a:lnTo>
                <a:lnTo>
                  <a:pt x="107431" y="19490"/>
                </a:lnTo>
                <a:lnTo>
                  <a:pt x="147796" y="5064"/>
                </a:lnTo>
                <a:lnTo>
                  <a:pt x="191769" y="0"/>
                </a:lnTo>
                <a:lnTo>
                  <a:pt x="1890014" y="0"/>
                </a:lnTo>
                <a:lnTo>
                  <a:pt x="2700020" y="0"/>
                </a:lnTo>
                <a:lnTo>
                  <a:pt x="3048254" y="0"/>
                </a:lnTo>
                <a:lnTo>
                  <a:pt x="3092227" y="5064"/>
                </a:lnTo>
                <a:lnTo>
                  <a:pt x="3132592" y="19490"/>
                </a:lnTo>
                <a:lnTo>
                  <a:pt x="3168199" y="42127"/>
                </a:lnTo>
                <a:lnTo>
                  <a:pt x="3197896" y="71824"/>
                </a:lnTo>
                <a:lnTo>
                  <a:pt x="3220533" y="107431"/>
                </a:lnTo>
                <a:lnTo>
                  <a:pt x="3234959" y="147796"/>
                </a:lnTo>
                <a:lnTo>
                  <a:pt x="3240023" y="191770"/>
                </a:lnTo>
                <a:lnTo>
                  <a:pt x="4472432" y="476377"/>
                </a:lnTo>
                <a:lnTo>
                  <a:pt x="3240023" y="479425"/>
                </a:lnTo>
                <a:lnTo>
                  <a:pt x="3240023" y="958850"/>
                </a:lnTo>
                <a:lnTo>
                  <a:pt x="3234959" y="1002819"/>
                </a:lnTo>
                <a:lnTo>
                  <a:pt x="3220533" y="1043182"/>
                </a:lnTo>
                <a:lnTo>
                  <a:pt x="3197896" y="1078789"/>
                </a:lnTo>
                <a:lnTo>
                  <a:pt x="3168199" y="1108488"/>
                </a:lnTo>
                <a:lnTo>
                  <a:pt x="3132592" y="1131127"/>
                </a:lnTo>
                <a:lnTo>
                  <a:pt x="3092227" y="1145554"/>
                </a:lnTo>
                <a:lnTo>
                  <a:pt x="3048254" y="1150620"/>
                </a:lnTo>
                <a:lnTo>
                  <a:pt x="2700020" y="1150620"/>
                </a:lnTo>
                <a:lnTo>
                  <a:pt x="1890014" y="1150620"/>
                </a:lnTo>
                <a:lnTo>
                  <a:pt x="191769" y="1150620"/>
                </a:lnTo>
                <a:lnTo>
                  <a:pt x="147796" y="1145554"/>
                </a:lnTo>
                <a:lnTo>
                  <a:pt x="107431" y="1131127"/>
                </a:lnTo>
                <a:lnTo>
                  <a:pt x="71824" y="1108488"/>
                </a:lnTo>
                <a:lnTo>
                  <a:pt x="42127" y="1078789"/>
                </a:lnTo>
                <a:lnTo>
                  <a:pt x="19490" y="1043182"/>
                </a:lnTo>
                <a:lnTo>
                  <a:pt x="5064" y="1002819"/>
                </a:lnTo>
                <a:lnTo>
                  <a:pt x="0" y="958850"/>
                </a:lnTo>
                <a:lnTo>
                  <a:pt x="0" y="479425"/>
                </a:lnTo>
                <a:lnTo>
                  <a:pt x="0" y="19177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9508" y="4896992"/>
            <a:ext cx="208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使用Keras</a:t>
            </a:r>
            <a:r>
              <a:rPr sz="1200" spc="-1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API擴增原始訓練資 料</a:t>
            </a:r>
            <a:r>
              <a:rPr sz="1200" spc="-1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-</a:t>
            </a:r>
            <a:r>
              <a:rPr sz="1200" spc="-1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宣告資料擴增方式</a:t>
            </a:r>
            <a:endParaRPr sz="12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39" y="620268"/>
            <a:ext cx="7626096" cy="5405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8138" y="2422398"/>
            <a:ext cx="3009900" cy="215265"/>
          </a:xfrm>
          <a:custGeom>
            <a:avLst/>
            <a:gdLst/>
            <a:ahLst/>
            <a:cxnLst/>
            <a:rect l="l" t="t" r="r" b="b"/>
            <a:pathLst>
              <a:path w="3009900" h="215264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1470406" y="0"/>
                </a:lnTo>
                <a:lnTo>
                  <a:pt x="2100579" y="0"/>
                </a:lnTo>
                <a:lnTo>
                  <a:pt x="2484882" y="0"/>
                </a:lnTo>
                <a:lnTo>
                  <a:pt x="2498836" y="2809"/>
                </a:lnTo>
                <a:lnTo>
                  <a:pt x="2510218" y="10477"/>
                </a:lnTo>
                <a:lnTo>
                  <a:pt x="2517886" y="21859"/>
                </a:lnTo>
                <a:lnTo>
                  <a:pt x="2520696" y="35813"/>
                </a:lnTo>
                <a:lnTo>
                  <a:pt x="3009900" y="105410"/>
                </a:lnTo>
                <a:lnTo>
                  <a:pt x="2520696" y="89535"/>
                </a:lnTo>
                <a:lnTo>
                  <a:pt x="2520696" y="179069"/>
                </a:lnTo>
                <a:lnTo>
                  <a:pt x="2517886" y="193024"/>
                </a:lnTo>
                <a:lnTo>
                  <a:pt x="2510218" y="204406"/>
                </a:lnTo>
                <a:lnTo>
                  <a:pt x="2498836" y="212074"/>
                </a:lnTo>
                <a:lnTo>
                  <a:pt x="2484882" y="214884"/>
                </a:lnTo>
                <a:lnTo>
                  <a:pt x="2100579" y="214884"/>
                </a:lnTo>
                <a:lnTo>
                  <a:pt x="1470406" y="214884"/>
                </a:lnTo>
                <a:lnTo>
                  <a:pt x="35813" y="214884"/>
                </a:lnTo>
                <a:lnTo>
                  <a:pt x="21859" y="212074"/>
                </a:lnTo>
                <a:lnTo>
                  <a:pt x="10477" y="204406"/>
                </a:lnTo>
                <a:lnTo>
                  <a:pt x="2809" y="193024"/>
                </a:lnTo>
                <a:lnTo>
                  <a:pt x="0" y="179069"/>
                </a:lnTo>
                <a:lnTo>
                  <a:pt x="0" y="89535"/>
                </a:lnTo>
                <a:lnTo>
                  <a:pt x="0" y="3581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6528" y="2388234"/>
            <a:ext cx="124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進行資料擴增方式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2066" y="1305305"/>
            <a:ext cx="4257040" cy="216535"/>
          </a:xfrm>
          <a:custGeom>
            <a:avLst/>
            <a:gdLst/>
            <a:ahLst/>
            <a:cxnLst/>
            <a:rect l="l" t="t" r="r" b="b"/>
            <a:pathLst>
              <a:path w="4257040" h="216534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7" y="0"/>
                </a:lnTo>
                <a:lnTo>
                  <a:pt x="2268728" y="0"/>
                </a:lnTo>
                <a:lnTo>
                  <a:pt x="3241039" y="0"/>
                </a:lnTo>
                <a:lnTo>
                  <a:pt x="3853179" y="0"/>
                </a:lnTo>
                <a:lnTo>
                  <a:pt x="3867227" y="2831"/>
                </a:lnTo>
                <a:lnTo>
                  <a:pt x="3878691" y="10556"/>
                </a:lnTo>
                <a:lnTo>
                  <a:pt x="3886416" y="22020"/>
                </a:lnTo>
                <a:lnTo>
                  <a:pt x="3889248" y="36068"/>
                </a:lnTo>
                <a:lnTo>
                  <a:pt x="3889248" y="126238"/>
                </a:lnTo>
                <a:lnTo>
                  <a:pt x="4256785" y="163830"/>
                </a:lnTo>
                <a:lnTo>
                  <a:pt x="3889248" y="180340"/>
                </a:lnTo>
                <a:lnTo>
                  <a:pt x="3886416" y="194387"/>
                </a:lnTo>
                <a:lnTo>
                  <a:pt x="3878691" y="205851"/>
                </a:lnTo>
                <a:lnTo>
                  <a:pt x="3867227" y="213576"/>
                </a:lnTo>
                <a:lnTo>
                  <a:pt x="3853179" y="216408"/>
                </a:lnTo>
                <a:lnTo>
                  <a:pt x="3241039" y="216408"/>
                </a:lnTo>
                <a:lnTo>
                  <a:pt x="2268728" y="216408"/>
                </a:lnTo>
                <a:lnTo>
                  <a:pt x="36067" y="216408"/>
                </a:lnTo>
                <a:lnTo>
                  <a:pt x="22020" y="213576"/>
                </a:lnTo>
                <a:lnTo>
                  <a:pt x="10556" y="205851"/>
                </a:lnTo>
                <a:lnTo>
                  <a:pt x="2831" y="194387"/>
                </a:lnTo>
                <a:lnTo>
                  <a:pt x="0" y="180340"/>
                </a:lnTo>
                <a:lnTo>
                  <a:pt x="0" y="126238"/>
                </a:lnTo>
                <a:lnTo>
                  <a:pt x="0" y="3606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2334" y="1359153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載入資料</a:t>
            </a:r>
            <a:endParaRPr sz="12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9626" y="3603752"/>
            <a:ext cx="288290" cy="751840"/>
          </a:xfrm>
          <a:custGeom>
            <a:avLst/>
            <a:gdLst/>
            <a:ahLst/>
            <a:cxnLst/>
            <a:rect l="l" t="t" r="r" b="b"/>
            <a:pathLst>
              <a:path w="288289" h="751839">
                <a:moveTo>
                  <a:pt x="72009" y="607695"/>
                </a:moveTo>
                <a:lnTo>
                  <a:pt x="0" y="701929"/>
                </a:lnTo>
                <a:lnTo>
                  <a:pt x="72009" y="751586"/>
                </a:lnTo>
                <a:lnTo>
                  <a:pt x="72009" y="715645"/>
                </a:lnTo>
                <a:lnTo>
                  <a:pt x="96357" y="697517"/>
                </a:lnTo>
                <a:lnTo>
                  <a:pt x="119628" y="674601"/>
                </a:lnTo>
                <a:lnTo>
                  <a:pt x="141743" y="647163"/>
                </a:lnTo>
                <a:lnTo>
                  <a:pt x="144067" y="643636"/>
                </a:lnTo>
                <a:lnTo>
                  <a:pt x="72009" y="643636"/>
                </a:lnTo>
                <a:lnTo>
                  <a:pt x="72009" y="607695"/>
                </a:lnTo>
                <a:close/>
              </a:path>
              <a:path w="288289" h="751839">
                <a:moveTo>
                  <a:pt x="287654" y="0"/>
                </a:moveTo>
                <a:lnTo>
                  <a:pt x="285047" y="64890"/>
                </a:lnTo>
                <a:lnTo>
                  <a:pt x="280068" y="128079"/>
                </a:lnTo>
                <a:lnTo>
                  <a:pt x="272818" y="189264"/>
                </a:lnTo>
                <a:lnTo>
                  <a:pt x="263397" y="248143"/>
                </a:lnTo>
                <a:lnTo>
                  <a:pt x="251907" y="304414"/>
                </a:lnTo>
                <a:lnTo>
                  <a:pt x="238449" y="357775"/>
                </a:lnTo>
                <a:lnTo>
                  <a:pt x="223123" y="407924"/>
                </a:lnTo>
                <a:lnTo>
                  <a:pt x="206029" y="454557"/>
                </a:lnTo>
                <a:lnTo>
                  <a:pt x="187198" y="497511"/>
                </a:lnTo>
                <a:lnTo>
                  <a:pt x="166945" y="536073"/>
                </a:lnTo>
                <a:lnTo>
                  <a:pt x="145156" y="570350"/>
                </a:lnTo>
                <a:lnTo>
                  <a:pt x="97587" y="624434"/>
                </a:lnTo>
                <a:lnTo>
                  <a:pt x="72009" y="643636"/>
                </a:lnTo>
                <a:lnTo>
                  <a:pt x="144067" y="643636"/>
                </a:lnTo>
                <a:lnTo>
                  <a:pt x="182183" y="579785"/>
                </a:lnTo>
                <a:lnTo>
                  <a:pt x="200348" y="540377"/>
                </a:lnTo>
                <a:lnTo>
                  <a:pt x="217083" y="497374"/>
                </a:lnTo>
                <a:lnTo>
                  <a:pt x="232171" y="451453"/>
                </a:lnTo>
                <a:lnTo>
                  <a:pt x="245669" y="402469"/>
                </a:lnTo>
                <a:lnTo>
                  <a:pt x="257452" y="350825"/>
                </a:lnTo>
                <a:lnTo>
                  <a:pt x="267439" y="296787"/>
                </a:lnTo>
                <a:lnTo>
                  <a:pt x="275552" y="240621"/>
                </a:lnTo>
                <a:lnTo>
                  <a:pt x="281709" y="182593"/>
                </a:lnTo>
                <a:lnTo>
                  <a:pt x="285832" y="122970"/>
                </a:lnTo>
                <a:lnTo>
                  <a:pt x="287840" y="62016"/>
                </a:lnTo>
                <a:lnTo>
                  <a:pt x="2876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9626" y="2865882"/>
            <a:ext cx="288290" cy="774065"/>
          </a:xfrm>
          <a:custGeom>
            <a:avLst/>
            <a:gdLst/>
            <a:ahLst/>
            <a:cxnLst/>
            <a:rect l="l" t="t" r="r" b="b"/>
            <a:pathLst>
              <a:path w="288289" h="774064">
                <a:moveTo>
                  <a:pt x="0" y="0"/>
                </a:moveTo>
                <a:lnTo>
                  <a:pt x="0" y="72008"/>
                </a:lnTo>
                <a:lnTo>
                  <a:pt x="27748" y="75221"/>
                </a:lnTo>
                <a:lnTo>
                  <a:pt x="54748" y="84663"/>
                </a:lnTo>
                <a:lnTo>
                  <a:pt x="106022" y="121059"/>
                </a:lnTo>
                <a:lnTo>
                  <a:pt x="152857" y="178844"/>
                </a:lnTo>
                <a:lnTo>
                  <a:pt x="174309" y="215024"/>
                </a:lnTo>
                <a:lnTo>
                  <a:pt x="194290" y="255669"/>
                </a:lnTo>
                <a:lnTo>
                  <a:pt x="212680" y="300485"/>
                </a:lnTo>
                <a:lnTo>
                  <a:pt x="229357" y="349180"/>
                </a:lnTo>
                <a:lnTo>
                  <a:pt x="244202" y="401459"/>
                </a:lnTo>
                <a:lnTo>
                  <a:pt x="257093" y="457028"/>
                </a:lnTo>
                <a:lnTo>
                  <a:pt x="267911" y="515593"/>
                </a:lnTo>
                <a:lnTo>
                  <a:pt x="276535" y="576861"/>
                </a:lnTo>
                <a:lnTo>
                  <a:pt x="282844" y="640536"/>
                </a:lnTo>
                <a:lnTo>
                  <a:pt x="286717" y="706327"/>
                </a:lnTo>
                <a:lnTo>
                  <a:pt x="288036" y="773937"/>
                </a:lnTo>
                <a:lnTo>
                  <a:pt x="288036" y="701928"/>
                </a:lnTo>
                <a:lnTo>
                  <a:pt x="286717" y="634318"/>
                </a:lnTo>
                <a:lnTo>
                  <a:pt x="282844" y="568527"/>
                </a:lnTo>
                <a:lnTo>
                  <a:pt x="276535" y="504852"/>
                </a:lnTo>
                <a:lnTo>
                  <a:pt x="267911" y="443584"/>
                </a:lnTo>
                <a:lnTo>
                  <a:pt x="257093" y="385019"/>
                </a:lnTo>
                <a:lnTo>
                  <a:pt x="244202" y="329450"/>
                </a:lnTo>
                <a:lnTo>
                  <a:pt x="229357" y="277171"/>
                </a:lnTo>
                <a:lnTo>
                  <a:pt x="212680" y="228476"/>
                </a:lnTo>
                <a:lnTo>
                  <a:pt x="194290" y="183660"/>
                </a:lnTo>
                <a:lnTo>
                  <a:pt x="174309" y="143015"/>
                </a:lnTo>
                <a:lnTo>
                  <a:pt x="152857" y="106835"/>
                </a:lnTo>
                <a:lnTo>
                  <a:pt x="130054" y="75416"/>
                </a:lnTo>
                <a:lnTo>
                  <a:pt x="80879" y="28031"/>
                </a:lnTo>
                <a:lnTo>
                  <a:pt x="27748" y="3212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9626" y="2865882"/>
            <a:ext cx="288290" cy="1489710"/>
          </a:xfrm>
          <a:custGeom>
            <a:avLst/>
            <a:gdLst/>
            <a:ahLst/>
            <a:cxnLst/>
            <a:rect l="l" t="t" r="r" b="b"/>
            <a:pathLst>
              <a:path w="288289" h="1489710">
                <a:moveTo>
                  <a:pt x="288036" y="773937"/>
                </a:moveTo>
                <a:lnTo>
                  <a:pt x="286717" y="706327"/>
                </a:lnTo>
                <a:lnTo>
                  <a:pt x="282844" y="640536"/>
                </a:lnTo>
                <a:lnTo>
                  <a:pt x="276535" y="576861"/>
                </a:lnTo>
                <a:lnTo>
                  <a:pt x="267911" y="515593"/>
                </a:lnTo>
                <a:lnTo>
                  <a:pt x="257093" y="457028"/>
                </a:lnTo>
                <a:lnTo>
                  <a:pt x="244202" y="401459"/>
                </a:lnTo>
                <a:lnTo>
                  <a:pt x="229357" y="349180"/>
                </a:lnTo>
                <a:lnTo>
                  <a:pt x="212680" y="300485"/>
                </a:lnTo>
                <a:lnTo>
                  <a:pt x="194290" y="255669"/>
                </a:lnTo>
                <a:lnTo>
                  <a:pt x="174309" y="215024"/>
                </a:lnTo>
                <a:lnTo>
                  <a:pt x="152857" y="178844"/>
                </a:lnTo>
                <a:lnTo>
                  <a:pt x="130054" y="147425"/>
                </a:lnTo>
                <a:lnTo>
                  <a:pt x="80879" y="100040"/>
                </a:lnTo>
                <a:lnTo>
                  <a:pt x="27748" y="75221"/>
                </a:lnTo>
                <a:lnTo>
                  <a:pt x="0" y="72008"/>
                </a:lnTo>
                <a:lnTo>
                  <a:pt x="0" y="0"/>
                </a:lnTo>
                <a:lnTo>
                  <a:pt x="54748" y="12654"/>
                </a:lnTo>
                <a:lnTo>
                  <a:pt x="106022" y="49050"/>
                </a:lnTo>
                <a:lnTo>
                  <a:pt x="152857" y="106835"/>
                </a:lnTo>
                <a:lnTo>
                  <a:pt x="174309" y="143015"/>
                </a:lnTo>
                <a:lnTo>
                  <a:pt x="194290" y="183660"/>
                </a:lnTo>
                <a:lnTo>
                  <a:pt x="212680" y="228476"/>
                </a:lnTo>
                <a:lnTo>
                  <a:pt x="229357" y="277171"/>
                </a:lnTo>
                <a:lnTo>
                  <a:pt x="244202" y="329450"/>
                </a:lnTo>
                <a:lnTo>
                  <a:pt x="257093" y="385019"/>
                </a:lnTo>
                <a:lnTo>
                  <a:pt x="267911" y="443584"/>
                </a:lnTo>
                <a:lnTo>
                  <a:pt x="276535" y="504852"/>
                </a:lnTo>
                <a:lnTo>
                  <a:pt x="282844" y="568527"/>
                </a:lnTo>
                <a:lnTo>
                  <a:pt x="286717" y="634318"/>
                </a:lnTo>
                <a:lnTo>
                  <a:pt x="288036" y="701928"/>
                </a:lnTo>
                <a:lnTo>
                  <a:pt x="288036" y="773937"/>
                </a:lnTo>
                <a:lnTo>
                  <a:pt x="286865" y="837358"/>
                </a:lnTo>
                <a:lnTo>
                  <a:pt x="283414" y="899416"/>
                </a:lnTo>
                <a:lnTo>
                  <a:pt x="277773" y="959828"/>
                </a:lnTo>
                <a:lnTo>
                  <a:pt x="270031" y="1018312"/>
                </a:lnTo>
                <a:lnTo>
                  <a:pt x="260279" y="1074584"/>
                </a:lnTo>
                <a:lnTo>
                  <a:pt x="248607" y="1128363"/>
                </a:lnTo>
                <a:lnTo>
                  <a:pt x="235104" y="1179365"/>
                </a:lnTo>
                <a:lnTo>
                  <a:pt x="219861" y="1227309"/>
                </a:lnTo>
                <a:lnTo>
                  <a:pt x="202969" y="1271911"/>
                </a:lnTo>
                <a:lnTo>
                  <a:pt x="184516" y="1312888"/>
                </a:lnTo>
                <a:lnTo>
                  <a:pt x="164594" y="1349958"/>
                </a:lnTo>
                <a:lnTo>
                  <a:pt x="143292" y="1382838"/>
                </a:lnTo>
                <a:lnTo>
                  <a:pt x="96909" y="1434899"/>
                </a:lnTo>
                <a:lnTo>
                  <a:pt x="72009" y="1453514"/>
                </a:lnTo>
                <a:lnTo>
                  <a:pt x="72009" y="1489455"/>
                </a:lnTo>
                <a:lnTo>
                  <a:pt x="0" y="1439798"/>
                </a:lnTo>
                <a:lnTo>
                  <a:pt x="72009" y="1345564"/>
                </a:lnTo>
                <a:lnTo>
                  <a:pt x="72009" y="1381505"/>
                </a:lnTo>
                <a:lnTo>
                  <a:pt x="97587" y="1362304"/>
                </a:lnTo>
                <a:lnTo>
                  <a:pt x="145156" y="1308220"/>
                </a:lnTo>
                <a:lnTo>
                  <a:pt x="166945" y="1273943"/>
                </a:lnTo>
                <a:lnTo>
                  <a:pt x="187270" y="1235244"/>
                </a:lnTo>
                <a:lnTo>
                  <a:pt x="206029" y="1192427"/>
                </a:lnTo>
                <a:lnTo>
                  <a:pt x="223123" y="1145794"/>
                </a:lnTo>
                <a:lnTo>
                  <a:pt x="238449" y="1095645"/>
                </a:lnTo>
                <a:lnTo>
                  <a:pt x="251907" y="1042284"/>
                </a:lnTo>
                <a:lnTo>
                  <a:pt x="263397" y="986013"/>
                </a:lnTo>
                <a:lnTo>
                  <a:pt x="272818" y="927134"/>
                </a:lnTo>
                <a:lnTo>
                  <a:pt x="280068" y="865949"/>
                </a:lnTo>
                <a:lnTo>
                  <a:pt x="285047" y="802760"/>
                </a:lnTo>
                <a:lnTo>
                  <a:pt x="287654" y="737869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3302" y="4493767"/>
            <a:ext cx="1005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共顯</a:t>
            </a:r>
            <a:r>
              <a:rPr sz="14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示</a:t>
            </a:r>
            <a:r>
              <a:rPr sz="1400" spc="-1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9</a:t>
            </a: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張圖</a:t>
            </a:r>
            <a:endParaRPr sz="1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3770376"/>
            <a:ext cx="3240024" cy="2261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965" y="215010"/>
            <a:ext cx="348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keras</a:t>
            </a:r>
            <a:r>
              <a:rPr sz="2400" u="heavy" spc="-225" dirty="0"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1F487C"/>
                  </a:solidFill>
                </a:uFill>
              </a:rPr>
              <a:t>資料增強法效能比</a:t>
            </a:r>
            <a:r>
              <a:rPr sz="2400" u="heavy" spc="-5" dirty="0">
                <a:uFill>
                  <a:solidFill>
                    <a:srgbClr val="1F487C"/>
                  </a:solidFill>
                </a:uFill>
              </a:rPr>
              <a:t>較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628" y="3770376"/>
            <a:ext cx="3384804" cy="2330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0317" y="5972047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  <a:hlinkClick r:id="rId4"/>
              </a:rPr>
              <a:t>準確率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953" y="5994298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  <a:hlinkClick r:id="rId4"/>
              </a:rPr>
              <a:t>損失函數</a:t>
            </a:r>
            <a:endParaRPr sz="1800">
              <a:latin typeface="Noto Sans Mono CJK JP Regular"/>
              <a:cs typeface="Noto Sans Mono CJK JP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444" y="790397"/>
            <a:ext cx="6924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69444"/>
              <a:buFont typeface="Wingdings"/>
              <a:buChar char="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無資料增</a:t>
            </a: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強</a:t>
            </a:r>
            <a:r>
              <a:rPr sz="1800" spc="2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(tra_acc: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0.9915/loss: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0.0386</a:t>
            </a:r>
            <a:r>
              <a:rPr sz="16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600" spc="-85" dirty="0">
                <a:solidFill>
                  <a:srgbClr val="FF0000"/>
                </a:solidFill>
                <a:latin typeface="Arial"/>
                <a:cs typeface="Arial"/>
              </a:rPr>
              <a:t>val_acc: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0.7140/val_loss: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1.0472)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258" y="3069844"/>
            <a:ext cx="399415" cy="1237615"/>
          </a:xfrm>
          <a:custGeom>
            <a:avLst/>
            <a:gdLst/>
            <a:ahLst/>
            <a:cxnLst/>
            <a:rect l="l" t="t" r="r" b="b"/>
            <a:pathLst>
              <a:path w="399415" h="1237614">
                <a:moveTo>
                  <a:pt x="0" y="0"/>
                </a:moveTo>
                <a:lnTo>
                  <a:pt x="0" y="99821"/>
                </a:lnTo>
                <a:lnTo>
                  <a:pt x="636" y="163488"/>
                </a:lnTo>
                <a:lnTo>
                  <a:pt x="2525" y="226368"/>
                </a:lnTo>
                <a:lnTo>
                  <a:pt x="5637" y="288349"/>
                </a:lnTo>
                <a:lnTo>
                  <a:pt x="9940" y="349322"/>
                </a:lnTo>
                <a:lnTo>
                  <a:pt x="15405" y="409176"/>
                </a:lnTo>
                <a:lnTo>
                  <a:pt x="22000" y="467802"/>
                </a:lnTo>
                <a:lnTo>
                  <a:pt x="29697" y="525089"/>
                </a:lnTo>
                <a:lnTo>
                  <a:pt x="38464" y="580926"/>
                </a:lnTo>
                <a:lnTo>
                  <a:pt x="48270" y="635203"/>
                </a:lnTo>
                <a:lnTo>
                  <a:pt x="59086" y="687811"/>
                </a:lnTo>
                <a:lnTo>
                  <a:pt x="70881" y="738638"/>
                </a:lnTo>
                <a:lnTo>
                  <a:pt x="83624" y="787574"/>
                </a:lnTo>
                <a:lnTo>
                  <a:pt x="97286" y="834510"/>
                </a:lnTo>
                <a:lnTo>
                  <a:pt x="111835" y="879334"/>
                </a:lnTo>
                <a:lnTo>
                  <a:pt x="127242" y="921937"/>
                </a:lnTo>
                <a:lnTo>
                  <a:pt x="143476" y="962208"/>
                </a:lnTo>
                <a:lnTo>
                  <a:pt x="160506" y="1000037"/>
                </a:lnTo>
                <a:lnTo>
                  <a:pt x="178302" y="1035313"/>
                </a:lnTo>
                <a:lnTo>
                  <a:pt x="216071" y="1097768"/>
                </a:lnTo>
                <a:lnTo>
                  <a:pt x="256540" y="1148690"/>
                </a:lnTo>
                <a:lnTo>
                  <a:pt x="299466" y="1187195"/>
                </a:lnTo>
                <a:lnTo>
                  <a:pt x="299466" y="1237106"/>
                </a:lnTo>
                <a:lnTo>
                  <a:pt x="399288" y="1172971"/>
                </a:lnTo>
                <a:lnTo>
                  <a:pt x="336232" y="1087373"/>
                </a:lnTo>
                <a:lnTo>
                  <a:pt x="299466" y="1087373"/>
                </a:lnTo>
                <a:lnTo>
                  <a:pt x="277711" y="1069728"/>
                </a:lnTo>
                <a:lnTo>
                  <a:pt x="235984" y="1024904"/>
                </a:lnTo>
                <a:lnTo>
                  <a:pt x="196834" y="968105"/>
                </a:lnTo>
                <a:lnTo>
                  <a:pt x="160506" y="900215"/>
                </a:lnTo>
                <a:lnTo>
                  <a:pt x="143476" y="862386"/>
                </a:lnTo>
                <a:lnTo>
                  <a:pt x="127242" y="822115"/>
                </a:lnTo>
                <a:lnTo>
                  <a:pt x="111835" y="779512"/>
                </a:lnTo>
                <a:lnTo>
                  <a:pt x="97286" y="734688"/>
                </a:lnTo>
                <a:lnTo>
                  <a:pt x="83624" y="687752"/>
                </a:lnTo>
                <a:lnTo>
                  <a:pt x="70881" y="638816"/>
                </a:lnTo>
                <a:lnTo>
                  <a:pt x="59086" y="587989"/>
                </a:lnTo>
                <a:lnTo>
                  <a:pt x="48270" y="535381"/>
                </a:lnTo>
                <a:lnTo>
                  <a:pt x="38464" y="481104"/>
                </a:lnTo>
                <a:lnTo>
                  <a:pt x="29697" y="425267"/>
                </a:lnTo>
                <a:lnTo>
                  <a:pt x="22000" y="367980"/>
                </a:lnTo>
                <a:lnTo>
                  <a:pt x="15405" y="309354"/>
                </a:lnTo>
                <a:lnTo>
                  <a:pt x="9940" y="249500"/>
                </a:lnTo>
                <a:lnTo>
                  <a:pt x="5637" y="188527"/>
                </a:lnTo>
                <a:lnTo>
                  <a:pt x="2525" y="126546"/>
                </a:lnTo>
                <a:lnTo>
                  <a:pt x="636" y="63666"/>
                </a:lnTo>
                <a:lnTo>
                  <a:pt x="0" y="0"/>
                </a:lnTo>
                <a:close/>
              </a:path>
              <a:path w="399415" h="1237614">
                <a:moveTo>
                  <a:pt x="299466" y="1037462"/>
                </a:moveTo>
                <a:lnTo>
                  <a:pt x="299466" y="1087373"/>
                </a:lnTo>
                <a:lnTo>
                  <a:pt x="336232" y="1087373"/>
                </a:lnTo>
                <a:lnTo>
                  <a:pt x="299466" y="103746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298" y="1946910"/>
            <a:ext cx="399415" cy="1172845"/>
          </a:xfrm>
          <a:custGeom>
            <a:avLst/>
            <a:gdLst/>
            <a:ahLst/>
            <a:cxnLst/>
            <a:rect l="l" t="t" r="r" b="b"/>
            <a:pathLst>
              <a:path w="399415" h="1172845">
                <a:moveTo>
                  <a:pt x="399247" y="0"/>
                </a:moveTo>
                <a:lnTo>
                  <a:pt x="393329" y="0"/>
                </a:lnTo>
                <a:lnTo>
                  <a:pt x="387411" y="380"/>
                </a:lnTo>
                <a:lnTo>
                  <a:pt x="333419" y="15286"/>
                </a:lnTo>
                <a:lnTo>
                  <a:pt x="287286" y="44813"/>
                </a:lnTo>
                <a:lnTo>
                  <a:pt x="243426" y="88743"/>
                </a:lnTo>
                <a:lnTo>
                  <a:pt x="202158" y="146095"/>
                </a:lnTo>
                <a:lnTo>
                  <a:pt x="182595" y="179498"/>
                </a:lnTo>
                <a:lnTo>
                  <a:pt x="163800" y="215888"/>
                </a:lnTo>
                <a:lnTo>
                  <a:pt x="145812" y="255144"/>
                </a:lnTo>
                <a:lnTo>
                  <a:pt x="128672" y="297142"/>
                </a:lnTo>
                <a:lnTo>
                  <a:pt x="112419" y="341760"/>
                </a:lnTo>
                <a:lnTo>
                  <a:pt x="97093" y="388876"/>
                </a:lnTo>
                <a:lnTo>
                  <a:pt x="82733" y="438366"/>
                </a:lnTo>
                <a:lnTo>
                  <a:pt x="69381" y="490108"/>
                </a:lnTo>
                <a:lnTo>
                  <a:pt x="57075" y="543980"/>
                </a:lnTo>
                <a:lnTo>
                  <a:pt x="45856" y="599858"/>
                </a:lnTo>
                <a:lnTo>
                  <a:pt x="35763" y="657621"/>
                </a:lnTo>
                <a:lnTo>
                  <a:pt x="26836" y="717145"/>
                </a:lnTo>
                <a:lnTo>
                  <a:pt x="19115" y="778309"/>
                </a:lnTo>
                <a:lnTo>
                  <a:pt x="12641" y="840989"/>
                </a:lnTo>
                <a:lnTo>
                  <a:pt x="7452" y="905063"/>
                </a:lnTo>
                <a:lnTo>
                  <a:pt x="3578" y="970701"/>
                </a:lnTo>
                <a:lnTo>
                  <a:pt x="1091" y="1036902"/>
                </a:lnTo>
                <a:lnTo>
                  <a:pt x="0" y="1104421"/>
                </a:lnTo>
                <a:lnTo>
                  <a:pt x="353" y="1172844"/>
                </a:lnTo>
                <a:lnTo>
                  <a:pt x="2180" y="1104175"/>
                </a:lnTo>
                <a:lnTo>
                  <a:pt x="5438" y="1036755"/>
                </a:lnTo>
                <a:lnTo>
                  <a:pt x="10112" y="970408"/>
                </a:lnTo>
                <a:lnTo>
                  <a:pt x="16077" y="906131"/>
                </a:lnTo>
                <a:lnTo>
                  <a:pt x="23368" y="843163"/>
                </a:lnTo>
                <a:lnTo>
                  <a:pt x="31917" y="781916"/>
                </a:lnTo>
                <a:lnTo>
                  <a:pt x="41678" y="722507"/>
                </a:lnTo>
                <a:lnTo>
                  <a:pt x="52608" y="665054"/>
                </a:lnTo>
                <a:lnTo>
                  <a:pt x="64663" y="609675"/>
                </a:lnTo>
                <a:lnTo>
                  <a:pt x="77799" y="556488"/>
                </a:lnTo>
                <a:lnTo>
                  <a:pt x="91973" y="505611"/>
                </a:lnTo>
                <a:lnTo>
                  <a:pt x="107140" y="457161"/>
                </a:lnTo>
                <a:lnTo>
                  <a:pt x="123257" y="411257"/>
                </a:lnTo>
                <a:lnTo>
                  <a:pt x="140280" y="368017"/>
                </a:lnTo>
                <a:lnTo>
                  <a:pt x="158165" y="327558"/>
                </a:lnTo>
                <a:lnTo>
                  <a:pt x="176868" y="289999"/>
                </a:lnTo>
                <a:lnTo>
                  <a:pt x="196345" y="255457"/>
                </a:lnTo>
                <a:lnTo>
                  <a:pt x="237447" y="195898"/>
                </a:lnTo>
                <a:lnTo>
                  <a:pt x="281119" y="149823"/>
                </a:lnTo>
                <a:lnTo>
                  <a:pt x="327012" y="118176"/>
                </a:lnTo>
                <a:lnTo>
                  <a:pt x="374775" y="101900"/>
                </a:lnTo>
                <a:lnTo>
                  <a:pt x="399247" y="99822"/>
                </a:lnTo>
                <a:lnTo>
                  <a:pt x="399247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258" y="1946910"/>
            <a:ext cx="399415" cy="2360295"/>
          </a:xfrm>
          <a:custGeom>
            <a:avLst/>
            <a:gdLst/>
            <a:ahLst/>
            <a:cxnLst/>
            <a:rect l="l" t="t" r="r" b="b"/>
            <a:pathLst>
              <a:path w="399415" h="2360295">
                <a:moveTo>
                  <a:pt x="0" y="1122934"/>
                </a:moveTo>
                <a:lnTo>
                  <a:pt x="636" y="1186600"/>
                </a:lnTo>
                <a:lnTo>
                  <a:pt x="2525" y="1249480"/>
                </a:lnTo>
                <a:lnTo>
                  <a:pt x="5637" y="1311461"/>
                </a:lnTo>
                <a:lnTo>
                  <a:pt x="9940" y="1372434"/>
                </a:lnTo>
                <a:lnTo>
                  <a:pt x="15405" y="1432288"/>
                </a:lnTo>
                <a:lnTo>
                  <a:pt x="22000" y="1490914"/>
                </a:lnTo>
                <a:lnTo>
                  <a:pt x="29697" y="1548201"/>
                </a:lnTo>
                <a:lnTo>
                  <a:pt x="38464" y="1604038"/>
                </a:lnTo>
                <a:lnTo>
                  <a:pt x="48270" y="1658315"/>
                </a:lnTo>
                <a:lnTo>
                  <a:pt x="59086" y="1710923"/>
                </a:lnTo>
                <a:lnTo>
                  <a:pt x="70881" y="1761750"/>
                </a:lnTo>
                <a:lnTo>
                  <a:pt x="83624" y="1810686"/>
                </a:lnTo>
                <a:lnTo>
                  <a:pt x="97286" y="1857622"/>
                </a:lnTo>
                <a:lnTo>
                  <a:pt x="111835" y="1902446"/>
                </a:lnTo>
                <a:lnTo>
                  <a:pt x="127242" y="1945049"/>
                </a:lnTo>
                <a:lnTo>
                  <a:pt x="143476" y="1985320"/>
                </a:lnTo>
                <a:lnTo>
                  <a:pt x="160506" y="2023149"/>
                </a:lnTo>
                <a:lnTo>
                  <a:pt x="178302" y="2058425"/>
                </a:lnTo>
                <a:lnTo>
                  <a:pt x="216071" y="2120880"/>
                </a:lnTo>
                <a:lnTo>
                  <a:pt x="256540" y="2171802"/>
                </a:lnTo>
                <a:lnTo>
                  <a:pt x="299466" y="2210308"/>
                </a:lnTo>
                <a:lnTo>
                  <a:pt x="299466" y="2160397"/>
                </a:lnTo>
                <a:lnTo>
                  <a:pt x="399288" y="2295906"/>
                </a:lnTo>
                <a:lnTo>
                  <a:pt x="299466" y="2360041"/>
                </a:lnTo>
                <a:lnTo>
                  <a:pt x="299466" y="2310129"/>
                </a:lnTo>
                <a:lnTo>
                  <a:pt x="277711" y="2292484"/>
                </a:lnTo>
                <a:lnTo>
                  <a:pt x="235984" y="2247660"/>
                </a:lnTo>
                <a:lnTo>
                  <a:pt x="196834" y="2190861"/>
                </a:lnTo>
                <a:lnTo>
                  <a:pt x="160506" y="2122971"/>
                </a:lnTo>
                <a:lnTo>
                  <a:pt x="143476" y="2085142"/>
                </a:lnTo>
                <a:lnTo>
                  <a:pt x="127242" y="2044871"/>
                </a:lnTo>
                <a:lnTo>
                  <a:pt x="111835" y="2002268"/>
                </a:lnTo>
                <a:lnTo>
                  <a:pt x="97286" y="1957444"/>
                </a:lnTo>
                <a:lnTo>
                  <a:pt x="83624" y="1910508"/>
                </a:lnTo>
                <a:lnTo>
                  <a:pt x="70881" y="1861572"/>
                </a:lnTo>
                <a:lnTo>
                  <a:pt x="59086" y="1810745"/>
                </a:lnTo>
                <a:lnTo>
                  <a:pt x="48270" y="1758137"/>
                </a:lnTo>
                <a:lnTo>
                  <a:pt x="38464" y="1703860"/>
                </a:lnTo>
                <a:lnTo>
                  <a:pt x="29697" y="1648023"/>
                </a:lnTo>
                <a:lnTo>
                  <a:pt x="22000" y="1590736"/>
                </a:lnTo>
                <a:lnTo>
                  <a:pt x="15405" y="1532110"/>
                </a:lnTo>
                <a:lnTo>
                  <a:pt x="9940" y="1472256"/>
                </a:lnTo>
                <a:lnTo>
                  <a:pt x="5637" y="1411283"/>
                </a:lnTo>
                <a:lnTo>
                  <a:pt x="2525" y="1349302"/>
                </a:lnTo>
                <a:lnTo>
                  <a:pt x="636" y="1286422"/>
                </a:lnTo>
                <a:lnTo>
                  <a:pt x="0" y="1222755"/>
                </a:lnTo>
                <a:lnTo>
                  <a:pt x="0" y="1122934"/>
                </a:lnTo>
                <a:lnTo>
                  <a:pt x="728" y="1054531"/>
                </a:lnTo>
                <a:lnTo>
                  <a:pt x="2886" y="987213"/>
                </a:lnTo>
                <a:lnTo>
                  <a:pt x="6432" y="921095"/>
                </a:lnTo>
                <a:lnTo>
                  <a:pt x="11325" y="856295"/>
                </a:lnTo>
                <a:lnTo>
                  <a:pt x="17521" y="792931"/>
                </a:lnTo>
                <a:lnTo>
                  <a:pt x="24980" y="731121"/>
                </a:lnTo>
                <a:lnTo>
                  <a:pt x="33659" y="670981"/>
                </a:lnTo>
                <a:lnTo>
                  <a:pt x="43518" y="612630"/>
                </a:lnTo>
                <a:lnTo>
                  <a:pt x="54514" y="556184"/>
                </a:lnTo>
                <a:lnTo>
                  <a:pt x="66605" y="501762"/>
                </a:lnTo>
                <a:lnTo>
                  <a:pt x="79750" y="449480"/>
                </a:lnTo>
                <a:lnTo>
                  <a:pt x="93906" y="399457"/>
                </a:lnTo>
                <a:lnTo>
                  <a:pt x="109033" y="351810"/>
                </a:lnTo>
                <a:lnTo>
                  <a:pt x="125089" y="306656"/>
                </a:lnTo>
                <a:lnTo>
                  <a:pt x="142030" y="264112"/>
                </a:lnTo>
                <a:lnTo>
                  <a:pt x="159817" y="224297"/>
                </a:lnTo>
                <a:lnTo>
                  <a:pt x="178407" y="187328"/>
                </a:lnTo>
                <a:lnTo>
                  <a:pt x="197758" y="153321"/>
                </a:lnTo>
                <a:lnTo>
                  <a:pt x="238578" y="94669"/>
                </a:lnTo>
                <a:lnTo>
                  <a:pt x="281941" y="49279"/>
                </a:lnTo>
                <a:lnTo>
                  <a:pt x="327514" y="18093"/>
                </a:lnTo>
                <a:lnTo>
                  <a:pt x="374964" y="2049"/>
                </a:lnTo>
                <a:lnTo>
                  <a:pt x="399288" y="0"/>
                </a:lnTo>
                <a:lnTo>
                  <a:pt x="399288" y="99822"/>
                </a:lnTo>
                <a:lnTo>
                  <a:pt x="374815" y="101900"/>
                </a:lnTo>
                <a:lnTo>
                  <a:pt x="350722" y="108058"/>
                </a:lnTo>
                <a:lnTo>
                  <a:pt x="303851" y="132137"/>
                </a:lnTo>
                <a:lnTo>
                  <a:pt x="259024" y="171116"/>
                </a:lnTo>
                <a:lnTo>
                  <a:pt x="216593" y="224051"/>
                </a:lnTo>
                <a:lnTo>
                  <a:pt x="176908" y="289999"/>
                </a:lnTo>
                <a:lnTo>
                  <a:pt x="158205" y="327558"/>
                </a:lnTo>
                <a:lnTo>
                  <a:pt x="140320" y="368017"/>
                </a:lnTo>
                <a:lnTo>
                  <a:pt x="123297" y="411257"/>
                </a:lnTo>
                <a:lnTo>
                  <a:pt x="107181" y="457161"/>
                </a:lnTo>
                <a:lnTo>
                  <a:pt x="92013" y="505611"/>
                </a:lnTo>
                <a:lnTo>
                  <a:pt x="77840" y="556488"/>
                </a:lnTo>
                <a:lnTo>
                  <a:pt x="64703" y="609675"/>
                </a:lnTo>
                <a:lnTo>
                  <a:pt x="52648" y="665054"/>
                </a:lnTo>
                <a:lnTo>
                  <a:pt x="41718" y="722507"/>
                </a:lnTo>
                <a:lnTo>
                  <a:pt x="31957" y="781916"/>
                </a:lnTo>
                <a:lnTo>
                  <a:pt x="23409" y="843163"/>
                </a:lnTo>
                <a:lnTo>
                  <a:pt x="16117" y="906131"/>
                </a:lnTo>
                <a:lnTo>
                  <a:pt x="10126" y="970701"/>
                </a:lnTo>
                <a:lnTo>
                  <a:pt x="5479" y="1036755"/>
                </a:lnTo>
                <a:lnTo>
                  <a:pt x="2220" y="1104175"/>
                </a:lnTo>
                <a:lnTo>
                  <a:pt x="393" y="1172844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7794" y="1159124"/>
            <a:ext cx="3084426" cy="21237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0401" y="1138302"/>
            <a:ext cx="3303472" cy="2087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5748" y="1950720"/>
            <a:ext cx="1640205" cy="864235"/>
          </a:xfrm>
          <a:custGeom>
            <a:avLst/>
            <a:gdLst/>
            <a:ahLst/>
            <a:cxnLst/>
            <a:rect l="l" t="t" r="r" b="b"/>
            <a:pathLst>
              <a:path w="1640204" h="864235">
                <a:moveTo>
                  <a:pt x="0" y="96012"/>
                </a:moveTo>
                <a:lnTo>
                  <a:pt x="7536" y="58614"/>
                </a:lnTo>
                <a:lnTo>
                  <a:pt x="28098" y="28098"/>
                </a:lnTo>
                <a:lnTo>
                  <a:pt x="58614" y="7536"/>
                </a:lnTo>
                <a:lnTo>
                  <a:pt x="96012" y="0"/>
                </a:lnTo>
                <a:lnTo>
                  <a:pt x="924560" y="0"/>
                </a:lnTo>
                <a:lnTo>
                  <a:pt x="1320800" y="0"/>
                </a:lnTo>
                <a:lnTo>
                  <a:pt x="1488948" y="0"/>
                </a:lnTo>
                <a:lnTo>
                  <a:pt x="1526345" y="7536"/>
                </a:lnTo>
                <a:lnTo>
                  <a:pt x="1556861" y="28098"/>
                </a:lnTo>
                <a:lnTo>
                  <a:pt x="1577423" y="58614"/>
                </a:lnTo>
                <a:lnTo>
                  <a:pt x="1584960" y="96012"/>
                </a:lnTo>
                <a:lnTo>
                  <a:pt x="1584960" y="336041"/>
                </a:lnTo>
                <a:lnTo>
                  <a:pt x="1584960" y="480059"/>
                </a:lnTo>
                <a:lnTo>
                  <a:pt x="1577423" y="517457"/>
                </a:lnTo>
                <a:lnTo>
                  <a:pt x="1556861" y="547973"/>
                </a:lnTo>
                <a:lnTo>
                  <a:pt x="1526345" y="568535"/>
                </a:lnTo>
                <a:lnTo>
                  <a:pt x="1488948" y="576071"/>
                </a:lnTo>
                <a:lnTo>
                  <a:pt x="1320800" y="576071"/>
                </a:lnTo>
                <a:lnTo>
                  <a:pt x="1639697" y="863980"/>
                </a:lnTo>
                <a:lnTo>
                  <a:pt x="924560" y="576071"/>
                </a:lnTo>
                <a:lnTo>
                  <a:pt x="96012" y="576071"/>
                </a:lnTo>
                <a:lnTo>
                  <a:pt x="58614" y="568535"/>
                </a:lnTo>
                <a:lnTo>
                  <a:pt x="28098" y="547973"/>
                </a:lnTo>
                <a:lnTo>
                  <a:pt x="7536" y="517457"/>
                </a:lnTo>
                <a:lnTo>
                  <a:pt x="0" y="480059"/>
                </a:lnTo>
                <a:lnTo>
                  <a:pt x="0" y="336041"/>
                </a:lnTo>
                <a:lnTo>
                  <a:pt x="0" y="96012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9172" y="3399028"/>
            <a:ext cx="1584960" cy="1231265"/>
          </a:xfrm>
          <a:custGeom>
            <a:avLst/>
            <a:gdLst/>
            <a:ahLst/>
            <a:cxnLst/>
            <a:rect l="l" t="t" r="r" b="b"/>
            <a:pathLst>
              <a:path w="1584960" h="1231264">
                <a:moveTo>
                  <a:pt x="0" y="749554"/>
                </a:moveTo>
                <a:lnTo>
                  <a:pt x="7558" y="712063"/>
                </a:lnTo>
                <a:lnTo>
                  <a:pt x="28178" y="681466"/>
                </a:lnTo>
                <a:lnTo>
                  <a:pt x="58775" y="660846"/>
                </a:lnTo>
                <a:lnTo>
                  <a:pt x="96265" y="653288"/>
                </a:lnTo>
                <a:lnTo>
                  <a:pt x="924560" y="653288"/>
                </a:lnTo>
                <a:lnTo>
                  <a:pt x="1563497" y="0"/>
                </a:lnTo>
                <a:lnTo>
                  <a:pt x="1320800" y="653288"/>
                </a:lnTo>
                <a:lnTo>
                  <a:pt x="1488693" y="653288"/>
                </a:lnTo>
                <a:lnTo>
                  <a:pt x="1526184" y="660846"/>
                </a:lnTo>
                <a:lnTo>
                  <a:pt x="1556781" y="681466"/>
                </a:lnTo>
                <a:lnTo>
                  <a:pt x="1577401" y="712063"/>
                </a:lnTo>
                <a:lnTo>
                  <a:pt x="1584960" y="749554"/>
                </a:lnTo>
                <a:lnTo>
                  <a:pt x="1584960" y="893953"/>
                </a:lnTo>
                <a:lnTo>
                  <a:pt x="1584960" y="1134618"/>
                </a:lnTo>
                <a:lnTo>
                  <a:pt x="1577401" y="1172108"/>
                </a:lnTo>
                <a:lnTo>
                  <a:pt x="1556781" y="1202705"/>
                </a:lnTo>
                <a:lnTo>
                  <a:pt x="1526184" y="1223325"/>
                </a:lnTo>
                <a:lnTo>
                  <a:pt x="1488693" y="1230884"/>
                </a:lnTo>
                <a:lnTo>
                  <a:pt x="1320800" y="1230884"/>
                </a:lnTo>
                <a:lnTo>
                  <a:pt x="924560" y="1230884"/>
                </a:lnTo>
                <a:lnTo>
                  <a:pt x="96265" y="1230884"/>
                </a:lnTo>
                <a:lnTo>
                  <a:pt x="58775" y="1223325"/>
                </a:lnTo>
                <a:lnTo>
                  <a:pt x="28178" y="1202705"/>
                </a:lnTo>
                <a:lnTo>
                  <a:pt x="7558" y="1172108"/>
                </a:lnTo>
                <a:lnTo>
                  <a:pt x="0" y="1134618"/>
                </a:lnTo>
                <a:lnTo>
                  <a:pt x="0" y="893953"/>
                </a:lnTo>
                <a:lnTo>
                  <a:pt x="0" y="749554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0" y="2816351"/>
            <a:ext cx="1086612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0" y="3063239"/>
            <a:ext cx="1185672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49852" y="3057144"/>
            <a:ext cx="68580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1316" y="2864611"/>
            <a:ext cx="6649720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57530" algn="ctr">
              <a:lnSpc>
                <a:spcPts val="1910"/>
              </a:lnSpc>
              <a:spcBef>
                <a:spcPts val="95"/>
              </a:spcBef>
            </a:pPr>
            <a:r>
              <a:rPr sz="1600" spc="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下</a:t>
            </a:r>
            <a:r>
              <a:rPr sz="1600" spc="-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圖改善</a:t>
            </a:r>
            <a:endParaRPr sz="1600">
              <a:latin typeface="Noto Sans Mono CJK JP Regular"/>
              <a:cs typeface="Noto Sans Mono CJK JP Regular"/>
            </a:endParaRPr>
          </a:p>
          <a:p>
            <a:pPr marR="46990" algn="ctr">
              <a:lnSpc>
                <a:spcPts val="1910"/>
              </a:lnSpc>
            </a:pPr>
            <a:r>
              <a:rPr sz="1600" b="1" spc="-90" dirty="0">
                <a:solidFill>
                  <a:srgbClr val="FF0000"/>
                </a:solidFill>
                <a:latin typeface="Trebuchet MS"/>
                <a:cs typeface="Trebuchet MS"/>
              </a:rPr>
              <a:t>Overfitting</a:t>
            </a:r>
            <a:r>
              <a:rPr sz="1600" spc="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現象</a:t>
            </a:r>
            <a:endParaRPr sz="1600">
              <a:latin typeface="Noto Sans Mono CJK JP Regular"/>
              <a:cs typeface="Noto Sans Mono CJK JP Regular"/>
            </a:endParaRPr>
          </a:p>
          <a:p>
            <a:pPr marL="299085" indent="-286385">
              <a:lnSpc>
                <a:spcPct val="100000"/>
              </a:lnSpc>
              <a:spcBef>
                <a:spcPts val="550"/>
              </a:spcBef>
              <a:buSzPct val="69444"/>
              <a:buFont typeface="Wingdings"/>
              <a:buChar char=""/>
              <a:tabLst>
                <a:tab pos="286385" algn="l"/>
                <a:tab pos="299720" algn="l"/>
              </a:tabLst>
            </a:pPr>
            <a:r>
              <a:rPr sz="1800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資料增強</a:t>
            </a:r>
            <a:r>
              <a:rPr sz="1800" spc="-5" dirty="0">
                <a:solidFill>
                  <a:srgbClr val="1F487C"/>
                </a:solidFill>
                <a:latin typeface="Noto Sans Mono CJK JP Regular"/>
                <a:cs typeface="Noto Sans Mono CJK JP Regular"/>
              </a:rPr>
              <a:t> 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(tra_acc: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0.8441/loss:</a:t>
            </a:r>
            <a:r>
              <a:rPr sz="16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0.3437</a:t>
            </a:r>
            <a:r>
              <a:rPr sz="1600" spc="-8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，</a:t>
            </a:r>
            <a:r>
              <a:rPr sz="1600" spc="-80" dirty="0">
                <a:solidFill>
                  <a:srgbClr val="FF0000"/>
                </a:solidFill>
                <a:latin typeface="Arial"/>
                <a:cs typeface="Arial"/>
              </a:rPr>
              <a:t>val_acc:</a:t>
            </a:r>
            <a:r>
              <a:rPr sz="16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0000"/>
                </a:solidFill>
                <a:latin typeface="Arial"/>
                <a:cs typeface="Arial"/>
              </a:rPr>
              <a:t>0.8138/val_loss:</a:t>
            </a:r>
            <a:r>
              <a:rPr sz="16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0000"/>
                </a:solidFill>
                <a:latin typeface="Arial"/>
                <a:cs typeface="Arial"/>
              </a:rPr>
              <a:t>0.4466)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3408" y="3171189"/>
            <a:ext cx="1329055" cy="79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85" dirty="0">
                <a:solidFill>
                  <a:srgbClr val="1F487C"/>
                </a:solidFill>
                <a:latin typeface="Trebuchet MS"/>
                <a:cs typeface="Trebuchet MS"/>
              </a:rPr>
              <a:t>Note:</a:t>
            </a:r>
            <a:endParaRPr sz="1400">
              <a:latin typeface="Trebuchet MS"/>
              <a:cs typeface="Trebuchet MS"/>
            </a:endParaRPr>
          </a:p>
          <a:p>
            <a:pPr marL="184785" marR="5080" indent="-172085">
              <a:lnSpc>
                <a:spcPct val="100000"/>
              </a:lnSpc>
              <a:spcBef>
                <a:spcPts val="15"/>
              </a:spcBef>
              <a:buFont typeface="Wingdings"/>
              <a:buChar char=""/>
              <a:tabLst>
                <a:tab pos="185420" algn="l"/>
              </a:tabLst>
            </a:pPr>
            <a:r>
              <a:rPr sz="1200" b="1" i="1" spc="-90" dirty="0">
                <a:solidFill>
                  <a:srgbClr val="1F487C"/>
                </a:solidFill>
                <a:latin typeface="Trebuchet MS"/>
                <a:cs typeface="Trebuchet MS"/>
              </a:rPr>
              <a:t>Validation  </a:t>
            </a:r>
            <a:r>
              <a:rPr sz="1200" b="1" i="1" spc="-85" dirty="0">
                <a:solidFill>
                  <a:srgbClr val="1F487C"/>
                </a:solidFill>
                <a:latin typeface="Trebuchet MS"/>
                <a:cs typeface="Trebuchet MS"/>
              </a:rPr>
              <a:t>Accuracy</a:t>
            </a:r>
            <a:r>
              <a:rPr sz="1200" b="1" i="1" spc="-100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1200" b="1" i="1" spc="-80" dirty="0">
                <a:solidFill>
                  <a:srgbClr val="1F487C"/>
                </a:solidFill>
                <a:latin typeface="Trebuchet MS"/>
                <a:cs typeface="Trebuchet MS"/>
              </a:rPr>
              <a:t>Increase</a:t>
            </a:r>
            <a:endParaRPr sz="1200">
              <a:latin typeface="Trebuchet MS"/>
              <a:cs typeface="Trebuchet MS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z="1200" b="1" i="1" spc="-90" dirty="0">
                <a:solidFill>
                  <a:srgbClr val="1F487C"/>
                </a:solidFill>
                <a:latin typeface="Trebuchet MS"/>
                <a:cs typeface="Trebuchet MS"/>
              </a:rPr>
              <a:t>Loss</a:t>
            </a:r>
            <a:r>
              <a:rPr sz="1200" b="1" i="1" spc="-80" dirty="0">
                <a:solidFill>
                  <a:srgbClr val="1F487C"/>
                </a:solidFill>
                <a:latin typeface="Trebuchet MS"/>
                <a:cs typeface="Trebuchet MS"/>
              </a:rPr>
              <a:t> Decrease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7098" y="4666869"/>
            <a:ext cx="21609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訓練準</a:t>
            </a:r>
            <a:r>
              <a:rPr sz="14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確</a:t>
            </a: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率雖</a:t>
            </a:r>
            <a:r>
              <a:rPr sz="14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然略</a:t>
            </a: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為下降， 但是驗</a:t>
            </a:r>
            <a:r>
              <a:rPr sz="14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證</a:t>
            </a: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準確</a:t>
            </a:r>
            <a:r>
              <a:rPr sz="1400" spc="-15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率提</a:t>
            </a:r>
            <a:r>
              <a:rPr sz="1400" dirty="0">
                <a:solidFill>
                  <a:srgbClr val="FF0000"/>
                </a:solidFill>
                <a:latin typeface="Noto Sans Mono CJK JP Regular"/>
                <a:cs typeface="Noto Sans Mono CJK JP Regular"/>
              </a:rPr>
              <a:t>升</a:t>
            </a:r>
            <a:endParaRPr sz="1400">
              <a:latin typeface="Noto Sans Mono CJK JP Regular"/>
              <a:cs typeface="Noto Sans Mono CJK J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1316</Words>
  <Application>Microsoft Office PowerPoint</Application>
  <PresentationFormat>如螢幕大小 (4:3)</PresentationFormat>
  <Paragraphs>233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Noto Sans Mono CJK JP Regular</vt:lpstr>
      <vt:lpstr>Arial</vt:lpstr>
      <vt:lpstr>Calibri</vt:lpstr>
      <vt:lpstr>Times New Roman</vt:lpstr>
      <vt:lpstr>Trebuchet MS</vt:lpstr>
      <vt:lpstr>Wingdings</vt:lpstr>
      <vt:lpstr>Office Theme</vt:lpstr>
      <vt:lpstr>人工智慧與深度學習基礎與應用   ( TensorFlow與Keras) (5) </vt:lpstr>
      <vt:lpstr>深度學習的難題</vt:lpstr>
      <vt:lpstr> 課程範圍</vt:lpstr>
      <vt:lpstr>一、 提升CNN訓練模型的準確率</vt:lpstr>
      <vt:lpstr>訓練資料增強法(Data Augmentation)</vt:lpstr>
      <vt:lpstr> Keras 影像圖片轉換函式</vt:lpstr>
      <vt:lpstr>Keras 訓練資料增強法範例</vt:lpstr>
      <vt:lpstr>PowerPoint 簡報</vt:lpstr>
      <vt:lpstr>keras 資料增強法效能比較</vt:lpstr>
      <vt:lpstr>CNN 網路模型再利用</vt:lpstr>
      <vt:lpstr> 背景說明(2)</vt:lpstr>
      <vt:lpstr>特徵擷取法(Feature Extraction)</vt:lpstr>
      <vt:lpstr>Keras 特徵擷取法範例(1)</vt:lpstr>
      <vt:lpstr>Keras 特徵擷取法範例(2)</vt:lpstr>
      <vt:lpstr>Keras 特徵擷取法範例(3)</vt:lpstr>
      <vt:lpstr>PowerPoint 簡報</vt:lpstr>
      <vt:lpstr>PowerPoint 簡報</vt:lpstr>
      <vt:lpstr>Keras 特徵擷取法優缺點(4)</vt:lpstr>
      <vt:lpstr>CNN基底再利用法(Convolution Base Reuse)</vt:lpstr>
      <vt:lpstr>PowerPoint 簡報</vt:lpstr>
      <vt:lpstr>Keras 基底再利用之範例(2)</vt:lpstr>
      <vt:lpstr>Keras 基底再利用法優缺點</vt:lpstr>
      <vt:lpstr>二、Google Colab (Colaboratory) 運用</vt:lpstr>
      <vt:lpstr>Google Colab 功能介紹</vt:lpstr>
      <vt:lpstr>Google Colab 基本操作說明(1)</vt:lpstr>
      <vt:lpstr>PowerPoint 簡報</vt:lpstr>
      <vt:lpstr>Google Colab 基本操作說明(3)</vt:lpstr>
      <vt:lpstr>Google Colab 基本操作說明(4)</vt:lpstr>
      <vt:lpstr>Google Colab 與 GitHub 結合應用</vt:lpstr>
      <vt:lpstr>GigHub基本操作說明(1)</vt:lpstr>
      <vt:lpstr>GigHub基本操作說明(2)</vt:lpstr>
      <vt:lpstr>GigHub基本操作說明(3)</vt:lpstr>
      <vt:lpstr>三、實例練習</vt:lpstr>
      <vt:lpstr>Enjoy your journey to  Deep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reng</dc:creator>
  <cp:lastModifiedBy>世欽 李</cp:lastModifiedBy>
  <cp:revision>1</cp:revision>
  <dcterms:created xsi:type="dcterms:W3CDTF">2019-08-05T15:07:54Z</dcterms:created>
  <dcterms:modified xsi:type="dcterms:W3CDTF">2019-08-05T15:10:04Z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2019-08-05T00:00:00Z</vt:filetime>
  </property>
</Properties>
</file>