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9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7" r:id="rId11"/>
    <p:sldId id="265" r:id="rId12"/>
    <p:sldId id="270" r:id="rId13"/>
    <p:sldId id="273" r:id="rId14"/>
    <p:sldId id="266" r:id="rId15"/>
    <p:sldId id="274" r:id="rId16"/>
    <p:sldId id="268" r:id="rId17"/>
    <p:sldId id="271" r:id="rId18"/>
    <p:sldId id="275" r:id="rId19"/>
    <p:sldId id="272" r:id="rId20"/>
    <p:sldId id="258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87" autoAdjust="0"/>
  </p:normalViewPr>
  <p:slideViewPr>
    <p:cSldViewPr>
      <p:cViewPr varScale="1">
        <p:scale>
          <a:sx n="85" d="100"/>
          <a:sy n="85" d="100"/>
        </p:scale>
        <p:origin x="-23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0A25A-0933-4BB6-AB00-1CCD3F98FE01}" type="datetimeFigureOut">
              <a:rPr lang="zh-TW" altLang="en-US" smtClean="0"/>
              <a:pPr/>
              <a:t>2019/8/5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DBD26-8CC2-46A5-955D-726EBB0D13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微服務架構下給維運團隊的彈性就大很多。維運團對開始有機會個別監控每個獨立的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services,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可以個別升級，備分，維護等。碰到問題也能個別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restart,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甚至也能在修復時關閉部分功能，分區維修，將使用者的影響降到最低。</a:t>
            </a:r>
            <a:endParaRPr lang="en-US" altLang="zh-TW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效能不足時，也能視個別服務的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loading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不同，只針對特定的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做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 out.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維運團隊對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的狀況掌握的精確程度，可以遠高於單體式的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application.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不過，相對於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的佈署，微服務架構也相對的複雜。最傳統的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application,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你可能只需要搞定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 + database,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改成微服務架構你要裝的 東西就多了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DBD26-8CC2-46A5-955D-726EBB0D1348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77D34-32F8-4B33-9092-4B8820F5807F}" type="datetimeFigureOut">
              <a:rPr lang="zh-TW" altLang="en-US" smtClean="0"/>
              <a:pPr/>
              <a:t>2019/8/5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tutorialspoint.com/redis_terminal_online.ph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mliu7434/microservice-sample/blob/master/model/session_redis.js" TargetMode="External"/><Relationship Id="rId2" Type="http://schemas.openxmlformats.org/officeDocument/2006/relationships/hyperlink" Target="https://github.com/jimliu7434/microservice-sample/blob/master/model/session_local.j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tutorialspoint.com/redis_terminal_online.ph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/blob/master/service/pods1.j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/blob/master/service/pods2.j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dotnet/standard/microservices-architecture/architect-microservice-container-applications/microservices-architecture" TargetMode="External"/><Relationship Id="rId7" Type="http://schemas.openxmlformats.org/officeDocument/2006/relationships/hyperlink" Target="https://redis.io/" TargetMode="External"/><Relationship Id="rId2" Type="http://schemas.openxmlformats.org/officeDocument/2006/relationships/hyperlink" Target="https://columns.chicken-house.net/2016/09/15/microservice-case-study-0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36kr.com/p/5104897" TargetMode="External"/><Relationship Id="rId5" Type="http://schemas.openxmlformats.org/officeDocument/2006/relationships/hyperlink" Target="https://www.carlrippon.com/scalable-and-performant-asp-net-core-web-apis-microservices/" TargetMode="External"/><Relationship Id="rId4" Type="http://schemas.openxmlformats.org/officeDocument/2006/relationships/hyperlink" Target="https://www.codeproject.com/Articles/1276639/Microservice-using-ASP-NET-Cor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Microservice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Stateless Service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When Service crashed =&gt; </a:t>
            </a:r>
            <a:r>
              <a:rPr lang="en-US" altLang="zh-TW" dirty="0" smtClean="0">
                <a:solidFill>
                  <a:srgbClr val="FF0000"/>
                </a:solidFill>
              </a:rPr>
              <a:t>Turn off  &amp; Start new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When Auto-Scaling =&gt;  </a:t>
            </a:r>
            <a:r>
              <a:rPr lang="en-US" altLang="zh-TW" dirty="0" smtClean="0">
                <a:solidFill>
                  <a:srgbClr val="FF0000"/>
                </a:solidFill>
              </a:rPr>
              <a:t>Start new | Turn off</a:t>
            </a:r>
          </a:p>
          <a:p>
            <a:endParaRPr lang="en-US" altLang="zh-TW" dirty="0"/>
          </a:p>
          <a:p>
            <a:r>
              <a:rPr lang="en-US" altLang="zh-TW" dirty="0" smtClean="0"/>
              <a:t>Service have to be </a:t>
            </a:r>
            <a:r>
              <a:rPr lang="en-US" altLang="zh-TW" dirty="0" smtClean="0">
                <a:solidFill>
                  <a:srgbClr val="FF0000"/>
                </a:solidFill>
              </a:rPr>
              <a:t>STATELESS </a:t>
            </a:r>
            <a:r>
              <a:rPr lang="en-US" altLang="zh-TW" dirty="0" smtClean="0"/>
              <a:t>(pure , functional) to prevent data-losing</a:t>
            </a:r>
          </a:p>
          <a:p>
            <a:pPr lvl="1"/>
            <a:r>
              <a:rPr lang="en-US" altLang="zh-TW" dirty="0" smtClean="0"/>
              <a:t>Outside Storage : No info in </a:t>
            </a:r>
            <a:r>
              <a:rPr lang="en-US" altLang="zh-TW" dirty="0" smtClean="0">
                <a:solidFill>
                  <a:srgbClr val="FF0000"/>
                </a:solidFill>
              </a:rPr>
              <a:t>in-app-memory</a:t>
            </a:r>
          </a:p>
          <a:p>
            <a:pPr lvl="1"/>
            <a:r>
              <a:rPr lang="en-US" altLang="zh-TW" dirty="0" smtClean="0"/>
              <a:t>Outside Storage HA</a:t>
            </a:r>
          </a:p>
          <a:p>
            <a:pPr lvl="1"/>
            <a:r>
              <a:rPr lang="en-US" altLang="zh-TW" dirty="0" smtClean="0"/>
              <a:t>Using ACK</a:t>
            </a:r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9412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Sharing info between services?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772817"/>
            <a:ext cx="8496944" cy="2016224"/>
          </a:xfrm>
        </p:spPr>
        <p:txBody>
          <a:bodyPr/>
          <a:lstStyle/>
          <a:p>
            <a:r>
              <a:rPr lang="en-US" altLang="zh-TW" dirty="0" smtClean="0"/>
              <a:t>Sync : </a:t>
            </a:r>
            <a:r>
              <a:rPr lang="en-US" altLang="zh-TW" b="1" dirty="0" smtClean="0">
                <a:solidFill>
                  <a:srgbClr val="FF0000"/>
                </a:solidFill>
              </a:rPr>
              <a:t>Restful</a:t>
            </a:r>
            <a:r>
              <a:rPr lang="en-US" altLang="zh-TW" dirty="0" smtClean="0"/>
              <a:t>, gRPC,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Websocket</a:t>
            </a:r>
            <a:r>
              <a:rPr lang="en-US" altLang="zh-TW" dirty="0" smtClean="0"/>
              <a:t>, Socket</a:t>
            </a:r>
          </a:p>
          <a:p>
            <a:r>
              <a:rPr lang="en-US" altLang="zh-TW" dirty="0" err="1" smtClean="0"/>
              <a:t>Async</a:t>
            </a:r>
            <a:r>
              <a:rPr lang="en-US" altLang="zh-TW" dirty="0" smtClean="0"/>
              <a:t> :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RabbitMQ</a:t>
            </a:r>
            <a:r>
              <a:rPr lang="en-US" altLang="zh-TW" dirty="0" smtClean="0"/>
              <a:t>, Kafka,….</a:t>
            </a:r>
          </a:p>
          <a:p>
            <a:r>
              <a:rPr lang="en-US" altLang="zh-TW" dirty="0" smtClean="0"/>
              <a:t>Both : </a:t>
            </a:r>
            <a:r>
              <a:rPr lang="en-US" altLang="zh-TW" b="1" dirty="0" smtClean="0">
                <a:solidFill>
                  <a:srgbClr val="FF0000"/>
                </a:solidFill>
              </a:rPr>
              <a:t>Redis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Memcached</a:t>
            </a:r>
            <a:r>
              <a:rPr lang="en-US" altLang="zh-TW" dirty="0"/>
              <a:t> </a:t>
            </a:r>
            <a:r>
              <a:rPr lang="en-US" altLang="zh-TW" dirty="0" smtClean="0"/>
              <a:t>… </a:t>
            </a:r>
          </a:p>
          <a:p>
            <a:endParaRPr lang="zh-TW" altLang="en-US" dirty="0"/>
          </a:p>
        </p:txBody>
      </p:sp>
      <p:pic>
        <p:nvPicPr>
          <p:cNvPr id="4" name="圖片 3" descr="1*UnYL-2r54_7AnEwQv0cVx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4797152"/>
            <a:ext cx="5533758" cy="2060848"/>
          </a:xfrm>
          <a:prstGeom prst="rect">
            <a:avLst/>
          </a:prstGeom>
        </p:spPr>
      </p:pic>
      <p:pic>
        <p:nvPicPr>
          <p:cNvPr id="5" name="圖片 4" descr="1*2xRfmSI_vPVcRTNV2IJrx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3717032"/>
            <a:ext cx="5004048" cy="1672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Service Discovery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2276872"/>
            <a:ext cx="4176464" cy="259228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Where is XXX service ? What’s the IP ?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Who is online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? </a:t>
            </a:r>
          </a:p>
          <a:p>
            <a:pPr>
              <a:buNone/>
            </a:pPr>
            <a:endParaRPr lang="en-US" altLang="zh-TW" dirty="0" smtClean="0"/>
          </a:p>
        </p:txBody>
      </p:sp>
      <p:pic>
        <p:nvPicPr>
          <p:cNvPr id="5" name="圖片 4" descr="Richardson-microservices-part4-1_difficult-service-discove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1412776"/>
            <a:ext cx="4515438" cy="4603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Service Discovery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4653136"/>
            <a:ext cx="8136904" cy="2043607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Register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Registering when service started</a:t>
            </a:r>
          </a:p>
          <a:p>
            <a:r>
              <a:rPr lang="en-US" altLang="zh-TW" b="1" dirty="0" smtClean="0"/>
              <a:t>Query</a:t>
            </a:r>
            <a:r>
              <a:rPr lang="zh-TW" altLang="en-US" dirty="0" smtClean="0"/>
              <a:t>：</a:t>
            </a:r>
            <a:r>
              <a:rPr lang="en-US" altLang="zh-TW" dirty="0" smtClean="0"/>
              <a:t>Query which IP is available</a:t>
            </a:r>
          </a:p>
          <a:p>
            <a:r>
              <a:rPr lang="en-US" altLang="zh-TW" b="1" dirty="0" smtClean="0"/>
              <a:t>Healthy Check</a:t>
            </a:r>
            <a:r>
              <a:rPr lang="zh-TW" altLang="en-US" b="1" dirty="0" smtClean="0"/>
              <a:t>：</a:t>
            </a:r>
            <a:r>
              <a:rPr lang="en-US" altLang="zh-TW" dirty="0" smtClean="0"/>
              <a:t> Any service </a:t>
            </a:r>
            <a:r>
              <a:rPr lang="en-US" altLang="zh-TW" dirty="0" smtClean="0">
                <a:solidFill>
                  <a:srgbClr val="FF0000"/>
                </a:solidFill>
              </a:rPr>
              <a:t>unavailable</a:t>
            </a:r>
            <a:r>
              <a:rPr lang="en-US" altLang="zh-TW" dirty="0" smtClean="0"/>
              <a:t> ?  </a:t>
            </a:r>
            <a:endParaRPr lang="zh-TW" altLang="en-US" dirty="0" smtClean="0"/>
          </a:p>
          <a:p>
            <a:pPr>
              <a:buNone/>
            </a:pPr>
            <a:endParaRPr lang="en-US" altLang="zh-TW" dirty="0" smtClean="0"/>
          </a:p>
        </p:txBody>
      </p:sp>
      <p:pic>
        <p:nvPicPr>
          <p:cNvPr id="4" name="圖片 3" descr="Richardson-microservices-part4-3_server-side-patter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124744"/>
            <a:ext cx="5740560" cy="3537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DIY - Session Server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Github: </a:t>
            </a:r>
            <a:r>
              <a:rPr lang="en-US" altLang="zh-TW" dirty="0" smtClean="0">
                <a:hlinkClick r:id="rId2"/>
              </a:rPr>
              <a:t>https://github.com/jimliu7434/microservice-sample</a:t>
            </a:r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DIY 1 – Sharing Session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7"/>
            <a:ext cx="8435280" cy="864095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>
                <a:hlinkClick r:id="rId2"/>
              </a:rPr>
              <a:t>http://www.tutorialspoint.com/redis_terminal_online.php</a:t>
            </a:r>
            <a:endParaRPr lang="en-US" altLang="zh-TW" dirty="0" smtClean="0"/>
          </a:p>
          <a:p>
            <a:r>
              <a:rPr lang="en-US" altLang="zh-TW" dirty="0" smtClean="0"/>
              <a:t>Using Redis Type : </a:t>
            </a:r>
            <a:r>
              <a:rPr lang="en-US" altLang="zh-TW" dirty="0" smtClean="0">
                <a:solidFill>
                  <a:srgbClr val="FF0000"/>
                </a:solidFill>
              </a:rPr>
              <a:t>Strings</a:t>
            </a: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2564904"/>
            <a:ext cx="4464496" cy="3920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683568" y="2564904"/>
            <a:ext cx="3744416" cy="3960441"/>
          </a:xfrm>
          <a:prstGeom prst="rect">
            <a:avLst/>
          </a:prstGeom>
          <a:solidFill>
            <a:schemeClr val="accent1">
              <a:alpha val="20000"/>
            </a:schemeClr>
          </a:solidFill>
          <a:ln w="3175" cap="rnd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key1 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key2 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key1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key2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mset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key1 A key2 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mget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key1 key2</a:t>
            </a: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DIY 1 – Sharing Session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7"/>
            <a:ext cx="8435280" cy="3672407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Using</a:t>
            </a:r>
            <a:r>
              <a:rPr lang="en-US" altLang="zh-TW" dirty="0" smtClean="0">
                <a:solidFill>
                  <a:srgbClr val="FF0000"/>
                </a:solidFill>
              </a:rPr>
              <a:t> In-App Memory</a:t>
            </a:r>
          </a:p>
          <a:p>
            <a:r>
              <a:rPr lang="en-US" altLang="zh-TW" dirty="0" smtClean="0">
                <a:hlinkClick r:id="rId2"/>
              </a:rPr>
              <a:t>https://github.com/jimliu7434/microservice-sample/blob/master/model/session_local.js</a:t>
            </a:r>
            <a:endParaRPr lang="en-US" altLang="zh-TW" dirty="0" smtClean="0"/>
          </a:p>
          <a:p>
            <a:endParaRPr lang="en-US" altLang="zh-TW" dirty="0" smtClean="0">
              <a:hlinkClick r:id="rId3"/>
            </a:endParaRPr>
          </a:p>
          <a:p>
            <a:r>
              <a:rPr lang="en-US" altLang="zh-TW" dirty="0" smtClean="0"/>
              <a:t>Using </a:t>
            </a:r>
            <a:r>
              <a:rPr lang="en-US" altLang="zh-TW" b="1" dirty="0" smtClean="0">
                <a:solidFill>
                  <a:srgbClr val="FF0000"/>
                </a:solidFill>
              </a:rPr>
              <a:t>Redis</a:t>
            </a:r>
            <a:endParaRPr lang="en-US" altLang="zh-TW" b="1" dirty="0" smtClean="0">
              <a:solidFill>
                <a:srgbClr val="FF0000"/>
              </a:solidFill>
              <a:hlinkClick r:id="rId3"/>
            </a:endParaRPr>
          </a:p>
          <a:p>
            <a:r>
              <a:rPr lang="en-US" altLang="zh-TW" dirty="0" smtClean="0">
                <a:hlinkClick r:id="rId3"/>
              </a:rPr>
              <a:t>https://github.com/jimliu7434/microservice-sample/blob/master/model/session_redis.js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DIY 2 – Who is online (Service Discovery)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12777"/>
            <a:ext cx="8496944" cy="864095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>
                <a:hlinkClick r:id="rId2"/>
              </a:rPr>
              <a:t>http://www.tutorialspoint.com/redis_terminal_online.php</a:t>
            </a:r>
            <a:endParaRPr lang="en-US" altLang="zh-TW" dirty="0" smtClean="0"/>
          </a:p>
          <a:p>
            <a:r>
              <a:rPr lang="en-US" altLang="zh-TW" dirty="0" smtClean="0"/>
              <a:t>Using Redis Type :  </a:t>
            </a:r>
            <a:r>
              <a:rPr lang="en-US" altLang="zh-TW" dirty="0" smtClean="0">
                <a:solidFill>
                  <a:srgbClr val="FF0000"/>
                </a:solidFill>
              </a:rPr>
              <a:t>Lists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83568" y="2420888"/>
            <a:ext cx="3600400" cy="4104457"/>
          </a:xfrm>
          <a:prstGeom prst="rect">
            <a:avLst/>
          </a:prstGeom>
          <a:solidFill>
            <a:schemeClr val="accent1">
              <a:alpha val="20000"/>
            </a:schemeClr>
          </a:solidFill>
          <a:ln w="3175" cap="rnd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lpush</a:t>
            </a:r>
            <a:r>
              <a:rPr kumimoji="0" lang="en-US" altLang="zh-TW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alist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/>
              <a:t>l</a:t>
            </a:r>
            <a:r>
              <a:rPr lang="en-US" altLang="zh-TW" sz="3200" dirty="0" err="1" smtClean="0"/>
              <a:t>push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r>
              <a:rPr lang="en-US" altLang="zh-TW" sz="3200" dirty="0" smtClean="0"/>
              <a:t> B</a:t>
            </a:r>
            <a:endParaRPr lang="zh-TW" altLang="en-US" sz="3200" dirty="0"/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/>
              <a:t>l</a:t>
            </a:r>
            <a:r>
              <a:rPr lang="en-US" altLang="zh-TW" sz="3200" dirty="0" err="1" smtClean="0"/>
              <a:t>push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r>
              <a:rPr lang="en-US" altLang="zh-TW" sz="3200" dirty="0" smtClean="0"/>
              <a:t> C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/>
              <a:t>l</a:t>
            </a:r>
            <a:r>
              <a:rPr lang="en-US" altLang="zh-TW" sz="3200" dirty="0" err="1" smtClean="0"/>
              <a:t>range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r>
              <a:rPr lang="en-US" altLang="zh-TW" sz="3200" dirty="0" smtClean="0"/>
              <a:t> 0 -1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/>
              <a:t>r</a:t>
            </a:r>
            <a:r>
              <a:rPr lang="en-US" altLang="zh-TW" sz="3200" dirty="0" err="1" smtClean="0"/>
              <a:t>pop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endParaRPr lang="en-US" altLang="zh-TW" sz="3200" dirty="0" smtClean="0"/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/>
              <a:t>r</a:t>
            </a:r>
            <a:r>
              <a:rPr lang="en-US" altLang="zh-TW" sz="3200" dirty="0" err="1" smtClean="0"/>
              <a:t>pop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endParaRPr lang="zh-TW" altLang="en-US" sz="3200" dirty="0" smtClean="0"/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rpop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endParaRPr lang="zh-TW" altLang="en-US" sz="3200" dirty="0" smtClean="0"/>
          </a:p>
          <a:p>
            <a:pPr marL="342900" indent="-342900">
              <a:spcBef>
                <a:spcPct val="20000"/>
              </a:spcBef>
            </a:pPr>
            <a:endParaRPr lang="zh-TW" altLang="en-US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348880"/>
            <a:ext cx="4203189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DIY 2 – Who is online (Service Discovery)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12777"/>
            <a:ext cx="8496944" cy="23762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Using </a:t>
            </a:r>
            <a:r>
              <a:rPr lang="en-US" altLang="zh-TW" b="1" dirty="0" smtClean="0">
                <a:solidFill>
                  <a:srgbClr val="FF0000"/>
                </a:solidFill>
              </a:rPr>
              <a:t>Redis</a:t>
            </a:r>
          </a:p>
          <a:p>
            <a:r>
              <a:rPr lang="en-US" altLang="zh-TW" dirty="0" smtClean="0"/>
              <a:t>Using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setInterval</a:t>
            </a:r>
            <a:r>
              <a:rPr lang="en-US" altLang="zh-TW" dirty="0" smtClean="0"/>
              <a:t> to get List</a:t>
            </a:r>
          </a:p>
          <a:p>
            <a:r>
              <a:rPr lang="en-US" altLang="zh-TW" dirty="0" smtClean="0">
                <a:hlinkClick r:id="rId2"/>
              </a:rPr>
              <a:t>https://github.com/jimliu7434/microservice-sample/blob/master/service/pods1.js</a:t>
            </a:r>
            <a:endParaRPr lang="en-US" altLang="zh-TW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DIY 3 – Who is online/offline (Service Discovery)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844824"/>
            <a:ext cx="8363272" cy="2808312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Using </a:t>
            </a:r>
            <a:r>
              <a:rPr lang="en-US" altLang="zh-TW" b="1" dirty="0" smtClean="0"/>
              <a:t>Redis </a:t>
            </a:r>
            <a:r>
              <a:rPr lang="en-US" altLang="zh-TW" b="1" dirty="0" smtClean="0">
                <a:solidFill>
                  <a:srgbClr val="FF0000"/>
                </a:solidFill>
              </a:rPr>
              <a:t>Pub/Sub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Without </a:t>
            </a:r>
            <a:r>
              <a:rPr lang="en-US" altLang="zh-TW" dirty="0" err="1" smtClean="0">
                <a:solidFill>
                  <a:srgbClr val="FF0000"/>
                </a:solidFill>
              </a:rPr>
              <a:t>setInterval</a:t>
            </a:r>
            <a:r>
              <a:rPr lang="en-US" altLang="zh-TW" dirty="0" smtClean="0"/>
              <a:t> in code</a:t>
            </a:r>
          </a:p>
          <a:p>
            <a:r>
              <a:rPr lang="en-US" altLang="zh-TW" dirty="0" smtClean="0"/>
              <a:t>Only be triggered when someone go Up or Down</a:t>
            </a:r>
          </a:p>
          <a:p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https://github.com/jimliu7434/microservice-sample/blob/master/service/pods2.js</a:t>
            </a:r>
            <a:endParaRPr lang="en-US" altLang="zh-TW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Monolithic vs. Microservice</a:t>
            </a:r>
          </a:p>
          <a:p>
            <a:pPr lvl="1"/>
            <a:r>
              <a:rPr lang="en-US" altLang="zh-TW" dirty="0" smtClean="0"/>
              <a:t>Ex1</a:t>
            </a:r>
          </a:p>
          <a:p>
            <a:pPr lvl="1"/>
            <a:r>
              <a:rPr lang="en-US" altLang="zh-TW" dirty="0" smtClean="0"/>
              <a:t>Ex2</a:t>
            </a:r>
          </a:p>
          <a:p>
            <a:r>
              <a:rPr lang="en-US" altLang="zh-TW" dirty="0" smtClean="0"/>
              <a:t>Stateless Service</a:t>
            </a:r>
          </a:p>
          <a:p>
            <a:r>
              <a:rPr lang="en-US" altLang="zh-TW" dirty="0" smtClean="0"/>
              <a:t>Sharing Info Between Services</a:t>
            </a:r>
          </a:p>
          <a:p>
            <a:r>
              <a:rPr lang="en-US" altLang="zh-TW" dirty="0" smtClean="0"/>
              <a:t>Service Discovery</a:t>
            </a:r>
          </a:p>
          <a:p>
            <a:r>
              <a:rPr lang="en-US" altLang="zh-TW" dirty="0" smtClean="0"/>
              <a:t>Tool : Redis</a:t>
            </a:r>
          </a:p>
          <a:p>
            <a:pPr lvl="1"/>
            <a:r>
              <a:rPr lang="en-US" altLang="zh-TW" dirty="0" smtClean="0"/>
              <a:t>DIY 1 - Sharing Session Data</a:t>
            </a:r>
          </a:p>
          <a:p>
            <a:pPr lvl="1"/>
            <a:r>
              <a:rPr lang="en-US" altLang="zh-TW" dirty="0" smtClean="0"/>
              <a:t>DIY 2 - Who is online (Service Discovery)</a:t>
            </a:r>
          </a:p>
          <a:p>
            <a:pPr lvl="1"/>
            <a:r>
              <a:rPr lang="en-US" altLang="zh-TW" dirty="0" smtClean="0"/>
              <a:t>DIY 3 - Who is online/offline (Service Discovery)</a:t>
            </a:r>
          </a:p>
          <a:p>
            <a:r>
              <a:rPr lang="en-US" altLang="zh-TW" dirty="0" smtClean="0"/>
              <a:t>Tool : Message Queue</a:t>
            </a:r>
            <a:r>
              <a:rPr lang="en-US" altLang="zh-TW" dirty="0" smtClean="0">
                <a:solidFill>
                  <a:srgbClr val="FFC000"/>
                </a:solidFill>
              </a:rPr>
              <a:t> (TBD…)</a:t>
            </a:r>
            <a:endParaRPr lang="en-US" altLang="zh-TW" dirty="0" smtClean="0"/>
          </a:p>
          <a:p>
            <a:r>
              <a:rPr lang="en-US" altLang="zh-TW" dirty="0" smtClean="0"/>
              <a:t>Tool : </a:t>
            </a:r>
            <a:r>
              <a:rPr lang="en-US" altLang="zh-TW" dirty="0" err="1" smtClean="0"/>
              <a:t>Serverless</a:t>
            </a:r>
            <a:r>
              <a:rPr lang="en-US" altLang="zh-TW" dirty="0" smtClean="0"/>
              <a:t> Service </a:t>
            </a:r>
            <a:r>
              <a:rPr lang="en-US" altLang="zh-TW" dirty="0" smtClean="0">
                <a:solidFill>
                  <a:srgbClr val="FFC000"/>
                </a:solidFill>
              </a:rPr>
              <a:t>(TBD…)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>
                <a:hlinkClick r:id="rId2"/>
              </a:rPr>
              <a:t>https://columns.chicken-house.net/2016/09/15/microservice-case-study-01/#operating-team-application-maintainess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https://docs.microsoft.com/zh-tw/dotnet/standard/microservices-architecture/architect-microservice-container-applications/microservices-architecture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https://www.codeproject.com/Articles/1276639/Microservice-using-ASP-NET-Core</a:t>
            </a:r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https://www.carlrippon.com/scalable-and-performant-asp-net-core-web-apis-microservices/</a:t>
            </a:r>
            <a:endParaRPr lang="en-US" altLang="zh-TW" dirty="0" smtClean="0"/>
          </a:p>
          <a:p>
            <a:r>
              <a:rPr lang="en-US" altLang="zh-TW" dirty="0" smtClean="0">
                <a:hlinkClick r:id="rId6"/>
              </a:rPr>
              <a:t>https://36kr.com/p/5104897</a:t>
            </a:r>
            <a:endParaRPr lang="en-US" altLang="zh-TW" dirty="0" smtClean="0"/>
          </a:p>
          <a:p>
            <a:r>
              <a:rPr lang="en-US" altLang="zh-TW" dirty="0" smtClean="0">
                <a:hlinkClick r:id="rId7"/>
              </a:rPr>
              <a:t>https://redis.io/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TW" dirty="0" smtClean="0"/>
              <a:t>Monolithic  </a:t>
            </a:r>
            <a:r>
              <a:rPr lang="en-US" altLang="zh-TW" dirty="0" smtClean="0"/>
              <a:t>vs</a:t>
            </a:r>
            <a:r>
              <a:rPr lang="en-US" altLang="zh-TW" dirty="0" smtClean="0"/>
              <a:t>. Microservice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 descr="microservice-slides-0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0105" y="1268760"/>
            <a:ext cx="8634383" cy="5211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TW" dirty="0" smtClean="0"/>
              <a:t>Monolithic  </a:t>
            </a:r>
            <a:r>
              <a:rPr lang="en-US" altLang="zh-TW" dirty="0" smtClean="0"/>
              <a:t>vs</a:t>
            </a:r>
            <a:r>
              <a:rPr lang="en-US" altLang="zh-TW" dirty="0" smtClean="0"/>
              <a:t>. Microservice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en-US" altLang="zh-TW" b="1" dirty="0"/>
              <a:t>Develop </a:t>
            </a:r>
            <a:r>
              <a:rPr lang="en-US" altLang="zh-TW" b="1" dirty="0" smtClean="0"/>
              <a:t>: </a:t>
            </a:r>
            <a:r>
              <a:rPr lang="en-US" altLang="zh-TW" b="1" dirty="0"/>
              <a:t>Reuse of </a:t>
            </a:r>
            <a:r>
              <a:rPr lang="en-US" altLang="zh-TW" b="1" dirty="0" smtClean="0"/>
              <a:t>Codes</a:t>
            </a:r>
          </a:p>
          <a:p>
            <a:pPr lvl="1"/>
            <a:r>
              <a:rPr lang="en-US" altLang="zh-TW" dirty="0" smtClean="0"/>
              <a:t>Source Code</a:t>
            </a:r>
          </a:p>
          <a:p>
            <a:pPr lvl="1"/>
            <a:r>
              <a:rPr lang="en-US" altLang="zh-TW" dirty="0" smtClean="0"/>
              <a:t>Binary Code</a:t>
            </a:r>
          </a:p>
          <a:p>
            <a:pPr lvl="1"/>
            <a:r>
              <a:rPr lang="en-US" altLang="zh-TW" dirty="0" smtClean="0"/>
              <a:t>Service  =&gt; </a:t>
            </a:r>
            <a:r>
              <a:rPr lang="en-US" altLang="zh-TW" dirty="0" smtClean="0">
                <a:solidFill>
                  <a:srgbClr val="FF0000"/>
                </a:solidFill>
              </a:rPr>
              <a:t>Microservice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b="1" dirty="0"/>
              <a:t>Operating </a:t>
            </a:r>
            <a:r>
              <a:rPr lang="en-US" altLang="zh-TW" b="1" dirty="0" smtClean="0"/>
              <a:t>: </a:t>
            </a:r>
            <a:r>
              <a:rPr lang="en-US" altLang="zh-TW" b="1" dirty="0"/>
              <a:t>Application </a:t>
            </a:r>
            <a:r>
              <a:rPr lang="en-US" altLang="zh-TW" b="1" dirty="0" err="1" smtClean="0"/>
              <a:t>Maintainess</a:t>
            </a:r>
            <a:endParaRPr lang="en-US" altLang="zh-TW" b="1" dirty="0" smtClean="0"/>
          </a:p>
          <a:p>
            <a:pPr lvl="1"/>
            <a:r>
              <a:rPr lang="en-US" altLang="zh-TW" dirty="0" smtClean="0"/>
              <a:t>Scale-Up vs. Scale-Out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1 </a:t>
            </a:r>
            <a:endParaRPr lang="zh-TW" altLang="en-US" dirty="0"/>
          </a:p>
        </p:txBody>
      </p:sp>
      <p:pic>
        <p:nvPicPr>
          <p:cNvPr id="4" name="內容版面配置區 3" descr="image00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7" y="1797780"/>
            <a:ext cx="7992889" cy="429551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1 </a:t>
            </a:r>
            <a:endParaRPr lang="zh-TW" altLang="en-US" dirty="0"/>
          </a:p>
        </p:txBody>
      </p:sp>
      <p:pic>
        <p:nvPicPr>
          <p:cNvPr id="6" name="內容版面配置區 5" descr="MonolithVMicroservic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2" y="1513920"/>
            <a:ext cx="8199542" cy="461224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</a:t>
            </a:r>
            <a:endParaRPr lang="zh-TW" altLang="en-US" dirty="0"/>
          </a:p>
        </p:txBody>
      </p:sp>
      <p:pic>
        <p:nvPicPr>
          <p:cNvPr id="4" name="內容版面配置區 3" descr="ft78t4nlcbvsnujx.jpeg!1200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556792"/>
            <a:ext cx="8679160" cy="51125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Example 2</a:t>
            </a:r>
            <a:endParaRPr lang="zh-TW" altLang="en-US" dirty="0"/>
          </a:p>
        </p:txBody>
      </p:sp>
      <p:pic>
        <p:nvPicPr>
          <p:cNvPr id="6" name="內容版面配置區 5" descr="0vlxhjidhetbe1nu!1200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052736"/>
            <a:ext cx="8280920" cy="2664296"/>
          </a:xfrm>
        </p:spPr>
      </p:pic>
      <p:pic>
        <p:nvPicPr>
          <p:cNvPr id="7" name="圖片 6" descr="k40maac83mcusb1a!120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3789040"/>
            <a:ext cx="8280920" cy="2619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</a:t>
            </a:r>
            <a:endParaRPr lang="zh-TW" altLang="en-US" dirty="0"/>
          </a:p>
        </p:txBody>
      </p:sp>
      <p:pic>
        <p:nvPicPr>
          <p:cNvPr id="6" name="內容版面配置區 5" descr="96lczq3q17i6kjon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551959"/>
            <a:ext cx="8640960" cy="48335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5552</TotalTime>
  <Words>525</Words>
  <Application>Microsoft Office PowerPoint</Application>
  <PresentationFormat>如螢幕大小 (4:3)</PresentationFormat>
  <Paragraphs>98</Paragraphs>
  <Slides>20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Microservice</vt:lpstr>
      <vt:lpstr>Agenda</vt:lpstr>
      <vt:lpstr>Monolithic  vs. Microservice</vt:lpstr>
      <vt:lpstr>Monolithic  vs. Microservice</vt:lpstr>
      <vt:lpstr>Example 1 </vt:lpstr>
      <vt:lpstr>Example 1 </vt:lpstr>
      <vt:lpstr>Example 2</vt:lpstr>
      <vt:lpstr>Example 2</vt:lpstr>
      <vt:lpstr>Example 2</vt:lpstr>
      <vt:lpstr>Stateless Service</vt:lpstr>
      <vt:lpstr>Sharing info between services?</vt:lpstr>
      <vt:lpstr>Service Discovery</vt:lpstr>
      <vt:lpstr>Service Discovery</vt:lpstr>
      <vt:lpstr>DIY - Session Server</vt:lpstr>
      <vt:lpstr>DIY 1 – Sharing Session Data</vt:lpstr>
      <vt:lpstr>DIY 1 – Sharing Session Data</vt:lpstr>
      <vt:lpstr>DIY 2 – Who is online (Service Discovery)</vt:lpstr>
      <vt:lpstr>DIY 2 – Who is online (Service Discovery)</vt:lpstr>
      <vt:lpstr>DIY 3 – Who is online/offline (Service Discovery)</vt:lpstr>
      <vt:lpstr>Ref.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&amp; Redis</dc:title>
  <dc:creator>jim.liu</dc:creator>
  <cp:lastModifiedBy>jim.liu</cp:lastModifiedBy>
  <cp:revision>44</cp:revision>
  <dcterms:created xsi:type="dcterms:W3CDTF">2019-07-25T05:53:40Z</dcterms:created>
  <dcterms:modified xsi:type="dcterms:W3CDTF">2019-08-05T06:50:08Z</dcterms:modified>
</cp:coreProperties>
</file>