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70" r:id="rId13"/>
    <p:sldId id="273" r:id="rId14"/>
    <p:sldId id="266" r:id="rId15"/>
    <p:sldId id="268" r:id="rId16"/>
    <p:sldId id="271" r:id="rId17"/>
    <p:sldId id="272" r:id="rId18"/>
    <p:sldId id="25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微服務架構下給維運團隊的彈性就大很多。維運團對開始有機會個別監控每個獨立的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可以個別升級，備分，維護等。碰到問題也能個別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甚至也能在修復時關閉部分功能，分區維修，將使用者的影響降到最低。</a:t>
            </a:r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效能不足時，也能視個別服務的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loading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不同，只針對特定的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out.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維運團隊對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的狀況掌握的精確程度，可以遠高於單體式的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不過，相對於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的佈署，微服務架構也相對的複雜。最傳統的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你可能只需要搞定 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+ database,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改成微服務架構你要裝的 東西就多了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pods2.j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standard/microservices-architecture/architect-microservice-container-applications/microservices-architecture" TargetMode="External"/><Relationship Id="rId7" Type="http://schemas.openxmlformats.org/officeDocument/2006/relationships/hyperlink" Target="https://redis.io/" TargetMode="External"/><Relationship Id="rId2" Type="http://schemas.openxmlformats.org/officeDocument/2006/relationships/hyperlink" Target="https://columns.chicken-house.net/2016/09/15/microservice-case-study-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6kr.com/p/5104897" TargetMode="External"/><Relationship Id="rId5" Type="http://schemas.openxmlformats.org/officeDocument/2006/relationships/hyperlink" Target="https://www.carlrippon.com/scalable-and-performant-asp-net-core-web-apis-microservices/" TargetMode="External"/><Relationship Id="rId4" Type="http://schemas.openxmlformats.org/officeDocument/2006/relationships/hyperlink" Target="https://www.codeproject.com/Articles/1276639/Microservice-using-ASP-NET-Co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Stateless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n-US" altLang="zh-TW" dirty="0" smtClean="0"/>
              <a:t>When Service crashed =&gt; </a:t>
            </a:r>
            <a:r>
              <a:rPr lang="en-US" altLang="zh-TW" dirty="0" smtClean="0">
                <a:solidFill>
                  <a:srgbClr val="FF0000"/>
                </a:solidFill>
              </a:rPr>
              <a:t>Turn off  &amp; Start new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/>
              <a:t>Service have to be </a:t>
            </a:r>
            <a:r>
              <a:rPr lang="en-US" altLang="zh-TW" dirty="0" smtClean="0">
                <a:solidFill>
                  <a:srgbClr val="FF0000"/>
                </a:solidFill>
              </a:rPr>
              <a:t>STATELESS </a:t>
            </a:r>
            <a:r>
              <a:rPr lang="en-US" altLang="zh-TW" dirty="0" smtClean="0"/>
              <a:t>(pure , functional) to prevent data-losing</a:t>
            </a:r>
          </a:p>
          <a:p>
            <a:pPr lvl="1"/>
            <a:r>
              <a:rPr lang="en-US" altLang="zh-TW" dirty="0" smtClean="0"/>
              <a:t>Outside Storage : No info in in-app-memory</a:t>
            </a:r>
          </a:p>
          <a:p>
            <a:pPr lvl="1"/>
            <a:r>
              <a:rPr lang="en-US" altLang="zh-TW" dirty="0" smtClean="0"/>
              <a:t>Outside Storage HA</a:t>
            </a:r>
          </a:p>
          <a:p>
            <a:pPr lvl="1"/>
            <a:r>
              <a:rPr lang="en-US" altLang="zh-TW" dirty="0" smtClean="0"/>
              <a:t>Using ACK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GOOD PRACTICE</a:t>
            </a:r>
            <a:r>
              <a:rPr lang="en-US" altLang="zh-TW" dirty="0" smtClean="0"/>
              <a:t> but not MUST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41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Sharing info between services?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772817"/>
            <a:ext cx="8496944" cy="2016224"/>
          </a:xfrm>
        </p:spPr>
        <p:txBody>
          <a:bodyPr/>
          <a:lstStyle/>
          <a:p>
            <a:r>
              <a:rPr lang="en-US" altLang="zh-TW" dirty="0" smtClean="0"/>
              <a:t>Sync : </a:t>
            </a:r>
            <a:r>
              <a:rPr lang="en-US" altLang="zh-TW" b="1" dirty="0" smtClean="0">
                <a:solidFill>
                  <a:srgbClr val="FF0000"/>
                </a:solidFill>
              </a:rPr>
              <a:t>Restful</a:t>
            </a:r>
            <a:r>
              <a:rPr lang="en-US" altLang="zh-TW" dirty="0" smtClean="0"/>
              <a:t>, gRPC,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Websocket</a:t>
            </a:r>
            <a:r>
              <a:rPr lang="en-US" altLang="zh-TW" dirty="0" smtClean="0"/>
              <a:t>, Socket</a:t>
            </a:r>
          </a:p>
          <a:p>
            <a:r>
              <a:rPr lang="en-US" altLang="zh-TW" dirty="0" err="1" smtClean="0"/>
              <a:t>Async</a:t>
            </a:r>
            <a:r>
              <a:rPr lang="en-US" altLang="zh-TW" dirty="0" smtClean="0"/>
              <a:t> :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RabbitMQ</a:t>
            </a:r>
            <a:r>
              <a:rPr lang="en-US" altLang="zh-TW" dirty="0" smtClean="0"/>
              <a:t>, Kafka,….</a:t>
            </a:r>
          </a:p>
          <a:p>
            <a:r>
              <a:rPr lang="en-US" altLang="zh-TW" dirty="0" smtClean="0"/>
              <a:t>Both :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Memcached</a:t>
            </a:r>
            <a:r>
              <a:rPr lang="en-US" altLang="zh-TW" dirty="0"/>
              <a:t> </a:t>
            </a:r>
            <a:r>
              <a:rPr lang="en-US" altLang="zh-TW" dirty="0" smtClean="0"/>
              <a:t>… </a:t>
            </a:r>
          </a:p>
          <a:p>
            <a:endParaRPr lang="zh-TW" altLang="en-US" dirty="0"/>
          </a:p>
        </p:txBody>
      </p:sp>
      <p:pic>
        <p:nvPicPr>
          <p:cNvPr id="4" name="圖片 3" descr="1*UnYL-2r54_7AnEwQv0cV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4797152"/>
            <a:ext cx="5533758" cy="2060848"/>
          </a:xfrm>
          <a:prstGeom prst="rect">
            <a:avLst/>
          </a:prstGeom>
        </p:spPr>
      </p:pic>
      <p:pic>
        <p:nvPicPr>
          <p:cNvPr id="5" name="圖片 4" descr="1*2xRfmSI_vPVcRTNV2IJrx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717032"/>
            <a:ext cx="5004048" cy="16721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4176464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</a:t>
            </a:r>
            <a:r>
              <a:rPr lang="en-US" altLang="zh-TW" dirty="0" smtClean="0"/>
              <a:t>service </a:t>
            </a:r>
            <a:r>
              <a:rPr lang="en-US" altLang="zh-TW" dirty="0" smtClean="0"/>
              <a:t>? What’s the IP 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Who is </a:t>
            </a:r>
            <a:r>
              <a:rPr lang="en-US" altLang="zh-TW" dirty="0" smtClean="0"/>
              <a:t>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412776"/>
            <a:ext cx="4515438" cy="4603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4653136"/>
            <a:ext cx="8136904" cy="2043607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  <a:endParaRPr lang="en-US" altLang="zh-TW" dirty="0" smtClean="0"/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is available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 </a:t>
            </a:r>
            <a:r>
              <a:rPr lang="en-US" altLang="zh-TW" dirty="0" smtClean="0"/>
              <a:t>Any service </a:t>
            </a:r>
            <a:r>
              <a:rPr lang="en-US" altLang="zh-TW" dirty="0" smtClean="0">
                <a:solidFill>
                  <a:srgbClr val="FF0000"/>
                </a:solidFill>
              </a:rPr>
              <a:t>unavailable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- Session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564904"/>
            <a:ext cx="4464496" cy="392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564904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Lists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420888"/>
            <a:ext cx="3600400" cy="410445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lpush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alist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l</a:t>
            </a:r>
            <a:r>
              <a:rPr lang="en-US" altLang="zh-TW" sz="3200" dirty="0" err="1" smtClean="0"/>
              <a:t>push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B</a:t>
            </a:r>
            <a:endParaRPr lang="zh-TW" altLang="en-US" sz="3200" dirty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l</a:t>
            </a:r>
            <a:r>
              <a:rPr lang="en-US" altLang="zh-TW" sz="3200" dirty="0" err="1" smtClean="0"/>
              <a:t>push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l</a:t>
            </a:r>
            <a:r>
              <a:rPr lang="en-US" altLang="zh-TW" sz="3200" dirty="0" err="1" smtClean="0"/>
              <a:t>range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0 -1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r</a:t>
            </a:r>
            <a:r>
              <a:rPr lang="en-US" altLang="zh-TW" sz="3200" dirty="0" err="1" smtClean="0"/>
              <a:t>pop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/>
              <a:t>r</a:t>
            </a:r>
            <a:r>
              <a:rPr lang="en-US" altLang="zh-TW" sz="3200" dirty="0" err="1" smtClean="0"/>
              <a:t>pop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rpop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2564904"/>
            <a:ext cx="420318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3 – Who is online/offline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2808312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Using Redis </a:t>
            </a:r>
            <a:r>
              <a:rPr lang="en-US" altLang="zh-TW" dirty="0" smtClean="0">
                <a:solidFill>
                  <a:srgbClr val="FF0000"/>
                </a:solidFill>
              </a:rPr>
              <a:t>Pub/Sub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Ex: </a:t>
            </a:r>
            <a:r>
              <a:rPr lang="en-US" altLang="zh-TW" dirty="0" smtClean="0">
                <a:hlinkClick r:id="rId2"/>
              </a:rPr>
              <a:t>https://github.com/jimliu7434/microservice-sample/blob/master/service/pods2.js</a:t>
            </a:r>
            <a:endParaRPr lang="en-US" altLang="zh-TW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https://columns.chicken-house.net/2016/09/15/microservice-case-study-01/#operating-team-application-maintainess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https://docs.microsoft.com/zh-tw/dotnet/standard/microservices-architecture/architect-microservice-container-applications/microservices-architecture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https://www.codeproject.com/Articles/1276639/Microservice-using-ASP-NET-Core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https://36kr.com/p/5104897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https://redis.io/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Monolithic </a:t>
            </a:r>
            <a:r>
              <a:rPr lang="en-US" altLang="zh-TW" dirty="0" smtClean="0"/>
              <a:t>vs</a:t>
            </a:r>
            <a:r>
              <a:rPr lang="en-US" altLang="zh-TW" dirty="0" smtClean="0"/>
              <a:t>. Microservice</a:t>
            </a:r>
          </a:p>
          <a:p>
            <a:pPr lvl="1"/>
            <a:r>
              <a:rPr lang="en-US" altLang="zh-TW" dirty="0" smtClean="0"/>
              <a:t>Ex1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Ex2</a:t>
            </a:r>
            <a:endParaRPr lang="en-US" altLang="zh-TW" dirty="0" smtClean="0"/>
          </a:p>
          <a:p>
            <a:r>
              <a:rPr lang="en-US" altLang="zh-TW" dirty="0" smtClean="0"/>
              <a:t>Stateless Service</a:t>
            </a:r>
          </a:p>
          <a:p>
            <a:r>
              <a:rPr lang="en-US" altLang="zh-TW" dirty="0" smtClean="0"/>
              <a:t>Sharing Info Between </a:t>
            </a:r>
            <a:r>
              <a:rPr lang="en-US" altLang="zh-TW" dirty="0" smtClean="0"/>
              <a:t>Services</a:t>
            </a:r>
          </a:p>
          <a:p>
            <a:r>
              <a:rPr lang="en-US" altLang="zh-TW" dirty="0" smtClean="0"/>
              <a:t>Service Discovery</a:t>
            </a:r>
            <a:endParaRPr lang="en-US" altLang="zh-TW" dirty="0" smtClean="0"/>
          </a:p>
          <a:p>
            <a:r>
              <a:rPr lang="en-US" altLang="zh-TW" dirty="0" smtClean="0"/>
              <a:t>Tool : Redis</a:t>
            </a:r>
          </a:p>
          <a:p>
            <a:pPr lvl="1"/>
            <a:r>
              <a:rPr lang="en-US" altLang="zh-TW" dirty="0" smtClean="0"/>
              <a:t>DIY 1 - Sharing Session Data</a:t>
            </a:r>
          </a:p>
          <a:p>
            <a:pPr lvl="1"/>
            <a:r>
              <a:rPr lang="en-US" altLang="zh-TW" dirty="0" smtClean="0"/>
              <a:t>DIY 2 - Who is online (Service Discovery)</a:t>
            </a:r>
          </a:p>
          <a:p>
            <a:pPr lvl="1"/>
            <a:r>
              <a:rPr lang="en-US" altLang="zh-TW" dirty="0" smtClean="0"/>
              <a:t>DIY 3 - Who is online/offline (Service Discovery)</a:t>
            </a:r>
          </a:p>
          <a:p>
            <a:r>
              <a:rPr lang="en-US" altLang="zh-TW" dirty="0" smtClean="0"/>
              <a:t>Tool : Message </a:t>
            </a:r>
            <a:r>
              <a:rPr lang="en-US" altLang="zh-TW" dirty="0" smtClean="0"/>
              <a:t>Queue</a:t>
            </a:r>
            <a:r>
              <a:rPr lang="en-US" altLang="zh-TW" dirty="0" smtClean="0">
                <a:solidFill>
                  <a:srgbClr val="FFC000"/>
                </a:solidFill>
              </a:rPr>
              <a:t> (TBD…)</a:t>
            </a:r>
            <a:endParaRPr lang="en-US" altLang="zh-TW" dirty="0" smtClean="0"/>
          </a:p>
          <a:p>
            <a:r>
              <a:rPr lang="en-US" altLang="zh-TW" dirty="0" smtClean="0"/>
              <a:t>Tool : </a:t>
            </a:r>
            <a:r>
              <a:rPr lang="en-US" altLang="zh-TW" dirty="0" err="1" smtClean="0"/>
              <a:t>Serverless</a:t>
            </a:r>
            <a:r>
              <a:rPr lang="en-US" altLang="zh-TW" dirty="0" smtClean="0"/>
              <a:t> Service </a:t>
            </a:r>
            <a:r>
              <a:rPr lang="en-US" altLang="zh-TW" dirty="0" smtClean="0">
                <a:solidFill>
                  <a:srgbClr val="FFC000"/>
                </a:solidFill>
              </a:rPr>
              <a:t>(TBD…)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microservice-slides-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105" y="1268760"/>
            <a:ext cx="8634383" cy="52111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Monolithic 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altLang="zh-TW" b="1" dirty="0"/>
              <a:t>Develop </a:t>
            </a:r>
            <a:r>
              <a:rPr lang="en-US" altLang="zh-TW" b="1" dirty="0" smtClean="0"/>
              <a:t>: </a:t>
            </a:r>
            <a:r>
              <a:rPr lang="en-US" altLang="zh-TW" b="1" dirty="0"/>
              <a:t>Reuse of </a:t>
            </a:r>
            <a:r>
              <a:rPr lang="en-US" altLang="zh-TW" b="1" dirty="0" smtClean="0"/>
              <a:t>Codes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pPr lvl="1"/>
            <a:r>
              <a:rPr lang="en-US" altLang="zh-TW" dirty="0" smtClean="0"/>
              <a:t>Binary Code</a:t>
            </a:r>
          </a:p>
          <a:p>
            <a:pPr lvl="1"/>
            <a:r>
              <a:rPr lang="en-US" altLang="zh-TW" dirty="0" smtClean="0"/>
              <a:t>Service  =&gt; </a:t>
            </a:r>
            <a:r>
              <a:rPr lang="en-US" altLang="zh-TW" dirty="0" smtClean="0">
                <a:solidFill>
                  <a:srgbClr val="FF0000"/>
                </a:solidFill>
              </a:rPr>
              <a:t>Microservice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b="1" dirty="0"/>
              <a:t>Operating </a:t>
            </a:r>
            <a:r>
              <a:rPr lang="en-US" altLang="zh-TW" b="1" dirty="0" smtClean="0"/>
              <a:t>: </a:t>
            </a:r>
            <a:r>
              <a:rPr lang="en-US" altLang="zh-TW" b="1" dirty="0"/>
              <a:t>Application </a:t>
            </a:r>
            <a:r>
              <a:rPr lang="en-US" altLang="zh-TW" b="1" dirty="0" err="1" smtClean="0"/>
              <a:t>Maintainess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Scale-Up </a:t>
            </a:r>
            <a:r>
              <a:rPr lang="en-US" altLang="zh-TW" dirty="0" smtClean="0"/>
              <a:t>vs</a:t>
            </a:r>
            <a:r>
              <a:rPr lang="en-US" altLang="zh-TW" dirty="0" smtClean="0"/>
              <a:t>. Scale-Out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4" name="內容版面配置區 3" descr="image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797780"/>
            <a:ext cx="7992889" cy="429551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pic>
        <p:nvPicPr>
          <p:cNvPr id="6" name="內容版面配置區 5" descr="MonolithVMicroservic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513920"/>
            <a:ext cx="8199542" cy="461224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4" name="內容版面配置區 3" descr="ft78t4nlcbvsnujx.jpeg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8679160" cy="511256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0vlxhjidhetbe1nu!120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052736"/>
            <a:ext cx="8280920" cy="2664296"/>
          </a:xfrm>
        </p:spPr>
      </p:pic>
      <p:pic>
        <p:nvPicPr>
          <p:cNvPr id="7" name="圖片 6" descr="k40maac83mcusb1a!120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8280920" cy="2619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6" name="內容版面配置區 5" descr="96lczq3q17i6kjon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1959"/>
            <a:ext cx="8640960" cy="48335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478</Words>
  <Application>Microsoft Office PowerPoint</Application>
  <PresentationFormat>如螢幕大小 (4:3)</PresentationFormat>
  <Paragraphs>87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Microservice</vt:lpstr>
      <vt:lpstr>Agenda</vt:lpstr>
      <vt:lpstr>Monolithic  v.s. Microservice</vt:lpstr>
      <vt:lpstr>Monolithic  v.s. Microservice</vt:lpstr>
      <vt:lpstr>Example 1 </vt:lpstr>
      <vt:lpstr>Example 1 </vt:lpstr>
      <vt:lpstr>Example 2</vt:lpstr>
      <vt:lpstr>Example 2</vt:lpstr>
      <vt:lpstr>Example 2</vt:lpstr>
      <vt:lpstr>Stateless Service</vt:lpstr>
      <vt:lpstr>Sharing info between services?</vt:lpstr>
      <vt:lpstr>Service Discovery</vt:lpstr>
      <vt:lpstr>Service Discovery</vt:lpstr>
      <vt:lpstr>DIY - Session Server</vt:lpstr>
      <vt:lpstr>DIY 1 – Sharing Session Data</vt:lpstr>
      <vt:lpstr>DIY 2 – Who is online (Service Discovery)</vt:lpstr>
      <vt:lpstr>DIY 3 – Who is online/offline (Service Discovery)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34</cp:revision>
  <dcterms:created xsi:type="dcterms:W3CDTF">2019-07-25T05:53:40Z</dcterms:created>
  <dcterms:modified xsi:type="dcterms:W3CDTF">2019-07-29T02:17:36Z</dcterms:modified>
</cp:coreProperties>
</file>