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5" r:id="rId12"/>
    <p:sldId id="270" r:id="rId13"/>
    <p:sldId id="273" r:id="rId14"/>
    <p:sldId id="276" r:id="rId15"/>
    <p:sldId id="266" r:id="rId16"/>
    <p:sldId id="278" r:id="rId17"/>
    <p:sldId id="277" r:id="rId18"/>
    <p:sldId id="274" r:id="rId19"/>
    <p:sldId id="268" r:id="rId20"/>
    <p:sldId id="271" r:id="rId21"/>
    <p:sldId id="275" r:id="rId22"/>
    <p:sldId id="272" r:id="rId23"/>
    <p:sldId id="258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87" autoAdjust="0"/>
  </p:normalViewPr>
  <p:slideViewPr>
    <p:cSldViewPr>
      <p:cViewPr varScale="1">
        <p:scale>
          <a:sx n="85" d="100"/>
          <a:sy n="85" d="100"/>
        </p:scale>
        <p:origin x="-23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0A25A-0933-4BB6-AB00-1CCD3F98FE01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DBD26-8CC2-46A5-955D-726EBB0D13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微服務架構下給維運團隊的彈性就大很多。維運團對開始有機會個別監控每個獨立的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可以個別升級，備分，維護等。碰到問題也能個別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甚至也能在修復時關閉部分功能，分區維修，將使用者的影響降到最低。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效能不足時，也能視個別服務的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loading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不同，只針對特定的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out.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維運團隊對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的狀況掌握的精確程度，可以遠高於單體式的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application.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不過，相對於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的佈署，微服務架構也相對的複雜。最傳統的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你可能只需要搞定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+ database,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改成微服務架構你要裝的 東西就多了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DBD26-8CC2-46A5-955D-726EBB0D1348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Chaos Monkey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：可以随机关闭生产环境中的实例，确保网站系统能够经受故障的考验，同时不会影响客户的正常使用。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Latency Monkey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RESTful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服务的调用中人为引入延迟来模拟服务降级，测量上游服务是否会做出恰当响应。通过引入长时间延迟，还可以模拟节点甚至整个服务不可用。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Conformity Monkey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：查找不符合最佳实践的实例，并将其关闭。例如，如果某个实例不在自动伸缩组里，那么就将其关闭，让服务所有者能重新让其正常启动。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Doctor Monkey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：查找不健康实例的工具，除了运行在每个实例上的健康检查，还会监控外部健康信号，一旦发现不健康实例就会将其移出服务组。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Janitor Monkey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：查找不再需要的资源，将其回收，这能在一定程度上降低云资源的浪费。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Monkey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：这是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Conformity Monkey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的一个扩展，检查系统的安全漏洞，同时也会保证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SSL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DRM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证书仍然有效。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10-18 Monkey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：运行本地化及国际化的配置检查，确保不同地区、使用不同语言和字符集的用户能正常使用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Netflix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Chaos Gorilla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Chaos Monkey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的升级版，可以模拟整个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AWS Availability Zone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故障，以验证在不影响用户，且无需人工干预的情况下，能够自动进行可用区的重新平衡。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DBD26-8CC2-46A5-955D-726EBB0D1348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7D34-32F8-4B33-9092-4B8820F5807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tutorialspoint.com/redis_terminal_online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liu7434/microservice-sample/blob/master/model/session_redis.js" TargetMode="External"/><Relationship Id="rId2" Type="http://schemas.openxmlformats.org/officeDocument/2006/relationships/hyperlink" Target="https://github.com/jimliu7434/microservice-sample/blob/master/model/session_local.j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10.xml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10" Type="http://schemas.openxmlformats.org/officeDocument/2006/relationships/slide" Target="slide23.xml"/><Relationship Id="rId4" Type="http://schemas.openxmlformats.org/officeDocument/2006/relationships/slide" Target="slide11.xml"/><Relationship Id="rId9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tutorialspoint.com/redis_terminal_online.ph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pods1.j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pods2.j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redis.io/topics/benchmarks" TargetMode="External"/><Relationship Id="rId3" Type="http://schemas.openxmlformats.org/officeDocument/2006/relationships/hyperlink" Target="https://docs.microsoft.com/zh-tw/dotnet/standard/microservices-architecture/architect-microservice-container-applications/microservices-architecture" TargetMode="External"/><Relationship Id="rId7" Type="http://schemas.openxmlformats.org/officeDocument/2006/relationships/hyperlink" Target="https://redis.io/" TargetMode="External"/><Relationship Id="rId2" Type="http://schemas.openxmlformats.org/officeDocument/2006/relationships/hyperlink" Target="https://columns.chicken-house.net/2016/09/15/microservice-case-study-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36kr.com/p/5104897" TargetMode="External"/><Relationship Id="rId5" Type="http://schemas.openxmlformats.org/officeDocument/2006/relationships/hyperlink" Target="https://www.carlrippon.com/scalable-and-performant-asp-net-core-web-apis-microservices/" TargetMode="External"/><Relationship Id="rId4" Type="http://schemas.openxmlformats.org/officeDocument/2006/relationships/hyperlink" Target="https://www.codeproject.com/Articles/1276639/Microservice-using-ASP-NET-Co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Microservice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Jim Liu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Stateless 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When Service crashed =&gt; </a:t>
            </a:r>
            <a:r>
              <a:rPr lang="en-US" altLang="zh-TW" dirty="0" smtClean="0">
                <a:solidFill>
                  <a:srgbClr val="FF0000"/>
                </a:solidFill>
              </a:rPr>
              <a:t>Turn off  &amp; Start new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When Auto-Scaling =&gt;  </a:t>
            </a:r>
            <a:r>
              <a:rPr lang="en-US" altLang="zh-TW" dirty="0" smtClean="0">
                <a:solidFill>
                  <a:srgbClr val="FF0000"/>
                </a:solidFill>
              </a:rPr>
              <a:t>Start new | Turn off</a:t>
            </a:r>
          </a:p>
          <a:p>
            <a:endParaRPr lang="en-US" altLang="zh-TW" dirty="0"/>
          </a:p>
          <a:p>
            <a:r>
              <a:rPr lang="en-US" altLang="zh-TW" dirty="0" smtClean="0"/>
              <a:t>Service </a:t>
            </a:r>
            <a:r>
              <a:rPr lang="en-US" altLang="zh-TW" dirty="0" smtClean="0"/>
              <a:t>must be </a:t>
            </a:r>
            <a:r>
              <a:rPr lang="en-US" altLang="zh-TW" b="1" dirty="0" smtClean="0">
                <a:solidFill>
                  <a:srgbClr val="FF0000"/>
                </a:solidFill>
              </a:rPr>
              <a:t>STATELESS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(pure , functional) to prevent </a:t>
            </a:r>
            <a:r>
              <a:rPr lang="en-US" altLang="zh-TW" dirty="0" smtClean="0"/>
              <a:t>data-losing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 info in in-app-memory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en-US" altLang="zh-TW" dirty="0" smtClean="0">
                <a:solidFill>
                  <a:srgbClr val="FF0000"/>
                </a:solidFill>
              </a:rPr>
              <a:t> Outside Storage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ACK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(Queue)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Status Flag</a:t>
            </a:r>
            <a:r>
              <a:rPr lang="en-US" altLang="zh-TW" dirty="0" smtClean="0"/>
              <a:t> (DB)</a:t>
            </a:r>
          </a:p>
          <a:p>
            <a:pPr lvl="1"/>
            <a:r>
              <a:rPr lang="en-US" altLang="zh-TW" dirty="0" smtClean="0"/>
              <a:t>Outside Storage </a:t>
            </a:r>
            <a:r>
              <a:rPr lang="en-US" altLang="zh-TW" dirty="0" smtClean="0">
                <a:solidFill>
                  <a:srgbClr val="FF0000"/>
                </a:solidFill>
              </a:rPr>
              <a:t>Data-persisting</a:t>
            </a:r>
            <a:r>
              <a:rPr lang="en-US" altLang="zh-TW" dirty="0" smtClean="0"/>
              <a:t> &amp; </a:t>
            </a:r>
            <a:r>
              <a:rPr lang="en-US" altLang="zh-TW" dirty="0" smtClean="0">
                <a:solidFill>
                  <a:srgbClr val="FF0000"/>
                </a:solidFill>
              </a:rPr>
              <a:t>HA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9412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Sharing info between services?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772817"/>
            <a:ext cx="8496944" cy="2016224"/>
          </a:xfrm>
        </p:spPr>
        <p:txBody>
          <a:bodyPr/>
          <a:lstStyle/>
          <a:p>
            <a:r>
              <a:rPr lang="en-US" altLang="zh-TW" dirty="0" smtClean="0"/>
              <a:t>Sync : </a:t>
            </a:r>
            <a:r>
              <a:rPr lang="en-US" altLang="zh-TW" dirty="0" smtClean="0"/>
              <a:t>Socket, Restful</a:t>
            </a:r>
            <a:r>
              <a:rPr lang="en-US" altLang="zh-TW" dirty="0" smtClean="0"/>
              <a:t>, gRPC,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Websocket</a:t>
            </a:r>
            <a:endParaRPr lang="en-US" altLang="zh-TW" dirty="0" smtClean="0"/>
          </a:p>
          <a:p>
            <a:r>
              <a:rPr lang="en-US" altLang="zh-TW" dirty="0" err="1" smtClean="0"/>
              <a:t>Async</a:t>
            </a:r>
            <a:r>
              <a:rPr lang="en-US" altLang="zh-TW" dirty="0" smtClean="0"/>
              <a:t> :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RabbitMQ</a:t>
            </a:r>
            <a:r>
              <a:rPr lang="en-US" altLang="zh-TW" dirty="0" smtClean="0"/>
              <a:t>, Kafka,….</a:t>
            </a:r>
          </a:p>
          <a:p>
            <a:r>
              <a:rPr lang="en-US" altLang="zh-TW" dirty="0" smtClean="0"/>
              <a:t>Both :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Memcached</a:t>
            </a:r>
            <a:r>
              <a:rPr lang="en-US" altLang="zh-TW" dirty="0"/>
              <a:t> </a:t>
            </a:r>
            <a:r>
              <a:rPr lang="en-US" altLang="zh-TW" dirty="0" smtClean="0"/>
              <a:t>… </a:t>
            </a:r>
          </a:p>
          <a:p>
            <a:endParaRPr lang="zh-TW" altLang="en-US" dirty="0"/>
          </a:p>
        </p:txBody>
      </p:sp>
      <p:pic>
        <p:nvPicPr>
          <p:cNvPr id="4" name="圖片 3" descr="1*UnYL-2r54_7AnEwQv0cVx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4797152"/>
            <a:ext cx="5533758" cy="2060848"/>
          </a:xfrm>
          <a:prstGeom prst="rect">
            <a:avLst/>
          </a:prstGeom>
        </p:spPr>
      </p:pic>
      <p:pic>
        <p:nvPicPr>
          <p:cNvPr id="5" name="圖片 4" descr="1*2xRfmSI_vPVcRTNV2IJrx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717032"/>
            <a:ext cx="5004048" cy="1672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276872"/>
            <a:ext cx="3672408" cy="259228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Where is XXX service ? </a:t>
            </a:r>
          </a:p>
          <a:p>
            <a:r>
              <a:rPr lang="en-US" altLang="zh-TW" dirty="0" smtClean="0"/>
              <a:t>Who is online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? </a:t>
            </a:r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5" name="圖片 4" descr="Richardson-microservices-part4-1_difficult-service-discove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1412776"/>
            <a:ext cx="5739574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4797152"/>
            <a:ext cx="8640960" cy="1872208"/>
          </a:xfrm>
        </p:spPr>
        <p:txBody>
          <a:bodyPr>
            <a:normAutofit fontScale="92500"/>
          </a:bodyPr>
          <a:lstStyle/>
          <a:p>
            <a:r>
              <a:rPr lang="en-US" altLang="zh-TW" b="1" dirty="0" smtClean="0"/>
              <a:t>Register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Registering when service </a:t>
            </a:r>
            <a:r>
              <a:rPr lang="en-US" altLang="zh-TW" dirty="0" smtClean="0"/>
              <a:t>started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leaved</a:t>
            </a:r>
            <a:endParaRPr lang="en-US" altLang="zh-TW" dirty="0" smtClean="0"/>
          </a:p>
          <a:p>
            <a:r>
              <a:rPr lang="en-US" altLang="zh-TW" b="1" dirty="0" smtClean="0"/>
              <a:t>Query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Query which IP </a:t>
            </a:r>
            <a:r>
              <a:rPr lang="en-US" altLang="zh-TW" dirty="0" smtClean="0"/>
              <a:t>lists</a:t>
            </a:r>
            <a:endParaRPr lang="en-US" altLang="zh-TW" dirty="0" smtClean="0"/>
          </a:p>
          <a:p>
            <a:r>
              <a:rPr lang="en-US" altLang="zh-TW" b="1" dirty="0" smtClean="0"/>
              <a:t>Healthy Check</a:t>
            </a:r>
            <a:r>
              <a:rPr lang="zh-TW" altLang="en-US" b="1" dirty="0" smtClean="0"/>
              <a:t>：</a:t>
            </a:r>
            <a:r>
              <a:rPr lang="en-US" altLang="zh-TW" dirty="0" smtClean="0"/>
              <a:t>Any instance </a:t>
            </a:r>
            <a:r>
              <a:rPr lang="en-US" altLang="zh-TW" dirty="0" smtClean="0">
                <a:solidFill>
                  <a:srgbClr val="FF0000"/>
                </a:solidFill>
              </a:rPr>
              <a:t>unavailable / slow</a:t>
            </a:r>
            <a:r>
              <a:rPr lang="en-US" altLang="zh-TW" dirty="0" smtClean="0"/>
              <a:t> </a:t>
            </a:r>
            <a:r>
              <a:rPr lang="en-US" altLang="zh-TW" dirty="0" smtClean="0"/>
              <a:t>?  </a:t>
            </a:r>
            <a:endParaRPr lang="zh-TW" altLang="en-US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4" name="圖片 3" descr="Richardson-microservices-part4-3_server-side-patte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124744"/>
            <a:ext cx="5740560" cy="3537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- Redis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068960"/>
            <a:ext cx="8363272" cy="352839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In-Memory</a:t>
            </a:r>
            <a:r>
              <a:rPr lang="en-US" altLang="zh-TW" dirty="0" smtClean="0"/>
              <a:t> Key-Value DB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Data persisting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HA</a:t>
            </a:r>
            <a:r>
              <a:rPr lang="en-US" altLang="zh-TW" dirty="0" smtClean="0"/>
              <a:t> (Replication &amp; Cluster) Ready</a:t>
            </a:r>
          </a:p>
          <a:p>
            <a:r>
              <a:rPr lang="en-US" altLang="zh-TW" dirty="0" smtClean="0"/>
              <a:t>Multi-Types</a:t>
            </a:r>
          </a:p>
          <a:p>
            <a:r>
              <a:rPr lang="en-US" altLang="zh-TW" dirty="0" smtClean="0"/>
              <a:t>Transaction (Atomic Operation) Ready</a:t>
            </a:r>
          </a:p>
          <a:p>
            <a:r>
              <a:rPr lang="en-US" altLang="zh-TW" dirty="0" smtClean="0"/>
              <a:t>LUA Script programming</a:t>
            </a:r>
          </a:p>
          <a:p>
            <a:pPr>
              <a:buNone/>
            </a:pPr>
            <a:endParaRPr lang="zh-TW" altLang="en-US" dirty="0"/>
          </a:p>
        </p:txBody>
      </p:sp>
      <p:pic>
        <p:nvPicPr>
          <p:cNvPr id="4" name="圖片 3" descr="1*2xRfmSI_vPVcRTNV2IJrx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1340768"/>
            <a:ext cx="5004048" cy="1672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DIY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Redis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3898776" cy="46805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Type: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strings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hashes</a:t>
            </a:r>
          </a:p>
          <a:p>
            <a:pPr lvl="1"/>
            <a:r>
              <a:rPr lang="en-US" altLang="zh-TW" dirty="0" smtClean="0"/>
              <a:t>lists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sets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sorted sets</a:t>
            </a:r>
          </a:p>
          <a:p>
            <a:pPr lvl="1"/>
            <a:r>
              <a:rPr lang="en-US" altLang="zh-TW" dirty="0" smtClean="0"/>
              <a:t>bitmaps</a:t>
            </a:r>
          </a:p>
          <a:p>
            <a:pPr lvl="1"/>
            <a:r>
              <a:rPr lang="en-US" altLang="zh-TW" dirty="0" smtClean="0"/>
              <a:t>geo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Pub/Sub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streams</a:t>
            </a:r>
            <a:endParaRPr lang="en-US" altLang="zh-TW" dirty="0" smtClean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139952" y="1340768"/>
            <a:ext cx="4546848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Usage: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Queues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Leaderboards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Counting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Pub/Sub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Performance:</a:t>
            </a:r>
            <a:endParaRPr lang="en-US" altLang="zh-TW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5868144" cy="403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645024"/>
            <a:ext cx="4994017" cy="302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DIY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Redis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Github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2"/>
              </a:rPr>
              <a:t>https://github.com/jimliu7434/microservice-sample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</a:t>
            </a:r>
            <a:r>
              <a:rPr lang="en-US" altLang="zh-TW" dirty="0" smtClean="0"/>
              <a:t>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86409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hlinkClick r:id="rId2"/>
              </a:rPr>
              <a:t>http://www.tutorialspoint.com/redis_terminal_online.php</a:t>
            </a:r>
            <a:endParaRPr lang="en-US" altLang="zh-TW" dirty="0" smtClean="0"/>
          </a:p>
          <a:p>
            <a:r>
              <a:rPr lang="en-US" altLang="zh-TW" dirty="0" smtClean="0"/>
              <a:t>Using Redis Type : </a:t>
            </a:r>
            <a:r>
              <a:rPr lang="en-US" altLang="zh-TW" dirty="0" smtClean="0">
                <a:solidFill>
                  <a:srgbClr val="FF0000"/>
                </a:solidFill>
              </a:rPr>
              <a:t>Strings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564904"/>
            <a:ext cx="4464496" cy="3920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2564904"/>
            <a:ext cx="3744416" cy="3960441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key1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A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mget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key2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3672407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In-App Memory</a:t>
            </a:r>
          </a:p>
          <a:p>
            <a:r>
              <a:rPr lang="en-US" altLang="zh-TW" dirty="0" smtClean="0">
                <a:hlinkClick r:id="rId2"/>
              </a:rPr>
              <a:t>https://github.com/jimliu7434/microservice-sample/blob/master/model/session_local.js</a:t>
            </a:r>
            <a:endParaRPr lang="en-US" altLang="zh-TW" dirty="0" smtClean="0"/>
          </a:p>
          <a:p>
            <a:endParaRPr lang="en-US" altLang="zh-TW" dirty="0" smtClean="0">
              <a:hlinkClick r:id="rId3"/>
            </a:endParaRPr>
          </a:p>
          <a:p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  <a:endParaRPr lang="en-US" altLang="zh-TW" b="1" dirty="0" smtClean="0">
              <a:solidFill>
                <a:srgbClr val="FF0000"/>
              </a:solidFill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https://github.com/jimliu7434/microservice-sample/blob/master/model/session_redis.js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hlinkClick r:id="rId2" action="ppaction://hlinksldjump"/>
              </a:rPr>
              <a:t>Monolithic vs. Microservice</a:t>
            </a:r>
            <a:endParaRPr lang="en-US" altLang="zh-TW" dirty="0" smtClean="0"/>
          </a:p>
          <a:p>
            <a:r>
              <a:rPr lang="en-US" altLang="zh-TW" dirty="0" smtClean="0">
                <a:hlinkClick r:id="rId3" action="ppaction://hlinksldjump"/>
              </a:rPr>
              <a:t>Stateless </a:t>
            </a:r>
            <a:r>
              <a:rPr lang="en-US" altLang="zh-TW" dirty="0" smtClean="0">
                <a:hlinkClick r:id="rId3" action="ppaction://hlinksldjump"/>
              </a:rPr>
              <a:t>Service</a:t>
            </a:r>
            <a:endParaRPr lang="en-US" altLang="zh-TW" dirty="0" smtClean="0"/>
          </a:p>
          <a:p>
            <a:r>
              <a:rPr lang="en-US" altLang="zh-TW" dirty="0" smtClean="0">
                <a:hlinkClick r:id="rId4" action="ppaction://hlinksldjump"/>
              </a:rPr>
              <a:t>Sharing Info Between Services</a:t>
            </a:r>
            <a:endParaRPr lang="en-US" altLang="zh-TW" dirty="0" smtClean="0"/>
          </a:p>
          <a:p>
            <a:r>
              <a:rPr lang="en-US" altLang="zh-TW" dirty="0" smtClean="0">
                <a:hlinkClick r:id="rId5" action="ppaction://hlinksldjump"/>
              </a:rPr>
              <a:t>Service Discovery</a:t>
            </a:r>
            <a:endParaRPr lang="en-US" altLang="zh-TW" dirty="0" smtClean="0"/>
          </a:p>
          <a:p>
            <a:r>
              <a:rPr lang="en-US" altLang="zh-TW" dirty="0" smtClean="0"/>
              <a:t>DIY: </a:t>
            </a:r>
          </a:p>
          <a:p>
            <a:pPr lvl="1"/>
            <a:r>
              <a:rPr lang="en-US" altLang="zh-TW" dirty="0" smtClean="0">
                <a:hlinkClick r:id="rId6" action="ppaction://hlinksldjump"/>
              </a:rPr>
              <a:t>Memory DB : Redis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7" action="ppaction://hlinksldjump"/>
              </a:rPr>
              <a:t>DIY </a:t>
            </a:r>
            <a:r>
              <a:rPr lang="en-US" altLang="zh-TW" dirty="0" smtClean="0">
                <a:hlinkClick r:id="rId7" action="ppaction://hlinksldjump"/>
              </a:rPr>
              <a:t>1 - Sharing Session Data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8" action="ppaction://hlinksldjump"/>
              </a:rPr>
              <a:t>DIY 2 - Who is online (Service Discovery)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9" action="ppaction://hlinksldjump"/>
              </a:rPr>
              <a:t>DIY 3 - Who is online/offline (Service Discovery)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Message Queue : RabbitMQ  </a:t>
            </a:r>
            <a:r>
              <a:rPr lang="en-US" altLang="zh-TW" dirty="0" smtClean="0">
                <a:solidFill>
                  <a:srgbClr val="FFC000"/>
                </a:solidFill>
              </a:rPr>
              <a:t>(</a:t>
            </a:r>
            <a:r>
              <a:rPr lang="en-US" altLang="zh-TW" dirty="0" smtClean="0">
                <a:solidFill>
                  <a:srgbClr val="FFC000"/>
                </a:solidFill>
              </a:rPr>
              <a:t>TBD…)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Serverless Function : </a:t>
            </a:r>
            <a:r>
              <a:rPr lang="en-US" altLang="zh-TW" dirty="0" smtClean="0"/>
              <a:t>AWS Lambda </a:t>
            </a:r>
            <a:r>
              <a:rPr lang="en-US" altLang="zh-TW" dirty="0" smtClean="0">
                <a:solidFill>
                  <a:srgbClr val="FFC000"/>
                </a:solidFill>
              </a:rPr>
              <a:t>(</a:t>
            </a:r>
            <a:r>
              <a:rPr lang="en-US" altLang="zh-TW" dirty="0" smtClean="0">
                <a:solidFill>
                  <a:srgbClr val="FFC000"/>
                </a:solidFill>
              </a:rPr>
              <a:t>TBD</a:t>
            </a:r>
            <a:r>
              <a:rPr lang="en-US" altLang="zh-TW" dirty="0" smtClean="0">
                <a:solidFill>
                  <a:srgbClr val="FFC000"/>
                </a:solidFill>
              </a:rPr>
              <a:t>…)</a:t>
            </a:r>
          </a:p>
          <a:p>
            <a:pPr lvl="1"/>
            <a:r>
              <a:rPr lang="en-US" altLang="zh-TW" dirty="0" smtClean="0"/>
              <a:t>Container : Docker  </a:t>
            </a:r>
            <a:r>
              <a:rPr lang="en-US" altLang="zh-TW" dirty="0" smtClean="0">
                <a:solidFill>
                  <a:srgbClr val="FFC000"/>
                </a:solidFill>
              </a:rPr>
              <a:t>(</a:t>
            </a:r>
            <a:r>
              <a:rPr lang="en-US" altLang="zh-TW" dirty="0" smtClean="0">
                <a:solidFill>
                  <a:srgbClr val="FFC000"/>
                </a:solidFill>
              </a:rPr>
              <a:t>TBD…)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Container Manager : K8S  </a:t>
            </a:r>
            <a:r>
              <a:rPr lang="en-US" altLang="zh-TW" dirty="0" smtClean="0">
                <a:solidFill>
                  <a:srgbClr val="FFC000"/>
                </a:solidFill>
              </a:rPr>
              <a:t>(</a:t>
            </a:r>
            <a:r>
              <a:rPr lang="en-US" altLang="zh-TW" dirty="0" smtClean="0">
                <a:solidFill>
                  <a:srgbClr val="FFC000"/>
                </a:solidFill>
              </a:rPr>
              <a:t>TBD</a:t>
            </a:r>
            <a:r>
              <a:rPr lang="en-US" altLang="zh-TW" dirty="0" smtClean="0">
                <a:solidFill>
                  <a:srgbClr val="FFC000"/>
                </a:solidFill>
              </a:rPr>
              <a:t>…)</a:t>
            </a:r>
          </a:p>
          <a:p>
            <a:r>
              <a:rPr lang="en-US" altLang="zh-TW" dirty="0" smtClean="0">
                <a:hlinkClick r:id="rId10" action="ppaction://hlinksldjump"/>
              </a:rPr>
              <a:t>Reference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86409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hlinkClick r:id="rId2"/>
              </a:rPr>
              <a:t>http://www.tutorialspoint.com/redis_terminal_online.php</a:t>
            </a:r>
            <a:endParaRPr lang="en-US" altLang="zh-TW" dirty="0" smtClean="0"/>
          </a:p>
          <a:p>
            <a:r>
              <a:rPr lang="en-US" altLang="zh-TW" dirty="0" smtClean="0"/>
              <a:t>Using Redis Type :  </a:t>
            </a:r>
            <a:r>
              <a:rPr lang="en-US" altLang="zh-TW" dirty="0" smtClean="0">
                <a:solidFill>
                  <a:srgbClr val="FF0000"/>
                </a:solidFill>
              </a:rPr>
              <a:t>Sets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2420888"/>
            <a:ext cx="3600400" cy="4104457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sadd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alist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err="1" smtClean="0"/>
              <a:t>sadd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C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sadd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A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srem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A D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9" y="2276872"/>
            <a:ext cx="410445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23762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</a:p>
          <a:p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to get List</a:t>
            </a:r>
          </a:p>
          <a:p>
            <a:r>
              <a:rPr lang="en-US" altLang="zh-TW" dirty="0" smtClean="0">
                <a:hlinkClick r:id="rId2"/>
              </a:rPr>
              <a:t>https://github.com/jimliu7434/microservice-sample/blob/master/service/pods1.js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DIY 3 – Who is online/offline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8363272" cy="32403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Using </a:t>
            </a:r>
            <a:r>
              <a:rPr lang="en-US" altLang="zh-TW" b="1" dirty="0" smtClean="0"/>
              <a:t>Redis </a:t>
            </a:r>
            <a:r>
              <a:rPr lang="en-US" altLang="zh-TW" b="1" dirty="0" smtClean="0">
                <a:solidFill>
                  <a:srgbClr val="FF0000"/>
                </a:solidFill>
              </a:rPr>
              <a:t>Pub/Sub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Without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in code</a:t>
            </a:r>
          </a:p>
          <a:p>
            <a:r>
              <a:rPr lang="en-US" altLang="zh-TW" dirty="0" smtClean="0"/>
              <a:t>Only be triggered when something HAPPENED </a:t>
            </a:r>
          </a:p>
          <a:p>
            <a:pPr>
              <a:buNone/>
            </a:pPr>
            <a:r>
              <a:rPr lang="en-US" altLang="zh-TW" dirty="0" smtClean="0"/>
              <a:t>    ( ex: service go Up or Down )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https://github.com/jimliu7434/microservice-sample/blob/master/service/pods2.js</a:t>
            </a:r>
            <a:endParaRPr lang="en-US" altLang="zh-TW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>
                <a:hlinkClick r:id="rId2"/>
              </a:rPr>
              <a:t>https://columns.chicken-house.net/2016/09/15/microservice-case-study-01/#operating-team-application-maintainess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https://docs.microsoft.com/zh-tw/dotnet/standard/microservices-architecture/architect-microservice-container-applications/microservices-architecture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https://www.codeproject.com/Articles/1276639/Microservice-using-ASP-NET-Core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https://www.carlrippon.com/scalable-and-performant-asp-net-core-web-apis-microservices/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https://36kr.com/p/5104897</a:t>
            </a:r>
            <a:endParaRPr lang="en-US" altLang="zh-TW" dirty="0" smtClean="0"/>
          </a:p>
          <a:p>
            <a:r>
              <a:rPr lang="en-US" altLang="zh-TW" dirty="0" smtClean="0">
                <a:hlinkClick r:id="rId7"/>
              </a:rPr>
              <a:t>https://redis.io</a:t>
            </a:r>
            <a:r>
              <a:rPr lang="en-US" altLang="zh-TW" dirty="0" smtClean="0">
                <a:hlinkClick r:id="rId7"/>
              </a:rPr>
              <a:t>/</a:t>
            </a:r>
            <a:endParaRPr lang="en-US" altLang="zh-TW" dirty="0" smtClean="0"/>
          </a:p>
          <a:p>
            <a:r>
              <a:rPr lang="en-US" altLang="zh-TW" dirty="0" smtClean="0">
                <a:hlinkClick r:id="rId8"/>
              </a:rPr>
              <a:t>https://redis.io/topics/benchmarks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TW" dirty="0" smtClean="0"/>
              <a:t>Monolithic  vs. Microservice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 descr="microservice-slides-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105" y="1268760"/>
            <a:ext cx="8634383" cy="5211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TW" dirty="0" smtClean="0"/>
              <a:t>Monolithic  vs. Microservice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altLang="zh-TW" b="1" dirty="0"/>
              <a:t>Develop </a:t>
            </a:r>
            <a:r>
              <a:rPr lang="en-US" altLang="zh-TW" b="1" dirty="0" smtClean="0"/>
              <a:t>: </a:t>
            </a:r>
            <a:r>
              <a:rPr lang="en-US" altLang="zh-TW" b="1" dirty="0"/>
              <a:t>Reuse of </a:t>
            </a:r>
            <a:r>
              <a:rPr lang="en-US" altLang="zh-TW" b="1" dirty="0" smtClean="0"/>
              <a:t>Codes</a:t>
            </a:r>
          </a:p>
          <a:p>
            <a:pPr lvl="1"/>
            <a:r>
              <a:rPr lang="en-US" altLang="zh-TW" dirty="0" smtClean="0"/>
              <a:t>Source </a:t>
            </a:r>
            <a:r>
              <a:rPr lang="en-US" altLang="zh-TW" dirty="0" smtClean="0"/>
              <a:t>Code =&gt; Monolithic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Binary </a:t>
            </a:r>
            <a:r>
              <a:rPr lang="en-US" altLang="zh-TW" dirty="0" smtClean="0"/>
              <a:t>Code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Service  =&gt; </a:t>
            </a:r>
            <a:r>
              <a:rPr lang="en-US" altLang="zh-TW" dirty="0" smtClean="0">
                <a:solidFill>
                  <a:srgbClr val="FF0000"/>
                </a:solidFill>
              </a:rPr>
              <a:t>Microservice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b="1" dirty="0"/>
              <a:t>Operating </a:t>
            </a:r>
            <a:r>
              <a:rPr lang="en-US" altLang="zh-TW" b="1" dirty="0" smtClean="0"/>
              <a:t>: </a:t>
            </a:r>
            <a:r>
              <a:rPr lang="en-US" altLang="zh-TW" b="1" dirty="0"/>
              <a:t>Application </a:t>
            </a:r>
            <a:r>
              <a:rPr lang="en-US" altLang="zh-TW" b="1" dirty="0" err="1" smtClean="0"/>
              <a:t>Maintainess</a:t>
            </a:r>
            <a:endParaRPr lang="en-US" altLang="zh-TW" b="1" dirty="0" smtClean="0"/>
          </a:p>
          <a:p>
            <a:pPr lvl="1"/>
            <a:r>
              <a:rPr lang="en-US" altLang="zh-TW" dirty="0" smtClean="0"/>
              <a:t>Simple vs</a:t>
            </a:r>
            <a:r>
              <a:rPr lang="en-US" altLang="zh-TW" dirty="0" smtClean="0"/>
              <a:t>. </a:t>
            </a:r>
            <a:r>
              <a:rPr lang="en-US" altLang="zh-TW" dirty="0" smtClean="0">
                <a:solidFill>
                  <a:srgbClr val="FF0000"/>
                </a:solidFill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</a:rPr>
              <a:t>omplex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Scale-Up </a:t>
            </a:r>
            <a:r>
              <a:rPr lang="en-US" altLang="zh-TW" dirty="0" smtClean="0"/>
              <a:t>vs. </a:t>
            </a:r>
            <a:r>
              <a:rPr lang="en-US" altLang="zh-TW" dirty="0" smtClean="0">
                <a:solidFill>
                  <a:srgbClr val="FF0000"/>
                </a:solidFill>
              </a:rPr>
              <a:t>Scale-Out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 </a:t>
            </a:r>
            <a:endParaRPr lang="zh-TW" altLang="en-US" dirty="0"/>
          </a:p>
        </p:txBody>
      </p:sp>
      <p:pic>
        <p:nvPicPr>
          <p:cNvPr id="4" name="內容版面配置區 3" descr="image0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7" y="1797780"/>
            <a:ext cx="7992889" cy="42955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 </a:t>
            </a:r>
            <a:endParaRPr lang="zh-TW" altLang="en-US" dirty="0"/>
          </a:p>
        </p:txBody>
      </p:sp>
      <p:pic>
        <p:nvPicPr>
          <p:cNvPr id="6" name="內容版面配置區 5" descr="MonolithVMicroservic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513920"/>
            <a:ext cx="8199542" cy="46122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pic>
        <p:nvPicPr>
          <p:cNvPr id="4" name="內容版面配置區 3" descr="ft78t4nlcbvsnujx.jpeg!1200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556792"/>
            <a:ext cx="8679160" cy="51125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pic>
        <p:nvPicPr>
          <p:cNvPr id="6" name="內容版面配置區 5" descr="0vlxhjidhetbe1nu!1200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052736"/>
            <a:ext cx="8280920" cy="2664296"/>
          </a:xfrm>
        </p:spPr>
      </p:pic>
      <p:pic>
        <p:nvPicPr>
          <p:cNvPr id="7" name="圖片 6" descr="k40maac83mcusb1a!120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789040"/>
            <a:ext cx="8280920" cy="2619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pic>
        <p:nvPicPr>
          <p:cNvPr id="6" name="內容版面配置區 5" descr="96lczq3q17i6kjon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3528" y="1551959"/>
            <a:ext cx="8640960" cy="48335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5793</TotalTime>
  <Words>979</Words>
  <Application>Microsoft Office PowerPoint</Application>
  <PresentationFormat>如螢幕大小 (4:3)</PresentationFormat>
  <Paragraphs>138</Paragraphs>
  <Slides>23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Microservice</vt:lpstr>
      <vt:lpstr>Agenda</vt:lpstr>
      <vt:lpstr>Monolithic  vs. Microservice</vt:lpstr>
      <vt:lpstr>Monolithic  vs. Microservice</vt:lpstr>
      <vt:lpstr>Example 1 </vt:lpstr>
      <vt:lpstr>Example 1 </vt:lpstr>
      <vt:lpstr>Example 2</vt:lpstr>
      <vt:lpstr>Example 2</vt:lpstr>
      <vt:lpstr>Example 2</vt:lpstr>
      <vt:lpstr>Stateless Service</vt:lpstr>
      <vt:lpstr>Sharing info between services?</vt:lpstr>
      <vt:lpstr>Service Discovery</vt:lpstr>
      <vt:lpstr>Service Discovery</vt:lpstr>
      <vt:lpstr>DIY - Redis</vt:lpstr>
      <vt:lpstr>DIY - Redis</vt:lpstr>
      <vt:lpstr>投影片 16</vt:lpstr>
      <vt:lpstr>DIY - Redis</vt:lpstr>
      <vt:lpstr>DIY 1 – Sharing Session Data</vt:lpstr>
      <vt:lpstr>DIY 1 – Sharing Session Data</vt:lpstr>
      <vt:lpstr>DIY 2 – Who is online (Service Discovery)</vt:lpstr>
      <vt:lpstr>DIY 2 – Who is online (Service Discovery)</vt:lpstr>
      <vt:lpstr>DIY 3 – Who is online/offline (Service Discovery)</vt:lpstr>
      <vt:lpstr>Ref.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&amp; Redis</dc:title>
  <dc:creator>jim.liu</dc:creator>
  <cp:lastModifiedBy>jim.liu</cp:lastModifiedBy>
  <cp:revision>64</cp:revision>
  <dcterms:created xsi:type="dcterms:W3CDTF">2019-07-25T05:53:40Z</dcterms:created>
  <dcterms:modified xsi:type="dcterms:W3CDTF">2019-08-12T05:40:25Z</dcterms:modified>
</cp:coreProperties>
</file>