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70" r:id="rId13"/>
    <p:sldId id="273" r:id="rId14"/>
    <p:sldId id="276" r:id="rId15"/>
    <p:sldId id="266" r:id="rId16"/>
    <p:sldId id="278" r:id="rId17"/>
    <p:sldId id="277" r:id="rId18"/>
    <p:sldId id="274" r:id="rId19"/>
    <p:sldId id="268" r:id="rId20"/>
    <p:sldId id="271" r:id="rId21"/>
    <p:sldId id="275" r:id="rId22"/>
    <p:sldId id="272" r:id="rId23"/>
    <p:sldId id="25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微服務架構下給維運團隊的彈性就大很多。維運團對開始有機會個別監控每個獨立的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可以個別升級，備分，維護等。碰到問題也能個別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甚至也能在修復時關閉部分功能，分區維修，將使用者的影響降到最低。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效能不足時，也能視個別服務的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loading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不同，只針對特定的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維運團隊對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的狀況掌握的精確程度，可以遠高於單體式的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不過，相對於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的佈署，微服務架構也相對的複雜。最傳統的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你可能只需要搞定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+ database,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改成微服務架構你要裝的 東西就多了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Chaos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：可以随机关闭生产环境中的实例，确保网站系统能够经受故障的考验，同时不会影响客户的正常使用。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RESTful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服务的调用中人为引入延迟来模拟服务降级，测量上游服务是否会做出恰当响应。通过引入长时间延迟，还可以模拟节点甚至整个服务不可用。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Conformity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：查找不符合最佳实践的实例，并将其关闭。例如，如果某个实例不在自动伸缩组里，那么就将其关闭，让服务所有者能重新让其正常启动。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Doctor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：查找不健康实例的工具，除了运行在每个实例上的健康检查，还会监控外部健康信号，一旦发现不健康实例就会将其移出服务组。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Janitor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：查找不再需要的资源，将其回收，这能在一定程度上降低云资源的浪费。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：这是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Conformity Monkey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的一个扩展，检查系统的安全漏洞，同时也会保证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DRM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证书仍然有效。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10-18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：运行本地化及国际化的配置检查，确保不同地区、使用不同语言和字符集的用户能正常使用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Netflix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Chaos Gorilla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Chaos Monkey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的升级版，可以模拟整个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Availability Zone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故障，以验证在不影响用户，且无需人工干预的情况下，能够自动进行可用区的重新平衡。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liu7434/microservice-sample/blob/master/model/session_redis.js" TargetMode="External"/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1.j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2.j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edis.io/topics/benchmarks" TargetMode="External"/><Relationship Id="rId3" Type="http://schemas.openxmlformats.org/officeDocument/2006/relationships/hyperlink" Target="https://docs.microsoft.com/zh-tw/dotnet/standard/microservices-architecture/architect-microservice-container-applications/microservices-architecture" TargetMode="External"/><Relationship Id="rId7" Type="http://schemas.openxmlformats.org/officeDocument/2006/relationships/hyperlink" Target="https://redis.io/" TargetMode="External"/><Relationship Id="rId2" Type="http://schemas.openxmlformats.org/officeDocument/2006/relationships/hyperlink" Target="https://columns.chicken-house.net/2016/09/15/microservice-case-study-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6kr.com/p/5104897" TargetMode="External"/><Relationship Id="rId5" Type="http://schemas.openxmlformats.org/officeDocument/2006/relationships/hyperlink" Target="https://www.carlrippon.com/scalable-and-performant-asp-net-core-web-apis-microservices/" TargetMode="External"/><Relationship Id="rId4" Type="http://schemas.openxmlformats.org/officeDocument/2006/relationships/hyperlink" Target="https://www.codeproject.com/Articles/1276639/Microservice-using-ASP-NET-C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Jim Liu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Stateless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When Service crashed =&gt; </a:t>
            </a:r>
            <a:r>
              <a:rPr lang="en-US" altLang="zh-TW" dirty="0" smtClean="0">
                <a:solidFill>
                  <a:srgbClr val="FF0000"/>
                </a:solidFill>
              </a:rPr>
              <a:t>Turn off  &amp; Start new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When Auto-Scaling =&gt;  </a:t>
            </a:r>
            <a:r>
              <a:rPr lang="en-US" altLang="zh-TW" dirty="0" smtClean="0">
                <a:solidFill>
                  <a:srgbClr val="FF0000"/>
                </a:solidFill>
              </a:rPr>
              <a:t>Start new | Turn off</a:t>
            </a:r>
          </a:p>
          <a:p>
            <a:endParaRPr lang="en-US" altLang="zh-TW" dirty="0"/>
          </a:p>
          <a:p>
            <a:r>
              <a:rPr lang="en-US" altLang="zh-TW" dirty="0" smtClean="0"/>
              <a:t>Service must be </a:t>
            </a:r>
            <a:r>
              <a:rPr lang="en-US" altLang="zh-TW" b="1" dirty="0" smtClean="0">
                <a:solidFill>
                  <a:srgbClr val="FF0000"/>
                </a:solidFill>
              </a:rPr>
              <a:t>STATELESS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(pure , functional) to prevent data-losing</a:t>
            </a:r>
          </a:p>
          <a:p>
            <a:pPr lvl="1"/>
            <a:r>
              <a:rPr lang="en-US" altLang="zh-TW" dirty="0" smtClean="0"/>
              <a:t>No info in in-app-memory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 Outside Storage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ACK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(Queue)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Status Flag</a:t>
            </a:r>
            <a:r>
              <a:rPr lang="en-US" altLang="zh-TW" dirty="0" smtClean="0"/>
              <a:t> (DB)</a:t>
            </a:r>
          </a:p>
          <a:p>
            <a:pPr lvl="1"/>
            <a:r>
              <a:rPr lang="en-US" altLang="zh-TW" dirty="0" smtClean="0"/>
              <a:t>Outside Storage </a:t>
            </a:r>
            <a:r>
              <a:rPr lang="en-US" altLang="zh-TW" dirty="0" smtClean="0">
                <a:solidFill>
                  <a:srgbClr val="FF0000"/>
                </a:solidFill>
              </a:rPr>
              <a:t>Data-persisting</a:t>
            </a:r>
            <a:r>
              <a:rPr lang="en-US" altLang="zh-TW" dirty="0" smtClean="0"/>
              <a:t> &amp; </a:t>
            </a:r>
            <a:r>
              <a:rPr lang="en-US" altLang="zh-TW" dirty="0" smtClean="0">
                <a:solidFill>
                  <a:srgbClr val="FF0000"/>
                </a:solidFill>
              </a:rPr>
              <a:t>HA</a:t>
            </a:r>
          </a:p>
          <a:p>
            <a:pPr lvl="1"/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Sharing info between services?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772817"/>
            <a:ext cx="8496944" cy="2016224"/>
          </a:xfrm>
        </p:spPr>
        <p:txBody>
          <a:bodyPr/>
          <a:lstStyle/>
          <a:p>
            <a:r>
              <a:rPr lang="en-US" altLang="zh-TW" dirty="0" smtClean="0"/>
              <a:t>Sync : Socket, Restful, gRPC,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Websocket</a:t>
            </a:r>
            <a:endParaRPr lang="en-US" altLang="zh-TW" dirty="0" smtClean="0"/>
          </a:p>
          <a:p>
            <a:r>
              <a:rPr lang="en-US" altLang="zh-TW" dirty="0" err="1" smtClean="0"/>
              <a:t>Async</a:t>
            </a:r>
            <a:r>
              <a:rPr lang="en-US" altLang="zh-TW" dirty="0" smtClean="0"/>
              <a:t> :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RabbitMQ</a:t>
            </a:r>
            <a:r>
              <a:rPr lang="en-US" altLang="zh-TW" dirty="0" smtClean="0"/>
              <a:t>, Kafka,….</a:t>
            </a:r>
          </a:p>
          <a:p>
            <a:r>
              <a:rPr lang="en-US" altLang="zh-TW" dirty="0" smtClean="0"/>
              <a:t>Both :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Memcached</a:t>
            </a:r>
            <a:r>
              <a:rPr lang="en-US" altLang="zh-TW" dirty="0"/>
              <a:t> </a:t>
            </a:r>
            <a:r>
              <a:rPr lang="en-US" altLang="zh-TW" dirty="0" smtClean="0"/>
              <a:t>… </a:t>
            </a:r>
          </a:p>
          <a:p>
            <a:endParaRPr lang="zh-TW" altLang="en-US" dirty="0"/>
          </a:p>
        </p:txBody>
      </p:sp>
      <p:pic>
        <p:nvPicPr>
          <p:cNvPr id="4" name="圖片 3" descr="1*UnYL-2r54_7AnEwQv0cV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797152"/>
            <a:ext cx="5533758" cy="2060848"/>
          </a:xfrm>
          <a:prstGeom prst="rect">
            <a:avLst/>
          </a:prstGeom>
        </p:spPr>
      </p:pic>
      <p:pic>
        <p:nvPicPr>
          <p:cNvPr id="5" name="圖片 4" descr="1*2xRfmSI_vPVcRTNV2IJrx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17032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- 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068960"/>
            <a:ext cx="8363272" cy="35283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In-Memory</a:t>
            </a:r>
            <a:r>
              <a:rPr lang="en-US" altLang="zh-TW" dirty="0" smtClean="0"/>
              <a:t> Key-Value DB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Data persisting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</a:t>
            </a:r>
            <a:r>
              <a:rPr lang="en-US" altLang="zh-TW" dirty="0" smtClean="0"/>
              <a:t> (Replication &amp; Cluster) Ready</a:t>
            </a:r>
          </a:p>
          <a:p>
            <a:r>
              <a:rPr lang="en-US" altLang="zh-TW" dirty="0" smtClean="0"/>
              <a:t>Multi-Types</a:t>
            </a:r>
          </a:p>
          <a:p>
            <a:r>
              <a:rPr lang="en-US" altLang="zh-TW" dirty="0" smtClean="0"/>
              <a:t>Transaction (Atomic Operation) Ready</a:t>
            </a:r>
          </a:p>
          <a:p>
            <a:r>
              <a:rPr lang="en-US" altLang="zh-TW" dirty="0" smtClean="0"/>
              <a:t>LUA Script programming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1*2xRfmSI_vPVcRTNV2IJr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340768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-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3898776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Type: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hashes</a:t>
            </a:r>
          </a:p>
          <a:p>
            <a:pPr lvl="1"/>
            <a:r>
              <a:rPr lang="en-US" altLang="zh-TW" dirty="0" smtClean="0"/>
              <a:t>lists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 sets</a:t>
            </a:r>
          </a:p>
          <a:p>
            <a:pPr lvl="1"/>
            <a:r>
              <a:rPr lang="en-US" altLang="zh-TW" dirty="0" smtClean="0"/>
              <a:t>bitmaps</a:t>
            </a:r>
          </a:p>
          <a:p>
            <a:pPr lvl="1"/>
            <a:r>
              <a:rPr lang="en-US" altLang="zh-TW" dirty="0" smtClean="0"/>
              <a:t>geo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Pub/Sub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streams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39952" y="1340768"/>
            <a:ext cx="4546848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Leaderboards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Counting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Pub/Sub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Performance: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5868144" cy="40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45024"/>
            <a:ext cx="4994017" cy="30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-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4464496" cy="392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564904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hlinkClick r:id="rId2" action="ppaction://hlinksldjump"/>
              </a:rPr>
              <a:t>Monolithic vs. Microservice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Stateless Service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sldjump"/>
              </a:rPr>
              <a:t>Sharing Info Between Services</a:t>
            </a:r>
            <a:endParaRPr lang="en-US" altLang="zh-TW" dirty="0" smtClean="0"/>
          </a:p>
          <a:p>
            <a:r>
              <a:rPr lang="en-US" altLang="zh-TW" dirty="0" smtClean="0">
                <a:hlinkClick r:id="rId5" action="ppaction://hlinksldjump"/>
              </a:rPr>
              <a:t>Service Discovery</a:t>
            </a:r>
            <a:endParaRPr lang="en-US" altLang="zh-TW" dirty="0" smtClean="0"/>
          </a:p>
          <a:p>
            <a:r>
              <a:rPr lang="en-US" altLang="zh-TW" dirty="0" smtClean="0"/>
              <a:t>DIY: </a:t>
            </a:r>
          </a:p>
          <a:p>
            <a:pPr lvl="1"/>
            <a:r>
              <a:rPr lang="en-US" altLang="zh-TW" dirty="0" smtClean="0">
                <a:hlinkClick r:id="rId6" action="ppaction://hlinksldjump"/>
              </a:rPr>
              <a:t>Memory DB : Redis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Message </a:t>
            </a:r>
            <a:r>
              <a:rPr lang="en-US" altLang="zh-TW" dirty="0" smtClean="0"/>
              <a:t>Queue : RabbitMQ  </a:t>
            </a:r>
            <a:r>
              <a:rPr lang="en-US" altLang="zh-TW" dirty="0" smtClean="0">
                <a:solidFill>
                  <a:srgbClr val="FFC000"/>
                </a:solidFill>
              </a:rPr>
              <a:t>(TBD…)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Cloud Platform </a:t>
            </a:r>
            <a:r>
              <a:rPr lang="en-US" altLang="zh-TW" dirty="0" smtClean="0"/>
              <a:t>: </a:t>
            </a:r>
            <a:r>
              <a:rPr lang="en-US" altLang="zh-TW" smtClean="0"/>
              <a:t>AWS </a:t>
            </a:r>
            <a:r>
              <a:rPr lang="en-US" altLang="zh-TW" smtClean="0">
                <a:solidFill>
                  <a:srgbClr val="FFC000"/>
                </a:solidFill>
              </a:rPr>
              <a:t>(</a:t>
            </a:r>
            <a:r>
              <a:rPr lang="en-US" altLang="zh-TW" dirty="0" smtClean="0">
                <a:solidFill>
                  <a:srgbClr val="FFC000"/>
                </a:solidFill>
              </a:rPr>
              <a:t>TBD…)</a:t>
            </a:r>
          </a:p>
          <a:p>
            <a:pPr lvl="1"/>
            <a:r>
              <a:rPr lang="en-US" altLang="zh-TW" dirty="0" smtClean="0"/>
              <a:t>Container : Docker  </a:t>
            </a:r>
            <a:r>
              <a:rPr lang="en-US" altLang="zh-TW" dirty="0" smtClean="0">
                <a:solidFill>
                  <a:srgbClr val="FFC000"/>
                </a:solidFill>
              </a:rPr>
              <a:t>(TBD…)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Container Manager : K8S  </a:t>
            </a:r>
            <a:r>
              <a:rPr lang="en-US" altLang="zh-TW" dirty="0" smtClean="0">
                <a:solidFill>
                  <a:srgbClr val="FFC000"/>
                </a:solidFill>
              </a:rPr>
              <a:t>(TBD…)</a:t>
            </a:r>
          </a:p>
          <a:p>
            <a:r>
              <a:rPr lang="en-US" altLang="zh-TW" dirty="0" smtClean="0">
                <a:hlinkClick r:id="rId7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420888"/>
            <a:ext cx="3600400" cy="4104457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alist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srem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 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276872"/>
            <a:ext cx="41044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https://github.com/jimliu7434/microservice-sample/blob/master/service/pods1.js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3 – Who is online/offline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/>
              <a:t>Redis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something HAPPENED </a:t>
            </a:r>
          </a:p>
          <a:p>
            <a:pPr>
              <a:buNone/>
            </a:pPr>
            <a:r>
              <a:rPr lang="en-US" altLang="zh-TW" dirty="0" smtClean="0"/>
              <a:t>    ( ex: service go Up or Down )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https://github.com/jimliu7434/microservice-sample/blob/master/service/pods2.js</a:t>
            </a:r>
            <a:endParaRPr lang="en-US" altLang="zh-TW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hlinkClick r:id="rId2"/>
              </a:rPr>
              <a:t>https://columns.chicken-house.net/2016/09/15/microservice-case-study-01/#operating-team-application-maintainess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https://docs.microsoft.com/zh-tw/dotnet/standard/microservices-architecture/architect-microservice-container-applications/microservices-architecture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https://www.codeproject.com/Articles/1276639/Microservice-using-ASP-NET-Core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https://36kr.com/p/5104897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https://redis.io/</a:t>
            </a:r>
            <a:endParaRPr lang="en-US" altLang="zh-TW" dirty="0" smtClean="0"/>
          </a:p>
          <a:p>
            <a:r>
              <a:rPr lang="en-US" altLang="zh-TW" dirty="0" smtClean="0">
                <a:hlinkClick r:id="rId8"/>
              </a:rPr>
              <a:t>https://redis.io/topics/benchmarks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vs.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microservice-slides-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105" y="1268760"/>
            <a:ext cx="8634383" cy="5211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vs.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TW" b="1" dirty="0"/>
              <a:t>Develop </a:t>
            </a:r>
            <a:r>
              <a:rPr lang="en-US" altLang="zh-TW" b="1" dirty="0" smtClean="0"/>
              <a:t>: </a:t>
            </a:r>
            <a:r>
              <a:rPr lang="en-US" altLang="zh-TW" b="1" dirty="0"/>
              <a:t>Reuse of </a:t>
            </a:r>
            <a:r>
              <a:rPr lang="en-US" altLang="zh-TW" b="1" dirty="0" smtClean="0"/>
              <a:t>Codes</a:t>
            </a:r>
          </a:p>
          <a:p>
            <a:pPr lvl="1"/>
            <a:r>
              <a:rPr lang="en-US" altLang="zh-TW" dirty="0" smtClean="0"/>
              <a:t>Source Code =&gt; Monolithic</a:t>
            </a:r>
          </a:p>
          <a:p>
            <a:pPr lvl="1"/>
            <a:r>
              <a:rPr lang="en-US" altLang="zh-TW" dirty="0" smtClean="0"/>
              <a:t>Binary Code</a:t>
            </a:r>
          </a:p>
          <a:p>
            <a:pPr lvl="1"/>
            <a:r>
              <a:rPr lang="en-US" altLang="zh-TW" dirty="0" smtClean="0"/>
              <a:t>Service  =&gt; </a:t>
            </a:r>
            <a:r>
              <a:rPr lang="en-US" altLang="zh-TW" dirty="0" smtClean="0">
                <a:solidFill>
                  <a:srgbClr val="FF0000"/>
                </a:solidFill>
              </a:rPr>
              <a:t>Microservice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b="1" dirty="0"/>
              <a:t>Operating </a:t>
            </a:r>
            <a:r>
              <a:rPr lang="en-US" altLang="zh-TW" b="1" dirty="0" smtClean="0"/>
              <a:t>: </a:t>
            </a:r>
            <a:r>
              <a:rPr lang="en-US" altLang="zh-TW" b="1" dirty="0"/>
              <a:t>Application </a:t>
            </a:r>
            <a:r>
              <a:rPr lang="en-US" altLang="zh-TW" b="1" dirty="0" err="1" smtClean="0"/>
              <a:t>Maintainess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Simple vs. </a:t>
            </a:r>
            <a:r>
              <a:rPr lang="en-US" altLang="zh-TW" dirty="0" smtClean="0">
                <a:solidFill>
                  <a:srgbClr val="FF0000"/>
                </a:solidFill>
              </a:rPr>
              <a:t>Complex</a:t>
            </a:r>
          </a:p>
          <a:p>
            <a:pPr lvl="1"/>
            <a:r>
              <a:rPr lang="en-US" altLang="zh-TW" dirty="0" smtClean="0"/>
              <a:t>Scale-Up vs. </a:t>
            </a:r>
            <a:r>
              <a:rPr lang="en-US" altLang="zh-TW" dirty="0" smtClean="0">
                <a:solidFill>
                  <a:srgbClr val="FF0000"/>
                </a:solidFill>
              </a:rPr>
              <a:t>Scale-Out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4" name="內容版面配置區 3" descr="image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97780"/>
            <a:ext cx="7992889" cy="42955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6" name="內容版面配置區 5" descr="MonolithVMicroserv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513920"/>
            <a:ext cx="8199542" cy="46122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4" name="內容版面配置區 3" descr="ft78t4nlcbvsnujx.jpeg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8679160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0vlxhjidhetbe1nu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8280920" cy="2664296"/>
          </a:xfrm>
        </p:spPr>
      </p:pic>
      <p:pic>
        <p:nvPicPr>
          <p:cNvPr id="7" name="圖片 6" descr="k40maac83mcusb1a!120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8280920" cy="261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96lczq3q17i6kjon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551959"/>
            <a:ext cx="8640960" cy="4833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952</Words>
  <Application>Microsoft Office PowerPoint</Application>
  <PresentationFormat>如螢幕大小 (4:3)</PresentationFormat>
  <Paragraphs>135</Paragraphs>
  <Slides>23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Microservice</vt:lpstr>
      <vt:lpstr>Agenda</vt:lpstr>
      <vt:lpstr>Monolithic  vs. Microservice</vt:lpstr>
      <vt:lpstr>Monolithic  vs. Microservice</vt:lpstr>
      <vt:lpstr>Example 1 </vt:lpstr>
      <vt:lpstr>Example 1 </vt:lpstr>
      <vt:lpstr>Example 2</vt:lpstr>
      <vt:lpstr>Example 2</vt:lpstr>
      <vt:lpstr>Example 2</vt:lpstr>
      <vt:lpstr>Stateless Service</vt:lpstr>
      <vt:lpstr>Sharing info between services?</vt:lpstr>
      <vt:lpstr>Service Discovery</vt:lpstr>
      <vt:lpstr>Service Discovery</vt:lpstr>
      <vt:lpstr>DIY - Redis</vt:lpstr>
      <vt:lpstr>DIY - Redis</vt:lpstr>
      <vt:lpstr>投影片 16</vt:lpstr>
      <vt:lpstr>DIY - Redis</vt:lpstr>
      <vt:lpstr>DIY 1 – Sharing Session Data</vt:lpstr>
      <vt:lpstr>DIY 1 – Sharing Session Data</vt:lpstr>
      <vt:lpstr>DIY 2 – Who is online (Service Discovery)</vt:lpstr>
      <vt:lpstr>DIY 2 – Who is online (Service Discovery)</vt:lpstr>
      <vt:lpstr>DIY 3 – Who is online/offline (Service Discovery)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65</cp:revision>
  <dcterms:created xsi:type="dcterms:W3CDTF">2019-07-25T05:53:40Z</dcterms:created>
  <dcterms:modified xsi:type="dcterms:W3CDTF">2019-08-28T06:16:02Z</dcterms:modified>
</cp:coreProperties>
</file>