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18" r:id="rId2"/>
    <p:sldId id="338" r:id="rId3"/>
    <p:sldId id="339" r:id="rId4"/>
    <p:sldId id="341" r:id="rId5"/>
    <p:sldId id="342" r:id="rId6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339933"/>
    <a:srgbClr val="FAFDDF"/>
    <a:srgbClr val="FCFFDD"/>
    <a:srgbClr val="00AAF6"/>
    <a:srgbClr val="B0AC04"/>
    <a:srgbClr val="DDDDDD"/>
    <a:srgbClr val="990000"/>
    <a:srgbClr val="21BA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69" autoAdjust="0"/>
    <p:restoredTop sz="95637" autoAdjust="0"/>
  </p:normalViewPr>
  <p:slideViewPr>
    <p:cSldViewPr>
      <p:cViewPr>
        <p:scale>
          <a:sx n="75" d="100"/>
          <a:sy n="75" d="100"/>
        </p:scale>
        <p:origin x="-1517" y="-37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1554" y="-102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1325" cy="463550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900" y="0"/>
            <a:ext cx="2981325" cy="463550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823F0BA3-C395-4DA2-B94A-2A69CB7B3488}" type="datetimeFigureOut">
              <a:rPr lang="en-US"/>
              <a:pPr>
                <a:defRPr/>
              </a:pPr>
              <a:t>6/9/2011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1263"/>
            <a:ext cx="2981325" cy="463550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900" y="8831263"/>
            <a:ext cx="2981325" cy="463550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70D4F530-5B5D-4EF1-B6BC-E63654C98A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416425"/>
            <a:ext cx="550386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8831263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647BD132-5885-4852-A9DD-F66EECF6B1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DAACC9-BF8C-4557-A5E5-E26496EB13C5}" type="slidenum">
              <a:rPr lang="en-US" smtClean="0">
                <a:cs typeface="Arial" charset="0"/>
              </a:rPr>
              <a:pPr/>
              <a:t>1</a:t>
            </a:fld>
            <a:endParaRPr lang="en-US" smtClean="0">
              <a:cs typeface="Arial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 descr="COV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0" y="2133600"/>
            <a:ext cx="3810000" cy="609600"/>
          </a:xfrm>
        </p:spPr>
        <p:txBody>
          <a:bodyPr anchor="t"/>
          <a:lstStyle>
            <a:lvl1pPr algn="r">
              <a:defRPr sz="4000" b="0">
                <a:latin typeface="Arial Black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0" y="4191000"/>
            <a:ext cx="3200400" cy="457200"/>
          </a:xfrm>
        </p:spPr>
        <p:txBody>
          <a:bodyPr/>
          <a:lstStyle>
            <a:lvl1pPr marL="0" indent="0" algn="r">
              <a:buFontTx/>
              <a:buNone/>
              <a:defRPr sz="2000" i="1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76200" y="6477000"/>
            <a:ext cx="3810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9B5CE410-9ADE-4CA2-A931-10DE2E6458FE}" type="slidenum">
              <a:rPr lang="en-US" sz="1000" b="1">
                <a:cs typeface="+mn-cs"/>
              </a:rPr>
              <a:pPr>
                <a:defRPr/>
              </a:pPr>
              <a:t>‹#›</a:t>
            </a:fld>
            <a:endParaRPr lang="en-US" sz="1000" b="1" dirty="0"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458200" cy="4953000"/>
          </a:xfrm>
        </p:spPr>
        <p:txBody>
          <a:bodyPr/>
          <a:lstStyle>
            <a:lvl1pPr>
              <a:buClrTx/>
              <a:defRPr sz="2400"/>
            </a:lvl1pPr>
            <a:lvl2pPr>
              <a:buClrTx/>
              <a:defRPr sz="2000" b="1"/>
            </a:lvl2pPr>
            <a:lvl3pPr>
              <a:buClrTx/>
              <a:defRPr b="1"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 descr="INSIDE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04800" y="0"/>
            <a:ext cx="6858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Rectangle 16"/>
          <p:cNvSpPr>
            <a:spLocks noGrp="1" noChangeArrowheads="1"/>
          </p:cNvSpPr>
          <p:nvPr>
            <p:ph type="ctrTitle"/>
          </p:nvPr>
        </p:nvSpPr>
        <p:spPr>
          <a:xfrm>
            <a:off x="4419600" y="1371600"/>
            <a:ext cx="4419600" cy="16002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b="1" i="1" dirty="0" smtClean="0">
                <a:latin typeface="+mn-lt"/>
              </a:rPr>
              <a:t>caTissue Development Project</a:t>
            </a:r>
            <a:endParaRPr lang="en-US" sz="3200" b="1" dirty="0" smtClean="0">
              <a:latin typeface="+mn-lt"/>
            </a:endParaRPr>
          </a:p>
        </p:txBody>
      </p:sp>
      <p:sp>
        <p:nvSpPr>
          <p:cNvPr id="15362" name="Subtitle 4"/>
          <p:cNvSpPr>
            <a:spLocks noGrp="1"/>
          </p:cNvSpPr>
          <p:nvPr>
            <p:ph type="subTitle" idx="1"/>
          </p:nvPr>
        </p:nvSpPr>
        <p:spPr>
          <a:xfrm>
            <a:off x="5486400" y="4191000"/>
            <a:ext cx="3200400" cy="76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200" smtClean="0"/>
              <a:t>C3PR Integration</a:t>
            </a:r>
          </a:p>
          <a:p>
            <a:pPr>
              <a:lnSpc>
                <a:spcPct val="80000"/>
              </a:lnSpc>
            </a:pPr>
            <a:r>
              <a:rPr lang="en-US" sz="1200" smtClean="0"/>
              <a:t>June 9, 2011</a:t>
            </a:r>
          </a:p>
          <a:p>
            <a:pPr>
              <a:lnSpc>
                <a:spcPct val="80000"/>
              </a:lnSpc>
            </a:pPr>
            <a:r>
              <a:rPr lang="en-US" sz="1200" smtClean="0"/>
              <a:t>By Patrick McConnell</a:t>
            </a:r>
            <a:r>
              <a:rPr lang="en-US" sz="1000" smtClean="0"/>
              <a:t> &amp;</a:t>
            </a:r>
            <a:r>
              <a:rPr lang="en-US" sz="1200" smtClean="0"/>
              <a:t> Denis Krylov</a:t>
            </a:r>
          </a:p>
          <a:p>
            <a:pPr>
              <a:lnSpc>
                <a:spcPct val="80000"/>
              </a:lnSpc>
            </a:pPr>
            <a:endParaRPr lang="en-US" sz="1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Cases</a:t>
            </a:r>
          </a:p>
        </p:txBody>
      </p:sp>
      <p:graphicFrame>
        <p:nvGraphicFramePr>
          <p:cNvPr id="17572" name="Group 164"/>
          <p:cNvGraphicFramePr>
            <a:graphicFrameLocks noGrp="1"/>
          </p:cNvGraphicFramePr>
          <p:nvPr/>
        </p:nvGraphicFramePr>
        <p:xfrm>
          <a:off x="1371600" y="2133600"/>
          <a:ext cx="6419850" cy="2195513"/>
        </p:xfrm>
        <a:graphic>
          <a:graphicData uri="http://schemas.openxmlformats.org/drawingml/2006/table">
            <a:tbl>
              <a:tblPr/>
              <a:tblGrid>
                <a:gridCol w="1101725"/>
                <a:gridCol w="1454150"/>
                <a:gridCol w="1257300"/>
                <a:gridCol w="2606675"/>
              </a:tblGrid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Application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Event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Data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Description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C3PR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Subject Created/Updated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Subject record.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caTissue needs to obtain subject data via Subject Management service. 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C3PR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Subject Registration Created/Updated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StudySubject record.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caTissue needs to obtain study subject data via Subject Registration service.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caTissue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Protocol Registration Created.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Collection Protocol Registration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caTissue needs to use a Registration service.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Component View</a:t>
            </a:r>
          </a:p>
        </p:txBody>
      </p:sp>
      <p:pic>
        <p:nvPicPr>
          <p:cNvPr id="19458" name="Picture 4" descr="Component View P2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219200"/>
            <a:ext cx="7553325" cy="516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C3PR Changes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smtClean="0"/>
              <a:t>New configuration property</a:t>
            </a:r>
          </a:p>
          <a:p>
            <a:pPr lvl="1"/>
            <a:r>
              <a:rPr lang="en-US" b="0" smtClean="0"/>
              <a:t>Location of caTissue’s notification service</a:t>
            </a:r>
          </a:p>
          <a:p>
            <a:r>
              <a:rPr lang="en-US" sz="2000" smtClean="0"/>
              <a:t>Notification delivery component (DONE)</a:t>
            </a:r>
          </a:p>
          <a:p>
            <a:pPr lvl="1"/>
            <a:r>
              <a:rPr lang="en-US" b="0" smtClean="0"/>
              <a:t>Intercepts events of interest in C3PR</a:t>
            </a:r>
          </a:p>
          <a:p>
            <a:pPr lvl="1"/>
            <a:r>
              <a:rPr lang="en-US" b="0" smtClean="0"/>
              <a:t>Sends notifications to caTissue’s grid service</a:t>
            </a:r>
          </a:p>
          <a:p>
            <a:pPr lvl="1"/>
            <a:r>
              <a:rPr lang="en-US" b="0" smtClean="0"/>
              <a:t>Implements reliable messaging and ordered delivery</a:t>
            </a:r>
          </a:p>
          <a:p>
            <a:r>
              <a:rPr lang="en-US" sz="2000" smtClean="0"/>
              <a:t>Registration Service</a:t>
            </a:r>
          </a:p>
          <a:p>
            <a:pPr lvl="1">
              <a:buClr>
                <a:schemeClr val="tx1"/>
              </a:buClr>
            </a:pPr>
            <a:r>
              <a:rPr lang="en-US" sz="1800" b="0" smtClean="0"/>
              <a:t>Not implemented at all by C3PR (though they have provided the interface)</a:t>
            </a:r>
          </a:p>
          <a:p>
            <a:pPr lvl="1">
              <a:buClr>
                <a:schemeClr val="tx1"/>
              </a:buClr>
            </a:pPr>
            <a:r>
              <a:rPr lang="en-US" sz="1800" b="0" smtClean="0"/>
              <a:t>Will implement minimal functionality required by caTissue </a:t>
            </a:r>
          </a:p>
          <a:p>
            <a:pPr lvl="1">
              <a:buClr>
                <a:schemeClr val="tx1"/>
              </a:buClr>
            </a:pPr>
            <a:r>
              <a:rPr lang="en-US" sz="1800" b="0" smtClean="0"/>
              <a:t>This means that the service will not be usable by all registration consumers, just tissue banking (e.g. no stratification, randomization, etc.)</a:t>
            </a:r>
          </a:p>
          <a:p>
            <a:pPr lvl="1"/>
            <a:endParaRPr lang="en-US" b="0" smtClean="0"/>
          </a:p>
          <a:p>
            <a:pPr lvl="1"/>
            <a:endParaRPr lang="en-US" sz="2400" b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Challenges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No reliable way to cross-link consent answers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Decided to keep out of the scope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Registration service is very conservative and needs a lot of information before a registration can become “On-Study”, while caTissue is liberal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Decided to go with partial (unfinished) registrations in C3PR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Long-term goal is to change the service specifications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Issues in cross-linking protocols across C3PR, CTRP, and caTissue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Different apps may identify a protocol differently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Exploring our options, such as matching by IRB ID/PI</a:t>
            </a:r>
          </a:p>
          <a:p>
            <a:pPr>
              <a:lnSpc>
                <a:spcPct val="90000"/>
              </a:lnSpc>
            </a:pPr>
            <a:endParaRPr lang="en-US" sz="240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15198</TotalTime>
  <Words>220</Words>
  <Application>Microsoft Macintosh PowerPoint</Application>
  <PresentationFormat>On-screen Show (4:3)</PresentationFormat>
  <Paragraphs>43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Design Template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Times New Roman</vt:lpstr>
      <vt:lpstr>Default Design</vt:lpstr>
      <vt:lpstr>Default Design</vt:lpstr>
      <vt:lpstr>Default Design</vt:lpstr>
      <vt:lpstr>caTissue Development Project</vt:lpstr>
      <vt:lpstr>Use Cases</vt:lpstr>
      <vt:lpstr>Component View</vt:lpstr>
      <vt:lpstr>C3PR Changes</vt:lpstr>
      <vt:lpstr>Challenges</vt:lpstr>
    </vt:vector>
  </TitlesOfParts>
  <Manager>Dr. Kevin Groch</Manager>
  <Company>SAIC-Frederick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caTissue 1.2 Development Project</dc:title>
  <dc:subject>Weekly status report</dc:subject>
  <dc:creator>Bijoy George</dc:creator>
  <cp:lastModifiedBy>denis krylov</cp:lastModifiedBy>
  <cp:revision>2291</cp:revision>
  <dcterms:created xsi:type="dcterms:W3CDTF">2011-03-22T20:00:56Z</dcterms:created>
  <dcterms:modified xsi:type="dcterms:W3CDTF">2011-06-09T17:21:40Z</dcterms:modified>
</cp:coreProperties>
</file>