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nis krylov" initials="d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999CA"/>
    <a:srgbClr val="22438E"/>
    <a:srgbClr val="F6921E"/>
    <a:srgbClr val="00AAF6"/>
    <a:srgbClr val="25408E"/>
    <a:srgbClr val="FFF1D7"/>
    <a:srgbClr val="49D0B2"/>
    <a:srgbClr val="1FA2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8" autoAdjust="0"/>
    <p:restoredTop sz="75886" autoAdjust="0"/>
  </p:normalViewPr>
  <p:slideViewPr>
    <p:cSldViewPr snapToGrid="0">
      <p:cViewPr varScale="1">
        <p:scale>
          <a:sx n="67" d="100"/>
          <a:sy n="67" d="100"/>
        </p:scale>
        <p:origin x="-1862" y="-8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26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1-17T10:05:38.683" idx="1">
    <p:pos x="2304" y="1860"/>
    <p:text>Arrows from caTissue to PSC/C3PR might indicate to a reader that we're doing p2p, while we really aren't. Probably not a big deal, just my $0.02.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 dirty="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fld id="{A309A3DC-FE26-46E5-A15F-4757A5F79241}" type="datetime1">
              <a:rPr lang="en-US"/>
              <a:pPr>
                <a:defRPr/>
              </a:pPr>
              <a:t>1/17/2011</a:t>
            </a:fld>
            <a:endParaRPr lang="en-US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 dirty="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fld id="{A60561D6-03D3-40F7-A2A3-69C7CA7FEA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fld id="{FCC6E670-DE33-4CEB-9545-66192B4D57D5}" type="datetime1">
              <a:rPr lang="en-US"/>
              <a:pPr>
                <a:defRPr/>
              </a:pPr>
              <a:t>1/17/2011</a:t>
            </a:fld>
            <a:endParaRPr lang="en-US" dirty="0"/>
          </a:p>
        </p:txBody>
      </p:sp>
      <p:sp>
        <p:nvSpPr>
          <p:cNvPr id="922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fld id="{ACC017DA-D3C4-4900-A9EA-778D9053A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/>
          <p:cNvSpPr/>
          <p:nvPr userDrawn="1"/>
        </p:nvSpPr>
        <p:spPr>
          <a:xfrm>
            <a:off x="2095500" y="1703136"/>
            <a:ext cx="4953000" cy="1295400"/>
          </a:xfrm>
          <a:prstGeom prst="roundRect">
            <a:avLst>
              <a:gd name="adj" fmla="val 9899"/>
            </a:avLst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100000" scaled="0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innerShdw blurRad="152400">
              <a:srgbClr val="000000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0" descr="SemanticBits_logo_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774950" y="2022475"/>
            <a:ext cx="35829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115462"/>
            <a:ext cx="7772400" cy="90171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 spc="-150" baseline="0">
                <a:solidFill>
                  <a:srgbClr val="22438E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20052"/>
            <a:ext cx="6400800" cy="69154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 typeface="Wingdings" charset="2"/>
              <a:buNone/>
              <a:defRPr spc="-150">
                <a:solidFill>
                  <a:srgbClr val="F6921E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061205" y="4950288"/>
            <a:ext cx="5021591" cy="353658"/>
          </a:xfrm>
          <a:prstGeom prst="rect">
            <a:avLst/>
          </a:prstGeom>
        </p:spPr>
        <p:txBody>
          <a:bodyPr vert="horz" anchor="ctr" anchorCtr="0"/>
          <a:lstStyle>
            <a:lvl1pPr algn="ctr">
              <a:buNone/>
              <a:defRPr sz="1600" i="0" spc="0">
                <a:solidFill>
                  <a:srgbClr val="6999CA"/>
                </a:solidFill>
                <a:latin typeface="Lucida Grande"/>
                <a:cs typeface="Lucida Grande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56077" y="5290980"/>
            <a:ext cx="5021591" cy="353658"/>
          </a:xfrm>
          <a:prstGeom prst="rect">
            <a:avLst/>
          </a:prstGeom>
        </p:spPr>
        <p:txBody>
          <a:bodyPr vert="horz" anchor="ctr" anchorCtr="0"/>
          <a:lstStyle>
            <a:lvl1pPr algn="ctr">
              <a:buNone/>
              <a:defRPr sz="1600" i="0" spc="0">
                <a:solidFill>
                  <a:srgbClr val="6999CA"/>
                </a:solidFill>
                <a:latin typeface="Lucida Grande"/>
                <a:cs typeface="Lucida Grande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 userDrawn="1"/>
        </p:nvSpPr>
        <p:spPr>
          <a:xfrm>
            <a:off x="992188" y="501650"/>
            <a:ext cx="1692275" cy="5857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22438E"/>
                </a:solidFill>
                <a:latin typeface="Lucida Grande"/>
                <a:ea typeface="Arial" charset="0"/>
                <a:cs typeface="Lucida Grande"/>
              </a:rPr>
              <a:t>Agenda</a:t>
            </a:r>
            <a:endParaRPr lang="en-US" sz="3200" dirty="0">
              <a:solidFill>
                <a:srgbClr val="22438E"/>
              </a:solidFill>
              <a:latin typeface="Lucida Grande"/>
              <a:ea typeface="Arial" charset="0"/>
              <a:cs typeface="Lucida Grande"/>
            </a:endParaRPr>
          </a:p>
        </p:txBody>
      </p:sp>
      <p:pic>
        <p:nvPicPr>
          <p:cNvPr id="4" name="Picture 6" descr="SemanticBits_logo_RGB.png"/>
          <p:cNvPicPr>
            <a:picLocks noChangeAspect="1"/>
          </p:cNvPicPr>
          <p:nvPr userDrawn="1"/>
        </p:nvPicPr>
        <p:blipFill>
          <a:blip r:embed="rId2"/>
          <a:srcRect r="81689"/>
          <a:stretch>
            <a:fillRect/>
          </a:stretch>
        </p:blipFill>
        <p:spPr bwMode="auto">
          <a:xfrm>
            <a:off x="252413" y="500063"/>
            <a:ext cx="6556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9"/>
          <p:cNvSpPr>
            <a:spLocks noGrp="1"/>
          </p:cNvSpPr>
          <p:nvPr>
            <p:ph sz="quarter" idx="10"/>
          </p:nvPr>
        </p:nvSpPr>
        <p:spPr>
          <a:xfrm>
            <a:off x="501559" y="1300077"/>
            <a:ext cx="8507065" cy="4902026"/>
          </a:xfrm>
          <a:prstGeom prst="rect">
            <a:avLst/>
          </a:prstGeom>
        </p:spPr>
        <p:txBody>
          <a:bodyPr vert="horz"/>
          <a:lstStyle>
            <a:lvl1pPr marL="514350" indent="-514350">
              <a:buClr>
                <a:srgbClr val="00AAF6"/>
              </a:buClr>
              <a:buFont typeface="+mj-lt"/>
              <a:buAutoNum type="arabicPeriod"/>
              <a:defRPr spc="-150" baseline="0">
                <a:latin typeface="Lucida Grande"/>
                <a:cs typeface="Lucida Grande"/>
              </a:defRPr>
            </a:lvl1pPr>
            <a:lvl2pPr marL="914400" indent="-457200">
              <a:buClr>
                <a:srgbClr val="00AAF6"/>
              </a:buClr>
              <a:buFont typeface="+mj-lt"/>
              <a:buAutoNum type="alphaLcPeriod"/>
              <a:defRPr spc="-150">
                <a:latin typeface="Lucida Grande"/>
                <a:cs typeface="Lucida Grande"/>
              </a:defRPr>
            </a:lvl2pPr>
            <a:lvl3pPr marL="1428750" indent="-514350">
              <a:buClr>
                <a:srgbClr val="00AAF6"/>
              </a:buClr>
              <a:buFont typeface="+mj-lt"/>
              <a:buAutoNum type="romanLcPeriod"/>
              <a:defRPr spc="-150">
                <a:latin typeface="Lucida Grande"/>
                <a:cs typeface="Lucida Grande"/>
              </a:defRPr>
            </a:lvl3pPr>
            <a:lvl4pPr marL="1714500" indent="-342900">
              <a:buFont typeface="+mj-ea"/>
              <a:buAutoNum type="circleNumDbPlain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 txBox="1">
            <a:spLocks/>
          </p:cNvSpPr>
          <p:nvPr userDrawn="1"/>
        </p:nvSpPr>
        <p:spPr bwMode="auto">
          <a:xfrm>
            <a:off x="6858000" y="6477000"/>
            <a:ext cx="2133600" cy="381000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blurRad="50800" dist="25400" dir="5160000">
              <a:srgbClr val="000000">
                <a:alpha val="90000"/>
              </a:srgbClr>
            </a:outerShdw>
          </a:effectLst>
        </p:spPr>
        <p:txBody>
          <a:bodyPr/>
          <a:lstStyle/>
          <a:p>
            <a:pPr algn="r">
              <a:defRPr/>
            </a:pPr>
            <a:fld id="{98B463D8-E5E3-4A09-A44A-6EEB3F6DFD35}" type="slidenum">
              <a:rPr lang="en-US" sz="1200" b="1">
                <a:solidFill>
                  <a:schemeClr val="bg1"/>
                </a:solidFill>
                <a:ea typeface="Arial" charset="0"/>
              </a:rPr>
              <a:pPr algn="r">
                <a:defRPr/>
              </a:pPr>
              <a:t>‹#›</a:t>
            </a:fld>
            <a:endParaRPr lang="en-US" sz="1200" b="1" dirty="0">
              <a:solidFill>
                <a:schemeClr val="bg1"/>
              </a:solidFill>
              <a:ea typeface="Arial" charset="0"/>
            </a:endParaRPr>
          </a:p>
        </p:txBody>
      </p:sp>
      <p:pic>
        <p:nvPicPr>
          <p:cNvPr id="5" name="Picture 6" descr="SemanticBits_logo_RGB.png"/>
          <p:cNvPicPr>
            <a:picLocks noChangeAspect="1"/>
          </p:cNvPicPr>
          <p:nvPr userDrawn="1"/>
        </p:nvPicPr>
        <p:blipFill>
          <a:blip r:embed="rId2"/>
          <a:srcRect r="81689"/>
          <a:stretch>
            <a:fillRect/>
          </a:stretch>
        </p:blipFill>
        <p:spPr bwMode="auto">
          <a:xfrm>
            <a:off x="252413" y="500063"/>
            <a:ext cx="6556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/>
          <p:cNvSpPr txBox="1"/>
          <p:nvPr userDrawn="1"/>
        </p:nvSpPr>
        <p:spPr>
          <a:xfrm>
            <a:off x="134938" y="6421438"/>
            <a:ext cx="2035175" cy="369887"/>
          </a:xfrm>
          <a:prstGeom prst="rect">
            <a:avLst/>
          </a:prstGeom>
          <a:noFill/>
          <a:effectLst>
            <a:outerShdw blurRad="50800" dist="25400" dir="510000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3"/>
                </a:solidFill>
                <a:ea typeface="Arial" charset="0"/>
              </a:rPr>
              <a:t>SemanticBits.com</a:t>
            </a:r>
            <a:endParaRPr lang="en-US" sz="1800" dirty="0">
              <a:solidFill>
                <a:schemeClr val="accent3"/>
              </a:solidFill>
              <a:ea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2806" y="442119"/>
            <a:ext cx="8181193" cy="685800"/>
          </a:xfrm>
          <a:prstGeom prst="rect">
            <a:avLst/>
          </a:prstGeom>
        </p:spPr>
        <p:txBody>
          <a:bodyPr anchor="ctr" anchorCtr="0"/>
          <a:lstStyle>
            <a:lvl1pPr>
              <a:defRPr sz="3200" spc="-150">
                <a:solidFill>
                  <a:srgbClr val="22438E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01559" y="1300077"/>
            <a:ext cx="8507065" cy="4902026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00AAF6"/>
              </a:buClr>
              <a:buFont typeface="Arial"/>
              <a:buChar char="•"/>
              <a:defRPr spc="-150">
                <a:latin typeface="Lucida Grande"/>
                <a:cs typeface="Lucida Grande"/>
              </a:defRPr>
            </a:lvl1pPr>
            <a:lvl2pPr>
              <a:buClr>
                <a:srgbClr val="00AAF6"/>
              </a:buClr>
              <a:buFont typeface="Arial"/>
              <a:buChar char="•"/>
              <a:defRPr spc="-150">
                <a:latin typeface="Lucida Grande"/>
                <a:cs typeface="Lucida Grande"/>
              </a:defRPr>
            </a:lvl2pPr>
            <a:lvl3pPr>
              <a:buClr>
                <a:srgbClr val="00AAF6"/>
              </a:buClr>
              <a:buFont typeface="Arial"/>
              <a:buChar char="•"/>
              <a:defRPr spc="-150">
                <a:latin typeface="Lucida Grande"/>
                <a:cs typeface="Lucida Grande"/>
              </a:defRPr>
            </a:lvl3pPr>
            <a:lvl4pPr>
              <a:buClr>
                <a:srgbClr val="00AAF6"/>
              </a:buClr>
              <a:buFont typeface="Arial"/>
              <a:buChar char="•"/>
              <a:defRPr spc="-150">
                <a:latin typeface="Lucida Grande"/>
                <a:cs typeface="Lucida Grande"/>
              </a:defRPr>
            </a:lvl4pPr>
            <a:lvl5pPr>
              <a:buClr>
                <a:srgbClr val="00AAF6"/>
              </a:buClr>
              <a:buFont typeface="Arial"/>
              <a:buChar char="•"/>
              <a:defRPr spc="-150">
                <a:latin typeface="Lucida Grande"/>
                <a:cs typeface="Lucida Grand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/>
          </p:cNvSpPr>
          <p:nvPr userDrawn="1"/>
        </p:nvSpPr>
        <p:spPr bwMode="auto">
          <a:xfrm>
            <a:off x="6858000" y="6477000"/>
            <a:ext cx="2133600" cy="381000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blurRad="50800" dist="25400" dir="5160000">
              <a:srgbClr val="000000">
                <a:alpha val="90000"/>
              </a:srgbClr>
            </a:outerShdw>
          </a:effectLst>
        </p:spPr>
        <p:txBody>
          <a:bodyPr/>
          <a:lstStyle/>
          <a:p>
            <a:pPr algn="r">
              <a:defRPr/>
            </a:pPr>
            <a:fld id="{E8DCA813-084E-4713-8791-2CE8F54918D9}" type="slidenum">
              <a:rPr lang="en-US" sz="1200" b="1">
                <a:solidFill>
                  <a:schemeClr val="bg1"/>
                </a:solidFill>
                <a:ea typeface="Arial" charset="0"/>
              </a:rPr>
              <a:pPr algn="r">
                <a:defRPr/>
              </a:pPr>
              <a:t>‹#›</a:t>
            </a:fld>
            <a:endParaRPr lang="en-US" sz="1200" b="1" dirty="0">
              <a:solidFill>
                <a:schemeClr val="bg1"/>
              </a:solidFill>
              <a:ea typeface="Arial" charset="0"/>
            </a:endParaRPr>
          </a:p>
        </p:txBody>
      </p:sp>
      <p:pic>
        <p:nvPicPr>
          <p:cNvPr id="6" name="Picture 10" descr="SemanticBits_logo_RGB.png"/>
          <p:cNvPicPr>
            <a:picLocks noChangeAspect="1"/>
          </p:cNvPicPr>
          <p:nvPr userDrawn="1"/>
        </p:nvPicPr>
        <p:blipFill>
          <a:blip r:embed="rId2"/>
          <a:srcRect r="81689"/>
          <a:stretch>
            <a:fillRect/>
          </a:stretch>
        </p:blipFill>
        <p:spPr bwMode="auto">
          <a:xfrm>
            <a:off x="252413" y="500063"/>
            <a:ext cx="6556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1"/>
          <p:cNvSpPr txBox="1"/>
          <p:nvPr userDrawn="1"/>
        </p:nvSpPr>
        <p:spPr>
          <a:xfrm>
            <a:off x="134938" y="6421438"/>
            <a:ext cx="2035175" cy="369887"/>
          </a:xfrm>
          <a:prstGeom prst="rect">
            <a:avLst/>
          </a:prstGeom>
          <a:noFill/>
          <a:effectLst>
            <a:outerShdw blurRad="50800" dist="25400" dir="510000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3"/>
                </a:solidFill>
                <a:ea typeface="Arial" charset="0"/>
              </a:rPr>
              <a:t>SemanticBits.com</a:t>
            </a:r>
            <a:endParaRPr lang="en-US" sz="1800" dirty="0">
              <a:solidFill>
                <a:schemeClr val="accent3"/>
              </a:solidFill>
              <a:ea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2806" y="442119"/>
            <a:ext cx="8181193" cy="685800"/>
          </a:xfrm>
          <a:prstGeom prst="rect">
            <a:avLst/>
          </a:prstGeom>
        </p:spPr>
        <p:txBody>
          <a:bodyPr anchor="ctr" anchorCtr="0"/>
          <a:lstStyle>
            <a:lvl1pPr>
              <a:defRPr sz="3200" spc="-150">
                <a:solidFill>
                  <a:srgbClr val="22438E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01559" y="1663739"/>
            <a:ext cx="8507065" cy="453836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00AAF6"/>
              </a:buClr>
              <a:buFont typeface="Arial"/>
              <a:buChar char="•"/>
              <a:defRPr spc="-150">
                <a:latin typeface="Lucida Grande"/>
                <a:cs typeface="Lucida Grande"/>
              </a:defRPr>
            </a:lvl1pPr>
            <a:lvl2pPr>
              <a:buClr>
                <a:srgbClr val="00AAF6"/>
              </a:buClr>
              <a:buFont typeface="Arial"/>
              <a:buChar char="•"/>
              <a:defRPr spc="-150">
                <a:latin typeface="Lucida Grande"/>
                <a:cs typeface="Lucida Grande"/>
              </a:defRPr>
            </a:lvl2pPr>
            <a:lvl3pPr>
              <a:buClr>
                <a:srgbClr val="00AAF6"/>
              </a:buClr>
              <a:buFont typeface="Arial"/>
              <a:buChar char="•"/>
              <a:defRPr spc="-150">
                <a:latin typeface="Lucida Grande"/>
                <a:cs typeface="Lucida Grande"/>
              </a:defRPr>
            </a:lvl3pPr>
            <a:lvl4pPr>
              <a:buClr>
                <a:srgbClr val="00AAF6"/>
              </a:buClr>
              <a:buFont typeface="Arial"/>
              <a:buChar char="•"/>
              <a:defRPr spc="-150">
                <a:latin typeface="Lucida Grande"/>
                <a:cs typeface="Lucida Grande"/>
              </a:defRPr>
            </a:lvl4pPr>
            <a:lvl5pPr>
              <a:buClr>
                <a:srgbClr val="00AAF6"/>
              </a:buClr>
              <a:buFont typeface="Arial"/>
              <a:buChar char="•"/>
              <a:defRPr spc="-150">
                <a:latin typeface="Lucida Grande"/>
                <a:cs typeface="Lucida Grand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ubtitle 6"/>
          <p:cNvSpPr>
            <a:spLocks noGrp="1" noChangeArrowheads="1"/>
          </p:cNvSpPr>
          <p:nvPr>
            <p:ph type="subTitle" idx="1"/>
          </p:nvPr>
        </p:nvSpPr>
        <p:spPr>
          <a:xfrm>
            <a:off x="0" y="1149397"/>
            <a:ext cx="9144000" cy="50449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 typeface="Wingdings" charset="2"/>
              <a:buNone/>
              <a:defRPr sz="2400" i="0" spc="-150" baseline="0">
                <a:solidFill>
                  <a:srgbClr val="F6921E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manticBits_logo_RGB.png"/>
          <p:cNvPicPr>
            <a:picLocks noChangeAspect="1"/>
          </p:cNvPicPr>
          <p:nvPr userDrawn="1"/>
        </p:nvPicPr>
        <p:blipFill>
          <a:blip r:embed="rId2"/>
          <a:srcRect r="81689"/>
          <a:stretch>
            <a:fillRect/>
          </a:stretch>
        </p:blipFill>
        <p:spPr bwMode="auto">
          <a:xfrm>
            <a:off x="252413" y="500063"/>
            <a:ext cx="6556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2806" y="442119"/>
            <a:ext cx="8181193" cy="685800"/>
          </a:xfrm>
          <a:prstGeom prst="rect">
            <a:avLst/>
          </a:prstGeom>
        </p:spPr>
        <p:txBody>
          <a:bodyPr anchor="ctr" anchorCtr="0"/>
          <a:lstStyle>
            <a:lvl1pPr>
              <a:defRPr sz="3200" spc="-150">
                <a:solidFill>
                  <a:srgbClr val="22438E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>
          <a:xfrm>
            <a:off x="0" y="1149397"/>
            <a:ext cx="9144000" cy="50449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 typeface="Wingdings" charset="2"/>
              <a:buNone/>
              <a:defRPr sz="2400" i="0" spc="-150" baseline="0">
                <a:solidFill>
                  <a:srgbClr val="F6921E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673583"/>
            <a:ext cx="9144000" cy="4695877"/>
          </a:xfrm>
          <a:prstGeom prst="rect">
            <a:avLst/>
          </a:prstGeom>
        </p:spPr>
        <p:txBody>
          <a:bodyPr vert="horz" anchor="t" anchorCtr="0"/>
          <a:lstStyle>
            <a:lvl1pPr algn="ctr">
              <a:buNone/>
              <a:defRPr sz="1600" spc="0" baseline="0">
                <a:solidFill>
                  <a:schemeClr val="bg2">
                    <a:lumMod val="60000"/>
                    <a:lumOff val="40000"/>
                  </a:schemeClr>
                </a:solidFill>
                <a:latin typeface="Lucida Grande"/>
                <a:cs typeface="Lucida Grande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inemaMac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35200" y="1943100"/>
            <a:ext cx="4367213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SemanticBits_logo_RGB.png"/>
          <p:cNvPicPr>
            <a:picLocks noChangeAspect="1"/>
          </p:cNvPicPr>
          <p:nvPr userDrawn="1"/>
        </p:nvPicPr>
        <p:blipFill>
          <a:blip r:embed="rId3"/>
          <a:srcRect r="81689"/>
          <a:stretch>
            <a:fillRect/>
          </a:stretch>
        </p:blipFill>
        <p:spPr bwMode="auto">
          <a:xfrm>
            <a:off x="252413" y="500063"/>
            <a:ext cx="6556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962806" y="442119"/>
            <a:ext cx="8181193" cy="685800"/>
          </a:xfrm>
          <a:prstGeom prst="rect">
            <a:avLst/>
          </a:prstGeom>
        </p:spPr>
        <p:txBody>
          <a:bodyPr anchor="ctr" anchorCtr="0"/>
          <a:lstStyle>
            <a:lvl1pPr>
              <a:defRPr sz="3200" spc="-150">
                <a:solidFill>
                  <a:srgbClr val="22438E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info-blo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33675" y="1962150"/>
            <a:ext cx="3262313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SemanticBits_logo_RGB.png"/>
          <p:cNvPicPr>
            <a:picLocks noChangeAspect="1"/>
          </p:cNvPicPr>
          <p:nvPr userDrawn="1"/>
        </p:nvPicPr>
        <p:blipFill>
          <a:blip r:embed="rId3"/>
          <a:srcRect r="81689"/>
          <a:stretch>
            <a:fillRect/>
          </a:stretch>
        </p:blipFill>
        <p:spPr bwMode="auto">
          <a:xfrm>
            <a:off x="252413" y="500063"/>
            <a:ext cx="6556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962806" y="442119"/>
            <a:ext cx="8181193" cy="685800"/>
          </a:xfrm>
          <a:prstGeom prst="rect">
            <a:avLst/>
          </a:prstGeom>
        </p:spPr>
        <p:txBody>
          <a:bodyPr anchor="ctr" anchorCtr="0"/>
          <a:lstStyle>
            <a:lvl1pPr>
              <a:defRPr sz="3200" spc="-150" baseline="0">
                <a:solidFill>
                  <a:srgbClr val="22438E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6858000" y="6477000"/>
            <a:ext cx="2133600" cy="381000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blurRad="50800" dist="25400" dir="5160000">
              <a:srgbClr val="000000">
                <a:alpha val="90000"/>
              </a:srgbClr>
            </a:outerShdw>
          </a:effectLst>
        </p:spPr>
        <p:txBody>
          <a:bodyPr/>
          <a:lstStyle/>
          <a:p>
            <a:pPr algn="r">
              <a:defRPr/>
            </a:pPr>
            <a:fld id="{A0B6252B-7230-4A57-AF76-DF72E6D20FB4}" type="slidenum">
              <a:rPr lang="en-US" sz="1200" b="1">
                <a:solidFill>
                  <a:schemeClr val="bg1"/>
                </a:solidFill>
                <a:ea typeface="Arial" charset="0"/>
              </a:rPr>
              <a:pPr algn="r">
                <a:defRPr/>
              </a:pPr>
              <a:t>‹#›</a:t>
            </a:fld>
            <a:endParaRPr lang="en-US" sz="1200" b="1" dirty="0">
              <a:solidFill>
                <a:schemeClr val="bg1"/>
              </a:solidFill>
              <a:ea typeface="Arial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34938" y="6421438"/>
            <a:ext cx="2035175" cy="369887"/>
          </a:xfrm>
          <a:prstGeom prst="rect">
            <a:avLst/>
          </a:prstGeom>
          <a:noFill/>
          <a:effectLst>
            <a:outerShdw blurRad="50800" dist="25400" dir="510000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3"/>
                </a:solidFill>
                <a:ea typeface="Arial" charset="0"/>
              </a:rPr>
              <a:t>SemanticBits.com</a:t>
            </a:r>
            <a:endParaRPr lang="en-US" sz="1800" dirty="0">
              <a:solidFill>
                <a:schemeClr val="accent3"/>
              </a:solidFill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5408E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5408E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5408E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5408E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5408E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Arial" pitchFamily="-106" charset="0"/>
          <a:ea typeface="ＭＳ Ｐゴシック" pitchFamily="-106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Arial" pitchFamily="-106" charset="0"/>
          <a:ea typeface="ＭＳ Ｐゴシック" pitchFamily="-106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Arial" pitchFamily="-106" charset="0"/>
          <a:ea typeface="ＭＳ Ｐゴシック" pitchFamily="-106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Arial" pitchFamily="-106" charset="0"/>
          <a:ea typeface="ＭＳ Ｐゴシック" pitchFamily="-106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114675"/>
            <a:ext cx="7772400" cy="9032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C3PR and PSC Integration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4219575"/>
            <a:ext cx="6400800" cy="6921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Approaches and Risks</a:t>
            </a:r>
            <a:endParaRPr lang="en-US" dirty="0"/>
          </a:p>
        </p:txBody>
      </p:sp>
      <p:sp>
        <p:nvSpPr>
          <p:cNvPr id="11267" name="Text Placeholder 9"/>
          <p:cNvSpPr>
            <a:spLocks noGrp="1"/>
          </p:cNvSpPr>
          <p:nvPr>
            <p:ph type="body" sz="quarter" idx="10"/>
          </p:nvPr>
        </p:nvSpPr>
        <p:spPr bwMode="auto">
          <a:xfrm>
            <a:off x="2060575" y="4949825"/>
            <a:ext cx="5022850" cy="3540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ea typeface="Lucida Grande"/>
              </a:rPr>
              <a:t>Patrick McConnell</a:t>
            </a:r>
          </a:p>
        </p:txBody>
      </p:sp>
      <p:sp>
        <p:nvSpPr>
          <p:cNvPr id="11268" name="Text Placeholder 10"/>
          <p:cNvSpPr>
            <a:spLocks noGrp="1"/>
          </p:cNvSpPr>
          <p:nvPr>
            <p:ph type="body" sz="quarter" idx="11"/>
          </p:nvPr>
        </p:nvSpPr>
        <p:spPr bwMode="auto">
          <a:xfrm>
            <a:off x="2055813" y="5291138"/>
            <a:ext cx="5021262" cy="3540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ea typeface="Lucida Grande"/>
              </a:rPr>
              <a:t>patrick.mcconnell@semanticbits.com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01650" y="1300163"/>
            <a:ext cx="8507413" cy="4902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Problem</a:t>
            </a:r>
          </a:p>
          <a:p>
            <a:pPr>
              <a:defRPr/>
            </a:pPr>
            <a:r>
              <a:rPr lang="en-US" dirty="0" smtClean="0"/>
              <a:t>Approach</a:t>
            </a:r>
          </a:p>
          <a:p>
            <a:pPr>
              <a:defRPr/>
            </a:pPr>
            <a:r>
              <a:rPr lang="en-US" dirty="0" smtClean="0"/>
              <a:t>Risks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62025" y="442913"/>
            <a:ext cx="8181975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>
          <a:xfrm>
            <a:off x="0" y="1149350"/>
            <a:ext cx="9144000" cy="5048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the best way to integrate?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223000" y="1885950"/>
            <a:ext cx="142240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Lucida Grande"/>
                <a:cs typeface="Lucida Grande"/>
              </a:rPr>
              <a:t>C3PR</a:t>
            </a:r>
            <a:endParaRPr lang="en-US" dirty="0">
              <a:latin typeface="Lucida Grande"/>
              <a:cs typeface="Lucida Grande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549400" y="1885950"/>
            <a:ext cx="142240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Lucida Grande"/>
                <a:cs typeface="Lucida Grande"/>
              </a:rPr>
              <a:t>PSC</a:t>
            </a:r>
            <a:endParaRPr lang="en-US" dirty="0">
              <a:latin typeface="Lucida Grande"/>
              <a:cs typeface="Lucida Grande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57600" y="4368800"/>
            <a:ext cx="182880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Lucida Grande"/>
                <a:cs typeface="Lucida Grande"/>
              </a:rPr>
              <a:t>caTissue</a:t>
            </a:r>
            <a:endParaRPr lang="en-US" dirty="0">
              <a:latin typeface="Lucida Grande"/>
              <a:cs typeface="Lucida Grande"/>
            </a:endParaRPr>
          </a:p>
        </p:txBody>
      </p:sp>
      <p:cxnSp>
        <p:nvCxnSpPr>
          <p:cNvPr id="18" name="Shape 17"/>
          <p:cNvCxnSpPr>
            <a:stCxn id="15" idx="2"/>
            <a:endCxn id="16" idx="1"/>
          </p:cNvCxnSpPr>
          <p:nvPr/>
        </p:nvCxnSpPr>
        <p:spPr>
          <a:xfrm rot="16200000" flipH="1">
            <a:off x="1984375" y="3228975"/>
            <a:ext cx="1949450" cy="13970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14" idx="2"/>
            <a:endCxn id="16" idx="3"/>
          </p:cNvCxnSpPr>
          <p:nvPr/>
        </p:nvCxnSpPr>
        <p:spPr>
          <a:xfrm rot="5400000">
            <a:off x="5235575" y="3203575"/>
            <a:ext cx="1949450" cy="1447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320" name="TextBox 21"/>
          <p:cNvSpPr txBox="1">
            <a:spLocks noChangeArrowheads="1"/>
          </p:cNvSpPr>
          <p:nvPr/>
        </p:nvSpPr>
        <p:spPr bwMode="auto">
          <a:xfrm>
            <a:off x="2032000" y="4946650"/>
            <a:ext cx="162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i="1">
                <a:latin typeface="Lucida Grande"/>
                <a:ea typeface="Lucida Grande"/>
                <a:cs typeface="Lucida Grande"/>
              </a:rPr>
              <a:t>Calendar Events</a:t>
            </a:r>
          </a:p>
        </p:txBody>
      </p:sp>
      <p:sp>
        <p:nvSpPr>
          <p:cNvPr id="13321" name="TextBox 22"/>
          <p:cNvSpPr txBox="1">
            <a:spLocks noChangeArrowheads="1"/>
          </p:cNvSpPr>
          <p:nvPr/>
        </p:nvSpPr>
        <p:spPr bwMode="auto">
          <a:xfrm>
            <a:off x="5499100" y="4946650"/>
            <a:ext cx="1905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Lucida Grande"/>
                <a:ea typeface="Lucida Grande"/>
                <a:cs typeface="Lucida Grande"/>
              </a:rPr>
              <a:t>Registration Events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62025" y="442913"/>
            <a:ext cx="8181975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>
          <a:xfrm>
            <a:off x="0" y="1149350"/>
            <a:ext cx="9144000" cy="5048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Integration via </a:t>
            </a:r>
            <a:r>
              <a:rPr lang="en-US" dirty="0" err="1" smtClean="0"/>
              <a:t>iHub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223000" y="1885950"/>
            <a:ext cx="142240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Lucida Grande"/>
                <a:cs typeface="Lucida Grande"/>
              </a:rPr>
              <a:t>C3PR</a:t>
            </a:r>
            <a:endParaRPr lang="en-US" dirty="0">
              <a:latin typeface="Lucida Grande"/>
              <a:cs typeface="Lucida Grande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549400" y="1885950"/>
            <a:ext cx="142240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Lucida Grande"/>
                <a:cs typeface="Lucida Grande"/>
              </a:rPr>
              <a:t>PSC</a:t>
            </a:r>
            <a:endParaRPr lang="en-US" dirty="0">
              <a:latin typeface="Lucida Grande"/>
              <a:cs typeface="Lucida Grande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57600" y="4368800"/>
            <a:ext cx="182880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Lucida Grande"/>
                <a:cs typeface="Lucida Grande"/>
              </a:rPr>
              <a:t>caTissue</a:t>
            </a:r>
            <a:endParaRPr lang="en-US" dirty="0">
              <a:latin typeface="Lucida Grande"/>
              <a:cs typeface="Lucida Grande"/>
            </a:endParaRPr>
          </a:p>
        </p:txBody>
      </p:sp>
      <p:cxnSp>
        <p:nvCxnSpPr>
          <p:cNvPr id="18" name="Shape 17"/>
          <p:cNvCxnSpPr>
            <a:stCxn id="15" idx="2"/>
            <a:endCxn id="16" idx="1"/>
          </p:cNvCxnSpPr>
          <p:nvPr/>
        </p:nvCxnSpPr>
        <p:spPr>
          <a:xfrm rot="16200000" flipH="1">
            <a:off x="1984375" y="3228975"/>
            <a:ext cx="1949450" cy="13970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14" idx="2"/>
            <a:endCxn id="16" idx="3"/>
          </p:cNvCxnSpPr>
          <p:nvPr/>
        </p:nvCxnSpPr>
        <p:spPr>
          <a:xfrm rot="5400000">
            <a:off x="5235575" y="3203575"/>
            <a:ext cx="1949450" cy="14478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44" name="TextBox 21"/>
          <p:cNvSpPr txBox="1">
            <a:spLocks noChangeArrowheads="1"/>
          </p:cNvSpPr>
          <p:nvPr/>
        </p:nvSpPr>
        <p:spPr bwMode="auto">
          <a:xfrm>
            <a:off x="2171700" y="4946650"/>
            <a:ext cx="1433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i="1">
                <a:latin typeface="Lucida Grande"/>
                <a:ea typeface="Lucida Grande"/>
                <a:cs typeface="Lucida Grande"/>
              </a:rPr>
              <a:t>Fetch </a:t>
            </a:r>
            <a:br>
              <a:rPr lang="en-US" sz="1400" i="1">
                <a:latin typeface="Lucida Grande"/>
                <a:ea typeface="Lucida Grande"/>
                <a:cs typeface="Lucida Grande"/>
              </a:rPr>
            </a:br>
            <a:r>
              <a:rPr lang="en-US" sz="1400" i="1">
                <a:latin typeface="Lucida Grande"/>
                <a:ea typeface="Lucida Grande"/>
                <a:cs typeface="Lucida Grande"/>
              </a:rPr>
              <a:t>Calendar Data</a:t>
            </a:r>
          </a:p>
        </p:txBody>
      </p:sp>
      <p:sp>
        <p:nvSpPr>
          <p:cNvPr id="14345" name="TextBox 22"/>
          <p:cNvSpPr txBox="1">
            <a:spLocks noChangeArrowheads="1"/>
          </p:cNvSpPr>
          <p:nvPr/>
        </p:nvSpPr>
        <p:spPr bwMode="auto">
          <a:xfrm>
            <a:off x="5499100" y="4946650"/>
            <a:ext cx="17446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Lucida Grande"/>
                <a:ea typeface="Lucida Grande"/>
                <a:cs typeface="Lucida Grande"/>
              </a:rPr>
              <a:t>Fetch </a:t>
            </a:r>
            <a:br>
              <a:rPr lang="en-US" sz="1400" i="1">
                <a:latin typeface="Lucida Grande"/>
                <a:ea typeface="Lucida Grande"/>
                <a:cs typeface="Lucida Grande"/>
              </a:rPr>
            </a:br>
            <a:r>
              <a:rPr lang="en-US" sz="1400" i="1">
                <a:latin typeface="Lucida Grande"/>
                <a:ea typeface="Lucida Grande"/>
                <a:cs typeface="Lucida Grande"/>
              </a:rPr>
              <a:t>Registration 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57600" y="2768600"/>
            <a:ext cx="182880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Lucida Grande"/>
                <a:cs typeface="Lucida Grande"/>
              </a:rPr>
              <a:t>iHub</a:t>
            </a:r>
            <a:endParaRPr lang="en-US" dirty="0">
              <a:latin typeface="Lucida Grande"/>
              <a:cs typeface="Lucida Grande"/>
            </a:endParaRPr>
          </a:p>
        </p:txBody>
      </p:sp>
      <p:cxnSp>
        <p:nvCxnSpPr>
          <p:cNvPr id="12" name="Shape 11"/>
          <p:cNvCxnSpPr>
            <a:stCxn id="11" idx="0"/>
            <a:endCxn id="14" idx="1"/>
          </p:cNvCxnSpPr>
          <p:nvPr/>
        </p:nvCxnSpPr>
        <p:spPr>
          <a:xfrm rot="5400000" flipH="1" flipV="1">
            <a:off x="5222875" y="1768475"/>
            <a:ext cx="349250" cy="16510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1" idx="0"/>
            <a:endCxn id="15" idx="3"/>
          </p:cNvCxnSpPr>
          <p:nvPr/>
        </p:nvCxnSpPr>
        <p:spPr>
          <a:xfrm rot="16200000" flipV="1">
            <a:off x="3597275" y="1793875"/>
            <a:ext cx="349250" cy="16002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6" idx="0"/>
            <a:endCxn id="11" idx="2"/>
          </p:cNvCxnSpPr>
          <p:nvPr/>
        </p:nvCxnSpPr>
        <p:spPr>
          <a:xfrm rot="5400000" flipH="1" flipV="1">
            <a:off x="4305301" y="4102100"/>
            <a:ext cx="533400" cy="3175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50" name="TextBox 28"/>
          <p:cNvSpPr txBox="1">
            <a:spLocks noChangeArrowheads="1"/>
          </p:cNvSpPr>
          <p:nvPr/>
        </p:nvSpPr>
        <p:spPr bwMode="auto">
          <a:xfrm>
            <a:off x="2971800" y="2063750"/>
            <a:ext cx="3225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i="1">
                <a:latin typeface="Lucida Grande"/>
                <a:ea typeface="Lucida Grande"/>
                <a:cs typeface="Lucida Grande"/>
              </a:rPr>
              <a:t>Post Notifications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025" y="442913"/>
            <a:ext cx="8181975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01650" y="1300163"/>
            <a:ext cx="8507413" cy="4902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iHub</a:t>
            </a:r>
            <a:r>
              <a:rPr lang="en-US" dirty="0" smtClean="0"/>
              <a:t> Team implement </a:t>
            </a:r>
            <a:r>
              <a:rPr lang="en-US" dirty="0" err="1" smtClean="0"/>
              <a:t>iHub</a:t>
            </a:r>
            <a:r>
              <a:rPr lang="en-US" dirty="0" smtClean="0"/>
              <a:t> modifications</a:t>
            </a:r>
          </a:p>
          <a:p>
            <a:pPr lvl="1">
              <a:defRPr/>
            </a:pPr>
            <a:r>
              <a:rPr lang="en-US" dirty="0" smtClean="0"/>
              <a:t>Adds a dependency</a:t>
            </a:r>
          </a:p>
          <a:p>
            <a:pPr lvl="1">
              <a:defRPr/>
            </a:pPr>
            <a:r>
              <a:rPr lang="en-US" dirty="0" smtClean="0"/>
              <a:t>Complicates project structure</a:t>
            </a:r>
          </a:p>
          <a:p>
            <a:pPr lvl="1">
              <a:defRPr/>
            </a:pPr>
            <a:r>
              <a:rPr lang="en-US" dirty="0" smtClean="0"/>
              <a:t>Risk of task not being completed correctly</a:t>
            </a:r>
          </a:p>
          <a:p>
            <a:pPr>
              <a:defRPr/>
            </a:pPr>
            <a:r>
              <a:rPr lang="en-US" dirty="0" smtClean="0"/>
              <a:t>caTissue Team implement </a:t>
            </a:r>
            <a:r>
              <a:rPr lang="en-US" dirty="0" err="1" smtClean="0"/>
              <a:t>iHub</a:t>
            </a:r>
            <a:r>
              <a:rPr lang="en-US" dirty="0" smtClean="0"/>
              <a:t> modifications</a:t>
            </a:r>
          </a:p>
          <a:p>
            <a:pPr lvl="1">
              <a:defRPr/>
            </a:pPr>
            <a:r>
              <a:rPr lang="en-US" dirty="0" smtClean="0"/>
              <a:t>Need ramp-up time on </a:t>
            </a:r>
            <a:r>
              <a:rPr lang="en-US" dirty="0" err="1" smtClean="0"/>
              <a:t>iHub</a:t>
            </a:r>
            <a:r>
              <a:rPr lang="en-US" dirty="0" smtClean="0"/>
              <a:t> technology</a:t>
            </a:r>
          </a:p>
          <a:p>
            <a:pPr lvl="1">
              <a:defRPr/>
            </a:pPr>
            <a:r>
              <a:rPr lang="en-US" dirty="0" smtClean="0"/>
              <a:t>More effort on our team</a:t>
            </a:r>
          </a:p>
          <a:p>
            <a:pPr lvl="1">
              <a:defRPr/>
            </a:pPr>
            <a:r>
              <a:rPr lang="en-US" dirty="0" smtClean="0"/>
              <a:t>Modifications not in </a:t>
            </a:r>
            <a:r>
              <a:rPr lang="en-US" dirty="0" err="1" smtClean="0"/>
              <a:t>iHub</a:t>
            </a:r>
            <a:r>
              <a:rPr lang="en-US" dirty="0" smtClean="0"/>
              <a:t> distribution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B Layou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35413</TotalTime>
  <Words>84</Words>
  <Application>Microsoft Macintosh PowerPoint</Application>
  <PresentationFormat>On-screen Show (4:3)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8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ＭＳ Ｐゴシック</vt:lpstr>
      <vt:lpstr>Wingdings</vt:lpstr>
      <vt:lpstr>Lucida Grande</vt:lpstr>
      <vt:lpstr>SB Layout</vt:lpstr>
      <vt:lpstr>SB Layout</vt:lpstr>
      <vt:lpstr>SB Layout</vt:lpstr>
      <vt:lpstr>SB Layout</vt:lpstr>
      <vt:lpstr>SB Layout</vt:lpstr>
      <vt:lpstr>SB Layout</vt:lpstr>
      <vt:lpstr>SB Layout</vt:lpstr>
      <vt:lpstr>SB Layout</vt:lpstr>
      <vt:lpstr>C3PR and PSC Integration</vt:lpstr>
      <vt:lpstr>Slide 2</vt:lpstr>
      <vt:lpstr>Problem</vt:lpstr>
      <vt:lpstr>Approach</vt:lpstr>
      <vt:lpstr>Risks</vt:lpstr>
    </vt:vector>
  </TitlesOfParts>
  <Company>SemanticBits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Park</dc:creator>
  <cp:lastModifiedBy>denis krylov</cp:lastModifiedBy>
  <cp:revision>602</cp:revision>
  <cp:lastPrinted>2010-08-04T13:49:44Z</cp:lastPrinted>
  <dcterms:created xsi:type="dcterms:W3CDTF">2011-01-17T14:39:07Z</dcterms:created>
  <dcterms:modified xsi:type="dcterms:W3CDTF">2011-01-17T15:07:09Z</dcterms:modified>
</cp:coreProperties>
</file>