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57" r:id="rId3"/>
    <p:sldId id="348" r:id="rId4"/>
    <p:sldId id="353" r:id="rId5"/>
    <p:sldId id="354" r:id="rId6"/>
    <p:sldId id="355" r:id="rId7"/>
    <p:sldId id="356" r:id="rId8"/>
    <p:sldId id="342" r:id="rId9"/>
    <p:sldId id="320" r:id="rId10"/>
    <p:sldId id="328" r:id="rId11"/>
    <p:sldId id="314" r:id="rId12"/>
    <p:sldId id="359" r:id="rId13"/>
    <p:sldId id="304" r:id="rId14"/>
    <p:sldId id="291" r:id="rId15"/>
    <p:sldId id="292" r:id="rId16"/>
    <p:sldId id="293" r:id="rId17"/>
    <p:sldId id="294" r:id="rId18"/>
    <p:sldId id="295" r:id="rId19"/>
    <p:sldId id="296" r:id="rId20"/>
    <p:sldId id="297" r:id="rId21"/>
    <p:sldId id="298" r:id="rId22"/>
    <p:sldId id="343" r:id="rId23"/>
    <p:sldId id="310" r:id="rId24"/>
    <p:sldId id="315" r:id="rId25"/>
    <p:sldId id="316" r:id="rId26"/>
    <p:sldId id="318" r:id="rId27"/>
    <p:sldId id="319" r:id="rId28"/>
    <p:sldId id="299" r:id="rId29"/>
    <p:sldId id="300" r:id="rId30"/>
    <p:sldId id="322" r:id="rId31"/>
    <p:sldId id="312" r:id="rId32"/>
    <p:sldId id="323" r:id="rId33"/>
    <p:sldId id="344" r:id="rId34"/>
    <p:sldId id="289" r:id="rId35"/>
    <p:sldId id="345" r:id="rId36"/>
    <p:sldId id="311" r:id="rId37"/>
    <p:sldId id="301" r:id="rId38"/>
    <p:sldId id="275" r:id="rId39"/>
    <p:sldId id="347" r:id="rId40"/>
    <p:sldId id="349" r:id="rId41"/>
    <p:sldId id="360" r:id="rId42"/>
    <p:sldId id="290" r:id="rId43"/>
    <p:sldId id="313" r:id="rId44"/>
    <p:sldId id="361" r:id="rId45"/>
    <p:sldId id="357" r:id="rId46"/>
    <p:sldId id="358" r:id="rId47"/>
    <p:sldId id="259" r:id="rId48"/>
    <p:sldId id="329" r:id="rId49"/>
    <p:sldId id="330" r:id="rId50"/>
    <p:sldId id="331" r:id="rId51"/>
    <p:sldId id="332" r:id="rId52"/>
    <p:sldId id="265" r:id="rId53"/>
    <p:sldId id="350" r:id="rId54"/>
    <p:sldId id="340" r:id="rId55"/>
    <p:sldId id="341" r:id="rId56"/>
    <p:sldId id="351" r:id="rId57"/>
    <p:sldId id="352" r:id="rId58"/>
    <p:sldId id="308" r:id="rId59"/>
    <p:sldId id="338"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16" autoAdjust="0"/>
  </p:normalViewPr>
  <p:slideViewPr>
    <p:cSldViewPr>
      <p:cViewPr varScale="1">
        <p:scale>
          <a:sx n="70" d="100"/>
          <a:sy n="70" d="100"/>
        </p:scale>
        <p:origin x="-1790"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62B5503-200A-4C4B-8224-421A1FB23FC7}" type="datetimeFigureOut">
              <a:rPr lang="en-US"/>
              <a:pPr>
                <a:defRPr/>
              </a:pPr>
              <a:t>6/21/2011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F9054C7-7E64-4DDA-9EB1-C3357126F75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Anna’s comments</a:t>
            </a:r>
          </a:p>
          <a:p>
            <a:pPr eaLnBrk="1" hangingPunct="1">
              <a:spcBef>
                <a:spcPct val="0"/>
              </a:spcBef>
            </a:pPr>
            <a:endParaRPr lang="en-US" smtClean="0"/>
          </a:p>
          <a:p>
            <a:pPr eaLnBrk="1" hangingPunct="1">
              <a:spcBef>
                <a:spcPct val="0"/>
              </a:spcBef>
            </a:pPr>
            <a:r>
              <a:rPr lang="en-US" smtClean="0"/>
              <a:t>GENERAL:  URL’s should be available in the slides for all relevant material</a:t>
            </a:r>
          </a:p>
          <a:p>
            <a:pPr eaLnBrk="1" hangingPunct="1">
              <a:spcBef>
                <a:spcPct val="0"/>
              </a:spcBef>
            </a:pPr>
            <a:endParaRPr lang="en-US" smtClean="0"/>
          </a:p>
          <a:p>
            <a:pPr eaLnBrk="1" hangingPunct="1">
              <a:spcBef>
                <a:spcPct val="0"/>
              </a:spcBef>
            </a:pPr>
            <a:r>
              <a:rPr lang="en-US" smtClean="0"/>
              <a:t>Slide 2:  need to revise with accurate agenda and change last bullet – see presentation comments in RED (this is the only slide I put a comment in RED)</a:t>
            </a:r>
          </a:p>
          <a:p>
            <a:pPr eaLnBrk="1" hangingPunct="1">
              <a:spcBef>
                <a:spcPct val="0"/>
              </a:spcBef>
            </a:pPr>
            <a:endParaRPr lang="en-US" smtClean="0"/>
          </a:p>
          <a:p>
            <a:pPr eaLnBrk="1" hangingPunct="1">
              <a:spcBef>
                <a:spcPct val="0"/>
              </a:spcBef>
            </a:pPr>
            <a:r>
              <a:rPr lang="en-US" smtClean="0"/>
              <a:t>Provide URL to the UML model</a:t>
            </a:r>
          </a:p>
          <a:p>
            <a:pPr eaLnBrk="1" hangingPunct="1">
              <a:spcBef>
                <a:spcPct val="0"/>
              </a:spcBef>
            </a:pPr>
            <a:r>
              <a:rPr lang="en-US" smtClean="0"/>
              <a:t>Slide 7. </a:t>
            </a:r>
          </a:p>
          <a:p>
            <a:pPr eaLnBrk="1" hangingPunct="1">
              <a:spcBef>
                <a:spcPct val="0"/>
              </a:spcBef>
            </a:pPr>
            <a:r>
              <a:rPr lang="en-US" smtClean="0"/>
              <a:t>-	Q: do we have an HTML representation of the EA model so everyone can view it on their computer (similar to what we do for CBM?) – this will be useful</a:t>
            </a:r>
          </a:p>
          <a:p>
            <a:pPr eaLnBrk="1" hangingPunct="1">
              <a:spcBef>
                <a:spcPct val="0"/>
              </a:spcBef>
            </a:pPr>
            <a:endParaRPr lang="en-US" smtClean="0"/>
          </a:p>
          <a:p>
            <a:pPr eaLnBrk="1" hangingPunct="1">
              <a:spcBef>
                <a:spcPct val="0"/>
              </a:spcBef>
            </a:pPr>
            <a:r>
              <a:rPr lang="en-US" smtClean="0"/>
              <a:t>Slide 16 – </a:t>
            </a:r>
          </a:p>
          <a:p>
            <a:pPr eaLnBrk="1" hangingPunct="1">
              <a:spcBef>
                <a:spcPct val="0"/>
              </a:spcBef>
            </a:pPr>
            <a:r>
              <a:rPr lang="en-US" smtClean="0"/>
              <a:t>1.	NeedURL</a:t>
            </a:r>
          </a:p>
          <a:p>
            <a:pPr eaLnBrk="1" hangingPunct="1">
              <a:spcBef>
                <a:spcPct val="0"/>
              </a:spcBef>
            </a:pPr>
            <a:r>
              <a:rPr lang="en-US" smtClean="0"/>
              <a:t>2.	Needs revision – not pres ready – </a:t>
            </a:r>
          </a:p>
          <a:p>
            <a:pPr eaLnBrk="1" hangingPunct="1">
              <a:spcBef>
                <a:spcPct val="0"/>
              </a:spcBef>
            </a:pPr>
            <a:r>
              <a:rPr lang="en-US" smtClean="0"/>
              <a:t>3.	Comment: “Some WAR files checked in here as well… “  - -ATF:  where are the other ones?? Where’s the 1st ref to war files?</a:t>
            </a:r>
          </a:p>
          <a:p>
            <a:pPr eaLnBrk="1" hangingPunct="1">
              <a:spcBef>
                <a:spcPct val="0"/>
              </a:spcBef>
            </a:pPr>
            <a:r>
              <a:rPr lang="en-US" smtClean="0"/>
              <a:t>4.	“ </a:t>
            </a:r>
          </a:p>
          <a:p>
            <a:pPr eaLnBrk="1" hangingPunct="1">
              <a:spcBef>
                <a:spcPct val="0"/>
              </a:spcBef>
            </a:pPr>
            <a:endParaRPr lang="en-US" smtClean="0"/>
          </a:p>
          <a:p>
            <a:pPr eaLnBrk="1" hangingPunct="1">
              <a:spcBef>
                <a:spcPct val="0"/>
              </a:spcBef>
            </a:pPr>
            <a:r>
              <a:rPr lang="en-US" smtClean="0"/>
              <a:t>(Like slide 18)</a:t>
            </a:r>
          </a:p>
          <a:p>
            <a:pPr eaLnBrk="1" hangingPunct="1">
              <a:spcBef>
                <a:spcPct val="0"/>
              </a:spcBef>
            </a:pPr>
            <a:endParaRPr lang="en-US" smtClean="0"/>
          </a:p>
          <a:p>
            <a:pPr eaLnBrk="1" hangingPunct="1">
              <a:spcBef>
                <a:spcPct val="0"/>
              </a:spcBef>
            </a:pPr>
            <a:r>
              <a:rPr lang="en-US" smtClean="0"/>
              <a:t>Slide 20 – need URL</a:t>
            </a:r>
          </a:p>
          <a:p>
            <a:pPr eaLnBrk="1" hangingPunct="1">
              <a:spcBef>
                <a:spcPct val="0"/>
              </a:spcBef>
            </a:pPr>
            <a:endParaRPr lang="en-US" smtClean="0"/>
          </a:p>
          <a:p>
            <a:pPr eaLnBrk="1" hangingPunct="1">
              <a:spcBef>
                <a:spcPct val="0"/>
              </a:spcBef>
            </a:pPr>
            <a:r>
              <a:rPr lang="en-US" smtClean="0"/>
              <a:t>Slide 21 – what is this slide – is this code cleanup done to get BDA ready?  - is the code clean up done or planned??  Missing the context here</a:t>
            </a:r>
          </a:p>
          <a:p>
            <a:pPr eaLnBrk="1" hangingPunct="1">
              <a:spcBef>
                <a:spcPct val="0"/>
              </a:spcBef>
            </a:pPr>
            <a:endParaRPr lang="en-US" smtClean="0"/>
          </a:p>
          <a:p>
            <a:pPr eaLnBrk="1" hangingPunct="1">
              <a:spcBef>
                <a:spcPct val="0"/>
              </a:spcBef>
            </a:pPr>
            <a:r>
              <a:rPr lang="en-US" smtClean="0"/>
              <a:t>Slide 30 – I think should be removed for later use (after community shares experience, etc.</a:t>
            </a:r>
          </a:p>
          <a:p>
            <a:pPr eaLnBrk="1" hangingPunct="1">
              <a:spcBef>
                <a:spcPct val="0"/>
              </a:spcBef>
            </a:pPr>
            <a:endParaRPr lang="en-US" smtClean="0"/>
          </a:p>
          <a:p>
            <a:pPr eaLnBrk="1" hangingPunct="1">
              <a:spcBef>
                <a:spcPct val="0"/>
              </a:spcBef>
            </a:pPr>
            <a:endParaRPr 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3D4511-4C9A-4A2B-8621-DE6B10040553}"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Ravi: Added this slide to give a functional and layered view of application architecture representing usage and existence of various components like domain model, business logic, web interface  and data access.</a:t>
            </a:r>
          </a:p>
        </p:txBody>
      </p:sp>
      <p:sp>
        <p:nvSpPr>
          <p:cNvPr id="4" name="Slide Number Placeholder 3"/>
          <p:cNvSpPr>
            <a:spLocks noGrp="1"/>
          </p:cNvSpPr>
          <p:nvPr>
            <p:ph type="sldNum" sz="quarter" idx="5"/>
          </p:nvPr>
        </p:nvSpPr>
        <p:spPr/>
        <p:txBody>
          <a:bodyPr/>
          <a:lstStyle/>
          <a:p>
            <a:pPr>
              <a:defRPr/>
            </a:pPr>
            <a:fld id="{7623A630-1FA4-4CF8-B544-02AF739C1AAA}"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Ravi // </a:t>
            </a:r>
          </a:p>
          <a:p>
            <a:pPr eaLnBrk="1" hangingPunct="1">
              <a:spcBef>
                <a:spcPct val="0"/>
              </a:spcBef>
            </a:pPr>
            <a:endParaRPr lang="en-US" smtClean="0"/>
          </a:p>
          <a:p>
            <a:pPr eaLnBrk="1" hangingPunct="1">
              <a:spcBef>
                <a:spcPct val="0"/>
              </a:spcBef>
            </a:pPr>
            <a:r>
              <a:rPr lang="en-US" smtClean="0"/>
              <a:t>Ian: Do we have an HTML version of the model that we can share with the attendees so they can see the model more easily?  We should make this routinely available.  We should  make sure that everyone knows where this resource is.  (rather than because they are attending the jamboree).  Patrick:  May be more difficult to put this at NCI than at WashU.  This needs a web server in front of it, so Gforge is not the best place.  Gforge doesn’t allow for navigate through the model.  Ian:  We should follow up.  For now have it on Gforge as a downloadable set.  Ian:  Object Model comments include: How do we relate this to the previous diagram (slide 6)?  Slide 6 is missing the business logic etc.  Patrick will add a layer slide in between the Arch and domain models.  (6 is complicated enough as it looks now so this is a good approach to add the layered slide).  We must remember to be clear to show how the diagrams relate.  </a:t>
            </a:r>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D68B53-726A-449C-96D8-C3FF6C64E56A}" type="slidenum">
              <a:rPr lang="en-US">
                <a:cs typeface="Arial" charset="0"/>
              </a:rPr>
              <a:pPr fontAlgn="base">
                <a:spcBef>
                  <a:spcPct val="0"/>
                </a:spcBef>
                <a:spcAft>
                  <a:spcPct val="0"/>
                </a:spcAft>
                <a:defRPr/>
              </a:pPr>
              <a:t>13</a:t>
            </a:fld>
            <a:endParaRPr lang="en-US">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Ravi</a:t>
            </a:r>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B190C7-C046-4D77-92E5-BCADB44BFA5A}" type="slidenum">
              <a:rPr lang="en-US">
                <a:cs typeface="Arial" charset="0"/>
              </a:rPr>
              <a:pPr fontAlgn="base">
                <a:spcBef>
                  <a:spcPct val="0"/>
                </a:spcBef>
                <a:spcAft>
                  <a:spcPct val="0"/>
                </a:spcAft>
                <a:defRPr/>
              </a:pPr>
              <a:t>14</a:t>
            </a:fld>
            <a:endParaRPr lang="en-US">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Ravi</a:t>
            </a:r>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002BDF-C75F-44E7-A578-84E212E26FD5}" type="slidenum">
              <a:rPr lang="en-US">
                <a:cs typeface="Arial" charset="0"/>
              </a:rPr>
              <a:pPr fontAlgn="base">
                <a:spcBef>
                  <a:spcPct val="0"/>
                </a:spcBef>
                <a:spcAft>
                  <a:spcPct val="0"/>
                </a:spcAft>
                <a:defRPr/>
              </a:pPr>
              <a:t>15</a:t>
            </a:fld>
            <a:endParaRPr lang="en-US">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Ravi</a:t>
            </a: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E13814-C5F7-4DC4-8728-64270FFA444E}" type="slidenum">
              <a:rPr lang="en-US">
                <a:cs typeface="Arial" charset="0"/>
              </a:rPr>
              <a:pPr fontAlgn="base">
                <a:spcBef>
                  <a:spcPct val="0"/>
                </a:spcBef>
                <a:spcAft>
                  <a:spcPct val="0"/>
                </a:spcAft>
                <a:defRPr/>
              </a:pPr>
              <a:t>16</a:t>
            </a:fld>
            <a:endParaRPr lang="en-US">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Ravi</a:t>
            </a:r>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3CA0CF-A8DF-4D3A-8AD3-D47A655BAFB6}" type="slidenum">
              <a:rPr lang="en-US">
                <a:cs typeface="Arial" charset="0"/>
              </a:rPr>
              <a:pPr fontAlgn="base">
                <a:spcBef>
                  <a:spcPct val="0"/>
                </a:spcBef>
                <a:spcAft>
                  <a:spcPct val="0"/>
                </a:spcAft>
                <a:defRPr/>
              </a:pPr>
              <a:t>17</a:t>
            </a:fld>
            <a:endParaRPr lang="en-US">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Ravi</a:t>
            </a:r>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68E00D-469B-492D-87F1-FFB41722C5DF}" type="slidenum">
              <a:rPr lang="en-US">
                <a:cs typeface="Arial" charset="0"/>
              </a:rPr>
              <a:pPr fontAlgn="base">
                <a:spcBef>
                  <a:spcPct val="0"/>
                </a:spcBef>
                <a:spcAft>
                  <a:spcPct val="0"/>
                </a:spcAft>
                <a:defRPr/>
              </a:pPr>
              <a:t>18</a:t>
            </a:fld>
            <a:endParaRPr lang="en-US">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Ravi</a:t>
            </a:r>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9BA428-A242-464C-BDF2-C4B128EFE71B}" type="slidenum">
              <a:rPr lang="en-US">
                <a:cs typeface="Arial" charset="0"/>
              </a:rPr>
              <a:pPr fontAlgn="base">
                <a:spcBef>
                  <a:spcPct val="0"/>
                </a:spcBef>
                <a:spcAft>
                  <a:spcPct val="0"/>
                </a:spcAft>
                <a:defRPr/>
              </a:pPr>
              <a:t>19</a:t>
            </a:fld>
            <a:endParaRPr lang="en-US">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Ravi</a:t>
            </a:r>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479D26-1D13-45F3-B223-4B256E8C14AF}" type="slidenum">
              <a:rPr lang="en-US">
                <a:cs typeface="Arial" charset="0"/>
              </a:rPr>
              <a:pPr fontAlgn="base">
                <a:spcBef>
                  <a:spcPct val="0"/>
                </a:spcBef>
                <a:spcAft>
                  <a:spcPct val="0"/>
                </a:spcAft>
                <a:defRPr/>
              </a:pPr>
              <a:t>20</a:t>
            </a:fld>
            <a:endParaRPr lang="en-US">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Ravi // Focus more on how the domain model </a:t>
            </a:r>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FD4B03-97CF-4385-B565-1284B1BEFD8E}" type="slidenum">
              <a:rPr lang="en-US">
                <a:cs typeface="Arial" charset="0"/>
              </a:rPr>
              <a:pPr fontAlgn="base">
                <a:spcBef>
                  <a:spcPct val="0"/>
                </a:spcBef>
                <a:spcAft>
                  <a:spcPct val="0"/>
                </a:spcAft>
                <a:defRPr/>
              </a:pPr>
              <a:t>21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Ian suggests we put the last bullet (code refactoring) off this list until the second or third day.  Patrick agrees. [JP - DONE]</a:t>
            </a:r>
          </a:p>
          <a:p>
            <a:pPr eaLnBrk="1" hangingPunct="1">
              <a:spcBef>
                <a:spcPct val="0"/>
              </a:spcBef>
            </a:pPr>
            <a:endParaRPr lang="en-US" smtClean="0"/>
          </a:p>
          <a:p>
            <a:pPr eaLnBrk="1" hangingPunct="1">
              <a:spcBef>
                <a:spcPct val="0"/>
              </a:spcBef>
            </a:pPr>
            <a:r>
              <a:rPr lang="en-US" smtClean="0"/>
              <a:t>We need to think about the overall shape of things e.g. slide 22 is a 45 minute hands on session.  </a:t>
            </a:r>
          </a:p>
          <a:p>
            <a:pPr eaLnBrk="1" hangingPunct="1">
              <a:spcBef>
                <a:spcPct val="0"/>
              </a:spcBef>
            </a:pPr>
            <a:r>
              <a:rPr lang="en-US" smtClean="0"/>
              <a:t>Ian likes that this is broken into a sequence/set of activities.  Good approach.  Ian encourages Patrick not to rush things.  Even 45 minutes might not be enough to build caTissue.  </a:t>
            </a:r>
          </a:p>
          <a:p>
            <a:pPr eaLnBrk="1" hangingPunct="1">
              <a:spcBef>
                <a:spcPct val="0"/>
              </a:spcBef>
            </a:pPr>
            <a:endParaRPr lang="en-US" smtClean="0"/>
          </a:p>
          <a:p>
            <a:pPr eaLnBrk="1" hangingPunct="1">
              <a:spcBef>
                <a:spcPct val="0"/>
              </a:spcBef>
            </a:pPr>
            <a:r>
              <a:rPr lang="en-US" smtClean="0"/>
              <a:t>The point of the build is to show we have improved the process and get feedback from the attendees.  “Hello World kind of example” .  Denis begin the build on his laptap, shows steps.  </a:t>
            </a:r>
          </a:p>
          <a:p>
            <a:pPr eaLnBrk="1" hangingPunct="1">
              <a:spcBef>
                <a:spcPct val="0"/>
              </a:spcBef>
            </a:pPr>
            <a:endParaRPr lang="en-US" smtClean="0"/>
          </a:p>
          <a:p>
            <a:pPr eaLnBrk="1" hangingPunct="1">
              <a:spcBef>
                <a:spcPct val="0"/>
              </a:spcBef>
            </a:pPr>
            <a:r>
              <a:rPr lang="en-US" smtClean="0"/>
              <a:t>Step by step instructions for building caTissue needs to be printed out.  </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A8C550-D7C4-441C-ABD0-B5173F13058B}" type="slidenum">
              <a:rPr lang="en-US">
                <a:cs typeface="Arial" charset="0"/>
              </a:rPr>
              <a:pPr fontAlgn="base">
                <a:spcBef>
                  <a:spcPct val="0"/>
                </a:spcBef>
                <a:spcAft>
                  <a:spcPct val="0"/>
                </a:spcAft>
                <a:defRPr/>
              </a:pPr>
              <a:t>2</a:t>
            </a:fld>
            <a:endParaRPr lang="en-US">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Ian suggests we put the last bullet (code refactoring) off this list until the second or third day.  Patrick agrees. [JP - DONE]</a:t>
            </a:r>
          </a:p>
          <a:p>
            <a:pPr eaLnBrk="1" hangingPunct="1">
              <a:spcBef>
                <a:spcPct val="0"/>
              </a:spcBef>
            </a:pPr>
            <a:endParaRPr lang="en-US" smtClean="0"/>
          </a:p>
          <a:p>
            <a:pPr eaLnBrk="1" hangingPunct="1">
              <a:spcBef>
                <a:spcPct val="0"/>
              </a:spcBef>
            </a:pPr>
            <a:r>
              <a:rPr lang="en-US" smtClean="0"/>
              <a:t>We need to think about the overall shape of things e.g. slide 22 is a 45 minute hands on session.  </a:t>
            </a:r>
          </a:p>
          <a:p>
            <a:pPr eaLnBrk="1" hangingPunct="1">
              <a:spcBef>
                <a:spcPct val="0"/>
              </a:spcBef>
            </a:pPr>
            <a:r>
              <a:rPr lang="en-US" smtClean="0"/>
              <a:t>Ian likes that this is broken into a sequence/set of activities.  Good approach.  Ian encourages Patrick not to rush things.  Even 45 minutes might not be enough to build caTissue.  </a:t>
            </a:r>
          </a:p>
          <a:p>
            <a:pPr eaLnBrk="1" hangingPunct="1">
              <a:spcBef>
                <a:spcPct val="0"/>
              </a:spcBef>
            </a:pPr>
            <a:endParaRPr lang="en-US" smtClean="0"/>
          </a:p>
          <a:p>
            <a:pPr eaLnBrk="1" hangingPunct="1">
              <a:spcBef>
                <a:spcPct val="0"/>
              </a:spcBef>
            </a:pPr>
            <a:r>
              <a:rPr lang="en-US" smtClean="0"/>
              <a:t>The point of the build is to show we have improved the process and get feedback from the attendees.  “Hello World kind of example” .  Denis begin the build on his laptap, shows steps.  </a:t>
            </a:r>
          </a:p>
          <a:p>
            <a:pPr eaLnBrk="1" hangingPunct="1">
              <a:spcBef>
                <a:spcPct val="0"/>
              </a:spcBef>
            </a:pPr>
            <a:endParaRPr lang="en-US" smtClean="0"/>
          </a:p>
          <a:p>
            <a:pPr eaLnBrk="1" hangingPunct="1">
              <a:spcBef>
                <a:spcPct val="0"/>
              </a:spcBef>
            </a:pPr>
            <a:r>
              <a:rPr lang="en-US" smtClean="0"/>
              <a:t>Step by step instructions for building caTissue needs to be printed out.  </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60B004-9D6C-428D-A584-8FC7CFE62B68}" type="slidenum">
              <a:rPr lang="en-US">
                <a:cs typeface="Arial" charset="0"/>
              </a:rPr>
              <a:pPr fontAlgn="base">
                <a:spcBef>
                  <a:spcPct val="0"/>
                </a:spcBef>
                <a:spcAft>
                  <a:spcPct val="0"/>
                </a:spcAft>
                <a:defRPr/>
              </a:pPr>
              <a:t>22</a:t>
            </a:fld>
            <a:endParaRPr lang="en-US">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Added this slide per Ian’s comments.</a:t>
            </a:r>
          </a:p>
        </p:txBody>
      </p:sp>
      <p:sp>
        <p:nvSpPr>
          <p:cNvPr id="5837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E253C29-E6EC-4E83-B4B8-FCD59D9C7A70}" type="slidenum">
              <a:rPr lang="en-US" sz="1200">
                <a:latin typeface="Calibri" pitchFamily="34" charset="0"/>
              </a:rPr>
              <a:pPr algn="r"/>
              <a:t>23</a:t>
            </a:fld>
            <a:endParaRPr lang="en-US" sz="1200">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Ian:  If people are going to mess with the code, database, version of the techstack apps.  Relabel the slide to the technology stack on which we certify.  People may want to mess with the code, for example other relational databases.  CSM uses a java security standard which in theory may be able to swap.  The databases are swapable.  We should show that.  Missing the jboss application from this stack.  Harder to change the components than the platform that caTissue sits on (e.g. jdk, mysql, oracle) Brent:  The way caGrid now works may need two jbosses.  Ian:  Needing two versions – one for caGrid and one for caTissue is supposed to have gone away but sounds like it hasn’t!  </a:t>
            </a:r>
          </a:p>
          <a:p>
            <a:pPr eaLnBrk="1" hangingPunct="1">
              <a:spcBef>
                <a:spcPct val="0"/>
              </a:spcBef>
            </a:pPr>
            <a:endParaRPr lang="en-US" smtClean="0"/>
          </a:p>
          <a:p>
            <a:pPr eaLnBrk="1" hangingPunct="1">
              <a:spcBef>
                <a:spcPct val="0"/>
              </a:spcBef>
            </a:pPr>
            <a:r>
              <a:rPr lang="en-US" smtClean="0"/>
              <a:t>Another slice of slide 6 is what containers that ‘stuff’ is running in.  Eg.  Different app server required for the grid service.  </a:t>
            </a:r>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18A4BB-A3D3-4873-BA16-6B72C80D3ABB}" type="slidenum">
              <a:rPr lang="en-US">
                <a:cs typeface="Arial" charset="0"/>
              </a:rPr>
              <a:pPr fontAlgn="base">
                <a:spcBef>
                  <a:spcPct val="0"/>
                </a:spcBef>
                <a:spcAft>
                  <a:spcPct val="0"/>
                </a:spcAft>
                <a:defRPr/>
              </a:pPr>
              <a:t>26</a:t>
            </a:fld>
            <a:endParaRPr lang="en-US">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Ian:  If people are going to mess with the code, database, version of the techstack apps.  Relabel the slide to the technology stack on which we certify.  People may want to mess with the code, for example other relational databases.  CSM uses a java security standard which in theory may be able to swap.  The databases are swapable.  We should show that.  Missing the jboss application from this stack.  Harder to change the components than the platform that caTissue sits on (e.g. jdk, mysql, oracle) Brent:  The way caGrid now works may need two jbosses.  Ian:  Needing two versions – one for caGrid and one for caTissue is supposed to have gone away but sounds like it hasn’t!  </a:t>
            </a:r>
          </a:p>
          <a:p>
            <a:pPr eaLnBrk="1" hangingPunct="1">
              <a:spcBef>
                <a:spcPct val="0"/>
              </a:spcBef>
            </a:pPr>
            <a:endParaRPr lang="en-US" smtClean="0"/>
          </a:p>
          <a:p>
            <a:pPr eaLnBrk="1" hangingPunct="1">
              <a:spcBef>
                <a:spcPct val="0"/>
              </a:spcBef>
            </a:pPr>
            <a:r>
              <a:rPr lang="en-US" smtClean="0"/>
              <a:t>Another slice of slide 6 is what containers that ‘stuff’ is running in.  Eg.  Different app server required for the grid service.  </a:t>
            </a:r>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FD77D6-63F3-423A-9E0E-40370F05FB0A}" type="slidenum">
              <a:rPr lang="en-US">
                <a:cs typeface="Arial" charset="0"/>
              </a:rPr>
              <a:pPr fontAlgn="base">
                <a:spcBef>
                  <a:spcPct val="0"/>
                </a:spcBef>
                <a:spcAft>
                  <a:spcPct val="0"/>
                </a:spcAft>
                <a:defRPr/>
              </a:pPr>
              <a:t>27</a:t>
            </a:fld>
            <a:endParaRPr lang="en-US">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Denis //  </a:t>
            </a:r>
          </a:p>
          <a:p>
            <a:pPr eaLnBrk="1" hangingPunct="1">
              <a:spcBef>
                <a:spcPct val="0"/>
              </a:spcBef>
            </a:pPr>
            <a:endParaRPr lang="en-US" smtClean="0"/>
          </a:p>
          <a:p>
            <a:pPr eaLnBrk="1" hangingPunct="1">
              <a:spcBef>
                <a:spcPct val="0"/>
              </a:spcBef>
            </a:pPr>
            <a:r>
              <a:rPr lang="en-US" smtClean="0"/>
              <a:t>Ian:  Rather than url is “this is the directory tree” when you check caTissue out of SVN.  This should be an orientation to that directory.  It needs a slide prior to this that explains where to get stuff.  E.g. anonymous access to download the code base.  The choice of svn client should be up to the person that checks it out.  SVN should be agnostic to what client is used to access.  // We have about 10 SVN repositories for caTissue.  We need to describe what those repositories are and where they fit as well as an architectural document that describes where/what they are.  May need to spend time on this point.  NOTE:  Fix last bullet WAR file comment – see Anna’s notes.</a:t>
            </a:r>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66C666-0EFD-40B1-A862-89F37C89C661}" type="slidenum">
              <a:rPr lang="en-US">
                <a:cs typeface="Arial" charset="0"/>
              </a:rPr>
              <a:pPr fontAlgn="base">
                <a:spcBef>
                  <a:spcPct val="0"/>
                </a:spcBef>
                <a:spcAft>
                  <a:spcPct val="0"/>
                </a:spcAft>
                <a:defRPr/>
              </a:pPr>
              <a:t>28</a:t>
            </a:fld>
            <a:endParaRPr lang="en-US">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Denis // </a:t>
            </a:r>
          </a:p>
          <a:p>
            <a:pPr eaLnBrk="1" hangingPunct="1">
              <a:spcBef>
                <a:spcPct val="0"/>
              </a:spcBef>
            </a:pPr>
            <a:endParaRPr lang="en-US" smtClean="0"/>
          </a:p>
          <a:p>
            <a:pPr eaLnBrk="1" hangingPunct="1">
              <a:spcBef>
                <a:spcPct val="0"/>
              </a:spcBef>
            </a:pPr>
            <a:r>
              <a:rPr lang="en-US" smtClean="0"/>
              <a:t>Continuation of previous slide.  Need to CROSS CHECK.  </a:t>
            </a:r>
          </a:p>
          <a:p>
            <a:pPr eaLnBrk="1" hangingPunct="1">
              <a:spcBef>
                <a:spcPct val="0"/>
              </a:spcBef>
            </a:pPr>
            <a:endParaRPr lang="en-US" smtClean="0"/>
          </a:p>
          <a:p>
            <a:pPr eaLnBrk="1" hangingPunct="1">
              <a:spcBef>
                <a:spcPct val="0"/>
              </a:spcBef>
            </a:pPr>
            <a:r>
              <a:rPr lang="en-US" smtClean="0"/>
              <a:t>Ian: Make sure that this is cross checked with someone such as the Persistent team to double check.  </a:t>
            </a:r>
          </a:p>
          <a:p>
            <a:pPr eaLnBrk="1" hangingPunct="1">
              <a:spcBef>
                <a:spcPct val="0"/>
              </a:spcBef>
            </a:pPr>
            <a:endParaRPr lang="en-US" smtClean="0"/>
          </a:p>
          <a:p>
            <a:pPr eaLnBrk="1" hangingPunct="1">
              <a:spcBef>
                <a:spcPct val="0"/>
              </a:spcBef>
            </a:pPr>
            <a:r>
              <a:rPr lang="en-US" smtClean="0"/>
              <a:t>Note:  Patrick has not had to write this all himself.  Group effort.  Mostly new content.  </a:t>
            </a:r>
          </a:p>
        </p:txBody>
      </p:sp>
      <p:sp>
        <p:nvSpPr>
          <p:cNvPr id="6861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FEB3CF1-C9EE-42DA-9FED-AADAF5E7F99B}" type="slidenum">
              <a:rPr lang="en-US" sz="1200">
                <a:latin typeface="Calibri" pitchFamily="34" charset="0"/>
              </a:rPr>
              <a:pPr algn="r"/>
              <a:t>29</a:t>
            </a:fld>
            <a:endParaRPr lang="en-US" sz="1200">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Sri: Done</a:t>
            </a:r>
          </a:p>
        </p:txBody>
      </p:sp>
      <p:sp>
        <p:nvSpPr>
          <p:cNvPr id="4" name="Slide Number Placeholder 3"/>
          <p:cNvSpPr>
            <a:spLocks noGrp="1"/>
          </p:cNvSpPr>
          <p:nvPr>
            <p:ph type="sldNum" sz="quarter" idx="5"/>
          </p:nvPr>
        </p:nvSpPr>
        <p:spPr/>
        <p:txBody>
          <a:bodyPr/>
          <a:lstStyle/>
          <a:p>
            <a:pPr>
              <a:defRPr/>
            </a:pPr>
            <a:fld id="{8CFE535C-D115-40B2-BBAB-829AC0BA8E55}" type="slidenum">
              <a:rPr lang="en-US" smtClean="0"/>
              <a:pPr>
                <a:defRPr/>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Patrick:  This is where we plan to have a hands on session.  Start the process here.  Ian:  Before we get into this, with relation to the build, is describing the situation they will be in back home and relate what is on the dvd to that.  May need 1 or 2 slides to describe the different build processes.  E.g. how it is using IVY , ANT and Eclipse.  </a:t>
            </a:r>
          </a:p>
          <a:p>
            <a:pPr eaLnBrk="1" hangingPunct="1">
              <a:spcBef>
                <a:spcPct val="0"/>
              </a:spcBef>
            </a:pPr>
            <a:endParaRPr lang="en-US" smtClean="0"/>
          </a:p>
          <a:p>
            <a:pPr eaLnBrk="1" hangingPunct="1">
              <a:spcBef>
                <a:spcPct val="0"/>
              </a:spcBef>
            </a:pPr>
            <a:r>
              <a:rPr lang="en-US" smtClean="0"/>
              <a:t>Denis:  We can’t really build caTissue from Eclipse but rather need to build in ANT.  Eclipse is for changes not building.  </a:t>
            </a:r>
          </a:p>
          <a:p>
            <a:pPr eaLnBrk="1" hangingPunct="1">
              <a:spcBef>
                <a:spcPct val="0"/>
              </a:spcBef>
            </a:pPr>
            <a:endParaRPr lang="en-US" smtClean="0"/>
          </a:p>
          <a:p>
            <a:pPr eaLnBrk="1" hangingPunct="1">
              <a:spcBef>
                <a:spcPct val="0"/>
              </a:spcBef>
            </a:pPr>
            <a:r>
              <a:rPr lang="en-US" smtClean="0"/>
              <a:t>The eclipse project links to the appropriate libraries and hooks together all the tender projects.  </a:t>
            </a:r>
          </a:p>
          <a:p>
            <a:pPr eaLnBrk="1" hangingPunct="1">
              <a:spcBef>
                <a:spcPct val="0"/>
              </a:spcBef>
            </a:pPr>
            <a:endParaRPr lang="en-US" smtClean="0"/>
          </a:p>
          <a:p>
            <a:pPr eaLnBrk="1" hangingPunct="1">
              <a:spcBef>
                <a:spcPct val="0"/>
              </a:spcBef>
            </a:pPr>
            <a:r>
              <a:rPr lang="en-US" smtClean="0"/>
              <a:t>Ian:  Build scenario if you were using one of the extension hooks in caTissue.  E.g. labeling extension, created classes in eclipse and deployed them to the App Server.  Much more lightweight.  (Had to have already deployed caTissue).  This scenario may be useful to some.  We should be able to tell people of this lightweight scenario.</a:t>
            </a:r>
          </a:p>
          <a:p>
            <a:pPr eaLnBrk="1" hangingPunct="1">
              <a:spcBef>
                <a:spcPct val="0"/>
              </a:spcBef>
            </a:pPr>
            <a:endParaRPr lang="en-US" smtClean="0"/>
          </a:p>
          <a:p>
            <a:pPr eaLnBrk="1" hangingPunct="1">
              <a:spcBef>
                <a:spcPct val="0"/>
              </a:spcBef>
            </a:pPr>
            <a:r>
              <a:rPr lang="en-US" smtClean="0"/>
              <a:t>Ian:  </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r>
              <a:rPr lang="en-US" smtClean="0"/>
              <a:t>Patrick:  We are planning to have info on cds.  </a:t>
            </a:r>
          </a:p>
        </p:txBody>
      </p:sp>
      <p:sp>
        <p:nvSpPr>
          <p:cNvPr id="7270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62E7257-6844-461C-9685-6F2B1991B040}" type="slidenum">
              <a:rPr lang="en-US" sz="1200">
                <a:latin typeface="Calibri" pitchFamily="34" charset="0"/>
              </a:rPr>
              <a:pPr algn="r"/>
              <a:t>31</a:t>
            </a:fld>
            <a:endParaRPr lang="en-US" sz="1200">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Patrick:  Thinks this is a specific task as part of caTissue 2.0.  Ian:  We should keep it in here, but need to explain if these are tasks being done already?  George:  All of this is complete and is part of the code improvement tasks.  Ian:  In the instructions sent out in May (v6.1 (?)).  We need to have a particular time point for these tasks.  When were these done in which version?  We need to make sure we label and comment/ pick a version and say “this is what is done in this version”.  </a:t>
            </a:r>
          </a:p>
          <a:p>
            <a:pPr eaLnBrk="1" hangingPunct="1"/>
            <a:r>
              <a:rPr lang="en-US" smtClean="0"/>
              <a:t/>
            </a:r>
            <a:br>
              <a:rPr lang="en-US" smtClean="0"/>
            </a:br>
            <a:r>
              <a:rPr lang="en-US" smtClean="0"/>
              <a:t>Sri: Done</a:t>
            </a:r>
          </a:p>
        </p:txBody>
      </p:sp>
      <p:sp>
        <p:nvSpPr>
          <p:cNvPr id="4" name="Slide Number Placeholder 3"/>
          <p:cNvSpPr>
            <a:spLocks noGrp="1"/>
          </p:cNvSpPr>
          <p:nvPr>
            <p:ph type="sldNum" sz="quarter" idx="5"/>
          </p:nvPr>
        </p:nvSpPr>
        <p:spPr/>
        <p:txBody>
          <a:bodyPr/>
          <a:lstStyle/>
          <a:p>
            <a:pPr>
              <a:defRPr/>
            </a:pPr>
            <a:fld id="{59E1A1CB-98C3-4C2F-AFC2-051A7287D27A}" type="slidenum">
              <a:rPr lang="en-US" smtClean="0"/>
              <a:pPr>
                <a:defRPr/>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Ian suggests we put the last bullet (code refactoring) off this list until the second or third day.  Patrick agrees. [JP - DONE]</a:t>
            </a:r>
          </a:p>
          <a:p>
            <a:pPr eaLnBrk="1" hangingPunct="1">
              <a:spcBef>
                <a:spcPct val="0"/>
              </a:spcBef>
            </a:pPr>
            <a:endParaRPr lang="en-US" smtClean="0"/>
          </a:p>
          <a:p>
            <a:pPr eaLnBrk="1" hangingPunct="1">
              <a:spcBef>
                <a:spcPct val="0"/>
              </a:spcBef>
            </a:pPr>
            <a:r>
              <a:rPr lang="en-US" smtClean="0"/>
              <a:t>We need to think about the overall shape of things e.g. slide 22 is a 45 minute hands on session.  </a:t>
            </a:r>
          </a:p>
          <a:p>
            <a:pPr eaLnBrk="1" hangingPunct="1">
              <a:spcBef>
                <a:spcPct val="0"/>
              </a:spcBef>
            </a:pPr>
            <a:r>
              <a:rPr lang="en-US" smtClean="0"/>
              <a:t>Ian likes that this is broken into a sequence/set of activities.  Good approach.  Ian encourages Patrick not to rush things.  Even 45 minutes might not be enough to build caTissue.  </a:t>
            </a:r>
          </a:p>
          <a:p>
            <a:pPr eaLnBrk="1" hangingPunct="1">
              <a:spcBef>
                <a:spcPct val="0"/>
              </a:spcBef>
            </a:pPr>
            <a:endParaRPr lang="en-US" smtClean="0"/>
          </a:p>
          <a:p>
            <a:pPr eaLnBrk="1" hangingPunct="1">
              <a:spcBef>
                <a:spcPct val="0"/>
              </a:spcBef>
            </a:pPr>
            <a:r>
              <a:rPr lang="en-US" smtClean="0"/>
              <a:t>The point of the build is to show we have improved the process and get feedback from the attendees.  “Hello World kind of example” .  Denis begin the build on his laptap, shows steps.  </a:t>
            </a:r>
          </a:p>
          <a:p>
            <a:pPr eaLnBrk="1" hangingPunct="1">
              <a:spcBef>
                <a:spcPct val="0"/>
              </a:spcBef>
            </a:pPr>
            <a:endParaRPr lang="en-US" smtClean="0"/>
          </a:p>
          <a:p>
            <a:pPr eaLnBrk="1" hangingPunct="1">
              <a:spcBef>
                <a:spcPct val="0"/>
              </a:spcBef>
            </a:pPr>
            <a:r>
              <a:rPr lang="en-US" smtClean="0"/>
              <a:t>Step by step instructions for building caTissue needs to be printed out.  </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D1728A-BC12-4516-AC33-BDC28318A37C}" type="slidenum">
              <a:rPr lang="en-US">
                <a:cs typeface="Arial" charset="0"/>
              </a:rPr>
              <a:pPr fontAlgn="base">
                <a:spcBef>
                  <a:spcPct val="0"/>
                </a:spcBef>
                <a:spcAft>
                  <a:spcPct val="0"/>
                </a:spcAft>
                <a:defRPr/>
              </a:pPr>
              <a:t>33</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George</a:t>
            </a:r>
          </a:p>
        </p:txBody>
      </p:sp>
      <p:sp>
        <p:nvSpPr>
          <p:cNvPr id="4" name="Slide Number Placeholder 3"/>
          <p:cNvSpPr>
            <a:spLocks noGrp="1"/>
          </p:cNvSpPr>
          <p:nvPr>
            <p:ph type="sldNum" sz="quarter" idx="5"/>
          </p:nvPr>
        </p:nvSpPr>
        <p:spPr/>
        <p:txBody>
          <a:bodyPr/>
          <a:lstStyle/>
          <a:p>
            <a:pPr>
              <a:defRPr/>
            </a:pPr>
            <a:fld id="{169830A2-5AE0-4658-903C-1E5F33B39AB9}" type="slidenum">
              <a:rPr lang="en-US" smtClean="0"/>
              <a:pPr>
                <a:defRPr/>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Patrick:  This is where we plan to have a hands on session.  Start the process here.  Ian:  Before we get into this, with relation to the build, is describing the situation they will be in back home and relate what is on the dvd to that.  May need 1 or 2 slides to describe the different build processes.  E.g. how it is using IVY , ANT and Eclipse.  </a:t>
            </a:r>
          </a:p>
          <a:p>
            <a:pPr eaLnBrk="1" hangingPunct="1">
              <a:spcBef>
                <a:spcPct val="0"/>
              </a:spcBef>
            </a:pPr>
            <a:endParaRPr lang="en-US" smtClean="0"/>
          </a:p>
          <a:p>
            <a:pPr eaLnBrk="1" hangingPunct="1">
              <a:spcBef>
                <a:spcPct val="0"/>
              </a:spcBef>
            </a:pPr>
            <a:r>
              <a:rPr lang="en-US" smtClean="0"/>
              <a:t>Denis:  We can’t really build caTissue from Eclipse but rather need to build in ANT.  Eclipse is for changes not building.  </a:t>
            </a:r>
          </a:p>
          <a:p>
            <a:pPr eaLnBrk="1" hangingPunct="1">
              <a:spcBef>
                <a:spcPct val="0"/>
              </a:spcBef>
            </a:pPr>
            <a:endParaRPr lang="en-US" smtClean="0"/>
          </a:p>
          <a:p>
            <a:pPr eaLnBrk="1" hangingPunct="1">
              <a:spcBef>
                <a:spcPct val="0"/>
              </a:spcBef>
            </a:pPr>
            <a:r>
              <a:rPr lang="en-US" smtClean="0"/>
              <a:t>The eclipse project links to the appropriate libraries and hooks together all the tender projects.  </a:t>
            </a:r>
          </a:p>
          <a:p>
            <a:pPr eaLnBrk="1" hangingPunct="1">
              <a:spcBef>
                <a:spcPct val="0"/>
              </a:spcBef>
            </a:pPr>
            <a:endParaRPr lang="en-US" smtClean="0"/>
          </a:p>
          <a:p>
            <a:pPr eaLnBrk="1" hangingPunct="1">
              <a:spcBef>
                <a:spcPct val="0"/>
              </a:spcBef>
            </a:pPr>
            <a:r>
              <a:rPr lang="en-US" smtClean="0"/>
              <a:t>Ian:  Build scenario if you were using one of the extension hooks in caTissue.  E.g. labeling extension, created classes in eclipse and deployed them to the App Server.  Much more lightweight.  (Had to have already deployed caTissue).  This scenario may be useful to some.  We should be able to tell people of this lightweight scenario.</a:t>
            </a:r>
          </a:p>
          <a:p>
            <a:pPr eaLnBrk="1" hangingPunct="1">
              <a:spcBef>
                <a:spcPct val="0"/>
              </a:spcBef>
            </a:pPr>
            <a:endParaRPr lang="en-US" smtClean="0"/>
          </a:p>
          <a:p>
            <a:pPr eaLnBrk="1" hangingPunct="1">
              <a:spcBef>
                <a:spcPct val="0"/>
              </a:spcBef>
            </a:pPr>
            <a:r>
              <a:rPr lang="en-US" smtClean="0"/>
              <a:t>Ian:  </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r>
              <a:rPr lang="en-US" smtClean="0"/>
              <a:t>Patrick:  We are planning to have info on cds.  </a:t>
            </a:r>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CA1C5B-2B4E-41BC-80C1-78D02E0B343A}" type="slidenum">
              <a:rPr lang="en-US">
                <a:cs typeface="Arial" charset="0"/>
              </a:rPr>
              <a:pPr fontAlgn="base">
                <a:spcBef>
                  <a:spcPct val="0"/>
                </a:spcBef>
                <a:spcAft>
                  <a:spcPct val="0"/>
                </a:spcAft>
                <a:defRPr/>
              </a:pPr>
              <a:t>34</a:t>
            </a:fld>
            <a:endParaRPr lang="en-US">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Ian suggests we put the last bullet (code refactoring) off this list until the second or third day.  Patrick agrees. [JP - DONE]</a:t>
            </a:r>
          </a:p>
          <a:p>
            <a:pPr eaLnBrk="1" hangingPunct="1">
              <a:spcBef>
                <a:spcPct val="0"/>
              </a:spcBef>
            </a:pPr>
            <a:endParaRPr lang="en-US" smtClean="0"/>
          </a:p>
          <a:p>
            <a:pPr eaLnBrk="1" hangingPunct="1">
              <a:spcBef>
                <a:spcPct val="0"/>
              </a:spcBef>
            </a:pPr>
            <a:r>
              <a:rPr lang="en-US" smtClean="0"/>
              <a:t>We need to think about the overall shape of things e.g. slide 22 is a 45 minute hands on session.  </a:t>
            </a:r>
          </a:p>
          <a:p>
            <a:pPr eaLnBrk="1" hangingPunct="1">
              <a:spcBef>
                <a:spcPct val="0"/>
              </a:spcBef>
            </a:pPr>
            <a:r>
              <a:rPr lang="en-US" smtClean="0"/>
              <a:t>Ian likes that this is broken into a sequence/set of activities.  Good approach.  Ian encourages Patrick not to rush things.  Even 45 minutes might not be enough to build caTissue.  </a:t>
            </a:r>
          </a:p>
          <a:p>
            <a:pPr eaLnBrk="1" hangingPunct="1">
              <a:spcBef>
                <a:spcPct val="0"/>
              </a:spcBef>
            </a:pPr>
            <a:endParaRPr lang="en-US" smtClean="0"/>
          </a:p>
          <a:p>
            <a:pPr eaLnBrk="1" hangingPunct="1">
              <a:spcBef>
                <a:spcPct val="0"/>
              </a:spcBef>
            </a:pPr>
            <a:r>
              <a:rPr lang="en-US" smtClean="0"/>
              <a:t>The point of the build is to show we have improved the process and get feedback from the attendees.  “Hello World kind of example” .  Denis begin the build on his laptap, shows steps.  </a:t>
            </a:r>
          </a:p>
          <a:p>
            <a:pPr eaLnBrk="1" hangingPunct="1">
              <a:spcBef>
                <a:spcPct val="0"/>
              </a:spcBef>
            </a:pPr>
            <a:endParaRPr lang="en-US" smtClean="0"/>
          </a:p>
          <a:p>
            <a:pPr eaLnBrk="1" hangingPunct="1">
              <a:spcBef>
                <a:spcPct val="0"/>
              </a:spcBef>
            </a:pPr>
            <a:r>
              <a:rPr lang="en-US" smtClean="0"/>
              <a:t>Step by step instructions for building caTissue needs to be printed out.  </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5EE9A1-A66C-4C83-91AA-765D58632CC8}" type="slidenum">
              <a:rPr lang="en-US">
                <a:cs typeface="Arial" charset="0"/>
              </a:rPr>
              <a:pPr fontAlgn="base">
                <a:spcBef>
                  <a:spcPct val="0"/>
                </a:spcBef>
                <a:spcAft>
                  <a:spcPct val="0"/>
                </a:spcAft>
                <a:defRPr/>
              </a:pPr>
              <a:t>35</a:t>
            </a:fld>
            <a:endParaRPr lang="en-US">
              <a:cs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Denis / / </a:t>
            </a:r>
          </a:p>
          <a:p>
            <a:pPr eaLnBrk="1" hangingPunct="1">
              <a:spcBef>
                <a:spcPct val="0"/>
              </a:spcBef>
            </a:pPr>
            <a:endParaRPr lang="en-US" smtClean="0"/>
          </a:p>
          <a:p>
            <a:pPr eaLnBrk="1" hangingPunct="1">
              <a:spcBef>
                <a:spcPct val="0"/>
              </a:spcBef>
            </a:pPr>
            <a:r>
              <a:rPr lang="en-US" smtClean="0"/>
              <a:t>Ian:  This is a model driven cycle and it seems to describe what would happen if you needed to add functionality.  Could imagine other days in the life of a caTissue developer that won’t start here.  Could start from another point.   Patrick:  Correct.  Might not to do all this.  Ian:  It makes sense to show to people another version which shows a more typical work flow for a developer.  </a:t>
            </a:r>
          </a:p>
        </p:txBody>
      </p:sp>
      <p:sp>
        <p:nvSpPr>
          <p:cNvPr id="8294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246FC43-E67E-4BD7-AAD2-7E3B779F90B9}" type="slidenum">
              <a:rPr lang="en-US" sz="1200">
                <a:latin typeface="Calibri" pitchFamily="34" charset="0"/>
              </a:rPr>
              <a:pPr algn="r"/>
              <a:t>36</a:t>
            </a:fld>
            <a:endParaRPr lang="en-US" sz="1200">
              <a:latin typeface="Calibri"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Denis / / </a:t>
            </a:r>
          </a:p>
          <a:p>
            <a:pPr eaLnBrk="1" hangingPunct="1">
              <a:spcBef>
                <a:spcPct val="0"/>
              </a:spcBef>
            </a:pPr>
            <a:endParaRPr lang="en-US" smtClean="0"/>
          </a:p>
          <a:p>
            <a:pPr eaLnBrk="1" hangingPunct="1">
              <a:spcBef>
                <a:spcPct val="0"/>
              </a:spcBef>
            </a:pPr>
            <a:r>
              <a:rPr lang="en-US" smtClean="0"/>
              <a:t>Ian:  This is a model driven cycle and it seems to describe what would happen if you needed to add functionality.  Could imagine other days in the life of a caTissue developer that won’t start here.  Could start from another point.   Patrick:  Correct.  Might not to do all this.  Ian:  It makes sense to show to people another version which shows a more typical work flow for a developer.  </a:t>
            </a:r>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A8EE8D-73E0-4216-8A31-322993827DAB}" type="slidenum">
              <a:rPr lang="en-US">
                <a:cs typeface="Arial" charset="0"/>
              </a:rPr>
              <a:pPr fontAlgn="base">
                <a:spcBef>
                  <a:spcPct val="0"/>
                </a:spcBef>
                <a:spcAft>
                  <a:spcPct val="0"/>
                </a:spcAft>
                <a:defRPr/>
              </a:pPr>
              <a:t>37</a:t>
            </a:fld>
            <a:endParaRPr lang="en-US">
              <a:cs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Denis – talk to Patrick // </a:t>
            </a:r>
          </a:p>
          <a:p>
            <a:pPr eaLnBrk="1" hangingPunct="1">
              <a:spcBef>
                <a:spcPct val="0"/>
              </a:spcBef>
            </a:pPr>
            <a:endParaRPr lang="en-US" smtClean="0"/>
          </a:p>
          <a:p>
            <a:pPr eaLnBrk="1" hangingPunct="1">
              <a:spcBef>
                <a:spcPct val="0"/>
              </a:spcBef>
            </a:pPr>
            <a:r>
              <a:rPr lang="en-US" smtClean="0"/>
              <a:t>Denis will show some of the code and change the drop down list.  Ian:  This isn’t a training on how to modify caTissue.  Problem is, if you write to these extensions e.g. the label generator, and include features about the specimen in the label.  From that code how does one access those properties at run time?  What is accessible in what can be addressed?  There are a certain set of objects that are passed and can be accessed for elements in one’s label, however other things might not be included.  We need to show how the architecture makes it possible to access certain objects and not others.  Rather than demo extension point modification process, show the page flow in caTissue e.g. where the data access layer is.  Devil is in the details of slide 6.  We need to be pulling this out.  </a:t>
            </a:r>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6C024E-A404-4140-BC2B-3002EFE16503}" type="slidenum">
              <a:rPr lang="en-US">
                <a:cs typeface="Arial" charset="0"/>
              </a:rPr>
              <a:pPr fontAlgn="base">
                <a:spcBef>
                  <a:spcPct val="0"/>
                </a:spcBef>
                <a:spcAft>
                  <a:spcPct val="0"/>
                </a:spcAft>
                <a:defRPr/>
              </a:pPr>
              <a:t>38</a:t>
            </a:fld>
            <a:endParaRPr lang="en-US">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Ian suggests we put the last bullet (code refactoring) off this list until the second or third day.  Patrick agrees. [JP - DONE]</a:t>
            </a:r>
          </a:p>
          <a:p>
            <a:pPr eaLnBrk="1" hangingPunct="1">
              <a:spcBef>
                <a:spcPct val="0"/>
              </a:spcBef>
            </a:pPr>
            <a:endParaRPr lang="en-US" smtClean="0"/>
          </a:p>
          <a:p>
            <a:pPr eaLnBrk="1" hangingPunct="1">
              <a:spcBef>
                <a:spcPct val="0"/>
              </a:spcBef>
            </a:pPr>
            <a:r>
              <a:rPr lang="en-US" smtClean="0"/>
              <a:t>We need to think about the overall shape of things e.g. slide 22 is a 45 minute hands on session.  </a:t>
            </a:r>
          </a:p>
          <a:p>
            <a:pPr eaLnBrk="1" hangingPunct="1">
              <a:spcBef>
                <a:spcPct val="0"/>
              </a:spcBef>
            </a:pPr>
            <a:r>
              <a:rPr lang="en-US" smtClean="0"/>
              <a:t>Ian likes that this is broken into a sequence/set of activities.  Good approach.  Ian encourages Patrick not to rush things.  Even 45 minutes might not be enough to build caTissue.  </a:t>
            </a:r>
          </a:p>
          <a:p>
            <a:pPr eaLnBrk="1" hangingPunct="1">
              <a:spcBef>
                <a:spcPct val="0"/>
              </a:spcBef>
            </a:pPr>
            <a:endParaRPr lang="en-US" smtClean="0"/>
          </a:p>
          <a:p>
            <a:pPr eaLnBrk="1" hangingPunct="1">
              <a:spcBef>
                <a:spcPct val="0"/>
              </a:spcBef>
            </a:pPr>
            <a:r>
              <a:rPr lang="en-US" smtClean="0"/>
              <a:t>The point of the build is to show we have improved the process and get feedback from the attendees.  “Hello World kind of example” .  Denis begin the build on his laptap, shows steps.  </a:t>
            </a:r>
          </a:p>
          <a:p>
            <a:pPr eaLnBrk="1" hangingPunct="1">
              <a:spcBef>
                <a:spcPct val="0"/>
              </a:spcBef>
            </a:pPr>
            <a:endParaRPr lang="en-US" smtClean="0"/>
          </a:p>
          <a:p>
            <a:pPr eaLnBrk="1" hangingPunct="1">
              <a:spcBef>
                <a:spcPct val="0"/>
              </a:spcBef>
            </a:pPr>
            <a:r>
              <a:rPr lang="en-US" smtClean="0"/>
              <a:t>Step by step instructions for building caTissue needs to be printed out.  </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2792DE-1DA3-45D2-8805-A1538FD86F4D}" type="slidenum">
              <a:rPr lang="en-US">
                <a:cs typeface="Arial" charset="0"/>
              </a:rPr>
              <a:pPr fontAlgn="base">
                <a:spcBef>
                  <a:spcPct val="0"/>
                </a:spcBef>
                <a:spcAft>
                  <a:spcPct val="0"/>
                </a:spcAft>
                <a:defRPr/>
              </a:pPr>
              <a:t>39</a:t>
            </a:fld>
            <a:endParaRPr lang="en-US">
              <a:cs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Srikanth – base this off the architectural diagram // </a:t>
            </a:r>
          </a:p>
          <a:p>
            <a:pPr eaLnBrk="1" hangingPunct="1">
              <a:spcBef>
                <a:spcPct val="0"/>
              </a:spcBef>
            </a:pPr>
            <a:endParaRPr lang="en-US" smtClean="0"/>
          </a:p>
          <a:p>
            <a:pPr eaLnBrk="1" hangingPunct="1">
              <a:spcBef>
                <a:spcPct val="0"/>
              </a:spcBef>
            </a:pPr>
            <a:r>
              <a:rPr lang="en-US" smtClean="0"/>
              <a:t>Ian:  This is another version of slide 6 which shows how these things fit in.  </a:t>
            </a:r>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B2B991-5E08-4282-8198-C8C816F6D86B}" type="slidenum">
              <a:rPr lang="en-US">
                <a:cs typeface="Arial" charset="0"/>
              </a:rPr>
              <a:pPr fontAlgn="base">
                <a:spcBef>
                  <a:spcPct val="0"/>
                </a:spcBef>
                <a:spcAft>
                  <a:spcPct val="0"/>
                </a:spcAft>
                <a:defRPr/>
              </a:pPr>
              <a:t>41</a:t>
            </a:fld>
            <a:endParaRPr lang="en-US">
              <a:cs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Ian:  Several 2.0 things on this list.  In the code that we check out of SVN, are all of these features tagged?  Including Person service, etc.  Is that in that build?  Patrick:  Some of it is.  Ian:  We want to be selective on whether we want to include this.  </a:t>
            </a:r>
          </a:p>
          <a:p>
            <a:pPr eaLnBrk="1" hangingPunct="1">
              <a:spcBef>
                <a:spcPct val="0"/>
              </a:spcBef>
            </a:pPr>
            <a:endParaRPr lang="en-US" smtClean="0"/>
          </a:p>
          <a:p>
            <a:pPr eaLnBrk="1" hangingPunct="1">
              <a:spcBef>
                <a:spcPct val="0"/>
              </a:spcBef>
            </a:pPr>
            <a:r>
              <a:rPr lang="en-US" smtClean="0"/>
              <a:t>Patrick:  The goal was to essentially get feed back on whether these are the only extension points we should be providing and receive input.  </a:t>
            </a:r>
          </a:p>
          <a:p>
            <a:pPr eaLnBrk="1" hangingPunct="1">
              <a:spcBef>
                <a:spcPct val="0"/>
              </a:spcBef>
            </a:pPr>
            <a:endParaRPr lang="en-US" smtClean="0"/>
          </a:p>
          <a:p>
            <a:pPr eaLnBrk="1" hangingPunct="1">
              <a:spcBef>
                <a:spcPct val="0"/>
              </a:spcBef>
            </a:pPr>
            <a:r>
              <a:rPr lang="en-US" smtClean="0"/>
              <a:t>Ian:  With all these we should show “integration” point.  Deployment issues rather than build issues.  How to configure it to point to a management service, registration service.  Bullets 1 – 5 belong on this slide and the others belong on another slide.  This is another version of slide 6.  “How do these services fit with the architecture of caTissue”.  </a:t>
            </a:r>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EE689C-63AE-4821-A288-16C5800D9EDC}" type="slidenum">
              <a:rPr lang="en-US">
                <a:cs typeface="Arial" charset="0"/>
              </a:rPr>
              <a:pPr fontAlgn="base">
                <a:spcBef>
                  <a:spcPct val="0"/>
                </a:spcBef>
                <a:spcAft>
                  <a:spcPct val="0"/>
                </a:spcAft>
                <a:defRPr/>
              </a:pPr>
              <a:t>42</a:t>
            </a:fld>
            <a:endParaRPr lang="en-US">
              <a:cs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Ian:  Several 2.0 things on this list.  In the code that we check out of SVN, are all of these features tagged?  Including Person service, etc.  Is that in that build?  Patrick:  Some of it is.  Ian:  We want to be selective on whether we want to include this.  </a:t>
            </a:r>
          </a:p>
          <a:p>
            <a:pPr eaLnBrk="1" hangingPunct="1">
              <a:spcBef>
                <a:spcPct val="0"/>
              </a:spcBef>
            </a:pPr>
            <a:endParaRPr lang="en-US" smtClean="0"/>
          </a:p>
          <a:p>
            <a:pPr eaLnBrk="1" hangingPunct="1">
              <a:spcBef>
                <a:spcPct val="0"/>
              </a:spcBef>
            </a:pPr>
            <a:r>
              <a:rPr lang="en-US" smtClean="0"/>
              <a:t>Patrick:  The goal was to essentially get feed back on whether these are the only extension points we should be providing and receive input.  </a:t>
            </a:r>
          </a:p>
          <a:p>
            <a:pPr eaLnBrk="1" hangingPunct="1">
              <a:spcBef>
                <a:spcPct val="0"/>
              </a:spcBef>
            </a:pPr>
            <a:endParaRPr lang="en-US" smtClean="0"/>
          </a:p>
          <a:p>
            <a:pPr eaLnBrk="1" hangingPunct="1">
              <a:spcBef>
                <a:spcPct val="0"/>
              </a:spcBef>
            </a:pPr>
            <a:r>
              <a:rPr lang="en-US" smtClean="0"/>
              <a:t>Ian:  With all these we should show “integration” point.  Deployment issues rather than build issues.  How to configure it to point to a management service, registration service.  Bullets 1 – 5 belong on this slide and the others belong on another slide.  This is another version of slide 6.  “How do these services fit with the architecture of caTissue”.  </a:t>
            </a:r>
          </a:p>
        </p:txBody>
      </p:sp>
      <p:sp>
        <p:nvSpPr>
          <p:cNvPr id="9625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8318411-C670-4756-ADBC-FF06CAF4956A}" type="slidenum">
              <a:rPr lang="en-US" sz="1200">
                <a:latin typeface="Calibri" pitchFamily="34" charset="0"/>
              </a:rPr>
              <a:pPr algn="r"/>
              <a:t>43</a:t>
            </a:fld>
            <a:endParaRPr lang="en-US" sz="1200">
              <a:latin typeface="Calibri"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noFill/>
          <a:ln>
            <a:solidFill>
              <a:srgbClr val="000000"/>
            </a:solidFill>
            <a:miter lim="800000"/>
            <a:headEnd/>
            <a:tailEnd/>
          </a:ln>
        </p:spPr>
      </p:sp>
      <p:sp>
        <p:nvSpPr>
          <p:cNvPr id="983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Srikanth – base this off the architectural diagram // </a:t>
            </a:r>
          </a:p>
          <a:p>
            <a:pPr eaLnBrk="1" hangingPunct="1">
              <a:spcBef>
                <a:spcPct val="0"/>
              </a:spcBef>
            </a:pPr>
            <a:endParaRPr lang="en-US" smtClean="0"/>
          </a:p>
          <a:p>
            <a:pPr eaLnBrk="1" hangingPunct="1">
              <a:spcBef>
                <a:spcPct val="0"/>
              </a:spcBef>
            </a:pPr>
            <a:r>
              <a:rPr lang="en-US" smtClean="0"/>
              <a:t>Ian:  This is another version of slide 6 which shows how these things fit in.  </a:t>
            </a:r>
          </a:p>
        </p:txBody>
      </p:sp>
      <p:sp>
        <p:nvSpPr>
          <p:cNvPr id="60419"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A13A1B9B-B328-405F-A359-8618E6F29BB1}" type="slidenum">
              <a:rPr lang="en-US" sz="1200">
                <a:latin typeface="+mn-lt"/>
              </a:rPr>
              <a:pPr algn="r">
                <a:defRPr/>
              </a:pPr>
              <a:t>44</a:t>
            </a:fld>
            <a:endParaRPr lang="en-US" sz="120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George</a:t>
            </a:r>
          </a:p>
          <a:p>
            <a:pPr eaLnBrk="1" hangingPunct="1"/>
            <a:r>
              <a:rPr lang="en-US" smtClean="0"/>
              <a:t>General scope of caTissue</a:t>
            </a:r>
          </a:p>
          <a:p>
            <a:pPr eaLnBrk="1" hangingPunct="1"/>
            <a:r>
              <a:rPr lang="en-US" smtClean="0"/>
              <a:t>History of caTissue releases</a:t>
            </a:r>
          </a:p>
          <a:p>
            <a:pPr eaLnBrk="1" hangingPunct="1"/>
            <a:endParaRPr lang="en-US" smtClean="0"/>
          </a:p>
        </p:txBody>
      </p:sp>
      <p:sp>
        <p:nvSpPr>
          <p:cNvPr id="4" name="Slide Number Placeholder 3"/>
          <p:cNvSpPr>
            <a:spLocks noGrp="1"/>
          </p:cNvSpPr>
          <p:nvPr>
            <p:ph type="sldNum" sz="quarter" idx="5"/>
          </p:nvPr>
        </p:nvSpPr>
        <p:spPr/>
        <p:txBody>
          <a:bodyPr/>
          <a:lstStyle/>
          <a:p>
            <a:pPr>
              <a:defRPr/>
            </a:pPr>
            <a:fld id="{4653DFFC-FA82-423E-B2E3-943655870FD5}" type="slidenum">
              <a:rPr lang="en-US" smtClean="0"/>
              <a:pPr>
                <a:defRPr/>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Srikanth – base this off the architectural diagram // </a:t>
            </a:r>
          </a:p>
          <a:p>
            <a:pPr eaLnBrk="1" hangingPunct="1">
              <a:spcBef>
                <a:spcPct val="0"/>
              </a:spcBef>
            </a:pPr>
            <a:endParaRPr lang="en-US" smtClean="0"/>
          </a:p>
          <a:p>
            <a:pPr eaLnBrk="1" hangingPunct="1">
              <a:spcBef>
                <a:spcPct val="0"/>
              </a:spcBef>
            </a:pPr>
            <a:r>
              <a:rPr lang="en-US" smtClean="0"/>
              <a:t>Ian:  This is another version of slide 6 which shows how these things fit in.  </a:t>
            </a:r>
          </a:p>
        </p:txBody>
      </p:sp>
      <p:sp>
        <p:nvSpPr>
          <p:cNvPr id="60419"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FFE29335-554F-42FD-8911-29526C84FC62}" type="slidenum">
              <a:rPr lang="en-US" sz="1200">
                <a:latin typeface="+mn-lt"/>
              </a:rPr>
              <a:pPr algn="r">
                <a:defRPr/>
              </a:pPr>
              <a:t>45</a:t>
            </a:fld>
            <a:endParaRPr lang="en-US" sz="1200">
              <a:latin typeface="+mn-l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6052B18-C835-47DE-B2BD-CBBDCABF676B}" type="slidenum">
              <a:rPr lang="en-US" sz="1200">
                <a:latin typeface="+mn-lt"/>
              </a:rPr>
              <a:pPr algn="r">
                <a:defRPr/>
              </a:pPr>
              <a:t>46</a:t>
            </a:fld>
            <a:endParaRPr lang="en-US" sz="1200">
              <a:latin typeface="+mn-l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p:cNvSpPr>
          <p:nvPr>
            <p:ph type="sldImg"/>
          </p:nvPr>
        </p:nvSpPr>
        <p:spPr bwMode="auto">
          <a:noFill/>
          <a:ln>
            <a:solidFill>
              <a:srgbClr val="000000"/>
            </a:solidFill>
            <a:miter lim="800000"/>
            <a:headEnd/>
            <a:tailEnd/>
          </a:ln>
        </p:spPr>
      </p:sp>
      <p:sp>
        <p:nvSpPr>
          <p:cNvPr id="1044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Srikanth – add more details if needed  // </a:t>
            </a:r>
          </a:p>
          <a:p>
            <a:pPr eaLnBrk="1" hangingPunct="1">
              <a:spcBef>
                <a:spcPct val="0"/>
              </a:spcBef>
            </a:pPr>
            <a:endParaRPr lang="en-US" smtClean="0"/>
          </a:p>
          <a:p>
            <a:pPr eaLnBrk="1" hangingPunct="1">
              <a:spcBef>
                <a:spcPct val="0"/>
              </a:spcBef>
            </a:pPr>
            <a:endParaRPr lang="en-US" smtClean="0"/>
          </a:p>
          <a:p>
            <a:pPr eaLnBrk="1" hangingPunct="1">
              <a:spcBef>
                <a:spcPct val="0"/>
              </a:spcBef>
            </a:pPr>
            <a:r>
              <a:rPr lang="en-US" smtClean="0"/>
              <a:t>Goal of this is to show how a particular site was able to provide specific configurations/ changes.  </a:t>
            </a:r>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C3E7D3-C825-4D73-A726-BF47C04E4BDF}" type="slidenum">
              <a:rPr lang="en-US">
                <a:cs typeface="Arial" charset="0"/>
              </a:rPr>
              <a:pPr fontAlgn="base">
                <a:spcBef>
                  <a:spcPct val="0"/>
                </a:spcBef>
                <a:spcAft>
                  <a:spcPct val="0"/>
                </a:spcAft>
                <a:defRPr/>
              </a:pPr>
              <a:t>47</a:t>
            </a:fld>
            <a:endParaRPr lang="en-US">
              <a:cs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marL="228600" indent="-228600" eaLnBrk="1" hangingPunct="1">
              <a:buFontTx/>
              <a:buAutoNum type="arabicPeriod"/>
              <a:defRPr/>
            </a:pPr>
            <a:r>
              <a:rPr lang="en-US" dirty="0" err="1" smtClean="0"/>
              <a:t>eMPI</a:t>
            </a:r>
            <a:r>
              <a:rPr lang="en-US" dirty="0" smtClean="0"/>
              <a:t> (enterprise master patient index) is assigned by the WU central CDR (</a:t>
            </a:r>
            <a:r>
              <a:rPr lang="en-US" dirty="0" err="1" smtClean="0"/>
              <a:t>clinica</a:t>
            </a:r>
            <a:r>
              <a:rPr lang="en-US" dirty="0" smtClean="0"/>
              <a:t> data repository) is a unique id assigned to patient across all the hospitals/sites. WU has customized v1.2 to assign an </a:t>
            </a:r>
            <a:r>
              <a:rPr lang="en-US" dirty="0" err="1" smtClean="0"/>
              <a:t>eMPI</a:t>
            </a:r>
            <a:r>
              <a:rPr lang="en-US" dirty="0" smtClean="0"/>
              <a:t> to every patient. A new attribute is added to the participant object to store this value. When a participant is added, a HL7 message is sent to the CDR via WMQ. If there are multiple participants matching the new participant, then the matches are displayed to the user and upon resolution the </a:t>
            </a:r>
            <a:r>
              <a:rPr lang="en-US" dirty="0" err="1" smtClean="0"/>
              <a:t>eMPI</a:t>
            </a:r>
            <a:r>
              <a:rPr lang="en-US" dirty="0" smtClean="0"/>
              <a:t> is assigned to the participant. Resolving the participants is an asynchronous process.</a:t>
            </a:r>
          </a:p>
          <a:p>
            <a:pPr marL="228600" indent="-228600" eaLnBrk="1" hangingPunct="1">
              <a:buFontTx/>
              <a:buAutoNum type="arabicPeriod"/>
              <a:defRPr/>
            </a:pPr>
            <a:r>
              <a:rPr lang="en-US" dirty="0" smtClean="0"/>
              <a:t>Barcode printer for specimen labels on submit of specimens, query results and distribution report. The printer interface is setup as a web service to which </a:t>
            </a:r>
            <a:r>
              <a:rPr lang="en-US" dirty="0" err="1" smtClean="0"/>
              <a:t>caTissue</a:t>
            </a:r>
            <a:r>
              <a:rPr lang="en-US" dirty="0" smtClean="0"/>
              <a:t> submits print requests.</a:t>
            </a:r>
          </a:p>
          <a:p>
            <a:pPr marL="228600" indent="-228600" eaLnBrk="1" hangingPunct="1">
              <a:buFontTx/>
              <a:buAutoNum type="arabicPeriod"/>
              <a:defRPr/>
            </a:pPr>
            <a:r>
              <a:rPr lang="en-US" dirty="0" smtClean="0"/>
              <a:t>V1.2 provides mechanism to create protocol specific label formats. This is a configuration in CP page and does not need any code changes. </a:t>
            </a:r>
          </a:p>
          <a:p>
            <a:pPr marL="228600" indent="-228600" eaLnBrk="1" hangingPunct="1">
              <a:buFontTx/>
              <a:buAutoNum type="arabicPeriod"/>
              <a:defRPr/>
            </a:pPr>
            <a:r>
              <a:rPr lang="en-US" dirty="0" smtClean="0"/>
              <a:t>CIDER contains clinical data of patients like medication, lab reports, demographics etc. The database is a XML based database. We are currently enhancing v1.2 wherein </a:t>
            </a:r>
            <a:r>
              <a:rPr lang="en-US" dirty="0" err="1" smtClean="0"/>
              <a:t>caTissue</a:t>
            </a:r>
            <a:r>
              <a:rPr lang="en-US" dirty="0" smtClean="0"/>
              <a:t> sends information of every specimen to CIDER in an XML format. To achieve this, we are using Hibernate interceptors in the DAO layer which intercepts add/edit calls of every object. A configuration file contains information of which processor class to class for which object’s add or edit. E.g., </a:t>
            </a:r>
            <a:r>
              <a:rPr lang="en-US" dirty="0" err="1" smtClean="0"/>
              <a:t>SpecimenCIDERAddProcessor</a:t>
            </a:r>
            <a:r>
              <a:rPr lang="en-US" dirty="0" smtClean="0"/>
              <a:t> in case of specimen add. There can be multiple processors for an object. This framework is generic wherein any type of processors can be written for site specific integrations.</a:t>
            </a:r>
          </a:p>
          <a:p>
            <a:pPr marL="228600" indent="-228600" eaLnBrk="1" hangingPunct="1">
              <a:buFontTx/>
              <a:buAutoNum type="arabicPeriod"/>
              <a:defRPr/>
            </a:pPr>
            <a:r>
              <a:rPr lang="en-US" dirty="0" smtClean="0"/>
              <a:t>CDMS integration: </a:t>
            </a:r>
            <a:r>
              <a:rPr lang="en-US" dirty="0" err="1" smtClean="0"/>
              <a:t>ClinPortal</a:t>
            </a:r>
            <a:r>
              <a:rPr lang="en-US" dirty="0" smtClean="0"/>
              <a:t> is the CDMS application used in WU i.e. to collect clinical data based on clinical studies. Studies involving specimen collection would have corresponding collection protocols in </a:t>
            </a:r>
            <a:r>
              <a:rPr lang="en-US" dirty="0" err="1" smtClean="0"/>
              <a:t>caTissue</a:t>
            </a:r>
            <a:r>
              <a:rPr lang="en-US" dirty="0" smtClean="0"/>
              <a:t>. The mapping between CP and CS, and CPE and SCG is defined in </a:t>
            </a:r>
            <a:r>
              <a:rPr lang="en-US" dirty="0" err="1" smtClean="0"/>
              <a:t>ClinPortal</a:t>
            </a:r>
            <a:r>
              <a:rPr lang="en-US" dirty="0" smtClean="0"/>
              <a:t>. This integration is done at the UI level where once the data is collected for a specific specimen collection group, it should be possible to open the corresponding SCG to collect the specimens, and vice versa – i.e. back and forth from </a:t>
            </a:r>
            <a:r>
              <a:rPr lang="en-US" dirty="0" err="1" smtClean="0"/>
              <a:t>caTissue</a:t>
            </a:r>
            <a:r>
              <a:rPr lang="en-US" dirty="0" smtClean="0"/>
              <a:t> to </a:t>
            </a:r>
            <a:r>
              <a:rPr lang="en-US" dirty="0" err="1" smtClean="0"/>
              <a:t>ClinPortal</a:t>
            </a:r>
            <a:r>
              <a:rPr lang="en-US" dirty="0" smtClean="0"/>
              <a:t> and </a:t>
            </a:r>
            <a:r>
              <a:rPr lang="en-US" dirty="0" err="1" smtClean="0"/>
              <a:t>ClinPortal</a:t>
            </a:r>
            <a:r>
              <a:rPr lang="en-US" dirty="0" smtClean="0"/>
              <a:t> to </a:t>
            </a:r>
            <a:r>
              <a:rPr lang="en-US" dirty="0" err="1" smtClean="0"/>
              <a:t>caTissue</a:t>
            </a:r>
            <a:r>
              <a:rPr lang="en-US" dirty="0" smtClean="0"/>
              <a:t>. This achieved by exposing additional APIs via the </a:t>
            </a:r>
            <a:r>
              <a:rPr lang="en-US" dirty="0" err="1" smtClean="0"/>
              <a:t>caCORE</a:t>
            </a:r>
            <a:r>
              <a:rPr lang="en-US" dirty="0" smtClean="0"/>
              <a:t> infrastructure which returns the </a:t>
            </a:r>
            <a:r>
              <a:rPr lang="en-US" dirty="0" err="1" smtClean="0"/>
              <a:t>caTissue</a:t>
            </a:r>
            <a:r>
              <a:rPr lang="en-US" dirty="0" smtClean="0"/>
              <a:t> URL given the SCG id and vice versa.</a:t>
            </a:r>
          </a:p>
          <a:p>
            <a:pPr marL="228600" indent="-228600" eaLnBrk="1" hangingPunct="1">
              <a:buFontTx/>
              <a:buAutoNum type="arabicPeriod"/>
              <a:defRPr/>
            </a:pPr>
            <a:r>
              <a:rPr lang="en-US" dirty="0" smtClean="0"/>
              <a:t>Multiple </a:t>
            </a:r>
            <a:r>
              <a:rPr lang="en-US" dirty="0" err="1" smtClean="0"/>
              <a:t>IdPs</a:t>
            </a:r>
            <a:r>
              <a:rPr lang="en-US" dirty="0" smtClean="0"/>
              <a:t>: WU production </a:t>
            </a:r>
            <a:r>
              <a:rPr lang="en-US" dirty="0" err="1" smtClean="0"/>
              <a:t>instnace</a:t>
            </a:r>
            <a:r>
              <a:rPr lang="en-US" dirty="0" smtClean="0"/>
              <a:t> of </a:t>
            </a:r>
            <a:r>
              <a:rPr lang="en-US" dirty="0" err="1" smtClean="0"/>
              <a:t>caTissue</a:t>
            </a:r>
            <a:r>
              <a:rPr lang="en-US" dirty="0" smtClean="0"/>
              <a:t> uses two </a:t>
            </a:r>
            <a:r>
              <a:rPr lang="en-US" dirty="0" err="1" smtClean="0"/>
              <a:t>IdPs</a:t>
            </a:r>
            <a:r>
              <a:rPr lang="en-US" dirty="0" smtClean="0"/>
              <a:t>. WU Key and CSM. The WU Key integration is done via the multi </a:t>
            </a:r>
            <a:r>
              <a:rPr lang="en-US" dirty="0" err="1" smtClean="0"/>
              <a:t>IdP</a:t>
            </a:r>
            <a:r>
              <a:rPr lang="en-US" dirty="0" smtClean="0"/>
              <a:t> framework by implementing the Java interface defined by </a:t>
            </a:r>
            <a:r>
              <a:rPr lang="en-US" dirty="0" err="1" smtClean="0"/>
              <a:t>caTissue</a:t>
            </a:r>
            <a:r>
              <a:rPr lang="en-US" dirty="0" smtClean="0"/>
              <a:t> (see slide 27). </a:t>
            </a:r>
          </a:p>
          <a:p>
            <a:pPr marL="228600" indent="-228600" eaLnBrk="1" hangingPunct="1">
              <a:buFontTx/>
              <a:buAutoNum type="arabicPeriod"/>
              <a:defRPr/>
            </a:pPr>
            <a:r>
              <a:rPr lang="en-US" dirty="0" smtClean="0"/>
              <a:t>CSM </a:t>
            </a:r>
            <a:r>
              <a:rPr lang="en-US" dirty="0" err="1" smtClean="0"/>
              <a:t>IdP</a:t>
            </a:r>
            <a:r>
              <a:rPr lang="en-US" dirty="0" smtClean="0"/>
              <a:t>: The CSM </a:t>
            </a:r>
            <a:r>
              <a:rPr lang="en-US" dirty="0" err="1" smtClean="0"/>
              <a:t>IdP</a:t>
            </a:r>
            <a:r>
              <a:rPr lang="en-US" dirty="0" smtClean="0"/>
              <a:t> in WU is hosted in a different database and shared across multiple applications like </a:t>
            </a:r>
            <a:r>
              <a:rPr lang="en-US" dirty="0" err="1" smtClean="0"/>
              <a:t>caTissue</a:t>
            </a:r>
            <a:r>
              <a:rPr lang="en-US" dirty="0" smtClean="0"/>
              <a:t>, </a:t>
            </a:r>
            <a:r>
              <a:rPr lang="en-US" dirty="0" err="1" smtClean="0"/>
              <a:t>ClinPortal</a:t>
            </a:r>
            <a:r>
              <a:rPr lang="en-US" dirty="0" smtClean="0"/>
              <a:t> and CIDER. This didn’t not need any code change within </a:t>
            </a:r>
            <a:r>
              <a:rPr lang="en-US" dirty="0" err="1" smtClean="0"/>
              <a:t>caTissue</a:t>
            </a:r>
            <a:r>
              <a:rPr lang="en-US" dirty="0" smtClean="0"/>
              <a:t> because you can configure the CSM’s DB configuration to be a different db from the main </a:t>
            </a:r>
            <a:r>
              <a:rPr lang="en-US" dirty="0" err="1" smtClean="0"/>
              <a:t>caTissue</a:t>
            </a:r>
            <a:r>
              <a:rPr lang="en-US" dirty="0" smtClean="0"/>
              <a:t> DB.</a:t>
            </a:r>
          </a:p>
          <a:p>
            <a:pPr marL="685800" lvl="1" indent="-228600" eaLnBrk="1" hangingPunct="1">
              <a:buFontTx/>
              <a:buAutoNum type="arabicPeriod"/>
              <a:defRPr/>
            </a:pPr>
            <a:endParaRPr lang="en-US" dirty="0" smtClean="0"/>
          </a:p>
        </p:txBody>
      </p:sp>
      <p:sp>
        <p:nvSpPr>
          <p:cNvPr id="4" name="Slide Number Placeholder 3"/>
          <p:cNvSpPr>
            <a:spLocks noGrp="1"/>
          </p:cNvSpPr>
          <p:nvPr>
            <p:ph type="sldNum" sz="quarter" idx="5"/>
          </p:nvPr>
        </p:nvSpPr>
        <p:spPr/>
        <p:txBody>
          <a:bodyPr/>
          <a:lstStyle/>
          <a:p>
            <a:pPr>
              <a:defRPr/>
            </a:pPr>
            <a:fld id="{97CFA4FB-4977-460B-B1AA-CD85910116FE}" type="slidenum">
              <a:rPr lang="en-US" smtClean="0"/>
              <a:pPr>
                <a:defRPr/>
              </a:pPr>
              <a:t>48</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bwMode="auto">
          <a:noFill/>
          <a:ln>
            <a:solidFill>
              <a:srgbClr val="000000"/>
            </a:solidFill>
            <a:miter lim="800000"/>
            <a:headEnd/>
            <a:tailEnd/>
          </a:ln>
        </p:spPr>
      </p:sp>
      <p:sp>
        <p:nvSpPr>
          <p:cNvPr id="1085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When caTissue started using CSM/caCORE, it did not support many of the features that caTissue needed. E.g., PHI filtering, attribute level filtering, instance level security, delegation to application’s biz logic, etc. Therefore caTissue had to customize the caCORE/CSM code to support its use cases. In the subsequent releases of caCORE/CSM these features have been implemented and caTissue v2.0 utilizes some of them.\</a:t>
            </a:r>
          </a:p>
        </p:txBody>
      </p:sp>
      <p:sp>
        <p:nvSpPr>
          <p:cNvPr id="4" name="Slide Number Placeholder 3"/>
          <p:cNvSpPr>
            <a:spLocks noGrp="1"/>
          </p:cNvSpPr>
          <p:nvPr>
            <p:ph type="sldNum" sz="quarter" idx="5"/>
          </p:nvPr>
        </p:nvSpPr>
        <p:spPr/>
        <p:txBody>
          <a:bodyPr/>
          <a:lstStyle/>
          <a:p>
            <a:pPr>
              <a:defRPr/>
            </a:pPr>
            <a:fld id="{251EC503-4FBF-42D1-92BD-850028DA4BC2}" type="slidenum">
              <a:rPr lang="en-US" smtClean="0"/>
              <a:pPr>
                <a:defRPr/>
              </a:pPr>
              <a:t>49</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p:cNvSpPr>
          <p:nvPr>
            <p:ph type="sldImg"/>
          </p:nvPr>
        </p:nvSpPr>
        <p:spPr bwMode="auto">
          <a:noFill/>
          <a:ln>
            <a:solidFill>
              <a:srgbClr val="000000"/>
            </a:solidFill>
            <a:miter lim="800000"/>
            <a:headEnd/>
            <a:tailEnd/>
          </a:ln>
        </p:spPr>
      </p:sp>
      <p:sp>
        <p:nvSpPr>
          <p:cNvPr id="1105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The caTissue caCORE API has additional features compared to a autogenerated caCORE API. The main difference being the autogenerated API talks to the database directly, whereas the caTissue API delegates the call to the caTissue biz logic layer. This ensures that data is validated using the same rules as the rules applied to UI layer. It also means that rest of the processing like roles/privileges, audit etc is also applied on the data. This is the reason that it is always advised to use the APIs and NOT use direct SQLs to add/edit data.</a:t>
            </a:r>
          </a:p>
        </p:txBody>
      </p:sp>
      <p:sp>
        <p:nvSpPr>
          <p:cNvPr id="4" name="Slide Number Placeholder 3"/>
          <p:cNvSpPr>
            <a:spLocks noGrp="1"/>
          </p:cNvSpPr>
          <p:nvPr>
            <p:ph type="sldNum" sz="quarter" idx="5"/>
          </p:nvPr>
        </p:nvSpPr>
        <p:spPr/>
        <p:txBody>
          <a:bodyPr/>
          <a:lstStyle/>
          <a:p>
            <a:pPr>
              <a:defRPr/>
            </a:pPr>
            <a:fld id="{D72DAB67-22A9-4184-9531-E1DAC122CE32}" type="slidenum">
              <a:rPr lang="en-US" smtClean="0"/>
              <a:pPr>
                <a:defRPr/>
              </a:pPr>
              <a:t>50</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bwMode="auto">
          <a:noFill/>
          <a:ln>
            <a:solidFill>
              <a:srgbClr val="000000"/>
            </a:solidFill>
            <a:miter lim="800000"/>
            <a:headEnd/>
            <a:tailEnd/>
          </a:ln>
        </p:spPr>
      </p:sp>
      <p:sp>
        <p:nvSpPr>
          <p:cNvPr id="1126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Nothing much to add here. SB can add any new things used in CTMS integration.</a:t>
            </a:r>
          </a:p>
        </p:txBody>
      </p:sp>
      <p:sp>
        <p:nvSpPr>
          <p:cNvPr id="4" name="Slide Number Placeholder 3"/>
          <p:cNvSpPr>
            <a:spLocks noGrp="1"/>
          </p:cNvSpPr>
          <p:nvPr>
            <p:ph type="sldNum" sz="quarter" idx="5"/>
          </p:nvPr>
        </p:nvSpPr>
        <p:spPr/>
        <p:txBody>
          <a:bodyPr/>
          <a:lstStyle/>
          <a:p>
            <a:pPr>
              <a:defRPr/>
            </a:pPr>
            <a:fld id="{F75EBB7A-5FF1-4D09-9E6D-908A2DD67C6C}" type="slidenum">
              <a:rPr lang="en-US" smtClean="0"/>
              <a:pPr>
                <a:defRPr/>
              </a:pPr>
              <a:t>51</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p:cNvSpPr>
          <p:nvPr>
            <p:ph type="sldImg"/>
          </p:nvPr>
        </p:nvSpPr>
        <p:spPr bwMode="auto">
          <a:noFill/>
          <a:ln>
            <a:solidFill>
              <a:srgbClr val="000000"/>
            </a:solidFill>
            <a:miter lim="800000"/>
            <a:headEnd/>
            <a:tailEnd/>
          </a:ln>
        </p:spPr>
      </p:sp>
      <p:sp>
        <p:nvSpPr>
          <p:cNvPr id="1146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Ian:  One of the things we need to describe adequately is how caTissue is using these compenents such as CSM.  How is the caTissue API different from the API that is obtained from running caCore against the SDK.  There are subtle changes that have to be made that should be explained.  (Goes back to needing a writable API</a:t>
            </a:r>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77A069-2CD5-4BBF-BC95-2D97A262130E}" type="slidenum">
              <a:rPr lang="en-US">
                <a:cs typeface="Arial" charset="0"/>
              </a:rPr>
              <a:pPr fontAlgn="base">
                <a:spcBef>
                  <a:spcPct val="0"/>
                </a:spcBef>
                <a:spcAft>
                  <a:spcPct val="0"/>
                </a:spcAft>
                <a:defRPr/>
              </a:pPr>
              <a:t>52</a:t>
            </a:fld>
            <a:endParaRPr lang="en-US">
              <a:cs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p:spPr>
      </p:sp>
      <p:sp>
        <p:nvSpPr>
          <p:cNvPr id="1177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These things are for beyond 2.0.  For gathering feedback.  </a:t>
            </a:r>
          </a:p>
          <a:p>
            <a:pPr eaLnBrk="1" hangingPunct="1">
              <a:spcBef>
                <a:spcPct val="0"/>
              </a:spcBef>
            </a:pPr>
            <a:endParaRPr lang="en-US" smtClean="0"/>
          </a:p>
          <a:p>
            <a:pPr eaLnBrk="1" hangingPunct="1">
              <a:spcBef>
                <a:spcPct val="0"/>
              </a:spcBef>
            </a:pPr>
            <a:r>
              <a:rPr lang="en-US" smtClean="0"/>
              <a:t>Ian:  Want to explain why one would want to upgrade to Struts 2.  We may get people saying “Dump Struts” .  It makes sense to share your thoughts around suggestions/features.  First two are for site specific configurations you want to make.  Keep slide here.  Continue this discussion later in the Jamboree. This slide will help foster that discussion. </a:t>
            </a:r>
          </a:p>
        </p:txBody>
      </p:sp>
      <p:sp>
        <p:nvSpPr>
          <p:cNvPr id="768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FC58E4C-5703-4D65-8E1C-795EC9F09CCC}" type="slidenum">
              <a:rPr lang="en-US">
                <a:cs typeface="Arial" charset="0"/>
              </a:rPr>
              <a:pPr fontAlgn="base">
                <a:spcBef>
                  <a:spcPct val="0"/>
                </a:spcBef>
                <a:spcAft>
                  <a:spcPct val="0"/>
                </a:spcAft>
                <a:defRPr/>
              </a:pPr>
              <a:t>54</a:t>
            </a:fld>
            <a:endParaRPr lang="en-US">
              <a:cs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TextEdit="1"/>
          </p:cNvSpPr>
          <p:nvPr>
            <p:ph type="sldImg"/>
          </p:nvPr>
        </p:nvSpPr>
        <p:spPr bwMode="auto">
          <a:noFill/>
          <a:ln>
            <a:solidFill>
              <a:srgbClr val="000000"/>
            </a:solidFill>
            <a:miter lim="800000"/>
            <a:headEnd/>
            <a:tailEnd/>
          </a:ln>
        </p:spPr>
      </p:sp>
      <p:sp>
        <p:nvSpPr>
          <p:cNvPr id="12288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George</a:t>
            </a:r>
          </a:p>
          <a:p>
            <a:pPr eaLnBrk="1" hangingPunct="1"/>
            <a:r>
              <a:rPr lang="en-US" smtClean="0"/>
              <a:t>Release 2.0 Features and High-level Timeline </a:t>
            </a:r>
          </a:p>
        </p:txBody>
      </p:sp>
      <p:sp>
        <p:nvSpPr>
          <p:cNvPr id="4" name="Slide Number Placeholder 3"/>
          <p:cNvSpPr>
            <a:spLocks noGrp="1"/>
          </p:cNvSpPr>
          <p:nvPr>
            <p:ph type="sldNum" sz="quarter" idx="5"/>
          </p:nvPr>
        </p:nvSpPr>
        <p:spPr/>
        <p:txBody>
          <a:bodyPr/>
          <a:lstStyle/>
          <a:p>
            <a:pPr>
              <a:defRPr/>
            </a:pPr>
            <a:fld id="{5ED941BA-2BB4-4C42-8DE4-7C90B19302D2}" type="slidenum">
              <a:rPr lang="en-US" smtClean="0"/>
              <a:pPr>
                <a:defRPr/>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TextEdit="1"/>
          </p:cNvSpPr>
          <p:nvPr>
            <p:ph type="sldImg"/>
          </p:nvPr>
        </p:nvSpPr>
        <p:spPr bwMode="auto">
          <a:noFill/>
          <a:ln>
            <a:solidFill>
              <a:srgbClr val="000000"/>
            </a:solidFill>
            <a:miter lim="800000"/>
            <a:headEnd/>
            <a:tailEnd/>
          </a:ln>
        </p:spPr>
      </p:sp>
      <p:sp>
        <p:nvSpPr>
          <p:cNvPr id="12493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Ian suggests we put the last bullet (code refactoring) off this list until the second or third day.  Patrick agrees. [JP - DONE]</a:t>
            </a:r>
          </a:p>
          <a:p>
            <a:pPr eaLnBrk="1" hangingPunct="1">
              <a:spcBef>
                <a:spcPct val="0"/>
              </a:spcBef>
            </a:pPr>
            <a:endParaRPr lang="en-US" smtClean="0"/>
          </a:p>
          <a:p>
            <a:pPr eaLnBrk="1" hangingPunct="1">
              <a:spcBef>
                <a:spcPct val="0"/>
              </a:spcBef>
            </a:pPr>
            <a:r>
              <a:rPr lang="en-US" smtClean="0"/>
              <a:t>We need to think about the overall shape of things e.g. slide 22 is a 45 minute hands on session.  </a:t>
            </a:r>
          </a:p>
          <a:p>
            <a:pPr eaLnBrk="1" hangingPunct="1">
              <a:spcBef>
                <a:spcPct val="0"/>
              </a:spcBef>
            </a:pPr>
            <a:r>
              <a:rPr lang="en-US" smtClean="0"/>
              <a:t>Ian likes that this is broken into a sequence/set of activities.  Good approach.  Ian encourages Patrick not to rush things.  Even 45 minutes might not be enough to build caTissue.  </a:t>
            </a:r>
          </a:p>
          <a:p>
            <a:pPr eaLnBrk="1" hangingPunct="1">
              <a:spcBef>
                <a:spcPct val="0"/>
              </a:spcBef>
            </a:pPr>
            <a:endParaRPr lang="en-US" smtClean="0"/>
          </a:p>
          <a:p>
            <a:pPr eaLnBrk="1" hangingPunct="1">
              <a:spcBef>
                <a:spcPct val="0"/>
              </a:spcBef>
            </a:pPr>
            <a:r>
              <a:rPr lang="en-US" smtClean="0"/>
              <a:t>The point of the build is to show we have improved the process and get feedback from the attendees.  “Hello World kind of example” .  Denis begin the build on his laptap, shows steps.  </a:t>
            </a:r>
          </a:p>
          <a:p>
            <a:pPr eaLnBrk="1" hangingPunct="1">
              <a:spcBef>
                <a:spcPct val="0"/>
              </a:spcBef>
            </a:pPr>
            <a:endParaRPr lang="en-US" smtClean="0"/>
          </a:p>
          <a:p>
            <a:pPr eaLnBrk="1" hangingPunct="1">
              <a:spcBef>
                <a:spcPct val="0"/>
              </a:spcBef>
            </a:pPr>
            <a:r>
              <a:rPr lang="en-US" smtClean="0"/>
              <a:t>Step by step instructions for building caTissue needs to be printed out.  </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88C713-FFC9-4DFE-BAA0-4DD1204749D9}" type="slidenum">
              <a:rPr lang="en-US">
                <a:cs typeface="Arial" charset="0"/>
              </a:rPr>
              <a:pPr fontAlgn="base">
                <a:spcBef>
                  <a:spcPct val="0"/>
                </a:spcBef>
                <a:spcAft>
                  <a:spcPct val="0"/>
                </a:spcAft>
                <a:defRPr/>
              </a:pPr>
              <a:t>8</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Sri 6/16: deleted the public private portion from this slide. Moved to a new slide dedicated to sharing on grid.</a:t>
            </a:r>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5C3474-9B50-44E5-870E-9F36FBAFB939}" type="slidenum">
              <a:rPr lang="en-US">
                <a:cs typeface="Arial" charset="0"/>
              </a:rPr>
              <a:pPr fontAlgn="base">
                <a:spcBef>
                  <a:spcPct val="0"/>
                </a:spcBef>
                <a:spcAft>
                  <a:spcPct val="0"/>
                </a:spcAft>
                <a:defRPr/>
              </a:pPr>
              <a:t>9</a:t>
            </a:fld>
            <a:endParaRPr lang="en-U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Option 1: There will be two independent instances of caTissue db and web server. One within the firewall (private instance) other outside the firewall (public instance). The data from private instance is deidentified and copied to the public instance at regular intervals. This is the most popular choice since the PHI data physical resides within the firewall. In this case, data can only be queried from the public instance. Any data written into the public instance is not sync’ed back with the private instance. This issue will become important when we expose write APIs via caGrid (e.g., place a new order). Ideally the new order should be propagated to the private instance and when the order is processed, the public instance should reflect it.</a:t>
            </a:r>
          </a:p>
          <a:p>
            <a:pPr eaLnBrk="1" hangingPunct="1">
              <a:spcBef>
                <a:spcPct val="0"/>
              </a:spcBef>
            </a:pPr>
            <a:endParaRPr lang="en-US" smtClean="0"/>
          </a:p>
          <a:p>
            <a:pPr eaLnBrk="1" hangingPunct="1">
              <a:spcBef>
                <a:spcPct val="0"/>
              </a:spcBef>
            </a:pPr>
            <a:r>
              <a:rPr lang="en-US" smtClean="0"/>
              <a:t>Option 2: In this case, the caTissue web app and grid service is deployed in the DMZ. There is only one version of data and therefore no issues of data synchronization faced in option 1. However, the option is not popular since it seems very few (or no) IRB has so far approved this approach of data sharing so far.</a:t>
            </a:r>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1F17E2-91D4-4938-80D6-2B741EA14410}" type="slidenum">
              <a:rPr lang="en-US">
                <a:cs typeface="Arial" charset="0"/>
              </a:rPr>
              <a:pPr fontAlgn="base">
                <a:spcBef>
                  <a:spcPct val="0"/>
                </a:spcBef>
                <a:spcAft>
                  <a:spcPct val="0"/>
                </a:spcAft>
                <a:defRPr/>
              </a:pPr>
              <a:t>10</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Ravi: Added this slide to give a functional and layered view of application architecture representing usage and existence of various components like domain model, business logic, web interface  and data access.</a:t>
            </a:r>
          </a:p>
        </p:txBody>
      </p:sp>
      <p:sp>
        <p:nvSpPr>
          <p:cNvPr id="4" name="Slide Number Placeholder 3"/>
          <p:cNvSpPr>
            <a:spLocks noGrp="1"/>
          </p:cNvSpPr>
          <p:nvPr>
            <p:ph type="sldNum" sz="quarter" idx="5"/>
          </p:nvPr>
        </p:nvSpPr>
        <p:spPr/>
        <p:txBody>
          <a:bodyPr/>
          <a:lstStyle/>
          <a:p>
            <a:pPr>
              <a:defRPr/>
            </a:pPr>
            <a:fld id="{9A4BFD8A-5108-4360-9EE2-EEB6821D1ABC}"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3" descr="COVER"/>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charset="0"/>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p:nvPr/>
        </p:nvSpPr>
        <p:spPr>
          <a:xfrm>
            <a:off x="76200" y="6477000"/>
            <a:ext cx="381000" cy="246063"/>
          </a:xfrm>
          <a:prstGeom prst="rect">
            <a:avLst/>
          </a:prstGeom>
          <a:noFill/>
        </p:spPr>
        <p:txBody>
          <a:bodyPr>
            <a:spAutoFit/>
          </a:bodyPr>
          <a:lstStyle/>
          <a:p>
            <a:pPr fontAlgn="auto">
              <a:spcBef>
                <a:spcPts val="0"/>
              </a:spcBef>
              <a:spcAft>
                <a:spcPts val="0"/>
              </a:spcAft>
              <a:defRPr/>
            </a:pPr>
            <a:fld id="{9335B1BD-6D9C-4014-9685-92F91DE6034F}" type="slidenum">
              <a:rPr lang="en-US" sz="1000" b="1">
                <a:latin typeface="+mn-lt"/>
                <a:cs typeface="+mn-cs"/>
              </a:rPr>
              <a:pPr fontAlgn="auto">
                <a:spcBef>
                  <a:spcPts val="0"/>
                </a:spcBef>
                <a:spcAft>
                  <a:spcPts val="0"/>
                </a:spcAft>
                <a:defRPr/>
              </a:pPr>
              <a:t>‹#›</a:t>
            </a:fld>
            <a:endParaRPr lang="en-US" sz="1000" b="1" dirty="0">
              <a:latin typeface="+mn-lt"/>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458200" cy="4953000"/>
          </a:xfrm>
        </p:spPr>
        <p:txBody>
          <a:bodyPr/>
          <a:lstStyle>
            <a:lvl1pPr>
              <a:buClrTx/>
              <a:defRPr sz="2400"/>
            </a:lvl1pPr>
            <a:lvl2pPr>
              <a:buClrTx/>
              <a:defRPr sz="2000" b="1"/>
            </a:lvl2pPr>
            <a:lvl3pPr>
              <a:buClrTx/>
              <a:defRPr b="1"/>
            </a:lvl3pPr>
            <a:lvl4pPr>
              <a:buClrTx/>
              <a:defRPr/>
            </a:lvl4pPr>
            <a:lvl5pPr>
              <a:buClrTx/>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INSIDE"/>
          <p:cNvPicPr>
            <a:picLocks noChangeAspect="1" noChangeArrowheads="1"/>
          </p:cNvPicPr>
          <p:nvPr/>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black">
          <a:xfrm>
            <a:off x="304800" y="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Lst>
  <p:txStyles>
    <p:titleStyle>
      <a:lvl1pPr algn="l" rtl="0" eaLnBrk="0" fontAlgn="base" hangingPunct="0">
        <a:spcBef>
          <a:spcPct val="0"/>
        </a:spcBef>
        <a:spcAft>
          <a:spcPct val="0"/>
        </a:spcAft>
        <a:defRPr sz="2800" b="1">
          <a:solidFill>
            <a:srgbClr val="1C2674"/>
          </a:solidFill>
          <a:latin typeface="+mj-lt"/>
          <a:ea typeface="+mj-ea"/>
          <a:cs typeface="+mj-cs"/>
        </a:defRPr>
      </a:lvl1pPr>
      <a:lvl2pPr algn="l" rtl="0" eaLnBrk="0" fontAlgn="base" hangingPunct="0">
        <a:spcBef>
          <a:spcPct val="0"/>
        </a:spcBef>
        <a:spcAft>
          <a:spcPct val="0"/>
        </a:spcAft>
        <a:defRPr sz="2800" b="1">
          <a:solidFill>
            <a:srgbClr val="1C2674"/>
          </a:solidFill>
          <a:latin typeface="Arial" charset="0"/>
        </a:defRPr>
      </a:lvl2pPr>
      <a:lvl3pPr algn="l" rtl="0" eaLnBrk="0" fontAlgn="base" hangingPunct="0">
        <a:spcBef>
          <a:spcPct val="0"/>
        </a:spcBef>
        <a:spcAft>
          <a:spcPct val="0"/>
        </a:spcAft>
        <a:defRPr sz="2800" b="1">
          <a:solidFill>
            <a:srgbClr val="1C2674"/>
          </a:solidFill>
          <a:latin typeface="Arial" charset="0"/>
        </a:defRPr>
      </a:lvl3pPr>
      <a:lvl4pPr algn="l" rtl="0" eaLnBrk="0" fontAlgn="base" hangingPunct="0">
        <a:spcBef>
          <a:spcPct val="0"/>
        </a:spcBef>
        <a:spcAft>
          <a:spcPct val="0"/>
        </a:spcAft>
        <a:defRPr sz="2800" b="1">
          <a:solidFill>
            <a:srgbClr val="1C2674"/>
          </a:solidFill>
          <a:latin typeface="Arial" charset="0"/>
        </a:defRPr>
      </a:lvl4pPr>
      <a:lvl5pPr algn="l" rtl="0" eaLnBrk="0" fontAlgn="base" hangingPunct="0">
        <a:spcBef>
          <a:spcPct val="0"/>
        </a:spcBef>
        <a:spcAft>
          <a:spcPct val="0"/>
        </a:spcAft>
        <a:defRPr sz="2800" b="1">
          <a:solidFill>
            <a:srgbClr val="1C2674"/>
          </a:solidFill>
          <a:latin typeface="Arial" charset="0"/>
        </a:defRPr>
      </a:lvl5pPr>
      <a:lvl6pPr marL="457200" algn="l" rtl="0" eaLnBrk="1" fontAlgn="base" hangingPunct="1">
        <a:spcBef>
          <a:spcPct val="0"/>
        </a:spcBef>
        <a:spcAft>
          <a:spcPct val="0"/>
        </a:spcAft>
        <a:defRPr sz="2800" b="1">
          <a:solidFill>
            <a:srgbClr val="1C2674"/>
          </a:solidFill>
          <a:latin typeface="Arial" charset="0"/>
        </a:defRPr>
      </a:lvl6pPr>
      <a:lvl7pPr marL="914400" algn="l" rtl="0" eaLnBrk="1" fontAlgn="base" hangingPunct="1">
        <a:spcBef>
          <a:spcPct val="0"/>
        </a:spcBef>
        <a:spcAft>
          <a:spcPct val="0"/>
        </a:spcAft>
        <a:defRPr sz="2800" b="1">
          <a:solidFill>
            <a:srgbClr val="1C2674"/>
          </a:solidFill>
          <a:latin typeface="Arial" charset="0"/>
        </a:defRPr>
      </a:lvl7pPr>
      <a:lvl8pPr marL="1371600" algn="l" rtl="0" eaLnBrk="1" fontAlgn="base" hangingPunct="1">
        <a:spcBef>
          <a:spcPct val="0"/>
        </a:spcBef>
        <a:spcAft>
          <a:spcPct val="0"/>
        </a:spcAft>
        <a:defRPr sz="2800" b="1">
          <a:solidFill>
            <a:srgbClr val="1C2674"/>
          </a:solidFill>
          <a:latin typeface="Arial" charset="0"/>
        </a:defRPr>
      </a:lvl8pPr>
      <a:lvl9pPr marL="1828800" algn="l" rtl="0" eaLnBrk="1" fontAlgn="base" hangingPunct="1">
        <a:spcBef>
          <a:spcPct val="0"/>
        </a:spcBef>
        <a:spcAft>
          <a:spcPct val="0"/>
        </a:spcAft>
        <a:defRPr sz="2800" b="1">
          <a:solidFill>
            <a:srgbClr val="1C2674"/>
          </a:solidFill>
          <a:latin typeface="Arial" charset="0"/>
        </a:defRPr>
      </a:lvl9pPr>
    </p:titleStyle>
    <p:bodyStyle>
      <a:lvl1pPr marL="342900" indent="-342900" algn="l" rtl="0" eaLnBrk="0" fontAlgn="base" hangingPunct="0">
        <a:spcBef>
          <a:spcPct val="20000"/>
        </a:spcBef>
        <a:spcAft>
          <a:spcPct val="0"/>
        </a:spcAft>
        <a:buClr>
          <a:srgbClr val="00AAF6"/>
        </a:buClr>
        <a:buChar char="•"/>
        <a:defRPr b="1">
          <a:solidFill>
            <a:schemeClr val="tx1"/>
          </a:solidFill>
          <a:latin typeface="+mn-lt"/>
          <a:ea typeface="+mn-ea"/>
          <a:cs typeface="+mn-cs"/>
        </a:defRPr>
      </a:lvl1pPr>
      <a:lvl2pPr marL="742950" indent="-285750" algn="l" rtl="0" eaLnBrk="0" fontAlgn="base" hangingPunct="0">
        <a:spcBef>
          <a:spcPct val="20000"/>
        </a:spcBef>
        <a:spcAft>
          <a:spcPct val="0"/>
        </a:spcAft>
        <a:buClr>
          <a:srgbClr val="00AAF6"/>
        </a:buClr>
        <a:buChar char="•"/>
        <a:defRPr>
          <a:solidFill>
            <a:schemeClr val="tx1"/>
          </a:solidFill>
          <a:latin typeface="+mn-lt"/>
        </a:defRPr>
      </a:lvl2pPr>
      <a:lvl3pPr marL="1143000" indent="-228600" algn="l" rtl="0" eaLnBrk="0" fontAlgn="base" hangingPunct="0">
        <a:spcBef>
          <a:spcPct val="20000"/>
        </a:spcBef>
        <a:spcAft>
          <a:spcPct val="0"/>
        </a:spcAft>
        <a:buClr>
          <a:srgbClr val="00AAF6"/>
        </a:buClr>
        <a:buChar char="•"/>
        <a:defRPr sz="1600">
          <a:solidFill>
            <a:schemeClr val="tx1"/>
          </a:solidFill>
          <a:latin typeface="+mn-lt"/>
        </a:defRPr>
      </a:lvl3pPr>
      <a:lvl4pPr marL="1600200" indent="-228600" algn="l" rtl="0" eaLnBrk="0" fontAlgn="base" hangingPunct="0">
        <a:spcBef>
          <a:spcPct val="20000"/>
        </a:spcBef>
        <a:spcAft>
          <a:spcPct val="0"/>
        </a:spcAft>
        <a:buClr>
          <a:srgbClr val="00AAF6"/>
        </a:buClr>
        <a:buChar char="•"/>
        <a:defRPr sz="1400">
          <a:solidFill>
            <a:schemeClr val="tx1"/>
          </a:solidFill>
          <a:latin typeface="+mn-lt"/>
        </a:defRPr>
      </a:lvl4pPr>
      <a:lvl5pPr marL="2057400" indent="-228600" algn="l" rtl="0" eaLnBrk="0" fontAlgn="base" hangingPunct="0">
        <a:spcBef>
          <a:spcPct val="20000"/>
        </a:spcBef>
        <a:spcAft>
          <a:spcPct val="0"/>
        </a:spcAft>
        <a:buClr>
          <a:srgbClr val="00AAF6"/>
        </a:buClr>
        <a:buChar char="•"/>
        <a:defRPr sz="1400">
          <a:solidFill>
            <a:schemeClr val="tx1"/>
          </a:solidFill>
          <a:latin typeface="+mn-lt"/>
        </a:defRPr>
      </a:lvl5pPr>
      <a:lvl6pPr marL="2514600" indent="-228600" algn="l" rtl="0" eaLnBrk="1" fontAlgn="base" hangingPunct="1">
        <a:spcBef>
          <a:spcPct val="20000"/>
        </a:spcBef>
        <a:spcAft>
          <a:spcPct val="0"/>
        </a:spcAft>
        <a:buClr>
          <a:srgbClr val="00AAF6"/>
        </a:buClr>
        <a:buChar char="•"/>
        <a:defRPr sz="1400">
          <a:solidFill>
            <a:schemeClr val="tx1"/>
          </a:solidFill>
          <a:latin typeface="+mn-lt"/>
        </a:defRPr>
      </a:lvl6pPr>
      <a:lvl7pPr marL="2971800" indent="-228600" algn="l" rtl="0" eaLnBrk="1" fontAlgn="base" hangingPunct="1">
        <a:spcBef>
          <a:spcPct val="20000"/>
        </a:spcBef>
        <a:spcAft>
          <a:spcPct val="0"/>
        </a:spcAft>
        <a:buClr>
          <a:srgbClr val="00AAF6"/>
        </a:buClr>
        <a:buChar char="•"/>
        <a:defRPr sz="1400">
          <a:solidFill>
            <a:schemeClr val="tx1"/>
          </a:solidFill>
          <a:latin typeface="+mn-lt"/>
        </a:defRPr>
      </a:lvl7pPr>
      <a:lvl8pPr marL="3429000" indent="-228600" algn="l" rtl="0" eaLnBrk="1" fontAlgn="base" hangingPunct="1">
        <a:spcBef>
          <a:spcPct val="20000"/>
        </a:spcBef>
        <a:spcAft>
          <a:spcPct val="0"/>
        </a:spcAft>
        <a:buClr>
          <a:srgbClr val="00AAF6"/>
        </a:buClr>
        <a:buChar char="•"/>
        <a:defRPr sz="1400">
          <a:solidFill>
            <a:schemeClr val="tx1"/>
          </a:solidFill>
          <a:latin typeface="+mn-lt"/>
        </a:defRPr>
      </a:lvl8pPr>
      <a:lvl9pPr marL="3886200" indent="-228600" algn="l" rtl="0" eaLnBrk="1" fontAlgn="base" hangingPunct="1">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ncisvn.nci.nih.gov/svn/catissue_persistent/catissuecore/branches/caTISSUE_SUITE_v20_JAMBOREE_BRANCH"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ncisvn.nci.nih.gov/svn/catissue_persistent/catissuecore/branches/caTISSUE_SUITE_v20_BDA_BRANCH" TargetMode="External"/><Relationship Id="rId4" Type="http://schemas.openxmlformats.org/officeDocument/2006/relationships/hyperlink" Target="https://ncisvn.nci.nih.gov/svn/catissue_persistent/catissuecore/tags/caTissue_v2.0_I7W2_14JUN11_TAG"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ncisvn.nci.nih.gov/sv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ncisvn.nci.nih.gov/sv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forge.nci.nih.gov/frs/download.php/9303/catissuecore_2.0.EAP" TargetMode="External"/><Relationship Id="rId2" Type="http://schemas.openxmlformats.org/officeDocument/2006/relationships/hyperlink" Target="https://gforge.nci.nih.gov/docman/view.php/18/24999/caTissue_2_design_Final.pdf" TargetMode="External"/><Relationship Id="rId1" Type="http://schemas.openxmlformats.org/officeDocument/2006/relationships/slideLayout" Target="../slideLayouts/slideLayout2.xml"/><Relationship Id="rId6" Type="http://schemas.openxmlformats.org/officeDocument/2006/relationships/hyperlink" Target="https://cabig-kc.nci.nih.gov/Biospecimen/KC/index.php/Main_Page" TargetMode="External"/><Relationship Id="rId5" Type="http://schemas.openxmlformats.org/officeDocument/2006/relationships/hyperlink" Target="https://gforge.nci.nih.gov/docman/view.php/689/23836/caTissue%20User%20Guide%20v1.2.pdf" TargetMode="External"/><Relationship Id="rId4" Type="http://schemas.openxmlformats.org/officeDocument/2006/relationships/hyperlink" Target="https://gforge.nci.nih.gov/docman/view.php/689/23168/caTissueSuite_v1_2_Technical_Guide.doc"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4953000" y="2133600"/>
            <a:ext cx="3810000" cy="1219200"/>
          </a:xfrm>
        </p:spPr>
        <p:txBody>
          <a:bodyPr/>
          <a:lstStyle/>
          <a:p>
            <a:pPr eaLnBrk="1" hangingPunct="1"/>
            <a:r>
              <a:rPr lang="en-US" sz="3200" smtClean="0">
                <a:latin typeface="Arial Black" pitchFamily="34" charset="0"/>
              </a:rPr>
              <a:t>caTissue</a:t>
            </a:r>
            <a:br>
              <a:rPr lang="en-US" sz="3200" smtClean="0">
                <a:latin typeface="Arial Black" pitchFamily="34" charset="0"/>
              </a:rPr>
            </a:br>
            <a:r>
              <a:rPr lang="en-US" sz="3200" smtClean="0">
                <a:latin typeface="Arial Black" pitchFamily="34" charset="0"/>
              </a:rPr>
              <a:t>Code Jamboree</a:t>
            </a:r>
            <a:br>
              <a:rPr lang="en-US" sz="3200" smtClean="0">
                <a:latin typeface="Arial Black" pitchFamily="34" charset="0"/>
              </a:rPr>
            </a:br>
            <a:r>
              <a:rPr lang="en-US" sz="1200" i="1" smtClean="0">
                <a:latin typeface="Arial Black" pitchFamily="34" charset="0"/>
              </a:rPr>
              <a:t>Enable Community based development </a:t>
            </a:r>
            <a:endParaRPr lang="en-US" sz="3200" i="1" smtClean="0">
              <a:latin typeface="Arial Black" pitchFamily="34" charset="0"/>
            </a:endParaRPr>
          </a:p>
        </p:txBody>
      </p:sp>
      <p:sp>
        <p:nvSpPr>
          <p:cNvPr id="3" name="Subtitle 2"/>
          <p:cNvSpPr>
            <a:spLocks noGrp="1"/>
          </p:cNvSpPr>
          <p:nvPr>
            <p:ph type="subTitle" idx="1"/>
          </p:nvPr>
        </p:nvSpPr>
        <p:spPr>
          <a:xfrm>
            <a:off x="4800600" y="4191000"/>
            <a:ext cx="3886200" cy="838200"/>
          </a:xfrm>
        </p:spPr>
        <p:txBody>
          <a:bodyPr/>
          <a:lstStyle/>
          <a:p>
            <a:pPr eaLnBrk="1" hangingPunct="1">
              <a:defRPr/>
            </a:pPr>
            <a:r>
              <a:rPr lang="en-US" dirty="0" smtClean="0">
                <a:solidFill>
                  <a:schemeClr val="accent6"/>
                </a:solidFill>
              </a:rPr>
              <a:t>caTissue Development Team</a:t>
            </a:r>
          </a:p>
          <a:p>
            <a:pPr eaLnBrk="1" hangingPunct="1">
              <a:defRPr/>
            </a:pPr>
            <a:r>
              <a:rPr lang="en-US" smtClean="0">
                <a:solidFill>
                  <a:schemeClr val="accent6"/>
                </a:solidFill>
              </a:rPr>
              <a:t>June </a:t>
            </a:r>
            <a:r>
              <a:rPr lang="en-US" dirty="0" smtClean="0">
                <a:solidFill>
                  <a:schemeClr val="accent6"/>
                </a:solidFill>
              </a:rPr>
              <a:t>22</a:t>
            </a:r>
            <a:r>
              <a:rPr lang="en-US" baseline="30000" dirty="0" smtClean="0">
                <a:solidFill>
                  <a:schemeClr val="accent6"/>
                </a:solidFill>
              </a:rPr>
              <a:t>nd</a:t>
            </a:r>
            <a:r>
              <a:rPr lang="en-US" dirty="0" smtClean="0">
                <a:solidFill>
                  <a:schemeClr val="accent6"/>
                </a:solidFill>
              </a:rPr>
              <a:t>  – 24</a:t>
            </a:r>
            <a:r>
              <a:rPr lang="en-US" baseline="30000" dirty="0" smtClean="0">
                <a:solidFill>
                  <a:schemeClr val="accent6"/>
                </a:solidFill>
              </a:rPr>
              <a:t>th</a:t>
            </a:r>
            <a:r>
              <a:rPr lang="en-US" dirty="0" smtClean="0">
                <a:solidFill>
                  <a:schemeClr val="accent6"/>
                </a:solidFill>
              </a:rPr>
              <a:t>, 2011</a:t>
            </a:r>
            <a:endParaRPr lang="en-US" dirty="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t>Architecture – Sharing Data</a:t>
            </a:r>
          </a:p>
        </p:txBody>
      </p:sp>
      <p:sp>
        <p:nvSpPr>
          <p:cNvPr id="6" name="Can 5"/>
          <p:cNvSpPr/>
          <p:nvPr/>
        </p:nvSpPr>
        <p:spPr>
          <a:xfrm>
            <a:off x="457200" y="2513013"/>
            <a:ext cx="1905000" cy="6858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solidFill>
                  <a:schemeClr val="tx1"/>
                </a:solidFill>
                <a:cs typeface="Arial" charset="0"/>
              </a:rPr>
              <a:t>caTissue</a:t>
            </a:r>
            <a:r>
              <a:rPr lang="en-US" sz="1400" dirty="0">
                <a:solidFill>
                  <a:schemeClr val="tx1"/>
                </a:solidFill>
                <a:cs typeface="Arial" charset="0"/>
              </a:rPr>
              <a:t> Private database</a:t>
            </a:r>
            <a:endParaRPr lang="en-US" sz="1400" dirty="0">
              <a:solidFill>
                <a:schemeClr val="tx1"/>
              </a:solidFill>
              <a:cs typeface="Arial" charset="0"/>
            </a:endParaRPr>
          </a:p>
        </p:txBody>
      </p:sp>
      <p:sp>
        <p:nvSpPr>
          <p:cNvPr id="7" name="Can 6"/>
          <p:cNvSpPr/>
          <p:nvPr/>
        </p:nvSpPr>
        <p:spPr>
          <a:xfrm>
            <a:off x="4343400" y="2513013"/>
            <a:ext cx="1219200" cy="68580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rPr>
              <a:t>Public </a:t>
            </a:r>
            <a:r>
              <a:rPr lang="en-US" sz="1200" dirty="0" err="1">
                <a:solidFill>
                  <a:schemeClr val="tx1"/>
                </a:solidFill>
              </a:rPr>
              <a:t>DeId</a:t>
            </a:r>
            <a:r>
              <a:rPr lang="en-US" sz="1200" dirty="0">
                <a:solidFill>
                  <a:schemeClr val="tx1"/>
                </a:solidFill>
              </a:rPr>
              <a:t> database</a:t>
            </a:r>
            <a:endParaRPr lang="en-US" sz="1200" dirty="0">
              <a:solidFill>
                <a:schemeClr val="tx1"/>
              </a:solidFill>
            </a:endParaRPr>
          </a:p>
        </p:txBody>
      </p:sp>
      <p:cxnSp>
        <p:nvCxnSpPr>
          <p:cNvPr id="11" name="Straight Connector 10"/>
          <p:cNvCxnSpPr/>
          <p:nvPr/>
        </p:nvCxnSpPr>
        <p:spPr>
          <a:xfrm rot="5400000">
            <a:off x="3505201" y="2894012"/>
            <a:ext cx="1219200" cy="31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096000" y="2589213"/>
            <a:ext cx="1143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err="1">
                <a:solidFill>
                  <a:schemeClr val="tx1"/>
                </a:solidFill>
              </a:rPr>
              <a:t>caTissue</a:t>
            </a:r>
            <a:r>
              <a:rPr lang="en-US" sz="1200" dirty="0">
                <a:solidFill>
                  <a:schemeClr val="tx1"/>
                </a:solidFill>
              </a:rPr>
              <a:t> Web Server</a:t>
            </a:r>
          </a:p>
        </p:txBody>
      </p:sp>
      <p:sp>
        <p:nvSpPr>
          <p:cNvPr id="28" name="Rectangle 27"/>
          <p:cNvSpPr/>
          <p:nvPr/>
        </p:nvSpPr>
        <p:spPr>
          <a:xfrm>
            <a:off x="7543800" y="2589213"/>
            <a:ext cx="10668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err="1">
                <a:solidFill>
                  <a:schemeClr val="tx1"/>
                </a:solidFill>
              </a:rPr>
              <a:t>caGrid</a:t>
            </a:r>
            <a:r>
              <a:rPr lang="en-US" sz="1200" dirty="0">
                <a:solidFill>
                  <a:schemeClr val="tx1"/>
                </a:solidFill>
              </a:rPr>
              <a:t> Data Service</a:t>
            </a:r>
          </a:p>
        </p:txBody>
      </p:sp>
      <p:sp>
        <p:nvSpPr>
          <p:cNvPr id="35" name="Rectangle 34"/>
          <p:cNvSpPr/>
          <p:nvPr/>
        </p:nvSpPr>
        <p:spPr>
          <a:xfrm>
            <a:off x="2667000" y="2589213"/>
            <a:ext cx="11430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rPr>
              <a:t>Private Public </a:t>
            </a:r>
            <a:r>
              <a:rPr lang="en-US" sz="1200" dirty="0" err="1">
                <a:solidFill>
                  <a:schemeClr val="tx1"/>
                </a:solidFill>
              </a:rPr>
              <a:t>Migrator</a:t>
            </a:r>
            <a:endParaRPr lang="en-US" sz="1200" dirty="0">
              <a:solidFill>
                <a:schemeClr val="tx1"/>
              </a:solidFill>
            </a:endParaRPr>
          </a:p>
        </p:txBody>
      </p:sp>
      <p:cxnSp>
        <p:nvCxnSpPr>
          <p:cNvPr id="37" name="Straight Arrow Connector 36"/>
          <p:cNvCxnSpPr>
            <a:stCxn id="6" idx="4"/>
            <a:endCxn id="35" idx="1"/>
          </p:cNvCxnSpPr>
          <p:nvPr/>
        </p:nvCxnSpPr>
        <p:spPr>
          <a:xfrm>
            <a:off x="2362200" y="2855913"/>
            <a:ext cx="3048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5" idx="3"/>
            <a:endCxn id="7" idx="2"/>
          </p:cNvCxnSpPr>
          <p:nvPr/>
        </p:nvCxnSpPr>
        <p:spPr>
          <a:xfrm>
            <a:off x="3810000" y="2855913"/>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3" idx="3"/>
            <a:endCxn id="28" idx="1"/>
          </p:cNvCxnSpPr>
          <p:nvPr/>
        </p:nvCxnSpPr>
        <p:spPr>
          <a:xfrm>
            <a:off x="7239000" y="2855913"/>
            <a:ext cx="3048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Can 53"/>
          <p:cNvSpPr/>
          <p:nvPr/>
        </p:nvSpPr>
        <p:spPr>
          <a:xfrm>
            <a:off x="1066800" y="4800600"/>
            <a:ext cx="1905000" cy="6858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solidFill>
                  <a:schemeClr val="tx1"/>
                </a:solidFill>
                <a:cs typeface="Arial" charset="0"/>
              </a:rPr>
              <a:t>caTissue</a:t>
            </a:r>
            <a:r>
              <a:rPr lang="en-US" sz="1400" dirty="0">
                <a:solidFill>
                  <a:schemeClr val="tx1"/>
                </a:solidFill>
                <a:cs typeface="Arial" charset="0"/>
              </a:rPr>
              <a:t> Private database</a:t>
            </a:r>
            <a:endParaRPr lang="en-US" sz="1400" dirty="0">
              <a:solidFill>
                <a:schemeClr val="tx1"/>
              </a:solidFill>
              <a:cs typeface="Arial" charset="0"/>
            </a:endParaRPr>
          </a:p>
        </p:txBody>
      </p:sp>
      <p:sp>
        <p:nvSpPr>
          <p:cNvPr id="57" name="Rectangle 56"/>
          <p:cNvSpPr/>
          <p:nvPr/>
        </p:nvSpPr>
        <p:spPr>
          <a:xfrm>
            <a:off x="809625" y="1447800"/>
            <a:ext cx="1143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err="1">
                <a:solidFill>
                  <a:schemeClr val="tx1"/>
                </a:solidFill>
              </a:rPr>
              <a:t>caTissue</a:t>
            </a:r>
            <a:r>
              <a:rPr lang="en-US" sz="1200" dirty="0">
                <a:solidFill>
                  <a:schemeClr val="tx1"/>
                </a:solidFill>
              </a:rPr>
              <a:t> Web Server</a:t>
            </a:r>
          </a:p>
        </p:txBody>
      </p:sp>
      <p:sp>
        <p:nvSpPr>
          <p:cNvPr id="58" name="Up-Down Arrow 57"/>
          <p:cNvSpPr/>
          <p:nvPr/>
        </p:nvSpPr>
        <p:spPr>
          <a:xfrm>
            <a:off x="1257300" y="2057400"/>
            <a:ext cx="266700" cy="420688"/>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Right Arrow 58"/>
          <p:cNvSpPr/>
          <p:nvPr/>
        </p:nvSpPr>
        <p:spPr>
          <a:xfrm>
            <a:off x="5675313" y="2667000"/>
            <a:ext cx="304800" cy="3048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Rectangle 59"/>
          <p:cNvSpPr/>
          <p:nvPr/>
        </p:nvSpPr>
        <p:spPr>
          <a:xfrm>
            <a:off x="4114800" y="4876800"/>
            <a:ext cx="1143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err="1">
                <a:solidFill>
                  <a:schemeClr val="tx1"/>
                </a:solidFill>
              </a:rPr>
              <a:t>caTissue</a:t>
            </a:r>
            <a:r>
              <a:rPr lang="en-US" sz="1200" dirty="0">
                <a:solidFill>
                  <a:schemeClr val="tx1"/>
                </a:solidFill>
              </a:rPr>
              <a:t> Web Server</a:t>
            </a:r>
          </a:p>
        </p:txBody>
      </p:sp>
      <p:sp>
        <p:nvSpPr>
          <p:cNvPr id="66" name="Rectangle 65"/>
          <p:cNvSpPr/>
          <p:nvPr/>
        </p:nvSpPr>
        <p:spPr>
          <a:xfrm>
            <a:off x="6324600" y="5257800"/>
            <a:ext cx="1143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err="1">
                <a:solidFill>
                  <a:schemeClr val="tx1"/>
                </a:solidFill>
              </a:rPr>
              <a:t>caGrid</a:t>
            </a:r>
            <a:r>
              <a:rPr lang="en-US" sz="1200" dirty="0">
                <a:solidFill>
                  <a:schemeClr val="tx1"/>
                </a:solidFill>
              </a:rPr>
              <a:t> Data Service</a:t>
            </a:r>
          </a:p>
        </p:txBody>
      </p:sp>
      <p:sp>
        <p:nvSpPr>
          <p:cNvPr id="72" name="Left-Right Arrow 71"/>
          <p:cNvSpPr/>
          <p:nvPr/>
        </p:nvSpPr>
        <p:spPr>
          <a:xfrm>
            <a:off x="3124200" y="4991100"/>
            <a:ext cx="914400" cy="304800"/>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Rectangle 72"/>
          <p:cNvSpPr/>
          <p:nvPr/>
        </p:nvSpPr>
        <p:spPr>
          <a:xfrm>
            <a:off x="609600" y="3276600"/>
            <a:ext cx="3429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i="1" dirty="0">
                <a:solidFill>
                  <a:schemeClr val="tx1"/>
                </a:solidFill>
              </a:rPr>
              <a:t>Behind firewall</a:t>
            </a:r>
            <a:endParaRPr lang="en-US" sz="1200" i="1" dirty="0">
              <a:solidFill>
                <a:schemeClr val="tx1"/>
              </a:solidFill>
            </a:endParaRPr>
          </a:p>
        </p:txBody>
      </p:sp>
      <p:sp>
        <p:nvSpPr>
          <p:cNvPr id="74" name="Rectangle 73"/>
          <p:cNvSpPr/>
          <p:nvPr/>
        </p:nvSpPr>
        <p:spPr>
          <a:xfrm>
            <a:off x="4419600" y="3276600"/>
            <a:ext cx="3429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i="1" dirty="0">
                <a:solidFill>
                  <a:schemeClr val="tx1"/>
                </a:solidFill>
              </a:rPr>
              <a:t>Outside firewall</a:t>
            </a:r>
            <a:endParaRPr lang="en-US" sz="1200" i="1" dirty="0">
              <a:solidFill>
                <a:schemeClr val="tx1"/>
              </a:solidFill>
            </a:endParaRPr>
          </a:p>
        </p:txBody>
      </p:sp>
      <p:cxnSp>
        <p:nvCxnSpPr>
          <p:cNvPr id="75" name="Straight Connector 74"/>
          <p:cNvCxnSpPr/>
          <p:nvPr/>
        </p:nvCxnSpPr>
        <p:spPr>
          <a:xfrm rot="5400000">
            <a:off x="2972594" y="5180806"/>
            <a:ext cx="12192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09600" y="5867400"/>
            <a:ext cx="3429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i="1" dirty="0">
                <a:solidFill>
                  <a:schemeClr val="tx1"/>
                </a:solidFill>
              </a:rPr>
              <a:t>Behind firewall</a:t>
            </a:r>
            <a:endParaRPr lang="en-US" sz="1200" i="1" dirty="0">
              <a:solidFill>
                <a:schemeClr val="tx1"/>
              </a:solidFill>
            </a:endParaRPr>
          </a:p>
        </p:txBody>
      </p:sp>
      <p:sp>
        <p:nvSpPr>
          <p:cNvPr id="78" name="Rectangle 77"/>
          <p:cNvSpPr/>
          <p:nvPr/>
        </p:nvSpPr>
        <p:spPr>
          <a:xfrm>
            <a:off x="4343400" y="5867400"/>
            <a:ext cx="3429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i="1" dirty="0">
                <a:solidFill>
                  <a:schemeClr val="tx1"/>
                </a:solidFill>
              </a:rPr>
              <a:t>In DMZ</a:t>
            </a:r>
            <a:endParaRPr lang="en-US" sz="1200" i="1" dirty="0">
              <a:solidFill>
                <a:schemeClr val="tx1"/>
              </a:solidFill>
            </a:endParaRPr>
          </a:p>
        </p:txBody>
      </p:sp>
      <p:sp>
        <p:nvSpPr>
          <p:cNvPr id="80" name="Rounded Rectangle 79"/>
          <p:cNvSpPr/>
          <p:nvPr/>
        </p:nvSpPr>
        <p:spPr>
          <a:xfrm>
            <a:off x="152400" y="1219200"/>
            <a:ext cx="8839200" cy="2590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 name="Rectangle 82"/>
          <p:cNvSpPr/>
          <p:nvPr/>
        </p:nvSpPr>
        <p:spPr>
          <a:xfrm>
            <a:off x="2971800" y="3505200"/>
            <a:ext cx="3429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Option 1: Private Public Model</a:t>
            </a:r>
            <a:endParaRPr lang="en-US" sz="1600" b="1" dirty="0">
              <a:solidFill>
                <a:schemeClr val="tx1"/>
              </a:solidFill>
            </a:endParaRPr>
          </a:p>
        </p:txBody>
      </p:sp>
      <p:sp>
        <p:nvSpPr>
          <p:cNvPr id="88" name="Rounded Rectangle 87"/>
          <p:cNvSpPr/>
          <p:nvPr/>
        </p:nvSpPr>
        <p:spPr>
          <a:xfrm>
            <a:off x="152400" y="4191000"/>
            <a:ext cx="8839200" cy="2286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 name="Rectangle 90"/>
          <p:cNvSpPr/>
          <p:nvPr/>
        </p:nvSpPr>
        <p:spPr>
          <a:xfrm>
            <a:off x="1828800" y="6172200"/>
            <a:ext cx="4953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Option 2: </a:t>
            </a:r>
            <a:r>
              <a:rPr lang="en-US" sz="1600" b="1" dirty="0" err="1">
                <a:solidFill>
                  <a:schemeClr val="tx1"/>
                </a:solidFill>
              </a:rPr>
              <a:t>caTissue</a:t>
            </a:r>
            <a:r>
              <a:rPr lang="en-US" sz="1600" b="1" dirty="0">
                <a:solidFill>
                  <a:schemeClr val="tx1"/>
                </a:solidFill>
              </a:rPr>
              <a:t> Private </a:t>
            </a:r>
            <a:r>
              <a:rPr lang="en-US" sz="1600" b="1" dirty="0" err="1">
                <a:solidFill>
                  <a:schemeClr val="tx1"/>
                </a:solidFill>
              </a:rPr>
              <a:t>Jboss</a:t>
            </a:r>
            <a:r>
              <a:rPr lang="en-US" sz="1600" b="1" dirty="0">
                <a:solidFill>
                  <a:schemeClr val="tx1"/>
                </a:solidFill>
              </a:rPr>
              <a:t> on DMZ</a:t>
            </a:r>
            <a:endParaRPr lang="en-US" sz="1600" b="1" dirty="0">
              <a:solidFill>
                <a:schemeClr val="tx1"/>
              </a:solidFill>
            </a:endParaRPr>
          </a:p>
        </p:txBody>
      </p:sp>
      <p:sp>
        <p:nvSpPr>
          <p:cNvPr id="31" name="Rectangle 30"/>
          <p:cNvSpPr/>
          <p:nvPr/>
        </p:nvSpPr>
        <p:spPr>
          <a:xfrm>
            <a:off x="7467600" y="1600200"/>
            <a:ext cx="1143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err="1">
                <a:solidFill>
                  <a:schemeClr val="tx1"/>
                </a:solidFill>
              </a:rPr>
              <a:t>caCORE</a:t>
            </a:r>
            <a:r>
              <a:rPr lang="en-US" sz="1200" dirty="0">
                <a:solidFill>
                  <a:schemeClr val="tx1"/>
                </a:solidFill>
              </a:rPr>
              <a:t> API</a:t>
            </a:r>
            <a:endParaRPr lang="en-US" sz="1200" dirty="0">
              <a:solidFill>
                <a:schemeClr val="tx1"/>
              </a:solidFill>
            </a:endParaRPr>
          </a:p>
        </p:txBody>
      </p:sp>
      <p:cxnSp>
        <p:nvCxnSpPr>
          <p:cNvPr id="33" name="Shape 32"/>
          <p:cNvCxnSpPr>
            <a:stCxn id="23" idx="0"/>
            <a:endCxn id="31" idx="1"/>
          </p:cNvCxnSpPr>
          <p:nvPr/>
        </p:nvCxnSpPr>
        <p:spPr>
          <a:xfrm rot="5400000" flipH="1" flipV="1">
            <a:off x="6706393" y="1828007"/>
            <a:ext cx="722313" cy="8001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953000" y="2133600"/>
            <a:ext cx="1676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i="1" u="sng" dirty="0">
                <a:solidFill>
                  <a:srgbClr val="FF0000"/>
                </a:solidFill>
              </a:rPr>
              <a:t>unidirectional</a:t>
            </a:r>
            <a:endParaRPr lang="en-US" sz="1600" b="1" i="1" u="sng" dirty="0">
              <a:solidFill>
                <a:srgbClr val="FF0000"/>
              </a:solidFill>
            </a:endParaRPr>
          </a:p>
        </p:txBody>
      </p:sp>
      <p:sp>
        <p:nvSpPr>
          <p:cNvPr id="36" name="Rectangle 35"/>
          <p:cNvSpPr/>
          <p:nvPr/>
        </p:nvSpPr>
        <p:spPr>
          <a:xfrm>
            <a:off x="6324600" y="4343400"/>
            <a:ext cx="1143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err="1">
                <a:solidFill>
                  <a:schemeClr val="tx1"/>
                </a:solidFill>
              </a:rPr>
              <a:t>caCORE</a:t>
            </a:r>
            <a:r>
              <a:rPr lang="en-US" sz="1200" dirty="0">
                <a:solidFill>
                  <a:schemeClr val="tx1"/>
                </a:solidFill>
              </a:rPr>
              <a:t> API</a:t>
            </a:r>
            <a:endParaRPr lang="en-US" sz="1200" dirty="0">
              <a:solidFill>
                <a:schemeClr val="tx1"/>
              </a:solidFill>
            </a:endParaRPr>
          </a:p>
        </p:txBody>
      </p:sp>
      <p:cxnSp>
        <p:nvCxnSpPr>
          <p:cNvPr id="39" name="Shape 38"/>
          <p:cNvCxnSpPr/>
          <p:nvPr/>
        </p:nvCxnSpPr>
        <p:spPr>
          <a:xfrm flipV="1">
            <a:off x="5257800" y="4495800"/>
            <a:ext cx="1066800" cy="533400"/>
          </a:xfrm>
          <a:prstGeom prst="bentConnector3">
            <a:avLst>
              <a:gd name="adj1" fmla="val 50000"/>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Shape 38"/>
          <p:cNvCxnSpPr/>
          <p:nvPr/>
        </p:nvCxnSpPr>
        <p:spPr>
          <a:xfrm>
            <a:off x="5257800" y="5257800"/>
            <a:ext cx="1066800" cy="3810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724400" y="4114800"/>
            <a:ext cx="1676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i="1" u="sng" dirty="0">
                <a:solidFill>
                  <a:srgbClr val="FF0000"/>
                </a:solidFill>
              </a:rPr>
              <a:t>bidirectional</a:t>
            </a:r>
            <a:endParaRPr lang="en-US" sz="1600" b="1" i="1" u="sng" dirty="0">
              <a:solidFill>
                <a:srgbClr val="FF0000"/>
              </a:solidFill>
            </a:endParaRPr>
          </a:p>
        </p:txBody>
      </p:sp>
      <p:cxnSp>
        <p:nvCxnSpPr>
          <p:cNvPr id="40" name="Straight Connector 39"/>
          <p:cNvCxnSpPr/>
          <p:nvPr/>
        </p:nvCxnSpPr>
        <p:spPr>
          <a:xfrm rot="5400000">
            <a:off x="7087394" y="5180806"/>
            <a:ext cx="1219200" cy="1588"/>
          </a:xfrm>
          <a:prstGeom prst="line">
            <a:avLst/>
          </a:prstGeom>
          <a:ln w="25400">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mtClean="0"/>
              <a:t>Architecture – More Detail</a:t>
            </a:r>
          </a:p>
        </p:txBody>
      </p:sp>
      <p:cxnSp>
        <p:nvCxnSpPr>
          <p:cNvPr id="46" name="Straight Connector 45"/>
          <p:cNvCxnSpPr/>
          <p:nvPr/>
        </p:nvCxnSpPr>
        <p:spPr>
          <a:xfrm rot="5400000">
            <a:off x="5296694" y="4244182"/>
            <a:ext cx="4216400" cy="17462"/>
          </a:xfrm>
          <a:prstGeom prst="line">
            <a:avLst/>
          </a:prstGeom>
          <a:ln w="15875"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168275" y="4240213"/>
            <a:ext cx="4189413" cy="1587"/>
          </a:xfrm>
          <a:prstGeom prst="line">
            <a:avLst/>
          </a:prstGeom>
          <a:ln w="15875"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772" name="TextBox 49"/>
          <p:cNvSpPr txBox="1">
            <a:spLocks noChangeArrowheads="1"/>
          </p:cNvSpPr>
          <p:nvPr/>
        </p:nvSpPr>
        <p:spPr bwMode="auto">
          <a:xfrm>
            <a:off x="444500" y="1828800"/>
            <a:ext cx="1209675" cy="307975"/>
          </a:xfrm>
          <a:prstGeom prst="rect">
            <a:avLst/>
          </a:prstGeom>
          <a:noFill/>
          <a:ln w="9525">
            <a:noFill/>
            <a:miter lim="800000"/>
            <a:headEnd/>
            <a:tailEnd/>
          </a:ln>
        </p:spPr>
        <p:txBody>
          <a:bodyPr wrap="none">
            <a:spAutoFit/>
          </a:bodyPr>
          <a:lstStyle/>
          <a:p>
            <a:r>
              <a:rPr lang="en-US" sz="1400" b="1"/>
              <a:t>Client Layer</a:t>
            </a:r>
          </a:p>
        </p:txBody>
      </p:sp>
      <p:sp>
        <p:nvSpPr>
          <p:cNvPr id="32773" name="TextBox 50"/>
          <p:cNvSpPr txBox="1">
            <a:spLocks noChangeArrowheads="1"/>
          </p:cNvSpPr>
          <p:nvPr/>
        </p:nvSpPr>
        <p:spPr bwMode="auto">
          <a:xfrm>
            <a:off x="1981200" y="1828800"/>
            <a:ext cx="1795463" cy="307975"/>
          </a:xfrm>
          <a:prstGeom prst="rect">
            <a:avLst/>
          </a:prstGeom>
          <a:noFill/>
          <a:ln w="9525">
            <a:noFill/>
            <a:miter lim="800000"/>
            <a:headEnd/>
            <a:tailEnd/>
          </a:ln>
        </p:spPr>
        <p:txBody>
          <a:bodyPr wrap="none">
            <a:spAutoFit/>
          </a:bodyPr>
          <a:lstStyle/>
          <a:p>
            <a:r>
              <a:rPr lang="en-US" sz="1400" b="1"/>
              <a:t>Presentation Layer</a:t>
            </a:r>
          </a:p>
        </p:txBody>
      </p:sp>
      <p:sp>
        <p:nvSpPr>
          <p:cNvPr id="32774" name="TextBox 51"/>
          <p:cNvSpPr txBox="1">
            <a:spLocks noChangeArrowheads="1"/>
          </p:cNvSpPr>
          <p:nvPr/>
        </p:nvSpPr>
        <p:spPr bwMode="auto">
          <a:xfrm>
            <a:off x="4708525" y="1790700"/>
            <a:ext cx="1506538" cy="307975"/>
          </a:xfrm>
          <a:prstGeom prst="rect">
            <a:avLst/>
          </a:prstGeom>
          <a:noFill/>
          <a:ln w="9525">
            <a:noFill/>
            <a:miter lim="800000"/>
            <a:headEnd/>
            <a:tailEnd/>
          </a:ln>
        </p:spPr>
        <p:txBody>
          <a:bodyPr wrap="none">
            <a:spAutoFit/>
          </a:bodyPr>
          <a:lstStyle/>
          <a:p>
            <a:r>
              <a:rPr lang="en-US" sz="1400" b="1"/>
              <a:t>Business Layer</a:t>
            </a:r>
          </a:p>
        </p:txBody>
      </p:sp>
      <p:sp>
        <p:nvSpPr>
          <p:cNvPr id="32775" name="TextBox 52"/>
          <p:cNvSpPr txBox="1">
            <a:spLocks noChangeArrowheads="1"/>
          </p:cNvSpPr>
          <p:nvPr/>
        </p:nvSpPr>
        <p:spPr bwMode="auto">
          <a:xfrm>
            <a:off x="7472363" y="1790700"/>
            <a:ext cx="1330325" cy="307975"/>
          </a:xfrm>
          <a:prstGeom prst="rect">
            <a:avLst/>
          </a:prstGeom>
          <a:noFill/>
          <a:ln w="9525">
            <a:noFill/>
            <a:miter lim="800000"/>
            <a:headEnd/>
            <a:tailEnd/>
          </a:ln>
        </p:spPr>
        <p:txBody>
          <a:bodyPr wrap="none">
            <a:spAutoFit/>
          </a:bodyPr>
          <a:lstStyle/>
          <a:p>
            <a:r>
              <a:rPr lang="en-US" sz="1400" b="1"/>
              <a:t>Data Sources</a:t>
            </a:r>
          </a:p>
        </p:txBody>
      </p:sp>
      <p:sp>
        <p:nvSpPr>
          <p:cNvPr id="54" name="Cube 53"/>
          <p:cNvSpPr/>
          <p:nvPr/>
        </p:nvSpPr>
        <p:spPr>
          <a:xfrm>
            <a:off x="97550" y="3135790"/>
            <a:ext cx="1036935" cy="691291"/>
          </a:xfrm>
          <a:prstGeom prst="cube">
            <a:avLst/>
          </a:prstGeom>
          <a:solidFill>
            <a:srgbClr val="248B8B"/>
          </a:solidFill>
          <a:ln>
            <a:gradFill>
              <a:gsLst>
                <a:gs pos="0">
                  <a:srgbClr val="2FC1B3"/>
                </a:gs>
                <a:gs pos="50000">
                  <a:schemeClr val="accent1">
                    <a:shade val="67500"/>
                    <a:satMod val="115000"/>
                  </a:schemeClr>
                </a:gs>
                <a:gs pos="100000">
                  <a:schemeClr val="accent1">
                    <a:shade val="100000"/>
                    <a:satMod val="11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Web Browser</a:t>
            </a:r>
          </a:p>
          <a:p>
            <a:pPr algn="ctr">
              <a:defRPr/>
            </a:pPr>
            <a:endParaRPr lang="en-US" sz="1200" dirty="0"/>
          </a:p>
        </p:txBody>
      </p:sp>
      <p:sp>
        <p:nvSpPr>
          <p:cNvPr id="55" name="Cube 54"/>
          <p:cNvSpPr/>
          <p:nvPr/>
        </p:nvSpPr>
        <p:spPr>
          <a:xfrm>
            <a:off x="97550" y="4202590"/>
            <a:ext cx="1036935" cy="691291"/>
          </a:xfrm>
          <a:prstGeom prst="cube">
            <a:avLst/>
          </a:prstGeom>
          <a:solidFill>
            <a:srgbClr val="248B8B"/>
          </a:solidFill>
          <a:ln>
            <a:gradFill>
              <a:gsLst>
                <a:gs pos="0">
                  <a:srgbClr val="2FC1B3"/>
                </a:gs>
                <a:gs pos="50000">
                  <a:schemeClr val="accent1">
                    <a:shade val="67500"/>
                    <a:satMod val="115000"/>
                  </a:schemeClr>
                </a:gs>
                <a:gs pos="100000">
                  <a:schemeClr val="accent1">
                    <a:shade val="100000"/>
                    <a:satMod val="11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JAVA Apps</a:t>
            </a:r>
          </a:p>
          <a:p>
            <a:pPr algn="ctr">
              <a:defRPr/>
            </a:pPr>
            <a:endParaRPr lang="en-US" sz="1200" dirty="0"/>
          </a:p>
        </p:txBody>
      </p:sp>
      <p:sp>
        <p:nvSpPr>
          <p:cNvPr id="56" name="Rectangle 55"/>
          <p:cNvSpPr/>
          <p:nvPr/>
        </p:nvSpPr>
        <p:spPr>
          <a:xfrm>
            <a:off x="1558925" y="2519363"/>
            <a:ext cx="690563" cy="423862"/>
          </a:xfrm>
          <a:prstGeom prst="rect">
            <a:avLst/>
          </a:prstGeom>
          <a:solidFill>
            <a:srgbClr val="30C2C3"/>
          </a:solidFill>
          <a:effectLst>
            <a:outerShdw blurRad="25400" dist="101600" dir="126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solidFill>
                  <a:schemeClr val="tx1"/>
                </a:solidFill>
              </a:rPr>
              <a:t>HTML, JavaScript, CSS.</a:t>
            </a:r>
            <a:endParaRPr lang="en-US" sz="800" dirty="0">
              <a:solidFill>
                <a:schemeClr val="tx1"/>
              </a:solidFill>
            </a:endParaRPr>
          </a:p>
        </p:txBody>
      </p:sp>
      <p:sp>
        <p:nvSpPr>
          <p:cNvPr id="57" name="Rectangle 56"/>
          <p:cNvSpPr/>
          <p:nvPr/>
        </p:nvSpPr>
        <p:spPr>
          <a:xfrm>
            <a:off x="1558925" y="5208588"/>
            <a:ext cx="690563" cy="422275"/>
          </a:xfrm>
          <a:prstGeom prst="rect">
            <a:avLst/>
          </a:prstGeom>
          <a:solidFill>
            <a:srgbClr val="30C2C3"/>
          </a:solidFill>
          <a:effectLst>
            <a:outerShdw blurRad="25400" dist="101600" dir="126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Object</a:t>
            </a:r>
            <a:endParaRPr lang="en-US" sz="1200" dirty="0">
              <a:solidFill>
                <a:schemeClr val="tx1"/>
              </a:solidFill>
            </a:endParaRPr>
          </a:p>
        </p:txBody>
      </p:sp>
      <p:cxnSp>
        <p:nvCxnSpPr>
          <p:cNvPr id="58" name="Straight Arrow Connector 57"/>
          <p:cNvCxnSpPr>
            <a:stCxn id="54" idx="5"/>
            <a:endCxn id="56" idx="2"/>
          </p:cNvCxnSpPr>
          <p:nvPr/>
        </p:nvCxnSpPr>
        <p:spPr>
          <a:xfrm flipV="1">
            <a:off x="1135063" y="2943225"/>
            <a:ext cx="769937" cy="452438"/>
          </a:xfrm>
          <a:prstGeom prst="straightConnector1">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5" idx="4"/>
            <a:endCxn id="57" idx="0"/>
          </p:cNvCxnSpPr>
          <p:nvPr/>
        </p:nvCxnSpPr>
        <p:spPr>
          <a:xfrm>
            <a:off x="962025" y="4633913"/>
            <a:ext cx="942975" cy="574675"/>
          </a:xfrm>
          <a:prstGeom prst="straightConnector1">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0" name="Cube 59"/>
          <p:cNvSpPr/>
          <p:nvPr/>
        </p:nvSpPr>
        <p:spPr>
          <a:xfrm>
            <a:off x="2327275" y="2405063"/>
            <a:ext cx="1343025" cy="3840162"/>
          </a:xfrm>
          <a:prstGeom prst="cube">
            <a:avLst>
              <a:gd name="adj" fmla="val 13982"/>
            </a:avLst>
          </a:prstGeom>
          <a:solidFill>
            <a:srgbClr val="8BA6B9"/>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rgbClr val="FFFF00"/>
                </a:solidFill>
              </a:rPr>
              <a:t>Web Server</a:t>
            </a:r>
            <a:endParaRPr lang="en-US" sz="1200" dirty="0">
              <a:solidFill>
                <a:srgbClr val="FFFF00"/>
              </a:solidFill>
            </a:endParaRPr>
          </a:p>
        </p:txBody>
      </p:sp>
      <p:sp>
        <p:nvSpPr>
          <p:cNvPr id="61" name="Cube 60"/>
          <p:cNvSpPr/>
          <p:nvPr/>
        </p:nvSpPr>
        <p:spPr>
          <a:xfrm>
            <a:off x="2403475" y="2865438"/>
            <a:ext cx="1074738" cy="1997075"/>
          </a:xfrm>
          <a:prstGeom prst="cube">
            <a:avLst>
              <a:gd name="adj" fmla="val 13073"/>
            </a:avLst>
          </a:prstGeom>
          <a:solidFill>
            <a:srgbClr val="1189BC"/>
          </a:solidFill>
          <a:ln>
            <a:solidFill>
              <a:srgbClr val="1189BC"/>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latin typeface="Arial Narrow" pitchFamily="34" charset="0"/>
              </a:rPr>
              <a:t>Struts Framework</a:t>
            </a:r>
          </a:p>
        </p:txBody>
      </p:sp>
      <p:sp>
        <p:nvSpPr>
          <p:cNvPr id="62" name="Cube 61"/>
          <p:cNvSpPr/>
          <p:nvPr/>
        </p:nvSpPr>
        <p:spPr>
          <a:xfrm>
            <a:off x="2441575" y="3441700"/>
            <a:ext cx="846138" cy="268288"/>
          </a:xfrm>
          <a:prstGeom prst="cube">
            <a:avLst>
              <a:gd name="adj" fmla="val 16733"/>
            </a:avLst>
          </a:prstGeom>
          <a:solidFill>
            <a:srgbClr val="8257B3"/>
          </a:solidFill>
          <a:ln>
            <a:solidFill>
              <a:srgbClr val="8257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ActionServlet</a:t>
            </a:r>
          </a:p>
        </p:txBody>
      </p:sp>
      <p:sp>
        <p:nvSpPr>
          <p:cNvPr id="63" name="Cube 62"/>
          <p:cNvSpPr/>
          <p:nvPr/>
        </p:nvSpPr>
        <p:spPr>
          <a:xfrm>
            <a:off x="2441575" y="3787775"/>
            <a:ext cx="846138" cy="230188"/>
          </a:xfrm>
          <a:prstGeom prst="cube">
            <a:avLst>
              <a:gd name="adj" fmla="val 16733"/>
            </a:avLst>
          </a:prstGeom>
          <a:solidFill>
            <a:srgbClr val="8257B3"/>
          </a:solidFill>
          <a:ln>
            <a:solidFill>
              <a:srgbClr val="8257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ActionForm</a:t>
            </a:r>
          </a:p>
        </p:txBody>
      </p:sp>
      <p:sp>
        <p:nvSpPr>
          <p:cNvPr id="64" name="Cube 63"/>
          <p:cNvSpPr/>
          <p:nvPr/>
        </p:nvSpPr>
        <p:spPr>
          <a:xfrm>
            <a:off x="2441575" y="4094163"/>
            <a:ext cx="846138" cy="269875"/>
          </a:xfrm>
          <a:prstGeom prst="cube">
            <a:avLst>
              <a:gd name="adj" fmla="val 16733"/>
            </a:avLst>
          </a:prstGeom>
          <a:solidFill>
            <a:srgbClr val="8257B3"/>
          </a:solidFill>
          <a:ln>
            <a:solidFill>
              <a:srgbClr val="8257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Action</a:t>
            </a:r>
          </a:p>
        </p:txBody>
      </p:sp>
      <p:sp>
        <p:nvSpPr>
          <p:cNvPr id="65" name="Cube 64"/>
          <p:cNvSpPr/>
          <p:nvPr/>
        </p:nvSpPr>
        <p:spPr>
          <a:xfrm>
            <a:off x="2403475" y="4478338"/>
            <a:ext cx="460375" cy="307975"/>
          </a:xfrm>
          <a:prstGeom prst="cube">
            <a:avLst>
              <a:gd name="adj" fmla="val 20867"/>
            </a:avLst>
          </a:prstGeom>
          <a:solidFill>
            <a:srgbClr val="8257B3"/>
          </a:solidFill>
          <a:ln>
            <a:solidFill>
              <a:srgbClr val="8257B3"/>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dirty="0"/>
              <a:t>JSP Engine</a:t>
            </a:r>
          </a:p>
        </p:txBody>
      </p:sp>
      <p:sp>
        <p:nvSpPr>
          <p:cNvPr id="66" name="Cube 65"/>
          <p:cNvSpPr/>
          <p:nvPr/>
        </p:nvSpPr>
        <p:spPr>
          <a:xfrm>
            <a:off x="2903538" y="4478338"/>
            <a:ext cx="460375" cy="307975"/>
          </a:xfrm>
          <a:prstGeom prst="cube">
            <a:avLst>
              <a:gd name="adj" fmla="val 20867"/>
            </a:avLst>
          </a:prstGeom>
          <a:solidFill>
            <a:srgbClr val="8257B3"/>
          </a:solidFill>
          <a:ln>
            <a:solidFill>
              <a:srgbClr val="8257B3"/>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dirty="0"/>
              <a:t>Tiles Engine</a:t>
            </a:r>
          </a:p>
        </p:txBody>
      </p:sp>
      <p:sp>
        <p:nvSpPr>
          <p:cNvPr id="67" name="Cube 66"/>
          <p:cNvSpPr/>
          <p:nvPr/>
        </p:nvSpPr>
        <p:spPr>
          <a:xfrm>
            <a:off x="3824288" y="2481263"/>
            <a:ext cx="768350" cy="307975"/>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Cube 67"/>
          <p:cNvSpPr/>
          <p:nvPr/>
        </p:nvSpPr>
        <p:spPr>
          <a:xfrm>
            <a:off x="3902075" y="2559050"/>
            <a:ext cx="766763" cy="306388"/>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Cube 68"/>
          <p:cNvSpPr/>
          <p:nvPr/>
        </p:nvSpPr>
        <p:spPr>
          <a:xfrm>
            <a:off x="4054475" y="2673350"/>
            <a:ext cx="768350" cy="346075"/>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Domain Objects</a:t>
            </a:r>
            <a:endParaRPr lang="en-US" sz="1000" dirty="0"/>
          </a:p>
        </p:txBody>
      </p:sp>
      <p:sp>
        <p:nvSpPr>
          <p:cNvPr id="70" name="Cube 69"/>
          <p:cNvSpPr/>
          <p:nvPr/>
        </p:nvSpPr>
        <p:spPr>
          <a:xfrm>
            <a:off x="3902075" y="3517900"/>
            <a:ext cx="844550" cy="461963"/>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dirty="0"/>
              <a:t>Business Logic</a:t>
            </a:r>
          </a:p>
          <a:p>
            <a:pPr algn="ctr">
              <a:defRPr/>
            </a:pPr>
            <a:endParaRPr lang="en-US" sz="1000" dirty="0"/>
          </a:p>
        </p:txBody>
      </p:sp>
      <p:sp>
        <p:nvSpPr>
          <p:cNvPr id="71" name="Cube 70"/>
          <p:cNvSpPr/>
          <p:nvPr/>
        </p:nvSpPr>
        <p:spPr>
          <a:xfrm>
            <a:off x="5514975" y="2443163"/>
            <a:ext cx="844550" cy="614362"/>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dirty="0"/>
              <a:t>Data Access Object</a:t>
            </a:r>
          </a:p>
          <a:p>
            <a:pPr algn="ctr">
              <a:defRPr/>
            </a:pPr>
            <a:endParaRPr lang="en-US" sz="1000" dirty="0"/>
          </a:p>
        </p:txBody>
      </p:sp>
      <p:sp>
        <p:nvSpPr>
          <p:cNvPr id="72" name="Cube 71"/>
          <p:cNvSpPr/>
          <p:nvPr/>
        </p:nvSpPr>
        <p:spPr>
          <a:xfrm>
            <a:off x="5284788" y="4210050"/>
            <a:ext cx="998537" cy="460375"/>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dirty="0"/>
              <a:t>EVS caDSR Interface</a:t>
            </a:r>
          </a:p>
          <a:p>
            <a:pPr algn="ctr">
              <a:defRPr/>
            </a:pPr>
            <a:endParaRPr lang="en-US" sz="1000" dirty="0"/>
          </a:p>
        </p:txBody>
      </p:sp>
      <p:sp>
        <p:nvSpPr>
          <p:cNvPr id="73" name="Rectangle 72"/>
          <p:cNvSpPr/>
          <p:nvPr/>
        </p:nvSpPr>
        <p:spPr>
          <a:xfrm>
            <a:off x="7089775" y="2981325"/>
            <a:ext cx="574675" cy="306388"/>
          </a:xfrm>
          <a:prstGeom prst="rect">
            <a:avLst/>
          </a:prstGeom>
          <a:solidFill>
            <a:srgbClr val="30C2C3"/>
          </a:solidFill>
          <a:effectLst>
            <a:outerShdw blurRad="25400" dist="101600" dir="126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dirty="0">
                <a:solidFill>
                  <a:schemeClr val="tx1"/>
                </a:solidFill>
              </a:rPr>
              <a:t>Hibernate</a:t>
            </a:r>
            <a:endParaRPr lang="en-US" sz="1000" dirty="0">
              <a:solidFill>
                <a:schemeClr val="tx1"/>
              </a:solidFill>
            </a:endParaRPr>
          </a:p>
        </p:txBody>
      </p:sp>
      <p:sp>
        <p:nvSpPr>
          <p:cNvPr id="74" name="Rectangle 73"/>
          <p:cNvSpPr/>
          <p:nvPr/>
        </p:nvSpPr>
        <p:spPr>
          <a:xfrm>
            <a:off x="7127875" y="3592513"/>
            <a:ext cx="536575" cy="307975"/>
          </a:xfrm>
          <a:prstGeom prst="rect">
            <a:avLst/>
          </a:prstGeom>
          <a:solidFill>
            <a:srgbClr val="30C2C3"/>
          </a:solidFill>
          <a:effectLst>
            <a:outerShdw blurRad="25400" dist="101600" dir="126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JDBC</a:t>
            </a:r>
            <a:endParaRPr lang="en-US" sz="1000" dirty="0">
              <a:solidFill>
                <a:schemeClr val="tx1"/>
              </a:solidFill>
            </a:endParaRPr>
          </a:p>
        </p:txBody>
      </p:sp>
      <p:sp>
        <p:nvSpPr>
          <p:cNvPr id="75" name="Rectangle 74"/>
          <p:cNvSpPr/>
          <p:nvPr/>
        </p:nvSpPr>
        <p:spPr>
          <a:xfrm>
            <a:off x="7127875" y="4286250"/>
            <a:ext cx="576263" cy="307975"/>
          </a:xfrm>
          <a:prstGeom prst="rect">
            <a:avLst/>
          </a:prstGeom>
          <a:solidFill>
            <a:srgbClr val="30C2C3"/>
          </a:solidFill>
          <a:effectLst>
            <a:outerShdw blurRad="25400" dist="101600" dir="126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dirty="0">
                <a:solidFill>
                  <a:schemeClr val="tx1"/>
                </a:solidFill>
              </a:rPr>
              <a:t>caCore API</a:t>
            </a:r>
            <a:endParaRPr lang="en-US" sz="1000" dirty="0">
              <a:solidFill>
                <a:schemeClr val="tx1"/>
              </a:solidFill>
            </a:endParaRPr>
          </a:p>
        </p:txBody>
      </p:sp>
      <p:sp>
        <p:nvSpPr>
          <p:cNvPr id="76" name="Left-Right Arrow 75"/>
          <p:cNvSpPr/>
          <p:nvPr/>
        </p:nvSpPr>
        <p:spPr>
          <a:xfrm rot="1223704">
            <a:off x="6319838" y="2803525"/>
            <a:ext cx="820737" cy="192088"/>
          </a:xfrm>
          <a:prstGeom prst="leftRightArrow">
            <a:avLst>
              <a:gd name="adj1" fmla="val 50000"/>
              <a:gd name="adj2" fmla="val 72321"/>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Left-Right Arrow 76"/>
          <p:cNvSpPr/>
          <p:nvPr/>
        </p:nvSpPr>
        <p:spPr>
          <a:xfrm>
            <a:off x="4822825" y="2711450"/>
            <a:ext cx="692150" cy="153988"/>
          </a:xfrm>
          <a:prstGeom prst="leftRightArrow">
            <a:avLst>
              <a:gd name="adj1" fmla="val 50000"/>
              <a:gd name="adj2" fmla="val 72321"/>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8" name="Left-Right Arrow 77"/>
          <p:cNvSpPr/>
          <p:nvPr/>
        </p:nvSpPr>
        <p:spPr>
          <a:xfrm rot="5400000">
            <a:off x="4184650" y="3197225"/>
            <a:ext cx="469900" cy="114300"/>
          </a:xfrm>
          <a:prstGeom prst="leftRightArrow">
            <a:avLst>
              <a:gd name="adj1" fmla="val 50000"/>
              <a:gd name="adj2" fmla="val 72321"/>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Left-Right Arrow 78"/>
          <p:cNvSpPr/>
          <p:nvPr/>
        </p:nvSpPr>
        <p:spPr>
          <a:xfrm>
            <a:off x="3594100" y="3709988"/>
            <a:ext cx="307975" cy="115887"/>
          </a:xfrm>
          <a:prstGeom prst="leftRightArrow">
            <a:avLst>
              <a:gd name="adj1" fmla="val 50000"/>
              <a:gd name="adj2" fmla="val 72321"/>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Left-Right Arrow 79"/>
          <p:cNvSpPr/>
          <p:nvPr/>
        </p:nvSpPr>
        <p:spPr>
          <a:xfrm rot="5400000">
            <a:off x="5283994" y="3556794"/>
            <a:ext cx="1152525" cy="153987"/>
          </a:xfrm>
          <a:prstGeom prst="leftRightArrow">
            <a:avLst>
              <a:gd name="adj1" fmla="val 50000"/>
              <a:gd name="adj2" fmla="val 94023"/>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 name="Left-Right Arrow 80"/>
          <p:cNvSpPr/>
          <p:nvPr/>
        </p:nvSpPr>
        <p:spPr>
          <a:xfrm>
            <a:off x="6283325" y="4364038"/>
            <a:ext cx="882650" cy="152400"/>
          </a:xfrm>
          <a:prstGeom prst="leftRightArrow">
            <a:avLst>
              <a:gd name="adj1" fmla="val 50000"/>
              <a:gd name="adj2" fmla="val 72321"/>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Left-Up Arrow 81"/>
          <p:cNvSpPr/>
          <p:nvPr/>
        </p:nvSpPr>
        <p:spPr>
          <a:xfrm flipH="1">
            <a:off x="4246563" y="3979863"/>
            <a:ext cx="1038225" cy="619125"/>
          </a:xfrm>
          <a:prstGeom prst="leftUpArrow">
            <a:avLst>
              <a:gd name="adj1" fmla="val 11060"/>
              <a:gd name="adj2" fmla="val 12013"/>
              <a:gd name="adj3" fmla="val 16798"/>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 name="Can 82"/>
          <p:cNvSpPr/>
          <p:nvPr/>
        </p:nvSpPr>
        <p:spPr>
          <a:xfrm>
            <a:off x="8164513" y="2903538"/>
            <a:ext cx="730250" cy="692150"/>
          </a:xfrm>
          <a:prstGeom prst="can">
            <a:avLst/>
          </a:prstGeom>
          <a:solidFill>
            <a:srgbClr val="B3B3B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dirty="0">
                <a:solidFill>
                  <a:schemeClr val="tx1"/>
                </a:solidFill>
              </a:rPr>
              <a:t>caTissue core Database</a:t>
            </a:r>
            <a:endParaRPr lang="en-US" sz="1000" dirty="0">
              <a:solidFill>
                <a:schemeClr val="tx1"/>
              </a:solidFill>
            </a:endParaRPr>
          </a:p>
        </p:txBody>
      </p:sp>
      <p:sp>
        <p:nvSpPr>
          <p:cNvPr id="84" name="Can 83"/>
          <p:cNvSpPr/>
          <p:nvPr/>
        </p:nvSpPr>
        <p:spPr>
          <a:xfrm>
            <a:off x="8126413" y="3787775"/>
            <a:ext cx="806450" cy="690563"/>
          </a:xfrm>
          <a:prstGeom prst="can">
            <a:avLst/>
          </a:prstGeom>
          <a:solidFill>
            <a:srgbClr val="B3B3B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900" dirty="0">
                <a:solidFill>
                  <a:schemeClr val="tx1"/>
                </a:solidFill>
              </a:rPr>
              <a:t>NCICB caDSR/EVS Database</a:t>
            </a:r>
            <a:endParaRPr lang="en-US" sz="900" dirty="0">
              <a:solidFill>
                <a:schemeClr val="tx1"/>
              </a:solidFill>
            </a:endParaRPr>
          </a:p>
        </p:txBody>
      </p:sp>
      <p:cxnSp>
        <p:nvCxnSpPr>
          <p:cNvPr id="85" name="Straight Arrow Connector 84"/>
          <p:cNvCxnSpPr>
            <a:stCxn id="73" idx="3"/>
            <a:endCxn id="83" idx="2"/>
          </p:cNvCxnSpPr>
          <p:nvPr/>
        </p:nvCxnSpPr>
        <p:spPr>
          <a:xfrm>
            <a:off x="7664450" y="3135313"/>
            <a:ext cx="500063" cy="114300"/>
          </a:xfrm>
          <a:prstGeom prst="straightConnector1">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4" idx="3"/>
          </p:cNvCxnSpPr>
          <p:nvPr/>
        </p:nvCxnSpPr>
        <p:spPr>
          <a:xfrm flipV="1">
            <a:off x="7664450" y="3400425"/>
            <a:ext cx="500063" cy="346075"/>
          </a:xfrm>
          <a:prstGeom prst="straightConnector1">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5" idx="3"/>
            <a:endCxn id="84" idx="2"/>
          </p:cNvCxnSpPr>
          <p:nvPr/>
        </p:nvCxnSpPr>
        <p:spPr>
          <a:xfrm flipV="1">
            <a:off x="7704138" y="4133850"/>
            <a:ext cx="422275" cy="306388"/>
          </a:xfrm>
          <a:prstGeom prst="straightConnector1">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1659732" y="4239419"/>
            <a:ext cx="4191000" cy="1587"/>
          </a:xfrm>
          <a:prstGeom prst="line">
            <a:avLst/>
          </a:prstGeom>
          <a:ln w="15875"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Left-Right Arrow 88"/>
          <p:cNvSpPr/>
          <p:nvPr/>
        </p:nvSpPr>
        <p:spPr>
          <a:xfrm>
            <a:off x="4745038" y="3668713"/>
            <a:ext cx="2362200" cy="153987"/>
          </a:xfrm>
          <a:prstGeom prst="leftRightArrow">
            <a:avLst>
              <a:gd name="adj1" fmla="val 50000"/>
              <a:gd name="adj2" fmla="val 72321"/>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0" name="Cube 89"/>
          <p:cNvSpPr/>
          <p:nvPr/>
        </p:nvSpPr>
        <p:spPr>
          <a:xfrm>
            <a:off x="2441575" y="5016500"/>
            <a:ext cx="846138" cy="268288"/>
          </a:xfrm>
          <a:prstGeom prst="cube">
            <a:avLst>
              <a:gd name="adj" fmla="val 16733"/>
            </a:avLst>
          </a:prstGeom>
          <a:solidFill>
            <a:srgbClr val="8257B3"/>
          </a:solidFill>
          <a:ln>
            <a:solidFill>
              <a:srgbClr val="8257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caCore Service</a:t>
            </a:r>
          </a:p>
        </p:txBody>
      </p:sp>
      <p:cxnSp>
        <p:nvCxnSpPr>
          <p:cNvPr id="91" name="Straight Arrow Connector 90"/>
          <p:cNvCxnSpPr>
            <a:endCxn id="56" idx="2"/>
          </p:cNvCxnSpPr>
          <p:nvPr/>
        </p:nvCxnSpPr>
        <p:spPr>
          <a:xfrm rot="10800000">
            <a:off x="1905000" y="2943225"/>
            <a:ext cx="384175" cy="344488"/>
          </a:xfrm>
          <a:prstGeom prst="straightConnector1">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endCxn id="57" idx="3"/>
          </p:cNvCxnSpPr>
          <p:nvPr/>
        </p:nvCxnSpPr>
        <p:spPr>
          <a:xfrm rot="5400000">
            <a:off x="2220913" y="5199063"/>
            <a:ext cx="249237" cy="192087"/>
          </a:xfrm>
          <a:prstGeom prst="straightConnector1">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3" name="Cube 92"/>
          <p:cNvSpPr/>
          <p:nvPr/>
        </p:nvSpPr>
        <p:spPr>
          <a:xfrm>
            <a:off x="3902075" y="4940300"/>
            <a:ext cx="844550" cy="382588"/>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App Delegator</a:t>
            </a:r>
          </a:p>
          <a:p>
            <a:pPr algn="ctr">
              <a:defRPr/>
            </a:pPr>
            <a:endParaRPr lang="en-US" sz="1000" dirty="0"/>
          </a:p>
        </p:txBody>
      </p:sp>
      <p:sp>
        <p:nvSpPr>
          <p:cNvPr id="94" name="Left-Right Arrow 93"/>
          <p:cNvSpPr/>
          <p:nvPr/>
        </p:nvSpPr>
        <p:spPr>
          <a:xfrm>
            <a:off x="3287713" y="5092700"/>
            <a:ext cx="614362" cy="115888"/>
          </a:xfrm>
          <a:prstGeom prst="leftRightArrow">
            <a:avLst>
              <a:gd name="adj1" fmla="val 50000"/>
              <a:gd name="adj2" fmla="val 72321"/>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 name="Left-Right Arrow 94"/>
          <p:cNvSpPr/>
          <p:nvPr/>
        </p:nvSpPr>
        <p:spPr>
          <a:xfrm rot="5400000">
            <a:off x="3613150" y="4421188"/>
            <a:ext cx="998537" cy="115888"/>
          </a:xfrm>
          <a:prstGeom prst="leftRightArrow">
            <a:avLst>
              <a:gd name="adj1" fmla="val 50000"/>
              <a:gd name="adj2" fmla="val 72321"/>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 name="Cube 95"/>
          <p:cNvSpPr/>
          <p:nvPr/>
        </p:nvSpPr>
        <p:spPr>
          <a:xfrm>
            <a:off x="97550" y="5269390"/>
            <a:ext cx="1036935" cy="691291"/>
          </a:xfrm>
          <a:prstGeom prst="cube">
            <a:avLst/>
          </a:prstGeom>
          <a:solidFill>
            <a:srgbClr val="248B8B"/>
          </a:solidFill>
          <a:ln>
            <a:gradFill>
              <a:gsLst>
                <a:gs pos="0">
                  <a:srgbClr val="2FC1B3"/>
                </a:gs>
                <a:gs pos="50000">
                  <a:schemeClr val="accent1">
                    <a:shade val="67500"/>
                    <a:satMod val="115000"/>
                  </a:schemeClr>
                </a:gs>
                <a:gs pos="100000">
                  <a:schemeClr val="accent1">
                    <a:shade val="100000"/>
                    <a:satMod val="11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Grid Client</a:t>
            </a:r>
          </a:p>
          <a:p>
            <a:pPr algn="ctr">
              <a:defRPr/>
            </a:pPr>
            <a:endParaRPr lang="en-US" sz="1200" dirty="0"/>
          </a:p>
        </p:txBody>
      </p:sp>
      <p:sp>
        <p:nvSpPr>
          <p:cNvPr id="97" name="Rectangle 96"/>
          <p:cNvSpPr/>
          <p:nvPr/>
        </p:nvSpPr>
        <p:spPr>
          <a:xfrm>
            <a:off x="1597025" y="5822950"/>
            <a:ext cx="692150" cy="422275"/>
          </a:xfrm>
          <a:prstGeom prst="rect">
            <a:avLst/>
          </a:prstGeom>
          <a:solidFill>
            <a:srgbClr val="30C2C3"/>
          </a:solidFill>
          <a:effectLst>
            <a:outerShdw blurRad="25400" dist="101600" dir="126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XML</a:t>
            </a:r>
            <a:endParaRPr lang="en-US" sz="1200" dirty="0">
              <a:solidFill>
                <a:schemeClr val="tx1"/>
              </a:solidFill>
            </a:endParaRPr>
          </a:p>
        </p:txBody>
      </p:sp>
      <p:cxnSp>
        <p:nvCxnSpPr>
          <p:cNvPr id="98" name="Straight Arrow Connector 97"/>
          <p:cNvCxnSpPr>
            <a:stCxn id="96" idx="5"/>
            <a:endCxn id="97" idx="1"/>
          </p:cNvCxnSpPr>
          <p:nvPr/>
        </p:nvCxnSpPr>
        <p:spPr>
          <a:xfrm>
            <a:off x="1135063" y="5529263"/>
            <a:ext cx="461962" cy="504825"/>
          </a:xfrm>
          <a:prstGeom prst="straightConnector1">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9" name="Cube 98"/>
          <p:cNvSpPr/>
          <p:nvPr/>
        </p:nvSpPr>
        <p:spPr>
          <a:xfrm>
            <a:off x="2519363" y="5746750"/>
            <a:ext cx="844550" cy="268288"/>
          </a:xfrm>
          <a:prstGeom prst="cube">
            <a:avLst>
              <a:gd name="adj" fmla="val 16733"/>
            </a:avLst>
          </a:prstGeom>
          <a:solidFill>
            <a:srgbClr val="8257B3"/>
          </a:solidFill>
          <a:ln>
            <a:solidFill>
              <a:srgbClr val="8257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Grid  Service</a:t>
            </a:r>
          </a:p>
        </p:txBody>
      </p:sp>
      <p:cxnSp>
        <p:nvCxnSpPr>
          <p:cNvPr id="100" name="Straight Arrow Connector 99"/>
          <p:cNvCxnSpPr>
            <a:endCxn id="99" idx="2"/>
          </p:cNvCxnSpPr>
          <p:nvPr/>
        </p:nvCxnSpPr>
        <p:spPr>
          <a:xfrm flipV="1">
            <a:off x="2249488" y="5902325"/>
            <a:ext cx="269875" cy="112713"/>
          </a:xfrm>
          <a:prstGeom prst="straightConnector1">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1" name="Left-Up Arrow 100"/>
          <p:cNvSpPr/>
          <p:nvPr/>
        </p:nvSpPr>
        <p:spPr>
          <a:xfrm>
            <a:off x="3363913" y="4632325"/>
            <a:ext cx="4032250" cy="1344613"/>
          </a:xfrm>
          <a:prstGeom prst="leftUpArrow">
            <a:avLst>
              <a:gd name="adj1" fmla="val 5751"/>
              <a:gd name="adj2" fmla="val 7865"/>
              <a:gd name="adj3" fmla="val 8834"/>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2" name="Straight Arrow Connector 101"/>
          <p:cNvCxnSpPr/>
          <p:nvPr/>
        </p:nvCxnSpPr>
        <p:spPr>
          <a:xfrm rot="5400000" flipH="1" flipV="1">
            <a:off x="7569201" y="3652837"/>
            <a:ext cx="768350" cy="498475"/>
          </a:xfrm>
          <a:prstGeom prst="straightConnector1">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t>Introduction to caTissue:</a:t>
            </a:r>
            <a:br>
              <a:rPr lang="en-US" smtClean="0"/>
            </a:br>
            <a:r>
              <a:rPr lang="en-US" smtClean="0"/>
              <a:t>Application Architecture</a:t>
            </a:r>
          </a:p>
        </p:txBody>
      </p:sp>
      <p:graphicFrame>
        <p:nvGraphicFramePr>
          <p:cNvPr id="72" name="Content Placeholder 71"/>
          <p:cNvGraphicFramePr>
            <a:graphicFrameLocks noGrp="1"/>
          </p:cNvGraphicFramePr>
          <p:nvPr>
            <p:ph idx="1"/>
          </p:nvPr>
        </p:nvGraphicFramePr>
        <p:xfrm>
          <a:off x="381000" y="1447800"/>
          <a:ext cx="8458200" cy="4668838"/>
        </p:xfrm>
        <a:graphic>
          <a:graphicData uri="http://schemas.openxmlformats.org/drawingml/2006/table">
            <a:tbl>
              <a:tblPr firstRow="1" bandRow="1">
                <a:effectLst/>
                <a:tableStyleId>{5C22544A-7EE6-4342-B048-85BDC9FD1C3A}</a:tableStyleId>
              </a:tblPr>
              <a:tblGrid>
                <a:gridCol w="4229100"/>
                <a:gridCol w="4229100"/>
              </a:tblGrid>
              <a:tr h="4669550">
                <a:tc>
                  <a:txBody>
                    <a:bodyPr/>
                    <a:lstStyle/>
                    <a:p>
                      <a:r>
                        <a:rPr lang="en-US" sz="1400" b="1" dirty="0" smtClean="0">
                          <a:solidFill>
                            <a:sysClr val="windowText" lastClr="000000"/>
                          </a:solidFill>
                        </a:rPr>
                        <a:t>Presentation Layer</a:t>
                      </a:r>
                    </a:p>
                    <a:p>
                      <a:pPr>
                        <a:buFont typeface="Wingdings" pitchFamily="2" charset="2"/>
                        <a:buChar char="Ø"/>
                      </a:pPr>
                      <a:r>
                        <a:rPr lang="en-US" sz="1400" b="0" baseline="0" dirty="0" smtClean="0">
                          <a:solidFill>
                            <a:sysClr val="windowText" lastClr="000000"/>
                          </a:solidFill>
                        </a:rPr>
                        <a:t>edu.wustl.catissuecore.action</a:t>
                      </a:r>
                    </a:p>
                    <a:p>
                      <a:pPr>
                        <a:buFont typeface="Wingdings" pitchFamily="2" charset="2"/>
                        <a:buChar char="Ø"/>
                      </a:pPr>
                      <a:r>
                        <a:rPr lang="en-US" sz="1400" b="0" baseline="0" dirty="0" smtClean="0">
                          <a:solidFill>
                            <a:sysClr val="windowText" lastClr="000000"/>
                          </a:solidFill>
                        </a:rPr>
                        <a:t>edu.wustl.catissuecore.actionForm</a:t>
                      </a:r>
                    </a:p>
                    <a:p>
                      <a:pPr>
                        <a:buFont typeface="Wingdings" pitchFamily="2" charset="2"/>
                        <a:buChar char="Ø"/>
                      </a:pPr>
                      <a:r>
                        <a:rPr lang="en-US" sz="1400" b="0" baseline="0" dirty="0" err="1" smtClean="0">
                          <a:solidFill>
                            <a:sysClr val="windowText" lastClr="000000"/>
                          </a:solidFill>
                        </a:rPr>
                        <a:t>edu.wustl.common.action</a:t>
                      </a:r>
                      <a:endParaRPr lang="en-US" sz="1400" b="0" baseline="0" dirty="0" smtClean="0">
                        <a:solidFill>
                          <a:sysClr val="windowText" lastClr="000000"/>
                        </a:solidFill>
                      </a:endParaRPr>
                    </a:p>
                    <a:p>
                      <a:pPr>
                        <a:buFont typeface="Wingdings" pitchFamily="2" charset="2"/>
                        <a:buChar char="Ø"/>
                      </a:pPr>
                      <a:r>
                        <a:rPr lang="en-US" sz="1400" b="0" baseline="0" dirty="0" err="1" smtClean="0">
                          <a:solidFill>
                            <a:sysClr val="windowText" lastClr="000000"/>
                          </a:solidFill>
                        </a:rPr>
                        <a:t>edu.wustl.catissuecore.filter</a:t>
                      </a:r>
                      <a:endParaRPr lang="en-US" sz="1400" b="0" baseline="0" dirty="0" smtClean="0">
                        <a:solidFill>
                          <a:sysClr val="windowText" lastClr="000000"/>
                        </a:solidFill>
                      </a:endParaRPr>
                    </a:p>
                    <a:p>
                      <a:pPr>
                        <a:buFont typeface="Wingdings" pitchFamily="2" charset="2"/>
                        <a:buChar char="Ø"/>
                      </a:pPr>
                      <a:r>
                        <a:rPr lang="en-US" sz="1400" b="0" baseline="0" dirty="0" err="1" smtClean="0">
                          <a:solidFill>
                            <a:sysClr val="windowText" lastClr="000000"/>
                          </a:solidFill>
                        </a:rPr>
                        <a:t>edu.wustl.catissuecore.flex</a:t>
                      </a:r>
                      <a:endParaRPr lang="en-US" sz="1400" b="0" baseline="0" dirty="0" smtClean="0">
                        <a:solidFill>
                          <a:sysClr val="windowText" lastClr="000000"/>
                        </a:solidFill>
                      </a:endParaRPr>
                    </a:p>
                    <a:p>
                      <a:endParaRPr lang="en-US" b="1" dirty="0" smtClean="0">
                        <a:solidFill>
                          <a:sysClr val="windowText" lastClr="000000"/>
                        </a:solidFill>
                      </a:endParaRPr>
                    </a:p>
                    <a:p>
                      <a:r>
                        <a:rPr lang="en-US" sz="1400" b="1" dirty="0" smtClean="0">
                          <a:solidFill>
                            <a:sysClr val="windowText" lastClr="000000"/>
                          </a:solidFill>
                        </a:rPr>
                        <a:t>Business Layer</a:t>
                      </a:r>
                    </a:p>
                    <a:p>
                      <a:pPr>
                        <a:buFont typeface="Wingdings" pitchFamily="2" charset="2"/>
                        <a:buChar char="Ø"/>
                      </a:pPr>
                      <a:r>
                        <a:rPr lang="en-US" sz="1400" b="0" dirty="0" err="1" smtClean="0">
                          <a:solidFill>
                            <a:sysClr val="windowText" lastClr="000000"/>
                          </a:solidFill>
                        </a:rPr>
                        <a:t>edu.wustl.catissuecore.bizlogic</a:t>
                      </a:r>
                      <a:endParaRPr lang="en-US" sz="1400" b="0" dirty="0" smtClean="0">
                        <a:solidFill>
                          <a:sysClr val="windowText" lastClr="000000"/>
                        </a:solidFill>
                      </a:endParaRPr>
                    </a:p>
                    <a:p>
                      <a:pPr>
                        <a:buFont typeface="Wingdings" pitchFamily="2" charset="2"/>
                        <a:buChar char="Ø"/>
                      </a:pPr>
                      <a:r>
                        <a:rPr lang="en-US" sz="1400" b="0" dirty="0" err="1" smtClean="0">
                          <a:solidFill>
                            <a:sysClr val="windowText" lastClr="000000"/>
                          </a:solidFill>
                        </a:rPr>
                        <a:t>edu.wustl.catissuecore.factory</a:t>
                      </a:r>
                      <a:endParaRPr lang="en-US" sz="1400" b="0" dirty="0" smtClean="0">
                        <a:solidFill>
                          <a:sysClr val="windowText" lastClr="000000"/>
                        </a:solidFill>
                      </a:endParaRPr>
                    </a:p>
                    <a:p>
                      <a:pPr>
                        <a:buFont typeface="Wingdings" pitchFamily="2" charset="2"/>
                        <a:buChar char="Ø"/>
                      </a:pPr>
                      <a:r>
                        <a:rPr lang="en-US" sz="1400" b="0" dirty="0" err="1" smtClean="0">
                          <a:solidFill>
                            <a:sysClr val="windowText" lastClr="000000"/>
                          </a:solidFill>
                        </a:rPr>
                        <a:t>edu.wustl.catissuecore.bean</a:t>
                      </a:r>
                      <a:endParaRPr lang="en-US" sz="1400" b="0" dirty="0" smtClean="0">
                        <a:solidFill>
                          <a:sysClr val="windowText" lastClr="000000"/>
                        </a:solidFill>
                      </a:endParaRPr>
                    </a:p>
                    <a:p>
                      <a:endParaRPr lang="en-US" dirty="0" smtClean="0">
                        <a:solidFill>
                          <a:sysClr val="windowText" lastClr="000000"/>
                        </a:solidFill>
                      </a:endParaRPr>
                    </a:p>
                    <a:p>
                      <a:r>
                        <a:rPr lang="en-US" sz="1400" b="1" kern="1200" dirty="0" smtClean="0">
                          <a:solidFill>
                            <a:sysClr val="windowText" lastClr="000000"/>
                          </a:solidFill>
                          <a:latin typeface="+mn-lt"/>
                          <a:ea typeface="+mn-ea"/>
                          <a:cs typeface="+mn-cs"/>
                        </a:rPr>
                        <a:t>Data Access Layer</a:t>
                      </a:r>
                    </a:p>
                    <a:p>
                      <a:pPr>
                        <a:buFont typeface="Wingdings" pitchFamily="2" charset="2"/>
                        <a:buChar char="Ø"/>
                      </a:pPr>
                      <a:r>
                        <a:rPr lang="en-US" sz="1400" b="0" kern="1200" dirty="0" err="1" smtClean="0">
                          <a:solidFill>
                            <a:sysClr val="windowText" lastClr="000000"/>
                          </a:solidFill>
                          <a:latin typeface="+mn-lt"/>
                          <a:ea typeface="+mn-ea"/>
                          <a:cs typeface="+mn-cs"/>
                        </a:rPr>
                        <a:t>edu.wustl.catissuecore.hbm</a:t>
                      </a:r>
                      <a:endParaRPr lang="en-US" sz="1400" b="0" kern="1200" dirty="0" smtClean="0">
                        <a:solidFill>
                          <a:sysClr val="windowText" lastClr="000000"/>
                        </a:solidFill>
                        <a:latin typeface="+mn-lt"/>
                        <a:ea typeface="+mn-ea"/>
                        <a:cs typeface="+mn-cs"/>
                      </a:endParaRPr>
                    </a:p>
                    <a:p>
                      <a:pPr>
                        <a:buFont typeface="Wingdings" pitchFamily="2" charset="2"/>
                        <a:buChar char="Ø"/>
                      </a:pPr>
                      <a:r>
                        <a:rPr lang="en-US" sz="1400" b="0" kern="1200" dirty="0" err="1" smtClean="0">
                          <a:solidFill>
                            <a:sysClr val="windowText" lastClr="000000"/>
                          </a:solidFill>
                          <a:latin typeface="+mn-lt"/>
                          <a:ea typeface="+mn-ea"/>
                          <a:cs typeface="+mn-cs"/>
                        </a:rPr>
                        <a:t>edu.wustl.catissuecore.dao</a:t>
                      </a:r>
                      <a:endParaRPr lang="en-US" sz="1400" b="0" kern="1200" dirty="0" smtClean="0">
                        <a:solidFill>
                          <a:sysClr val="windowText" lastClr="000000"/>
                        </a:solidFill>
                        <a:latin typeface="+mn-lt"/>
                        <a:ea typeface="+mn-ea"/>
                        <a:cs typeface="+mn-cs"/>
                      </a:endParaRPr>
                    </a:p>
                    <a:p>
                      <a:pPr>
                        <a:buFont typeface="Wingdings" pitchFamily="2" charset="2"/>
                        <a:buChar char="Ø"/>
                      </a:pPr>
                      <a:r>
                        <a:rPr lang="en-US" sz="1400" b="0" kern="1200" dirty="0" err="1" smtClean="0">
                          <a:solidFill>
                            <a:sysClr val="windowText" lastClr="000000"/>
                          </a:solidFill>
                          <a:latin typeface="+mn-lt"/>
                          <a:ea typeface="+mn-ea"/>
                          <a:cs typeface="+mn-cs"/>
                        </a:rPr>
                        <a:t>edu.wustl.catissuecore.domain</a:t>
                      </a:r>
                      <a:endParaRPr lang="en-US" sz="1400" b="0" kern="1200" dirty="0" smtClean="0">
                        <a:solidFill>
                          <a:sysClr val="windowText" lastClr="000000"/>
                        </a:solidFill>
                        <a:latin typeface="+mn-lt"/>
                        <a:ea typeface="+mn-ea"/>
                        <a:cs typeface="+mn-cs"/>
                      </a:endParaRPr>
                    </a:p>
                    <a:p>
                      <a:endParaRPr lang="en-US" dirty="0" smtClean="0">
                        <a:solidFill>
                          <a:sysClr val="windowText" lastClr="000000"/>
                        </a:solidFill>
                      </a:endParaRPr>
                    </a:p>
                    <a:p>
                      <a:r>
                        <a:rPr lang="en-US" sz="1400" b="1" kern="1200" dirty="0" smtClean="0">
                          <a:solidFill>
                            <a:sysClr val="windowText" lastClr="000000"/>
                          </a:solidFill>
                          <a:latin typeface="+mn-lt"/>
                          <a:ea typeface="+mn-ea"/>
                          <a:cs typeface="+mn-cs"/>
                        </a:rPr>
                        <a:t>Exception</a:t>
                      </a:r>
                    </a:p>
                    <a:p>
                      <a:pPr>
                        <a:buFont typeface="Wingdings" pitchFamily="2" charset="2"/>
                        <a:buChar char="Ø"/>
                      </a:pPr>
                      <a:r>
                        <a:rPr lang="en-US" sz="1400" b="0" kern="1200" dirty="0" err="1" smtClean="0">
                          <a:solidFill>
                            <a:sysClr val="windowText" lastClr="000000"/>
                          </a:solidFill>
                          <a:latin typeface="+mn-lt"/>
                          <a:ea typeface="+mn-ea"/>
                          <a:cs typeface="+mn-cs"/>
                        </a:rPr>
                        <a:t>edu.wustl.common.exception</a:t>
                      </a:r>
                      <a:endParaRPr lang="en-US" sz="1400" b="0" kern="1200" dirty="0" smtClean="0">
                        <a:solidFill>
                          <a:sysClr val="windowText" lastClr="000000"/>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sz="1400" b="1" kern="1200" baseline="0" dirty="0" smtClean="0">
                          <a:solidFill>
                            <a:sysClr val="windowText" lastClr="000000"/>
                          </a:solidFill>
                          <a:latin typeface="+mn-lt"/>
                          <a:ea typeface="+mn-ea"/>
                          <a:cs typeface="+mn-cs"/>
                        </a:rPr>
                        <a:t>Utility</a:t>
                      </a:r>
                    </a:p>
                    <a:p>
                      <a:pPr>
                        <a:buFont typeface="Wingdings" pitchFamily="2" charset="2"/>
                        <a:buChar char="Ø"/>
                      </a:pPr>
                      <a:r>
                        <a:rPr lang="en-US" sz="1400" b="0" kern="1200" baseline="0" dirty="0" err="1" smtClean="0">
                          <a:solidFill>
                            <a:sysClr val="windowText" lastClr="000000"/>
                          </a:solidFill>
                          <a:latin typeface="+mn-lt"/>
                          <a:ea typeface="+mn-ea"/>
                          <a:cs typeface="+mn-cs"/>
                        </a:rPr>
                        <a:t>edu.wustl.common.util</a:t>
                      </a:r>
                      <a:endParaRPr lang="en-US" sz="1400" b="0" kern="1200" baseline="0" dirty="0" smtClean="0">
                        <a:solidFill>
                          <a:sysClr val="windowText" lastClr="000000"/>
                        </a:solidFill>
                        <a:latin typeface="+mn-lt"/>
                        <a:ea typeface="+mn-ea"/>
                        <a:cs typeface="+mn-cs"/>
                      </a:endParaRPr>
                    </a:p>
                    <a:p>
                      <a:endParaRPr lang="en-US" sz="1400" b="0" kern="1200" baseline="0" dirty="0" smtClean="0">
                        <a:solidFill>
                          <a:sysClr val="windowText" lastClr="000000"/>
                        </a:solidFill>
                        <a:latin typeface="+mn-lt"/>
                        <a:ea typeface="+mn-ea"/>
                        <a:cs typeface="+mn-cs"/>
                      </a:endParaRPr>
                    </a:p>
                    <a:p>
                      <a:r>
                        <a:rPr lang="en-US" sz="1400" b="1" kern="1200" baseline="0" dirty="0" smtClean="0">
                          <a:solidFill>
                            <a:sysClr val="windowText" lastClr="000000"/>
                          </a:solidFill>
                          <a:latin typeface="+mn-lt"/>
                          <a:ea typeface="+mn-ea"/>
                          <a:cs typeface="+mn-cs"/>
                        </a:rPr>
                        <a:t>Security</a:t>
                      </a:r>
                    </a:p>
                    <a:p>
                      <a:pPr>
                        <a:buFont typeface="Wingdings" pitchFamily="2" charset="2"/>
                        <a:buChar char="Ø"/>
                      </a:pPr>
                      <a:r>
                        <a:rPr lang="en-US" sz="1400" b="0" kern="1200" baseline="0" dirty="0" err="1" smtClean="0">
                          <a:solidFill>
                            <a:sysClr val="windowText" lastClr="000000"/>
                          </a:solidFill>
                          <a:latin typeface="+mn-lt"/>
                          <a:ea typeface="+mn-ea"/>
                          <a:cs typeface="+mn-cs"/>
                        </a:rPr>
                        <a:t>edu.wustl.security</a:t>
                      </a:r>
                      <a:endParaRPr lang="en-US" sz="1400" b="0" kern="1200" baseline="0" dirty="0" smtClean="0">
                        <a:solidFill>
                          <a:sysClr val="windowText" lastClr="000000"/>
                        </a:solidFill>
                        <a:latin typeface="+mn-lt"/>
                        <a:ea typeface="+mn-ea"/>
                        <a:cs typeface="+mn-cs"/>
                      </a:endParaRPr>
                    </a:p>
                    <a:p>
                      <a:endParaRPr lang="en-US" sz="1400" b="0" kern="1200" baseline="0" dirty="0" smtClean="0">
                        <a:solidFill>
                          <a:sysClr val="windowText" lastClr="000000"/>
                        </a:solidFill>
                        <a:latin typeface="+mn-lt"/>
                        <a:ea typeface="+mn-ea"/>
                        <a:cs typeface="+mn-cs"/>
                      </a:endParaRPr>
                    </a:p>
                    <a:p>
                      <a:r>
                        <a:rPr lang="en-US" sz="1400" b="1" kern="1200" baseline="0" dirty="0" smtClean="0">
                          <a:solidFill>
                            <a:sysClr val="windowText" lastClr="000000"/>
                          </a:solidFill>
                          <a:latin typeface="+mn-lt"/>
                          <a:ea typeface="+mn-ea"/>
                          <a:cs typeface="+mn-cs"/>
                        </a:rPr>
                        <a:t>Client API</a:t>
                      </a:r>
                    </a:p>
                    <a:p>
                      <a:pPr>
                        <a:buFont typeface="Wingdings" pitchFamily="2" charset="2"/>
                        <a:buChar char="Ø"/>
                      </a:pPr>
                      <a:r>
                        <a:rPr lang="en-US" sz="1400" b="0" kern="1200" baseline="0" dirty="0" err="1" smtClean="0">
                          <a:solidFill>
                            <a:sysClr val="windowText" lastClr="000000"/>
                          </a:solidFill>
                          <a:latin typeface="+mn-lt"/>
                          <a:ea typeface="+mn-ea"/>
                          <a:cs typeface="+mn-cs"/>
                        </a:rPr>
                        <a:t>edu.wustl.catissuecore.client</a:t>
                      </a:r>
                      <a:endParaRPr lang="en-US" sz="1400" b="0" kern="1200" baseline="0" dirty="0" smtClean="0">
                        <a:solidFill>
                          <a:sysClr val="windowText" lastClr="000000"/>
                        </a:solidFill>
                        <a:latin typeface="+mn-lt"/>
                        <a:ea typeface="+mn-ea"/>
                        <a:cs typeface="+mn-cs"/>
                      </a:endParaRPr>
                    </a:p>
                    <a:p>
                      <a:pPr>
                        <a:buFont typeface="Wingdings" pitchFamily="2" charset="2"/>
                        <a:buChar char="Ø"/>
                      </a:pPr>
                      <a:r>
                        <a:rPr lang="en-US" sz="1400" b="0" kern="1200" baseline="0" dirty="0" err="1" smtClean="0">
                          <a:solidFill>
                            <a:sysClr val="windowText" lastClr="000000"/>
                          </a:solidFill>
                          <a:latin typeface="+mn-lt"/>
                          <a:ea typeface="+mn-ea"/>
                          <a:cs typeface="+mn-cs"/>
                        </a:rPr>
                        <a:t>edu.wustl.catissuecore.cacore</a:t>
                      </a:r>
                      <a:endParaRPr lang="en-US" sz="1400" b="0" kern="1200" baseline="0" dirty="0" smtClean="0">
                        <a:solidFill>
                          <a:sysClr val="windowText" lastClr="000000"/>
                        </a:solidFill>
                        <a:latin typeface="+mn-lt"/>
                        <a:ea typeface="+mn-ea"/>
                        <a:cs typeface="+mn-cs"/>
                      </a:endParaRPr>
                    </a:p>
                    <a:p>
                      <a:endParaRPr lang="en-US" sz="1400" b="0" kern="1200" baseline="0" dirty="0" smtClean="0">
                        <a:solidFill>
                          <a:sysClr val="windowText" lastClr="000000"/>
                        </a:solidFill>
                        <a:latin typeface="+mn-lt"/>
                        <a:ea typeface="+mn-ea"/>
                        <a:cs typeface="+mn-cs"/>
                      </a:endParaRPr>
                    </a:p>
                    <a:p>
                      <a:r>
                        <a:rPr lang="en-US" sz="1400" b="1" kern="1200" baseline="0" dirty="0" smtClean="0">
                          <a:solidFill>
                            <a:sysClr val="windowText" lastClr="000000"/>
                          </a:solidFill>
                          <a:latin typeface="+mn-lt"/>
                          <a:ea typeface="+mn-ea"/>
                          <a:cs typeface="+mn-cs"/>
                        </a:rPr>
                        <a:t>Extensions</a:t>
                      </a:r>
                    </a:p>
                    <a:p>
                      <a:pPr>
                        <a:buFont typeface="Wingdings" pitchFamily="2" charset="2"/>
                        <a:buChar char="Ø"/>
                      </a:pPr>
                      <a:r>
                        <a:rPr lang="en-US" sz="1400" b="0" kern="1200" baseline="0" dirty="0" err="1" smtClean="0">
                          <a:solidFill>
                            <a:sysClr val="windowText" lastClr="000000"/>
                          </a:solidFill>
                          <a:latin typeface="+mn-lt"/>
                          <a:ea typeface="+mn-ea"/>
                          <a:cs typeface="+mn-cs"/>
                        </a:rPr>
                        <a:t>edu.wustl.catissuecore.deidentifier</a:t>
                      </a:r>
                      <a:endParaRPr lang="en-US" sz="1400" b="0" kern="1200" baseline="0" dirty="0" smtClean="0">
                        <a:solidFill>
                          <a:sysClr val="windowText" lastClr="000000"/>
                        </a:solidFill>
                        <a:latin typeface="+mn-lt"/>
                        <a:ea typeface="+mn-ea"/>
                        <a:cs typeface="+mn-cs"/>
                      </a:endParaRPr>
                    </a:p>
                    <a:p>
                      <a:pPr>
                        <a:buFont typeface="Wingdings" pitchFamily="2" charset="2"/>
                        <a:buChar char="Ø"/>
                      </a:pPr>
                      <a:r>
                        <a:rPr lang="en-US" sz="1400" b="0" kern="1200" baseline="0" dirty="0" err="1" smtClean="0">
                          <a:solidFill>
                            <a:sysClr val="windowText" lastClr="000000"/>
                          </a:solidFill>
                          <a:latin typeface="+mn-lt"/>
                          <a:ea typeface="+mn-ea"/>
                          <a:cs typeface="+mn-cs"/>
                        </a:rPr>
                        <a:t>edu.wustl.catissuecore.namegenerator</a:t>
                      </a:r>
                      <a:endParaRPr lang="en-US" sz="1400" b="0" kern="1200" baseline="0" dirty="0" smtClean="0">
                        <a:solidFill>
                          <a:sysClr val="windowText" lastClr="000000"/>
                        </a:solidFill>
                        <a:latin typeface="+mn-lt"/>
                        <a:ea typeface="+mn-ea"/>
                        <a:cs typeface="+mn-cs"/>
                      </a:endParaRPr>
                    </a:p>
                    <a:p>
                      <a:pPr>
                        <a:buFont typeface="Wingdings" pitchFamily="2" charset="2"/>
                        <a:buChar char="Ø"/>
                      </a:pPr>
                      <a:r>
                        <a:rPr lang="en-US" sz="1400" b="0" kern="1200" baseline="0" dirty="0" err="1" smtClean="0">
                          <a:solidFill>
                            <a:sysClr val="windowText" lastClr="000000"/>
                          </a:solidFill>
                          <a:latin typeface="+mn-lt"/>
                          <a:ea typeface="+mn-ea"/>
                          <a:cs typeface="+mn-cs"/>
                        </a:rPr>
                        <a:t>edu.wustl.catissuecore.printservicemodule</a:t>
                      </a:r>
                      <a:endParaRPr lang="en-US" sz="1400" b="0" kern="1200" baseline="0" dirty="0" smtClean="0">
                        <a:solidFill>
                          <a:sysClr val="windowText" lastClr="000000"/>
                        </a:solidFill>
                        <a:latin typeface="+mn-lt"/>
                        <a:ea typeface="+mn-ea"/>
                        <a:cs typeface="+mn-cs"/>
                      </a:endParaRPr>
                    </a:p>
                    <a:p>
                      <a:endParaRPr lang="en-US" sz="1400" b="0" kern="1200" baseline="0" dirty="0" smtClean="0">
                        <a:solidFill>
                          <a:sysClr val="windowText" lastClr="000000"/>
                        </a:solidFill>
                        <a:latin typeface="+mn-lt"/>
                        <a:ea typeface="+mn-ea"/>
                        <a:cs typeface="+mn-cs"/>
                      </a:endParaRPr>
                    </a:p>
                    <a:p>
                      <a:r>
                        <a:rPr lang="en-US" sz="1400" b="1" kern="1200" baseline="0" dirty="0" smtClean="0">
                          <a:solidFill>
                            <a:sysClr val="windowText" lastClr="000000"/>
                          </a:solidFill>
                          <a:latin typeface="+mn-lt"/>
                          <a:ea typeface="+mn-ea"/>
                          <a:cs typeface="+mn-cs"/>
                        </a:rPr>
                        <a:t>Service Layer</a:t>
                      </a:r>
                    </a:p>
                    <a:p>
                      <a:pPr>
                        <a:buFont typeface="Wingdings" pitchFamily="2" charset="2"/>
                        <a:buChar char="Ø"/>
                      </a:pPr>
                      <a:r>
                        <a:rPr lang="en-US" sz="1400" b="0" kern="1200" baseline="0" dirty="0" err="1" smtClean="0">
                          <a:solidFill>
                            <a:sysClr val="windowText" lastClr="000000"/>
                          </a:solidFill>
                          <a:latin typeface="+mn-lt"/>
                          <a:ea typeface="+mn-ea"/>
                          <a:cs typeface="+mn-cs"/>
                        </a:rPr>
                        <a:t>edu.wustl.catissuecore.ctrp</a:t>
                      </a:r>
                      <a:endParaRPr lang="en-US" sz="1400" b="0" kern="1200" baseline="0" dirty="0" smtClean="0">
                        <a:solidFill>
                          <a:sysClr val="windowText" lastClr="000000"/>
                        </a:solidFill>
                        <a:latin typeface="+mn-lt"/>
                        <a:ea typeface="+mn-ea"/>
                        <a:cs typeface="+mn-cs"/>
                      </a:endParaRPr>
                    </a:p>
                    <a:p>
                      <a:pPr>
                        <a:buFont typeface="Wingdings" pitchFamily="2" charset="2"/>
                        <a:buChar char="Ø"/>
                      </a:pPr>
                      <a:r>
                        <a:rPr lang="en-US" sz="1400" b="0" kern="1200" baseline="0" dirty="0" err="1" smtClean="0">
                          <a:solidFill>
                            <a:sysClr val="windowText" lastClr="000000"/>
                          </a:solidFill>
                          <a:latin typeface="+mn-lt"/>
                          <a:ea typeface="+mn-ea"/>
                          <a:cs typeface="+mn-cs"/>
                        </a:rPr>
                        <a:t>edu.wustl.catissuecore.GSID</a:t>
                      </a:r>
                      <a:endParaRPr lang="en-US" sz="1400" b="0" kern="1200" baseline="0" dirty="0" smtClean="0">
                        <a:solidFill>
                          <a:sysClr val="windowText" lastClr="000000"/>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t>Domain Model</a:t>
            </a:r>
          </a:p>
        </p:txBody>
      </p:sp>
      <p:pic>
        <p:nvPicPr>
          <p:cNvPr id="36866" name="Picture 2"/>
          <p:cNvPicPr>
            <a:picLocks noGrp="1" noChangeAspect="1" noChangeArrowheads="1"/>
          </p:cNvPicPr>
          <p:nvPr>
            <p:ph idx="1"/>
          </p:nvPr>
        </p:nvPicPr>
        <p:blipFill>
          <a:blip r:embed="rId3"/>
          <a:srcRect/>
          <a:stretch>
            <a:fillRect/>
          </a:stretch>
        </p:blipFill>
        <p:spPr>
          <a:xfrm>
            <a:off x="381000" y="1447800"/>
            <a:ext cx="8458200" cy="4454525"/>
          </a:xfrm>
        </p:spPr>
      </p:pic>
      <p:sp>
        <p:nvSpPr>
          <p:cNvPr id="8" name="Rounded Rectangle 7"/>
          <p:cNvSpPr/>
          <p:nvPr/>
        </p:nvSpPr>
        <p:spPr>
          <a:xfrm>
            <a:off x="4038600" y="1600200"/>
            <a:ext cx="1828800" cy="990600"/>
          </a:xfrm>
          <a:prstGeom prst="roundRect">
            <a:avLst/>
          </a:prstGeom>
          <a:gradFill flip="none" rotWithShape="1">
            <a:gsLst>
              <a:gs pos="0">
                <a:schemeClr val="accent2">
                  <a:shade val="51000"/>
                  <a:satMod val="130000"/>
                  <a:alpha val="67000"/>
                </a:schemeClr>
              </a:gs>
              <a:gs pos="80000">
                <a:schemeClr val="accent2">
                  <a:shade val="93000"/>
                  <a:satMod val="130000"/>
                  <a:alpha val="67000"/>
                </a:schemeClr>
              </a:gs>
              <a:gs pos="100000">
                <a:schemeClr val="accent2">
                  <a:shade val="94000"/>
                  <a:satMod val="135000"/>
                  <a:alpha val="67000"/>
                </a:schemeClr>
              </a:gs>
            </a:gsLst>
            <a:lin ang="16200000" scaled="0"/>
            <a:tileRect/>
          </a:gradFill>
          <a:ln>
            <a:solidFill>
              <a:schemeClr val="accent2">
                <a:shade val="95000"/>
                <a:satMod val="105000"/>
                <a:alpha val="67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dirty="0"/>
              <a:t>User</a:t>
            </a:r>
          </a:p>
        </p:txBody>
      </p:sp>
      <p:sp>
        <p:nvSpPr>
          <p:cNvPr id="9" name="Rounded Rectangle 8"/>
          <p:cNvSpPr/>
          <p:nvPr/>
        </p:nvSpPr>
        <p:spPr>
          <a:xfrm>
            <a:off x="2667000" y="2895600"/>
            <a:ext cx="1600200" cy="990600"/>
          </a:xfrm>
          <a:prstGeom prst="roundRect">
            <a:avLst/>
          </a:prstGeom>
          <a:gradFill flip="none" rotWithShape="1">
            <a:gsLst>
              <a:gs pos="0">
                <a:schemeClr val="accent2">
                  <a:shade val="51000"/>
                  <a:satMod val="130000"/>
                  <a:alpha val="67000"/>
                </a:schemeClr>
              </a:gs>
              <a:gs pos="80000">
                <a:schemeClr val="accent2">
                  <a:shade val="93000"/>
                  <a:satMod val="130000"/>
                  <a:alpha val="67000"/>
                </a:schemeClr>
              </a:gs>
              <a:gs pos="100000">
                <a:schemeClr val="accent2">
                  <a:shade val="94000"/>
                  <a:satMod val="135000"/>
                  <a:alpha val="67000"/>
                </a:schemeClr>
              </a:gs>
            </a:gsLst>
            <a:lin ang="16200000" scaled="0"/>
            <a:tileRect/>
          </a:gradFill>
          <a:ln>
            <a:solidFill>
              <a:schemeClr val="accent2">
                <a:shade val="95000"/>
                <a:satMod val="105000"/>
                <a:alpha val="67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dirty="0"/>
              <a:t>Collection Protocol</a:t>
            </a:r>
          </a:p>
        </p:txBody>
      </p:sp>
      <p:sp>
        <p:nvSpPr>
          <p:cNvPr id="10" name="Rounded Rectangle 9"/>
          <p:cNvSpPr/>
          <p:nvPr/>
        </p:nvSpPr>
        <p:spPr>
          <a:xfrm>
            <a:off x="2667000" y="4191000"/>
            <a:ext cx="1828800" cy="990600"/>
          </a:xfrm>
          <a:prstGeom prst="roundRect">
            <a:avLst/>
          </a:prstGeom>
          <a:gradFill flip="none" rotWithShape="1">
            <a:gsLst>
              <a:gs pos="0">
                <a:schemeClr val="accent2">
                  <a:shade val="51000"/>
                  <a:satMod val="130000"/>
                  <a:alpha val="67000"/>
                </a:schemeClr>
              </a:gs>
              <a:gs pos="80000">
                <a:schemeClr val="accent2">
                  <a:shade val="93000"/>
                  <a:satMod val="130000"/>
                  <a:alpha val="67000"/>
                </a:schemeClr>
              </a:gs>
              <a:gs pos="100000">
                <a:schemeClr val="accent2">
                  <a:shade val="94000"/>
                  <a:satMod val="135000"/>
                  <a:alpha val="67000"/>
                </a:schemeClr>
              </a:gs>
            </a:gsLst>
            <a:lin ang="16200000" scaled="0"/>
            <a:tileRect/>
          </a:gradFill>
          <a:ln>
            <a:solidFill>
              <a:schemeClr val="accent2">
                <a:shade val="95000"/>
                <a:satMod val="105000"/>
                <a:alpha val="67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dirty="0"/>
              <a:t>Specimen</a:t>
            </a:r>
          </a:p>
        </p:txBody>
      </p:sp>
      <p:sp>
        <p:nvSpPr>
          <p:cNvPr id="11" name="Rounded Rectangle 10"/>
          <p:cNvSpPr/>
          <p:nvPr/>
        </p:nvSpPr>
        <p:spPr>
          <a:xfrm>
            <a:off x="533400" y="4800600"/>
            <a:ext cx="1828800" cy="990600"/>
          </a:xfrm>
          <a:prstGeom prst="roundRect">
            <a:avLst/>
          </a:prstGeom>
          <a:gradFill flip="none" rotWithShape="1">
            <a:gsLst>
              <a:gs pos="0">
                <a:schemeClr val="accent2">
                  <a:shade val="51000"/>
                  <a:satMod val="130000"/>
                  <a:alpha val="67000"/>
                </a:schemeClr>
              </a:gs>
              <a:gs pos="80000">
                <a:schemeClr val="accent2">
                  <a:shade val="93000"/>
                  <a:satMod val="130000"/>
                  <a:alpha val="67000"/>
                </a:schemeClr>
              </a:gs>
              <a:gs pos="100000">
                <a:schemeClr val="accent2">
                  <a:shade val="94000"/>
                  <a:satMod val="135000"/>
                  <a:alpha val="67000"/>
                </a:schemeClr>
              </a:gs>
            </a:gsLst>
            <a:lin ang="16200000" scaled="0"/>
            <a:tileRect/>
          </a:gradFill>
          <a:ln>
            <a:solidFill>
              <a:schemeClr val="accent2">
                <a:shade val="95000"/>
                <a:satMod val="105000"/>
                <a:alpha val="67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dirty="0"/>
              <a:t>Specimen order</a:t>
            </a:r>
          </a:p>
        </p:txBody>
      </p:sp>
      <p:sp>
        <p:nvSpPr>
          <p:cNvPr id="12" name="Rounded Rectangle 11"/>
          <p:cNvSpPr/>
          <p:nvPr/>
        </p:nvSpPr>
        <p:spPr>
          <a:xfrm>
            <a:off x="4419600" y="3276600"/>
            <a:ext cx="1524000" cy="838200"/>
          </a:xfrm>
          <a:prstGeom prst="roundRect">
            <a:avLst/>
          </a:prstGeom>
          <a:gradFill flip="none" rotWithShape="1">
            <a:gsLst>
              <a:gs pos="0">
                <a:schemeClr val="accent2">
                  <a:shade val="51000"/>
                  <a:satMod val="130000"/>
                  <a:alpha val="67000"/>
                </a:schemeClr>
              </a:gs>
              <a:gs pos="80000">
                <a:schemeClr val="accent2">
                  <a:shade val="93000"/>
                  <a:satMod val="130000"/>
                  <a:alpha val="67000"/>
                </a:schemeClr>
              </a:gs>
              <a:gs pos="100000">
                <a:schemeClr val="accent2">
                  <a:shade val="94000"/>
                  <a:satMod val="135000"/>
                  <a:alpha val="67000"/>
                </a:schemeClr>
              </a:gs>
            </a:gsLst>
            <a:lin ang="16200000" scaled="0"/>
            <a:tileRect/>
          </a:gradFill>
          <a:ln>
            <a:solidFill>
              <a:schemeClr val="accent2">
                <a:shade val="95000"/>
                <a:satMod val="105000"/>
                <a:alpha val="67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dirty="0"/>
              <a:t>Participant</a:t>
            </a:r>
          </a:p>
        </p:txBody>
      </p:sp>
      <p:sp>
        <p:nvSpPr>
          <p:cNvPr id="13" name="Rounded Rectangle 12"/>
          <p:cNvSpPr/>
          <p:nvPr/>
        </p:nvSpPr>
        <p:spPr>
          <a:xfrm>
            <a:off x="6477000" y="1676400"/>
            <a:ext cx="1981200" cy="990600"/>
          </a:xfrm>
          <a:prstGeom prst="roundRect">
            <a:avLst/>
          </a:prstGeom>
          <a:gradFill flip="none" rotWithShape="1">
            <a:gsLst>
              <a:gs pos="0">
                <a:schemeClr val="accent2">
                  <a:shade val="51000"/>
                  <a:satMod val="130000"/>
                  <a:alpha val="67000"/>
                </a:schemeClr>
              </a:gs>
              <a:gs pos="80000">
                <a:schemeClr val="accent2">
                  <a:shade val="93000"/>
                  <a:satMod val="130000"/>
                  <a:alpha val="67000"/>
                </a:schemeClr>
              </a:gs>
              <a:gs pos="100000">
                <a:schemeClr val="accent2">
                  <a:shade val="94000"/>
                  <a:satMod val="135000"/>
                  <a:alpha val="67000"/>
                </a:schemeClr>
              </a:gs>
            </a:gsLst>
            <a:lin ang="16200000" scaled="0"/>
            <a:tileRect/>
          </a:gradFill>
          <a:ln>
            <a:solidFill>
              <a:schemeClr val="accent2">
                <a:shade val="95000"/>
                <a:satMod val="105000"/>
                <a:alpha val="67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dirty="0"/>
              <a:t>Pathology</a:t>
            </a:r>
          </a:p>
        </p:txBody>
      </p:sp>
      <p:sp>
        <p:nvSpPr>
          <p:cNvPr id="15" name="Rounded Rectangle 14"/>
          <p:cNvSpPr/>
          <p:nvPr/>
        </p:nvSpPr>
        <p:spPr>
          <a:xfrm>
            <a:off x="6477000" y="2895600"/>
            <a:ext cx="1676400" cy="990600"/>
          </a:xfrm>
          <a:prstGeom prst="roundRect">
            <a:avLst/>
          </a:prstGeom>
          <a:gradFill flip="none" rotWithShape="1">
            <a:gsLst>
              <a:gs pos="0">
                <a:schemeClr val="accent2">
                  <a:shade val="51000"/>
                  <a:satMod val="130000"/>
                  <a:alpha val="67000"/>
                </a:schemeClr>
              </a:gs>
              <a:gs pos="80000">
                <a:schemeClr val="accent2">
                  <a:shade val="93000"/>
                  <a:satMod val="130000"/>
                  <a:alpha val="67000"/>
                </a:schemeClr>
              </a:gs>
              <a:gs pos="100000">
                <a:schemeClr val="accent2">
                  <a:shade val="94000"/>
                  <a:satMod val="135000"/>
                  <a:alpha val="67000"/>
                </a:schemeClr>
              </a:gs>
            </a:gsLst>
            <a:lin ang="16200000" scaled="0"/>
            <a:tileRect/>
          </a:gradFill>
          <a:ln>
            <a:solidFill>
              <a:schemeClr val="accent2">
                <a:shade val="95000"/>
                <a:satMod val="105000"/>
                <a:alpha val="67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dirty="0"/>
              <a:t>Container</a:t>
            </a:r>
          </a:p>
        </p:txBody>
      </p:sp>
      <p:sp>
        <p:nvSpPr>
          <p:cNvPr id="16" name="Rounded Rectangle 15"/>
          <p:cNvSpPr/>
          <p:nvPr/>
        </p:nvSpPr>
        <p:spPr>
          <a:xfrm>
            <a:off x="6096000" y="4572000"/>
            <a:ext cx="2590800" cy="838200"/>
          </a:xfrm>
          <a:prstGeom prst="roundRect">
            <a:avLst/>
          </a:prstGeom>
          <a:gradFill flip="none" rotWithShape="1">
            <a:gsLst>
              <a:gs pos="0">
                <a:schemeClr val="accent2">
                  <a:shade val="51000"/>
                  <a:satMod val="130000"/>
                  <a:alpha val="67000"/>
                </a:schemeClr>
              </a:gs>
              <a:gs pos="80000">
                <a:schemeClr val="accent2">
                  <a:shade val="93000"/>
                  <a:satMod val="130000"/>
                  <a:alpha val="67000"/>
                </a:schemeClr>
              </a:gs>
              <a:gs pos="100000">
                <a:schemeClr val="accent2">
                  <a:shade val="94000"/>
                  <a:satMod val="135000"/>
                  <a:alpha val="67000"/>
                </a:schemeClr>
              </a:gs>
            </a:gsLst>
            <a:lin ang="16200000" scaled="0"/>
            <a:tileRect/>
          </a:gradFill>
          <a:ln>
            <a:solidFill>
              <a:schemeClr val="accent2">
                <a:shade val="95000"/>
                <a:satMod val="105000"/>
                <a:alpha val="67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dirty="0"/>
              <a:t>Event Parameters</a:t>
            </a:r>
          </a:p>
        </p:txBody>
      </p:sp>
      <p:sp>
        <p:nvSpPr>
          <p:cNvPr id="17" name="Rounded Rectangle 16"/>
          <p:cNvSpPr/>
          <p:nvPr/>
        </p:nvSpPr>
        <p:spPr>
          <a:xfrm>
            <a:off x="4572000" y="5029200"/>
            <a:ext cx="1371600" cy="762000"/>
          </a:xfrm>
          <a:prstGeom prst="roundRect">
            <a:avLst/>
          </a:prstGeom>
          <a:gradFill flip="none" rotWithShape="1">
            <a:gsLst>
              <a:gs pos="0">
                <a:schemeClr val="accent2">
                  <a:shade val="51000"/>
                  <a:satMod val="130000"/>
                  <a:alpha val="67000"/>
                </a:schemeClr>
              </a:gs>
              <a:gs pos="80000">
                <a:schemeClr val="accent2">
                  <a:shade val="93000"/>
                  <a:satMod val="130000"/>
                  <a:alpha val="67000"/>
                </a:schemeClr>
              </a:gs>
              <a:gs pos="100000">
                <a:schemeClr val="accent2">
                  <a:shade val="94000"/>
                  <a:satMod val="135000"/>
                  <a:alpha val="67000"/>
                </a:schemeClr>
              </a:gs>
            </a:gsLst>
            <a:lin ang="16200000" scaled="0"/>
            <a:tileRect/>
          </a:gradFill>
          <a:ln>
            <a:solidFill>
              <a:schemeClr val="accent2">
                <a:shade val="95000"/>
                <a:satMod val="105000"/>
                <a:alpha val="67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dirty="0"/>
              <a:t>SOP</a:t>
            </a:r>
          </a:p>
        </p:txBody>
      </p:sp>
      <p:sp>
        <p:nvSpPr>
          <p:cNvPr id="36876" name="TextBox 13"/>
          <p:cNvSpPr txBox="1">
            <a:spLocks noChangeArrowheads="1"/>
          </p:cNvSpPr>
          <p:nvPr/>
        </p:nvSpPr>
        <p:spPr bwMode="auto">
          <a:xfrm>
            <a:off x="304800" y="5943600"/>
            <a:ext cx="5405438" cy="369888"/>
          </a:xfrm>
          <a:prstGeom prst="rect">
            <a:avLst/>
          </a:prstGeom>
          <a:noFill/>
          <a:ln w="9525">
            <a:noFill/>
            <a:miter lim="800000"/>
            <a:headEnd/>
            <a:tailEnd/>
          </a:ln>
        </p:spPr>
        <p:txBody>
          <a:bodyPr wrap="none">
            <a:spAutoFit/>
          </a:bodyPr>
          <a:lstStyle/>
          <a:p>
            <a:r>
              <a:rPr lang="en-US"/>
              <a:t>Domain Model: http://tinyurl.com/catissue20uml-zip</a:t>
            </a:r>
            <a:endParaRPr lang="en-US">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mtClean="0"/>
              <a:t>Domain Model</a:t>
            </a:r>
          </a:p>
        </p:txBody>
      </p:sp>
      <p:pic>
        <p:nvPicPr>
          <p:cNvPr id="38914" name="Picture 8"/>
          <p:cNvPicPr>
            <a:picLocks noGrp="1" noChangeAspect="1" noChangeArrowheads="1"/>
          </p:cNvPicPr>
          <p:nvPr>
            <p:ph idx="1"/>
          </p:nvPr>
        </p:nvPicPr>
        <p:blipFill>
          <a:blip r:embed="rId3"/>
          <a:srcRect/>
          <a:stretch>
            <a:fillRect/>
          </a:stretch>
        </p:blipFill>
        <p:spPr>
          <a:xfrm>
            <a:off x="733425" y="1447800"/>
            <a:ext cx="7753350" cy="4953000"/>
          </a:xfrm>
        </p:spPr>
      </p:pic>
      <p:sp>
        <p:nvSpPr>
          <p:cNvPr id="14" name="TextBox 13"/>
          <p:cNvSpPr txBox="1"/>
          <p:nvPr/>
        </p:nvSpPr>
        <p:spPr>
          <a:xfrm>
            <a:off x="762000" y="1143000"/>
            <a:ext cx="2133600" cy="369888"/>
          </a:xfrm>
          <a:prstGeom prst="rect">
            <a:avLst/>
          </a:prstGeom>
          <a:noFill/>
        </p:spPr>
        <p:txBody>
          <a:bodyPr>
            <a:spAutoFit/>
          </a:bodyPr>
          <a:lstStyle/>
          <a:p>
            <a:pPr fontAlgn="auto">
              <a:spcBef>
                <a:spcPts val="0"/>
              </a:spcBef>
              <a:spcAft>
                <a:spcPts val="0"/>
              </a:spcAft>
              <a:defRPr/>
            </a:pPr>
            <a:r>
              <a:rPr lang="en-US" b="1" dirty="0">
                <a:solidFill>
                  <a:srgbClr val="1C2674"/>
                </a:solidFill>
                <a:latin typeface="+mj-lt"/>
                <a:ea typeface="+mj-ea"/>
                <a:cs typeface="+mj-cs"/>
              </a:rPr>
              <a:t>User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t>Domain Model</a:t>
            </a:r>
          </a:p>
        </p:txBody>
      </p:sp>
      <p:pic>
        <p:nvPicPr>
          <p:cNvPr id="40962" name="Picture 3"/>
          <p:cNvPicPr>
            <a:picLocks noGrp="1" noChangeAspect="1" noChangeArrowheads="1"/>
          </p:cNvPicPr>
          <p:nvPr>
            <p:ph idx="1"/>
          </p:nvPr>
        </p:nvPicPr>
        <p:blipFill>
          <a:blip r:embed="rId3"/>
          <a:srcRect/>
          <a:stretch>
            <a:fillRect/>
          </a:stretch>
        </p:blipFill>
        <p:spPr>
          <a:xfrm>
            <a:off x="381000" y="1617663"/>
            <a:ext cx="8458200" cy="4613275"/>
          </a:xfrm>
        </p:spPr>
      </p:pic>
      <p:sp>
        <p:nvSpPr>
          <p:cNvPr id="8" name="TextBox 7"/>
          <p:cNvSpPr txBox="1"/>
          <p:nvPr/>
        </p:nvSpPr>
        <p:spPr>
          <a:xfrm>
            <a:off x="381000" y="1219200"/>
            <a:ext cx="2971800" cy="369888"/>
          </a:xfrm>
          <a:prstGeom prst="rect">
            <a:avLst/>
          </a:prstGeom>
          <a:noFill/>
        </p:spPr>
        <p:txBody>
          <a:bodyPr>
            <a:spAutoFit/>
          </a:bodyPr>
          <a:lstStyle/>
          <a:p>
            <a:pPr fontAlgn="auto">
              <a:spcBef>
                <a:spcPts val="0"/>
              </a:spcBef>
              <a:spcAft>
                <a:spcPts val="0"/>
              </a:spcAft>
              <a:defRPr/>
            </a:pPr>
            <a:r>
              <a:rPr lang="en-US" b="1" dirty="0">
                <a:solidFill>
                  <a:srgbClr val="1C2674"/>
                </a:solidFill>
                <a:latin typeface="+mj-lt"/>
                <a:ea typeface="+mj-ea"/>
                <a:cs typeface="+mj-cs"/>
              </a:rPr>
              <a:t>Collection Protocol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mtClean="0"/>
              <a:t>Domain Model</a:t>
            </a:r>
          </a:p>
        </p:txBody>
      </p:sp>
      <p:pic>
        <p:nvPicPr>
          <p:cNvPr id="43010" name="Picture 2"/>
          <p:cNvPicPr>
            <a:picLocks noGrp="1" noChangeAspect="1" noChangeArrowheads="1"/>
          </p:cNvPicPr>
          <p:nvPr>
            <p:ph idx="1"/>
          </p:nvPr>
        </p:nvPicPr>
        <p:blipFill>
          <a:blip r:embed="rId3"/>
          <a:srcRect/>
          <a:stretch>
            <a:fillRect/>
          </a:stretch>
        </p:blipFill>
        <p:spPr>
          <a:xfrm>
            <a:off x="381000" y="1606550"/>
            <a:ext cx="8458200" cy="4635500"/>
          </a:xfrm>
        </p:spPr>
      </p:pic>
      <p:sp>
        <p:nvSpPr>
          <p:cNvPr id="6" name="TextBox 5"/>
          <p:cNvSpPr txBox="1"/>
          <p:nvPr/>
        </p:nvSpPr>
        <p:spPr>
          <a:xfrm>
            <a:off x="457200" y="1143000"/>
            <a:ext cx="2971800" cy="369888"/>
          </a:xfrm>
          <a:prstGeom prst="rect">
            <a:avLst/>
          </a:prstGeom>
          <a:noFill/>
        </p:spPr>
        <p:txBody>
          <a:bodyPr>
            <a:spAutoFit/>
          </a:bodyPr>
          <a:lstStyle/>
          <a:p>
            <a:pPr fontAlgn="auto">
              <a:spcBef>
                <a:spcPts val="0"/>
              </a:spcBef>
              <a:spcAft>
                <a:spcPts val="0"/>
              </a:spcAft>
              <a:defRPr/>
            </a:pPr>
            <a:r>
              <a:rPr lang="en-US" b="1" dirty="0">
                <a:solidFill>
                  <a:srgbClr val="1C2674"/>
                </a:solidFill>
                <a:latin typeface="+mj-lt"/>
                <a:ea typeface="+mj-ea"/>
                <a:cs typeface="+mj-cs"/>
              </a:rPr>
              <a:t>Specimen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smtClean="0"/>
              <a:t>Domain Model</a:t>
            </a:r>
          </a:p>
        </p:txBody>
      </p:sp>
      <p:sp>
        <p:nvSpPr>
          <p:cNvPr id="6" name="TextBox 5"/>
          <p:cNvSpPr txBox="1"/>
          <p:nvPr/>
        </p:nvSpPr>
        <p:spPr>
          <a:xfrm>
            <a:off x="457200" y="1143000"/>
            <a:ext cx="2971800" cy="369888"/>
          </a:xfrm>
          <a:prstGeom prst="rect">
            <a:avLst/>
          </a:prstGeom>
          <a:noFill/>
        </p:spPr>
        <p:txBody>
          <a:bodyPr>
            <a:spAutoFit/>
          </a:bodyPr>
          <a:lstStyle/>
          <a:p>
            <a:pPr fontAlgn="auto">
              <a:spcBef>
                <a:spcPts val="0"/>
              </a:spcBef>
              <a:spcAft>
                <a:spcPts val="0"/>
              </a:spcAft>
              <a:defRPr/>
            </a:pPr>
            <a:r>
              <a:rPr lang="en-US" b="1" dirty="0">
                <a:solidFill>
                  <a:srgbClr val="1C2674"/>
                </a:solidFill>
                <a:latin typeface="+mj-lt"/>
                <a:ea typeface="+mj-ea"/>
                <a:cs typeface="+mj-cs"/>
              </a:rPr>
              <a:t>Specimen Order</a:t>
            </a:r>
          </a:p>
        </p:txBody>
      </p:sp>
      <p:pic>
        <p:nvPicPr>
          <p:cNvPr id="45059" name="Picture 2"/>
          <p:cNvPicPr>
            <a:picLocks noGrp="1" noChangeAspect="1" noChangeArrowheads="1"/>
          </p:cNvPicPr>
          <p:nvPr>
            <p:ph idx="1"/>
          </p:nvPr>
        </p:nvPicPr>
        <p:blipFill>
          <a:blip r:embed="rId3"/>
          <a:srcRect/>
          <a:stretch>
            <a:fillRect/>
          </a:stretch>
        </p:blipFill>
        <p:spPr>
          <a:xfrm>
            <a:off x="381000" y="1452563"/>
            <a:ext cx="8458200" cy="4943475"/>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t>Domain Model</a:t>
            </a:r>
          </a:p>
        </p:txBody>
      </p:sp>
      <p:sp>
        <p:nvSpPr>
          <p:cNvPr id="6" name="TextBox 5"/>
          <p:cNvSpPr txBox="1"/>
          <p:nvPr/>
        </p:nvSpPr>
        <p:spPr>
          <a:xfrm>
            <a:off x="457200" y="1143000"/>
            <a:ext cx="2971800" cy="369888"/>
          </a:xfrm>
          <a:prstGeom prst="rect">
            <a:avLst/>
          </a:prstGeom>
          <a:noFill/>
        </p:spPr>
        <p:txBody>
          <a:bodyPr>
            <a:spAutoFit/>
          </a:bodyPr>
          <a:lstStyle/>
          <a:p>
            <a:pPr fontAlgn="auto">
              <a:spcBef>
                <a:spcPts val="0"/>
              </a:spcBef>
              <a:spcAft>
                <a:spcPts val="0"/>
              </a:spcAft>
              <a:defRPr/>
            </a:pPr>
            <a:r>
              <a:rPr lang="en-US" b="1" dirty="0">
                <a:solidFill>
                  <a:srgbClr val="1C2674"/>
                </a:solidFill>
                <a:latin typeface="+mj-lt"/>
                <a:ea typeface="+mj-ea"/>
                <a:cs typeface="+mj-cs"/>
              </a:rPr>
              <a:t>Participant</a:t>
            </a:r>
          </a:p>
        </p:txBody>
      </p:sp>
      <p:pic>
        <p:nvPicPr>
          <p:cNvPr id="47107" name="Picture 2"/>
          <p:cNvPicPr>
            <a:picLocks noGrp="1" noChangeAspect="1" noChangeArrowheads="1"/>
          </p:cNvPicPr>
          <p:nvPr>
            <p:ph idx="1"/>
          </p:nvPr>
        </p:nvPicPr>
        <p:blipFill>
          <a:blip r:embed="rId3"/>
          <a:srcRect/>
          <a:stretch>
            <a:fillRect/>
          </a:stretch>
        </p:blipFill>
        <p:spPr>
          <a:xfrm>
            <a:off x="381000" y="1628775"/>
            <a:ext cx="8458200" cy="459105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Domain Model</a:t>
            </a:r>
          </a:p>
        </p:txBody>
      </p:sp>
      <p:sp>
        <p:nvSpPr>
          <p:cNvPr id="6" name="TextBox 5"/>
          <p:cNvSpPr txBox="1"/>
          <p:nvPr/>
        </p:nvSpPr>
        <p:spPr>
          <a:xfrm>
            <a:off x="457200" y="1143000"/>
            <a:ext cx="2971800" cy="369888"/>
          </a:xfrm>
          <a:prstGeom prst="rect">
            <a:avLst/>
          </a:prstGeom>
          <a:noFill/>
        </p:spPr>
        <p:txBody>
          <a:bodyPr>
            <a:spAutoFit/>
          </a:bodyPr>
          <a:lstStyle/>
          <a:p>
            <a:pPr fontAlgn="auto">
              <a:spcBef>
                <a:spcPts val="0"/>
              </a:spcBef>
              <a:spcAft>
                <a:spcPts val="0"/>
              </a:spcAft>
              <a:defRPr/>
            </a:pPr>
            <a:r>
              <a:rPr lang="en-US" b="1" dirty="0">
                <a:solidFill>
                  <a:srgbClr val="1C2674"/>
                </a:solidFill>
                <a:latin typeface="+mj-lt"/>
                <a:ea typeface="+mj-ea"/>
                <a:cs typeface="+mj-cs"/>
              </a:rPr>
              <a:t>Pathology</a:t>
            </a:r>
          </a:p>
        </p:txBody>
      </p:sp>
      <p:pic>
        <p:nvPicPr>
          <p:cNvPr id="49155" name="Picture 2"/>
          <p:cNvPicPr>
            <a:picLocks noGrp="1" noChangeAspect="1" noChangeArrowheads="1"/>
          </p:cNvPicPr>
          <p:nvPr>
            <p:ph idx="1"/>
          </p:nvPr>
        </p:nvPicPr>
        <p:blipFill>
          <a:blip r:embed="rId3"/>
          <a:srcRect/>
          <a:stretch>
            <a:fillRect/>
          </a:stretch>
        </p:blipFill>
        <p:spPr>
          <a:xfrm>
            <a:off x="381000" y="1709738"/>
            <a:ext cx="8458200" cy="442912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smtClean="0"/>
              <a:t>Day 1 Agenda – Morning</a:t>
            </a:r>
          </a:p>
        </p:txBody>
      </p:sp>
      <p:sp>
        <p:nvSpPr>
          <p:cNvPr id="16386" name="Content Placeholder 2"/>
          <p:cNvSpPr>
            <a:spLocks noGrp="1"/>
          </p:cNvSpPr>
          <p:nvPr>
            <p:ph idx="1"/>
          </p:nvPr>
        </p:nvSpPr>
        <p:spPr/>
        <p:txBody>
          <a:bodyPr/>
          <a:lstStyle/>
          <a:p>
            <a:pPr eaLnBrk="1" hangingPunct="1"/>
            <a:r>
              <a:rPr lang="en-US" smtClean="0"/>
              <a:t>Introduction to caTissue [PRESENTATION – 1 hour]</a:t>
            </a:r>
          </a:p>
          <a:p>
            <a:pPr lvl="1" eaLnBrk="1" hangingPunct="1"/>
            <a:r>
              <a:rPr lang="en-US" smtClean="0"/>
              <a:t>Background</a:t>
            </a:r>
          </a:p>
          <a:p>
            <a:pPr lvl="1" eaLnBrk="1" hangingPunct="1"/>
            <a:r>
              <a:rPr lang="en-US" smtClean="0"/>
              <a:t>Architecture and Domain Model</a:t>
            </a:r>
          </a:p>
          <a:p>
            <a:pPr lvl="1" eaLnBrk="1" hangingPunct="1"/>
            <a:r>
              <a:rPr lang="en-US" smtClean="0"/>
              <a:t>Codebase</a:t>
            </a:r>
          </a:p>
          <a:p>
            <a:pPr eaLnBrk="1" hangingPunct="1"/>
            <a:r>
              <a:rPr lang="en-US" smtClean="0"/>
              <a:t>Break [15 mins]</a:t>
            </a:r>
          </a:p>
          <a:p>
            <a:pPr eaLnBrk="1" hangingPunct="1"/>
            <a:r>
              <a:rPr lang="en-US" smtClean="0"/>
              <a:t>Building, Exploring the Code [HANDS-ON – 1 hour]</a:t>
            </a:r>
          </a:p>
          <a:p>
            <a:pPr eaLnBrk="1" hangingPunct="1"/>
            <a:r>
              <a:rPr lang="en-US" smtClean="0"/>
              <a:t>Break [15 mins]</a:t>
            </a:r>
          </a:p>
          <a:p>
            <a:pPr eaLnBrk="1" hangingPunct="1"/>
            <a:r>
              <a:rPr lang="en-US" smtClean="0"/>
              <a:t>Development Process [PRESENTATION – 15 mins]</a:t>
            </a:r>
          </a:p>
          <a:p>
            <a:pPr eaLnBrk="1" hangingPunct="1"/>
            <a:r>
              <a:rPr lang="en-US" smtClean="0"/>
              <a:t>Extension Walk-Through [DEMO – 30 mins]</a:t>
            </a:r>
          </a:p>
          <a:p>
            <a:pPr eaLnBrk="1" hangingPunct="1"/>
            <a:r>
              <a:rPr lang="en-US" smtClean="0"/>
              <a:t>Break for Lunch [1 hour]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smtClean="0"/>
              <a:t>Domain Model</a:t>
            </a:r>
          </a:p>
        </p:txBody>
      </p:sp>
      <p:sp>
        <p:nvSpPr>
          <p:cNvPr id="6" name="TextBox 5"/>
          <p:cNvSpPr txBox="1"/>
          <p:nvPr/>
        </p:nvSpPr>
        <p:spPr>
          <a:xfrm>
            <a:off x="457200" y="1143000"/>
            <a:ext cx="3886200" cy="369888"/>
          </a:xfrm>
          <a:prstGeom prst="rect">
            <a:avLst/>
          </a:prstGeom>
          <a:noFill/>
        </p:spPr>
        <p:txBody>
          <a:bodyPr>
            <a:spAutoFit/>
          </a:bodyPr>
          <a:lstStyle/>
          <a:p>
            <a:pPr fontAlgn="auto">
              <a:spcBef>
                <a:spcPts val="0"/>
              </a:spcBef>
              <a:spcAft>
                <a:spcPts val="0"/>
              </a:spcAft>
              <a:defRPr/>
            </a:pPr>
            <a:r>
              <a:rPr lang="en-US" b="1" dirty="0">
                <a:solidFill>
                  <a:srgbClr val="1C2674"/>
                </a:solidFill>
                <a:latin typeface="+mj-lt"/>
                <a:ea typeface="+mj-ea"/>
                <a:cs typeface="+mj-cs"/>
              </a:rPr>
              <a:t>Container</a:t>
            </a:r>
          </a:p>
        </p:txBody>
      </p:sp>
      <p:pic>
        <p:nvPicPr>
          <p:cNvPr id="51203" name="Picture 3"/>
          <p:cNvPicPr>
            <a:picLocks noGrp="1" noChangeAspect="1" noChangeArrowheads="1"/>
          </p:cNvPicPr>
          <p:nvPr>
            <p:ph idx="1"/>
          </p:nvPr>
        </p:nvPicPr>
        <p:blipFill>
          <a:blip r:embed="rId3"/>
          <a:srcRect/>
          <a:stretch>
            <a:fillRect/>
          </a:stretch>
        </p:blipFill>
        <p:spPr>
          <a:xfrm>
            <a:off x="381000" y="2095500"/>
            <a:ext cx="8458200" cy="36576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Domain Model</a:t>
            </a:r>
          </a:p>
        </p:txBody>
      </p:sp>
      <p:sp>
        <p:nvSpPr>
          <p:cNvPr id="6" name="TextBox 5"/>
          <p:cNvSpPr txBox="1"/>
          <p:nvPr/>
        </p:nvSpPr>
        <p:spPr>
          <a:xfrm>
            <a:off x="457200" y="1143000"/>
            <a:ext cx="3886200" cy="369888"/>
          </a:xfrm>
          <a:prstGeom prst="rect">
            <a:avLst/>
          </a:prstGeom>
          <a:noFill/>
        </p:spPr>
        <p:txBody>
          <a:bodyPr>
            <a:spAutoFit/>
          </a:bodyPr>
          <a:lstStyle/>
          <a:p>
            <a:pPr fontAlgn="auto">
              <a:spcBef>
                <a:spcPts val="0"/>
              </a:spcBef>
              <a:spcAft>
                <a:spcPts val="0"/>
              </a:spcAft>
              <a:defRPr/>
            </a:pPr>
            <a:r>
              <a:rPr lang="en-US" b="1" dirty="0">
                <a:solidFill>
                  <a:srgbClr val="1C2674"/>
                </a:solidFill>
                <a:latin typeface="+mj-lt"/>
                <a:ea typeface="+mj-ea"/>
                <a:cs typeface="+mj-cs"/>
              </a:rPr>
              <a:t>Specimen Event Parameters</a:t>
            </a:r>
          </a:p>
        </p:txBody>
      </p:sp>
      <p:pic>
        <p:nvPicPr>
          <p:cNvPr id="53251" name="Picture 2"/>
          <p:cNvPicPr>
            <a:picLocks noGrp="1" noChangeAspect="1" noChangeArrowheads="1"/>
          </p:cNvPicPr>
          <p:nvPr>
            <p:ph idx="1"/>
          </p:nvPr>
        </p:nvPicPr>
        <p:blipFill>
          <a:blip r:embed="rId3"/>
          <a:srcRect/>
          <a:stretch>
            <a:fillRect/>
          </a:stretch>
        </p:blipFill>
        <p:spPr>
          <a:xfrm>
            <a:off x="381000" y="2024063"/>
            <a:ext cx="8458200" cy="3800475"/>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mtClean="0"/>
              <a:t>Day 1 Agenda – Morning</a:t>
            </a:r>
          </a:p>
        </p:txBody>
      </p:sp>
      <p:sp>
        <p:nvSpPr>
          <p:cNvPr id="3" name="Content Placeholder 2"/>
          <p:cNvSpPr>
            <a:spLocks noGrp="1"/>
          </p:cNvSpPr>
          <p:nvPr>
            <p:ph idx="1"/>
          </p:nvPr>
        </p:nvSpPr>
        <p:spPr/>
        <p:txBody>
          <a:bodyPr>
            <a:normAutofit/>
          </a:bodyPr>
          <a:lstStyle/>
          <a:p>
            <a:pPr eaLnBrk="1" hangingPunct="1">
              <a:defRPr/>
            </a:pPr>
            <a:r>
              <a:rPr lang="en-US" dirty="0" smtClean="0">
                <a:solidFill>
                  <a:schemeClr val="bg1">
                    <a:lumMod val="65000"/>
                  </a:schemeClr>
                </a:solidFill>
              </a:rPr>
              <a:t>Introduction to caTissue [PRESENTATION – 1 hour]</a:t>
            </a:r>
          </a:p>
          <a:p>
            <a:pPr lvl="1" eaLnBrk="1" hangingPunct="1">
              <a:defRPr/>
            </a:pPr>
            <a:r>
              <a:rPr lang="en-US" dirty="0" smtClean="0">
                <a:solidFill>
                  <a:schemeClr val="bg1">
                    <a:lumMod val="65000"/>
                  </a:schemeClr>
                </a:solidFill>
              </a:rPr>
              <a:t>Background</a:t>
            </a:r>
          </a:p>
          <a:p>
            <a:pPr lvl="1" eaLnBrk="1" hangingPunct="1">
              <a:defRPr/>
            </a:pPr>
            <a:r>
              <a:rPr lang="en-US" dirty="0" smtClean="0">
                <a:solidFill>
                  <a:schemeClr val="bg1">
                    <a:lumMod val="65000"/>
                  </a:schemeClr>
                </a:solidFill>
              </a:rPr>
              <a:t>Architecture and Domain Model</a:t>
            </a:r>
          </a:p>
          <a:p>
            <a:pPr lvl="1" eaLnBrk="1" hangingPunct="1">
              <a:defRPr/>
            </a:pPr>
            <a:r>
              <a:rPr lang="en-US" dirty="0" smtClean="0">
                <a:solidFill>
                  <a:srgbClr val="000000"/>
                </a:solidFill>
              </a:rPr>
              <a:t>Codebase</a:t>
            </a:r>
          </a:p>
          <a:p>
            <a:pPr eaLnBrk="1" hangingPunct="1">
              <a:defRPr/>
            </a:pPr>
            <a:r>
              <a:rPr lang="en-US" dirty="0" smtClean="0">
                <a:solidFill>
                  <a:schemeClr val="bg1">
                    <a:lumMod val="65000"/>
                  </a:schemeClr>
                </a:solidFill>
              </a:rPr>
              <a:t>Break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Building, Exploring the Code [HANDS-ON – 1 hour]</a:t>
            </a:r>
          </a:p>
          <a:p>
            <a:pPr eaLnBrk="1" hangingPunct="1">
              <a:defRPr/>
            </a:pPr>
            <a:r>
              <a:rPr lang="en-US" dirty="0" smtClean="0">
                <a:solidFill>
                  <a:schemeClr val="bg1">
                    <a:lumMod val="65000"/>
                  </a:schemeClr>
                </a:solidFill>
              </a:rPr>
              <a:t>Break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Development Process [PRESENTATION –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Extension Walk-Through [DEMO – 30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Break for Lunch [1 hour]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idx="4294967295"/>
          </p:nvPr>
        </p:nvSpPr>
        <p:spPr/>
        <p:txBody>
          <a:bodyPr/>
          <a:lstStyle/>
          <a:p>
            <a:pPr eaLnBrk="1" hangingPunct="1"/>
            <a:r>
              <a:rPr lang="en-US" smtClean="0"/>
              <a:t>Main Codebase Locations</a:t>
            </a:r>
          </a:p>
        </p:txBody>
      </p:sp>
      <p:sp>
        <p:nvSpPr>
          <p:cNvPr id="57346" name="Content Placeholder 2"/>
          <p:cNvSpPr>
            <a:spLocks noGrp="1"/>
          </p:cNvSpPr>
          <p:nvPr>
            <p:ph idx="4294967295"/>
          </p:nvPr>
        </p:nvSpPr>
        <p:spPr>
          <a:xfrm>
            <a:off x="381000" y="1219200"/>
            <a:ext cx="8458200" cy="4953000"/>
          </a:xfrm>
        </p:spPr>
        <p:txBody>
          <a:bodyPr/>
          <a:lstStyle/>
          <a:p>
            <a:pPr eaLnBrk="1" hangingPunct="1">
              <a:buClrTx/>
              <a:buFontTx/>
              <a:buNone/>
            </a:pPr>
            <a:r>
              <a:rPr lang="en-US" smtClean="0"/>
              <a:t>Where to get the source code from:</a:t>
            </a:r>
          </a:p>
          <a:p>
            <a:pPr eaLnBrk="1" hangingPunct="1">
              <a:buClrTx/>
              <a:buFontTx/>
              <a:buNone/>
            </a:pPr>
            <a:r>
              <a:rPr lang="en-US" smtClean="0">
                <a:hlinkClick r:id="rId3"/>
              </a:rPr>
              <a:t>https://ncisvn.nci.nih.gov/svn/catissue_persistent/catissuecore/</a:t>
            </a:r>
            <a:endParaRPr lang="en-US" smtClean="0"/>
          </a:p>
          <a:p>
            <a:pPr eaLnBrk="1" hangingPunct="1">
              <a:buClrTx/>
            </a:pPr>
            <a:r>
              <a:rPr lang="en-US" smtClean="0"/>
              <a:t>Jamboree Branch</a:t>
            </a:r>
          </a:p>
          <a:p>
            <a:pPr lvl="1" eaLnBrk="1" hangingPunct="1">
              <a:buClrTx/>
            </a:pPr>
            <a:r>
              <a:rPr lang="en-US" smtClean="0">
                <a:hlinkClick r:id="rId3"/>
              </a:rPr>
              <a:t>branches/caTISSUE_SUITE_v20_JAMBOREE_BRANCH</a:t>
            </a:r>
            <a:endParaRPr lang="en-US" smtClean="0"/>
          </a:p>
          <a:p>
            <a:pPr lvl="1" eaLnBrk="1" hangingPunct="1">
              <a:buClrTx/>
            </a:pPr>
            <a:r>
              <a:rPr lang="en-US" smtClean="0"/>
              <a:t>Fresh and stable</a:t>
            </a:r>
          </a:p>
          <a:p>
            <a:pPr lvl="1" eaLnBrk="1" hangingPunct="1">
              <a:buClrTx/>
            </a:pPr>
            <a:r>
              <a:rPr lang="en-US" smtClean="0"/>
              <a:t>Also get it on DVD</a:t>
            </a:r>
          </a:p>
          <a:p>
            <a:pPr eaLnBrk="1" hangingPunct="1">
              <a:buClrTx/>
            </a:pPr>
            <a:r>
              <a:rPr lang="en-US" smtClean="0"/>
              <a:t>Iteration Builds</a:t>
            </a:r>
          </a:p>
          <a:p>
            <a:pPr lvl="1" eaLnBrk="1" hangingPunct="1">
              <a:buClrTx/>
            </a:pPr>
            <a:r>
              <a:rPr lang="en-US" smtClean="0">
                <a:hlinkClick r:id="rId4"/>
              </a:rPr>
              <a:t>tags/caTissue_v2.0_I7W2_14JUN11_TAG</a:t>
            </a:r>
            <a:endParaRPr lang="en-US" smtClean="0"/>
          </a:p>
          <a:p>
            <a:pPr lvl="1" eaLnBrk="1" hangingPunct="1">
              <a:buClrTx/>
            </a:pPr>
            <a:r>
              <a:rPr lang="en-US" smtClean="0"/>
              <a:t>QA-checked and stable</a:t>
            </a:r>
          </a:p>
          <a:p>
            <a:pPr eaLnBrk="1" hangingPunct="1">
              <a:buClrTx/>
            </a:pPr>
            <a:r>
              <a:rPr lang="en-US" smtClean="0"/>
              <a:t>Bleeding Edge</a:t>
            </a:r>
          </a:p>
          <a:p>
            <a:pPr lvl="1" eaLnBrk="1" hangingPunct="1">
              <a:buClrTx/>
            </a:pPr>
            <a:r>
              <a:rPr lang="en-US" smtClean="0">
                <a:hlinkClick r:id="rId5"/>
              </a:rPr>
              <a:t>branches/caTISSUE_SUITE_v20_BDA_BRANCH</a:t>
            </a:r>
            <a:endParaRPr lang="en-US" smtClean="0"/>
          </a:p>
          <a:p>
            <a:pPr lvl="1" eaLnBrk="1" hangingPunct="1">
              <a:buClrTx/>
            </a:pPr>
            <a:r>
              <a:rPr lang="en-US" smtClean="0"/>
              <a:t>Latest and greatest</a:t>
            </a:r>
          </a:p>
          <a:p>
            <a:pPr lvl="1" eaLnBrk="1" hangingPunct="1">
              <a:buClrTx/>
            </a:pPr>
            <a:r>
              <a:rPr lang="en-US" smtClean="0"/>
              <a:t>Not as stable</a:t>
            </a:r>
          </a:p>
          <a:p>
            <a:pPr lvl="1" eaLnBrk="1" hangingPunct="1">
              <a:buClrTx/>
              <a:buFontTx/>
              <a:buNone/>
            </a:pPr>
            <a:endParaRPr lang="en-US" smtClean="0"/>
          </a:p>
          <a:p>
            <a:pPr lvl="2" eaLnBrk="1" hangingPunct="1">
              <a:buClrTx/>
            </a:pPr>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304800" y="0"/>
            <a:ext cx="6477000" cy="1143000"/>
          </a:xfrm>
        </p:spPr>
        <p:txBody>
          <a:bodyPr/>
          <a:lstStyle/>
          <a:p>
            <a:pPr eaLnBrk="1" hangingPunct="1"/>
            <a:r>
              <a:rPr lang="en-US" smtClean="0"/>
              <a:t>SVN Locations for other caTissue-related Projects</a:t>
            </a:r>
          </a:p>
        </p:txBody>
      </p:sp>
      <p:sp>
        <p:nvSpPr>
          <p:cNvPr id="59394" name="Content Placeholder 4"/>
          <p:cNvSpPr>
            <a:spLocks noGrp="1"/>
          </p:cNvSpPr>
          <p:nvPr>
            <p:ph idx="1"/>
          </p:nvPr>
        </p:nvSpPr>
        <p:spPr>
          <a:xfrm>
            <a:off x="228600" y="1143000"/>
            <a:ext cx="8458200" cy="609600"/>
          </a:xfrm>
        </p:spPr>
        <p:txBody>
          <a:bodyPr/>
          <a:lstStyle/>
          <a:p>
            <a:pPr eaLnBrk="1" hangingPunct="1">
              <a:buFontTx/>
              <a:buNone/>
            </a:pPr>
            <a:r>
              <a:rPr lang="en-US" smtClean="0"/>
              <a:t>Under: </a:t>
            </a:r>
            <a:r>
              <a:rPr lang="en-US" smtClean="0">
                <a:hlinkClick r:id="rId2"/>
              </a:rPr>
              <a:t>https://ncisvn.nci.nih.gov/svn</a:t>
            </a:r>
            <a:endParaRPr lang="en-US" smtClean="0"/>
          </a:p>
        </p:txBody>
      </p:sp>
      <p:graphicFrame>
        <p:nvGraphicFramePr>
          <p:cNvPr id="6" name="Content Placeholder 3"/>
          <p:cNvGraphicFramePr>
            <a:graphicFrameLocks/>
          </p:cNvGraphicFramePr>
          <p:nvPr/>
        </p:nvGraphicFramePr>
        <p:xfrm>
          <a:off x="381000" y="1676400"/>
          <a:ext cx="8458200" cy="4846638"/>
        </p:xfrm>
        <a:graphic>
          <a:graphicData uri="http://schemas.openxmlformats.org/drawingml/2006/table">
            <a:tbl>
              <a:tblPr firstRow="1" bandRow="1">
                <a:tableStyleId>{9DCAF9ED-07DC-4A11-8D7F-57B35C25682E}</a:tableStyleId>
              </a:tblPr>
              <a:tblGrid>
                <a:gridCol w="3276600"/>
                <a:gridCol w="5181600"/>
              </a:tblGrid>
              <a:tr h="294640">
                <a:tc>
                  <a:txBody>
                    <a:bodyPr/>
                    <a:lstStyle/>
                    <a:p>
                      <a:r>
                        <a:rPr lang="en-US" dirty="0" smtClean="0"/>
                        <a:t>Location</a:t>
                      </a:r>
                      <a:endParaRPr lang="en-US" dirty="0"/>
                    </a:p>
                  </a:txBody>
                  <a:tcPr/>
                </a:tc>
                <a:tc>
                  <a:txBody>
                    <a:bodyPr/>
                    <a:lstStyle/>
                    <a:p>
                      <a:r>
                        <a:rPr lang="en-US" dirty="0" smtClean="0"/>
                        <a:t>Purpose</a:t>
                      </a:r>
                      <a:endParaRPr lang="en-US" dirty="0"/>
                    </a:p>
                  </a:txBody>
                  <a:tcPr/>
                </a:tc>
              </a:tr>
              <a:tr h="370840">
                <a:tc>
                  <a:txBody>
                    <a:bodyPr/>
                    <a:lstStyle/>
                    <a:p>
                      <a:r>
                        <a:rPr lang="en-US" dirty="0" err="1" smtClean="0"/>
                        <a:t>dynamic_extensions</a:t>
                      </a:r>
                      <a:endParaRPr lang="en-US" dirty="0"/>
                    </a:p>
                  </a:txBody>
                  <a:tcPr/>
                </a:tc>
                <a:tc>
                  <a:txBody>
                    <a:bodyPr/>
                    <a:lstStyle/>
                    <a:p>
                      <a:r>
                        <a:rPr lang="en-US" sz="1800" b="0" dirty="0" smtClean="0"/>
                        <a:t>code related to creating dynamic extensions and attaching them to </a:t>
                      </a:r>
                      <a:r>
                        <a:rPr lang="en-US" sz="1800" b="0" dirty="0" err="1" smtClean="0"/>
                        <a:t>caTissue</a:t>
                      </a:r>
                      <a:r>
                        <a:rPr lang="en-US" sz="1800" b="0" dirty="0" smtClean="0"/>
                        <a:t> static model</a:t>
                      </a:r>
                      <a:endParaRPr lang="en-US" dirty="0"/>
                    </a:p>
                  </a:txBody>
                  <a:tcPr/>
                </a:tc>
              </a:tr>
              <a:tr h="370840">
                <a:tc>
                  <a:txBody>
                    <a:bodyPr/>
                    <a:lstStyle/>
                    <a:p>
                      <a:r>
                        <a:rPr lang="en-US" dirty="0" err="1" smtClean="0"/>
                        <a:t>catissue_advanced_query</a:t>
                      </a:r>
                      <a:endParaRPr lang="en-US" dirty="0"/>
                    </a:p>
                  </a:txBody>
                  <a:tcPr/>
                </a:tc>
                <a:tc>
                  <a:txBody>
                    <a:bodyPr/>
                    <a:lstStyle/>
                    <a:p>
                      <a:r>
                        <a:rPr lang="en-US" sz="1800" b="0" dirty="0" smtClean="0"/>
                        <a:t>common </a:t>
                      </a:r>
                      <a:r>
                        <a:rPr lang="en-US" sz="1800" b="0" dirty="0" err="1" smtClean="0"/>
                        <a:t>caTissue</a:t>
                      </a:r>
                      <a:r>
                        <a:rPr lang="en-US" sz="1800" b="0" dirty="0" smtClean="0"/>
                        <a:t> utilities like sequence key generation</a:t>
                      </a:r>
                      <a:endParaRPr lang="en-US" dirty="0"/>
                    </a:p>
                  </a:txBody>
                  <a:tcPr/>
                </a:tc>
              </a:tr>
              <a:tr h="370840">
                <a:tc>
                  <a:txBody>
                    <a:bodyPr/>
                    <a:lstStyle/>
                    <a:p>
                      <a:r>
                        <a:rPr lang="en-US" dirty="0" err="1" smtClean="0"/>
                        <a:t>metadata_based_query</a:t>
                      </a:r>
                      <a:endParaRPr lang="en-US" dirty="0"/>
                    </a:p>
                  </a:txBody>
                  <a:tcPr/>
                </a:tc>
                <a:tc>
                  <a:txBody>
                    <a:bodyPr/>
                    <a:lstStyle/>
                    <a:p>
                      <a:r>
                        <a:rPr lang="en-US" sz="1800" b="0" dirty="0" smtClean="0"/>
                        <a:t>metadata based query creation and execution in </a:t>
                      </a:r>
                      <a:r>
                        <a:rPr lang="en-US" sz="1800" b="0" dirty="0" err="1" smtClean="0"/>
                        <a:t>caTissue</a:t>
                      </a:r>
                      <a:endParaRPr lang="en-US" dirty="0"/>
                    </a:p>
                  </a:txBody>
                  <a:tcPr/>
                </a:tc>
              </a:tr>
              <a:tr h="370840">
                <a:tc>
                  <a:txBody>
                    <a:bodyPr/>
                    <a:lstStyle/>
                    <a:p>
                      <a:r>
                        <a:rPr lang="en-US" dirty="0" err="1" smtClean="0"/>
                        <a:t>catissue_idp_authentication_manager</a:t>
                      </a:r>
                      <a:endParaRPr lang="en-US" dirty="0"/>
                    </a:p>
                  </a:txBody>
                  <a:tcPr/>
                </a:tc>
                <a:tc>
                  <a:txBody>
                    <a:bodyPr/>
                    <a:lstStyle/>
                    <a:p>
                      <a:r>
                        <a:rPr lang="en-US" sz="1800" b="0" dirty="0" smtClean="0"/>
                        <a:t>code related to adding and configuring new identity provider for </a:t>
                      </a:r>
                      <a:r>
                        <a:rPr lang="en-US" sz="1800" b="0" dirty="0" err="1" smtClean="0"/>
                        <a:t>caTissue</a:t>
                      </a:r>
                      <a:r>
                        <a:rPr lang="en-US" sz="1800" b="0" dirty="0" smtClean="0"/>
                        <a:t> application</a:t>
                      </a:r>
                      <a:endParaRPr lang="en-US" dirty="0"/>
                    </a:p>
                  </a:txBody>
                  <a:tcPr/>
                </a:tc>
              </a:tr>
              <a:tr h="370840">
                <a:tc>
                  <a:txBody>
                    <a:bodyPr/>
                    <a:lstStyle/>
                    <a:p>
                      <a:r>
                        <a:rPr lang="en-US" dirty="0" err="1" smtClean="0"/>
                        <a:t>catissue_participant_manager</a:t>
                      </a:r>
                      <a:endParaRPr lang="en-US" dirty="0"/>
                    </a:p>
                  </a:txBody>
                  <a:tcPr/>
                </a:tc>
                <a:tc>
                  <a:txBody>
                    <a:bodyPr/>
                    <a:lstStyle/>
                    <a:p>
                      <a:r>
                        <a:rPr lang="en-US" sz="1800" b="0" dirty="0" smtClean="0"/>
                        <a:t>code related to managing participants and participant matching algorithm in </a:t>
                      </a:r>
                      <a:r>
                        <a:rPr lang="en-US" sz="1800" b="0" dirty="0" err="1" smtClean="0"/>
                        <a:t>caTissue</a:t>
                      </a:r>
                      <a:endParaRPr lang="en-US" dirty="0"/>
                    </a:p>
                  </a:txBody>
                  <a:tcPr/>
                </a:tc>
              </a:tr>
              <a:tr h="370840">
                <a:tc>
                  <a:txBody>
                    <a:bodyPr/>
                    <a:lstStyle/>
                    <a:p>
                      <a:r>
                        <a:rPr lang="en-US" dirty="0" err="1" smtClean="0"/>
                        <a:t>catissue_dao</a:t>
                      </a:r>
                      <a:endParaRPr lang="en-US" dirty="0"/>
                    </a:p>
                  </a:txBody>
                  <a:tcPr/>
                </a:tc>
                <a:tc>
                  <a:txBody>
                    <a:bodyPr/>
                    <a:lstStyle/>
                    <a:p>
                      <a:r>
                        <a:rPr lang="en-US" sz="1800" b="0" dirty="0" smtClean="0"/>
                        <a:t>code related to database access login using hibernate tool</a:t>
                      </a:r>
                      <a:endParaRPr lang="en-US" dirty="0"/>
                    </a:p>
                  </a:txBody>
                  <a:tcPr/>
                </a:tc>
              </a:tr>
              <a:tr h="370840">
                <a:tc>
                  <a:txBody>
                    <a:bodyPr/>
                    <a:lstStyle/>
                    <a:p>
                      <a:r>
                        <a:rPr lang="en-US" dirty="0" err="1" smtClean="0"/>
                        <a:t>keyword_search</a:t>
                      </a:r>
                      <a:endParaRPr lang="en-US" dirty="0"/>
                    </a:p>
                  </a:txBody>
                  <a:tcPr/>
                </a:tc>
                <a:tc>
                  <a:txBody>
                    <a:bodyPr/>
                    <a:lstStyle/>
                    <a:p>
                      <a:r>
                        <a:rPr lang="en-US" sz="1800" b="0" dirty="0" smtClean="0"/>
                        <a:t>code related to keyword based search functionality in </a:t>
                      </a:r>
                      <a:r>
                        <a:rPr lang="en-US" sz="1800" b="0" dirty="0" err="1" smtClean="0"/>
                        <a:t>caTissue</a:t>
                      </a:r>
                      <a:r>
                        <a:rPr lang="en-US" sz="1800" b="0" dirty="0" smtClean="0"/>
                        <a:t> using Apache </a:t>
                      </a:r>
                      <a:r>
                        <a:rPr lang="en-US" sz="1800" b="0" dirty="0" err="1" smtClean="0"/>
                        <a:t>Lucene</a:t>
                      </a:r>
                      <a:endParaRPr lang="en-US"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304800" y="0"/>
            <a:ext cx="6477000" cy="1143000"/>
          </a:xfrm>
        </p:spPr>
        <p:txBody>
          <a:bodyPr/>
          <a:lstStyle/>
          <a:p>
            <a:pPr eaLnBrk="1" hangingPunct="1"/>
            <a:r>
              <a:rPr lang="en-US" smtClean="0"/>
              <a:t>SVN Locations for other caTissue-related Projects (page 2)</a:t>
            </a:r>
          </a:p>
        </p:txBody>
      </p:sp>
      <p:graphicFrame>
        <p:nvGraphicFramePr>
          <p:cNvPr id="6" name="Content Placeholder 3"/>
          <p:cNvGraphicFramePr>
            <a:graphicFrameLocks/>
          </p:cNvGraphicFramePr>
          <p:nvPr/>
        </p:nvGraphicFramePr>
        <p:xfrm>
          <a:off x="457200" y="1676400"/>
          <a:ext cx="8458200" cy="4668838"/>
        </p:xfrm>
        <a:graphic>
          <a:graphicData uri="http://schemas.openxmlformats.org/drawingml/2006/table">
            <a:tbl>
              <a:tblPr firstRow="1" bandRow="1">
                <a:tableStyleId>{9DCAF9ED-07DC-4A11-8D7F-57B35C25682E}</a:tableStyleId>
              </a:tblPr>
              <a:tblGrid>
                <a:gridCol w="2971800"/>
                <a:gridCol w="5486400"/>
              </a:tblGrid>
              <a:tr h="370840">
                <a:tc>
                  <a:txBody>
                    <a:bodyPr/>
                    <a:lstStyle/>
                    <a:p>
                      <a:r>
                        <a:rPr lang="en-US" dirty="0" smtClean="0"/>
                        <a:t>Location</a:t>
                      </a:r>
                      <a:endParaRPr lang="en-US" dirty="0"/>
                    </a:p>
                  </a:txBody>
                  <a:tcPr/>
                </a:tc>
                <a:tc>
                  <a:txBody>
                    <a:bodyPr/>
                    <a:lstStyle/>
                    <a:p>
                      <a:r>
                        <a:rPr lang="en-US" dirty="0" smtClean="0"/>
                        <a:t>Purpose</a:t>
                      </a:r>
                      <a:endParaRPr lang="en-US" dirty="0"/>
                    </a:p>
                  </a:txBody>
                  <a:tcPr/>
                </a:tc>
              </a:tr>
              <a:tr h="370840">
                <a:tc>
                  <a:txBody>
                    <a:bodyPr/>
                    <a:lstStyle/>
                    <a:p>
                      <a:r>
                        <a:rPr lang="en-US" dirty="0" err="1" smtClean="0"/>
                        <a:t>wustl_common_utilities</a:t>
                      </a:r>
                      <a:endParaRPr lang="en-US" dirty="0" smtClean="0"/>
                    </a:p>
                  </a:txBody>
                  <a:tcPr/>
                </a:tc>
                <a:tc>
                  <a:txBody>
                    <a:bodyPr/>
                    <a:lstStyle/>
                    <a:p>
                      <a:r>
                        <a:rPr lang="en-US" sz="1800" b="0" dirty="0" smtClean="0"/>
                        <a:t>code related to common frameworks used in </a:t>
                      </a:r>
                      <a:r>
                        <a:rPr lang="en-US" sz="1800" b="0" dirty="0" err="1" smtClean="0"/>
                        <a:t>caTissue</a:t>
                      </a:r>
                      <a:r>
                        <a:rPr lang="en-US" sz="1800" b="0" dirty="0" smtClean="0"/>
                        <a:t> to support CRUD operations from web interface</a:t>
                      </a:r>
                      <a:endParaRPr lang="en-US" dirty="0"/>
                    </a:p>
                  </a:txBody>
                  <a:tcPr/>
                </a:tc>
              </a:tr>
              <a:tr h="370840">
                <a:tc>
                  <a:txBody>
                    <a:bodyPr/>
                    <a:lstStyle/>
                    <a:p>
                      <a:r>
                        <a:rPr lang="en-US" dirty="0" err="1" smtClean="0"/>
                        <a:t>catissue_simple_query</a:t>
                      </a:r>
                      <a:endParaRPr lang="en-US" dirty="0"/>
                    </a:p>
                  </a:txBody>
                  <a:tcPr/>
                </a:tc>
                <a:tc>
                  <a:txBody>
                    <a:bodyPr/>
                    <a:lstStyle/>
                    <a:p>
                      <a:r>
                        <a:rPr lang="en-US" sz="1800" b="0" dirty="0" smtClean="0"/>
                        <a:t>code related to simple query related functionality and interface</a:t>
                      </a:r>
                      <a:endParaRPr lang="en-US" dirty="0"/>
                    </a:p>
                  </a:txBody>
                  <a:tcPr/>
                </a:tc>
              </a:tr>
              <a:tr h="370840">
                <a:tc>
                  <a:txBody>
                    <a:bodyPr/>
                    <a:lstStyle/>
                    <a:p>
                      <a:r>
                        <a:rPr lang="en-US" dirty="0" err="1" smtClean="0"/>
                        <a:t>catissue_security_manager</a:t>
                      </a:r>
                      <a:endParaRPr lang="en-US" dirty="0"/>
                    </a:p>
                  </a:txBody>
                  <a:tcPr/>
                </a:tc>
                <a:tc>
                  <a:txBody>
                    <a:bodyPr/>
                    <a:lstStyle/>
                    <a:p>
                      <a:r>
                        <a:rPr lang="en-US" sz="1800" b="0" dirty="0" smtClean="0"/>
                        <a:t>code required for integrating Common Security Module (CSM) with </a:t>
                      </a:r>
                      <a:r>
                        <a:rPr lang="en-US" sz="1800" b="0" dirty="0" err="1" smtClean="0"/>
                        <a:t>caTissue</a:t>
                      </a:r>
                      <a:r>
                        <a:rPr lang="en-US" sz="1800" b="0" dirty="0" smtClean="0"/>
                        <a:t> for all security requirements</a:t>
                      </a:r>
                      <a:endParaRPr lang="en-US" dirty="0"/>
                    </a:p>
                  </a:txBody>
                  <a:tcPr/>
                </a:tc>
              </a:tr>
              <a:tr h="370840">
                <a:tc>
                  <a:txBody>
                    <a:bodyPr/>
                    <a:lstStyle/>
                    <a:p>
                      <a:r>
                        <a:rPr lang="en-US" dirty="0" err="1" smtClean="0"/>
                        <a:t>catissue_CAS</a:t>
                      </a:r>
                      <a:endParaRPr lang="en-US" dirty="0"/>
                    </a:p>
                  </a:txBody>
                  <a:tcPr/>
                </a:tc>
                <a:tc>
                  <a:txBody>
                    <a:bodyPr/>
                    <a:lstStyle/>
                    <a:p>
                      <a:r>
                        <a:rPr lang="en-US" sz="1800" b="0" dirty="0" smtClean="0"/>
                        <a:t>code required to </a:t>
                      </a:r>
                      <a:r>
                        <a:rPr lang="en-US" sz="1800" b="0" dirty="0" err="1" smtClean="0"/>
                        <a:t>integrateJASIG</a:t>
                      </a:r>
                      <a:r>
                        <a:rPr lang="en-US" sz="1800" b="0" dirty="0" smtClean="0"/>
                        <a:t> CAS (Common Authentication Service) for providing Single Sign-On support with other applications</a:t>
                      </a:r>
                      <a:endParaRPr lang="en-US" dirty="0"/>
                    </a:p>
                  </a:txBody>
                  <a:tcPr/>
                </a:tc>
              </a:tr>
              <a:tr h="370840">
                <a:tc>
                  <a:txBody>
                    <a:bodyPr/>
                    <a:lstStyle/>
                    <a:p>
                      <a:r>
                        <a:rPr lang="en-US" dirty="0" err="1" smtClean="0"/>
                        <a:t>catissue_migration_tool</a:t>
                      </a:r>
                      <a:r>
                        <a:rPr lang="en-US" dirty="0" smtClean="0"/>
                        <a:t>	</a:t>
                      </a:r>
                      <a:endParaRPr lang="en-US" dirty="0"/>
                    </a:p>
                  </a:txBody>
                  <a:tcPr/>
                </a:tc>
                <a:tc>
                  <a:txBody>
                    <a:bodyPr/>
                    <a:lstStyle/>
                    <a:p>
                      <a:r>
                        <a:rPr lang="en-US" sz="1800" b="0" dirty="0" smtClean="0"/>
                        <a:t>Not</a:t>
                      </a:r>
                      <a:r>
                        <a:rPr lang="en-US" sz="1800" b="0" baseline="0" dirty="0" smtClean="0"/>
                        <a:t> part of release. </a:t>
                      </a:r>
                      <a:r>
                        <a:rPr lang="en-US" sz="1800" b="0" dirty="0" smtClean="0"/>
                        <a:t>code to support bulk operations to import and export large amount of data from </a:t>
                      </a:r>
                      <a:r>
                        <a:rPr lang="en-US" sz="1800" b="0" dirty="0" err="1" smtClean="0"/>
                        <a:t>caTissue</a:t>
                      </a:r>
                      <a:endParaRPr lang="en-US" dirty="0"/>
                    </a:p>
                  </a:txBody>
                  <a:tcPr/>
                </a:tc>
              </a:tr>
            </a:tbl>
          </a:graphicData>
        </a:graphic>
      </p:graphicFrame>
      <p:sp>
        <p:nvSpPr>
          <p:cNvPr id="60440" name="Content Placeholder 4"/>
          <p:cNvSpPr>
            <a:spLocks noGrp="1"/>
          </p:cNvSpPr>
          <p:nvPr>
            <p:ph idx="1"/>
          </p:nvPr>
        </p:nvSpPr>
        <p:spPr>
          <a:xfrm>
            <a:off x="228600" y="1143000"/>
            <a:ext cx="8458200" cy="609600"/>
          </a:xfrm>
        </p:spPr>
        <p:txBody>
          <a:bodyPr/>
          <a:lstStyle/>
          <a:p>
            <a:pPr eaLnBrk="1" hangingPunct="1">
              <a:buFontTx/>
              <a:buNone/>
            </a:pPr>
            <a:r>
              <a:rPr lang="en-US" smtClean="0"/>
              <a:t>Under: </a:t>
            </a:r>
            <a:r>
              <a:rPr lang="en-US" smtClean="0">
                <a:hlinkClick r:id="rId2"/>
              </a:rPr>
              <a:t>https://ncisvn.nci.nih.gov/svn</a:t>
            </a:r>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Technology Stack</a:t>
            </a:r>
          </a:p>
        </p:txBody>
      </p:sp>
      <p:sp>
        <p:nvSpPr>
          <p:cNvPr id="61442" name="TextBox 4"/>
          <p:cNvSpPr txBox="1">
            <a:spLocks noChangeArrowheads="1"/>
          </p:cNvSpPr>
          <p:nvPr/>
        </p:nvSpPr>
        <p:spPr bwMode="auto">
          <a:xfrm>
            <a:off x="914400" y="1295400"/>
            <a:ext cx="184150" cy="369888"/>
          </a:xfrm>
          <a:prstGeom prst="rect">
            <a:avLst/>
          </a:prstGeom>
          <a:noFill/>
          <a:ln w="9525">
            <a:noFill/>
            <a:miter lim="800000"/>
            <a:headEnd/>
            <a:tailEnd/>
          </a:ln>
        </p:spPr>
        <p:txBody>
          <a:bodyPr wrap="none">
            <a:spAutoFit/>
          </a:bodyPr>
          <a:lstStyle/>
          <a:p>
            <a:endParaRPr lang="en-US"/>
          </a:p>
        </p:txBody>
      </p:sp>
      <p:sp>
        <p:nvSpPr>
          <p:cNvPr id="6" name="TextBox 5"/>
          <p:cNvSpPr txBox="1"/>
          <p:nvPr/>
        </p:nvSpPr>
        <p:spPr>
          <a:xfrm>
            <a:off x="457200" y="1371600"/>
            <a:ext cx="6934200" cy="523875"/>
          </a:xfrm>
          <a:prstGeom prst="rect">
            <a:avLst/>
          </a:prstGeom>
          <a:noFill/>
        </p:spPr>
        <p:txBody>
          <a:bodyPr>
            <a:spAutoFit/>
          </a:bodyPr>
          <a:lstStyle/>
          <a:p>
            <a:pPr>
              <a:defRPr/>
            </a:pPr>
            <a:r>
              <a:rPr lang="en-US" sz="2800" b="1" dirty="0">
                <a:solidFill>
                  <a:srgbClr val="1C2674"/>
                </a:solidFill>
                <a:latin typeface="+mj-lt"/>
                <a:ea typeface="+mj-ea"/>
                <a:cs typeface="+mj-cs"/>
              </a:rPr>
              <a:t>caTissue</a:t>
            </a:r>
            <a:r>
              <a:rPr lang="en-US" dirty="0"/>
              <a:t> </a:t>
            </a:r>
            <a:r>
              <a:rPr lang="en-US" sz="2800" b="1" dirty="0">
                <a:solidFill>
                  <a:srgbClr val="1C2674"/>
                </a:solidFill>
                <a:latin typeface="+mj-lt"/>
                <a:ea typeface="+mj-ea"/>
                <a:cs typeface="+mj-cs"/>
              </a:rPr>
              <a:t>Web Application</a:t>
            </a:r>
          </a:p>
        </p:txBody>
      </p:sp>
      <p:graphicFrame>
        <p:nvGraphicFramePr>
          <p:cNvPr id="8" name="Content Placeholder 3"/>
          <p:cNvGraphicFramePr>
            <a:graphicFrameLocks/>
          </p:cNvGraphicFramePr>
          <p:nvPr/>
        </p:nvGraphicFramePr>
        <p:xfrm>
          <a:off x="304800" y="2057400"/>
          <a:ext cx="8458200" cy="4348163"/>
        </p:xfrm>
        <a:graphic>
          <a:graphicData uri="http://schemas.openxmlformats.org/drawingml/2006/table">
            <a:tbl>
              <a:tblPr firstRow="1" bandRow="1">
                <a:tableStyleId>{5C22544A-7EE6-4342-B048-85BDC9FD1C3A}</a:tableStyleId>
              </a:tblPr>
              <a:tblGrid>
                <a:gridCol w="2819400"/>
                <a:gridCol w="2209800"/>
                <a:gridCol w="3429000"/>
              </a:tblGrid>
              <a:tr h="370840">
                <a:tc>
                  <a:txBody>
                    <a:bodyPr/>
                    <a:lstStyle/>
                    <a:p>
                      <a:r>
                        <a:rPr lang="en-US" dirty="0" smtClean="0"/>
                        <a:t>Software Element</a:t>
                      </a:r>
                      <a:endParaRPr lang="en-US" dirty="0"/>
                    </a:p>
                  </a:txBody>
                  <a:tcPr/>
                </a:tc>
                <a:tc>
                  <a:txBody>
                    <a:bodyPr/>
                    <a:lstStyle/>
                    <a:p>
                      <a:r>
                        <a:rPr lang="en-US" dirty="0" smtClean="0"/>
                        <a:t>Name</a:t>
                      </a:r>
                      <a:endParaRPr lang="en-US" dirty="0"/>
                    </a:p>
                  </a:txBody>
                  <a:tcPr/>
                </a:tc>
                <a:tc>
                  <a:txBody>
                    <a:bodyPr/>
                    <a:lstStyle/>
                    <a:p>
                      <a:r>
                        <a:rPr lang="en-US" dirty="0" smtClean="0"/>
                        <a:t>Version</a:t>
                      </a:r>
                      <a:endParaRPr lang="en-US" dirty="0"/>
                    </a:p>
                  </a:txBody>
                  <a:tcPr/>
                </a:tc>
              </a:tr>
              <a:tr h="370840">
                <a:tc rowSpan="2">
                  <a:txBody>
                    <a:bodyPr/>
                    <a:lstStyle/>
                    <a:p>
                      <a:pPr algn="ctr"/>
                      <a:r>
                        <a:rPr lang="en-US" dirty="0" smtClean="0"/>
                        <a:t>Operating</a:t>
                      </a:r>
                      <a:r>
                        <a:rPr lang="en-US" baseline="0" dirty="0" smtClean="0"/>
                        <a:t> System</a:t>
                      </a:r>
                      <a:endParaRPr lang="en-US" dirty="0"/>
                    </a:p>
                  </a:txBody>
                  <a:tcPr anchor="ctr"/>
                </a:tc>
                <a:tc>
                  <a:txBody>
                    <a:bodyPr/>
                    <a:lstStyle/>
                    <a:p>
                      <a:r>
                        <a:rPr lang="en-US" dirty="0" smtClean="0"/>
                        <a:t>Windows</a:t>
                      </a:r>
                      <a:endParaRPr lang="en-US" dirty="0"/>
                    </a:p>
                  </a:txBody>
                  <a:tcPr/>
                </a:tc>
                <a:tc>
                  <a:txBody>
                    <a:bodyPr/>
                    <a:lstStyle/>
                    <a:p>
                      <a:r>
                        <a:rPr lang="en-US" dirty="0" smtClean="0"/>
                        <a:t>XP Professional 2002</a:t>
                      </a:r>
                      <a:r>
                        <a:rPr lang="en-US" baseline="0" dirty="0" smtClean="0"/>
                        <a:t> SP2</a:t>
                      </a:r>
                      <a:endParaRPr lang="en-US" dirty="0"/>
                    </a:p>
                  </a:txBody>
                  <a:tcPr/>
                </a:tc>
              </a:tr>
              <a:tr h="370840">
                <a:tc vMerge="1">
                  <a:txBody>
                    <a:bodyPr/>
                    <a:lstStyle/>
                    <a:p>
                      <a:endParaRPr lang="en-US" dirty="0"/>
                    </a:p>
                  </a:txBody>
                  <a:tcPr/>
                </a:tc>
                <a:tc>
                  <a:txBody>
                    <a:bodyPr/>
                    <a:lstStyle/>
                    <a:p>
                      <a:r>
                        <a:rPr lang="en-US" dirty="0" smtClean="0"/>
                        <a:t>Linux</a:t>
                      </a:r>
                      <a:endParaRPr lang="en-US" dirty="0"/>
                    </a:p>
                  </a:txBody>
                  <a:tcPr/>
                </a:tc>
                <a:tc>
                  <a:txBody>
                    <a:bodyPr/>
                    <a:lstStyle/>
                    <a:p>
                      <a:r>
                        <a:rPr lang="en-US" dirty="0" smtClean="0"/>
                        <a:t>Redhat 9 </a:t>
                      </a:r>
                    </a:p>
                    <a:p>
                      <a:r>
                        <a:rPr lang="en-US" dirty="0" smtClean="0"/>
                        <a:t>Redhat ES/AS</a:t>
                      </a:r>
                      <a:r>
                        <a:rPr lang="en-US" baseline="0" dirty="0" smtClean="0"/>
                        <a:t> 2.1 or higher</a:t>
                      </a:r>
                      <a:endParaRPr lang="en-US" dirty="0"/>
                    </a:p>
                  </a:txBody>
                  <a:tcPr/>
                </a:tc>
              </a:tr>
              <a:tr h="370840">
                <a:tc>
                  <a:txBody>
                    <a:bodyPr/>
                    <a:lstStyle/>
                    <a:p>
                      <a:pPr algn="ctr"/>
                      <a:r>
                        <a:rPr lang="en-US" dirty="0" smtClean="0"/>
                        <a:t>Application Server</a:t>
                      </a:r>
                      <a:endParaRPr lang="en-US" dirty="0"/>
                    </a:p>
                  </a:txBody>
                  <a:tcPr/>
                </a:tc>
                <a:tc>
                  <a:txBody>
                    <a:bodyPr/>
                    <a:lstStyle/>
                    <a:p>
                      <a:r>
                        <a:rPr lang="en-US" dirty="0" err="1" smtClean="0"/>
                        <a:t>JBoss</a:t>
                      </a:r>
                      <a:endParaRPr lang="en-US" dirty="0"/>
                    </a:p>
                  </a:txBody>
                  <a:tcPr/>
                </a:tc>
                <a:tc>
                  <a:txBody>
                    <a:bodyPr/>
                    <a:lstStyle/>
                    <a:p>
                      <a:r>
                        <a:rPr lang="en-US" dirty="0" smtClean="0"/>
                        <a:t>5.1.0 GA</a:t>
                      </a:r>
                      <a:endParaRPr lang="en-US" dirty="0"/>
                    </a:p>
                  </a:txBody>
                  <a:tcPr/>
                </a:tc>
              </a:tr>
              <a:tr h="370840">
                <a:tc>
                  <a:txBody>
                    <a:bodyPr/>
                    <a:lstStyle/>
                    <a:p>
                      <a:pPr algn="ctr"/>
                      <a:r>
                        <a:rPr lang="en-US" dirty="0" smtClean="0"/>
                        <a:t>Java</a:t>
                      </a:r>
                      <a:endParaRPr lang="en-US" dirty="0"/>
                    </a:p>
                  </a:txBody>
                  <a:tcPr/>
                </a:tc>
                <a:tc>
                  <a:txBody>
                    <a:bodyPr/>
                    <a:lstStyle/>
                    <a:p>
                      <a:r>
                        <a:rPr lang="en-US" dirty="0" smtClean="0"/>
                        <a:t>JDK</a:t>
                      </a:r>
                      <a:endParaRPr lang="en-US" dirty="0"/>
                    </a:p>
                  </a:txBody>
                  <a:tcPr/>
                </a:tc>
                <a:tc>
                  <a:txBody>
                    <a:bodyPr/>
                    <a:lstStyle/>
                    <a:p>
                      <a:r>
                        <a:rPr lang="en-US" dirty="0" smtClean="0"/>
                        <a:t>1.6</a:t>
                      </a:r>
                      <a:endParaRPr lang="en-US" dirty="0"/>
                    </a:p>
                  </a:txBody>
                  <a:tcPr/>
                </a:tc>
              </a:tr>
              <a:tr h="370840">
                <a:tc rowSpan="2">
                  <a:txBody>
                    <a:bodyPr/>
                    <a:lstStyle/>
                    <a:p>
                      <a:pPr algn="ctr"/>
                      <a:r>
                        <a:rPr lang="en-US" dirty="0" smtClean="0"/>
                        <a:t>Database</a:t>
                      </a:r>
                      <a:endParaRPr lang="en-US" dirty="0"/>
                    </a:p>
                  </a:txBody>
                  <a:tcPr anchor="ctr"/>
                </a:tc>
                <a:tc>
                  <a:txBody>
                    <a:bodyPr/>
                    <a:lstStyle/>
                    <a:p>
                      <a:r>
                        <a:rPr lang="en-US" dirty="0" smtClean="0"/>
                        <a:t>Oracle</a:t>
                      </a:r>
                      <a:endParaRPr lang="en-US" dirty="0"/>
                    </a:p>
                  </a:txBody>
                  <a:tcPr/>
                </a:tc>
                <a:tc>
                  <a:txBody>
                    <a:bodyPr/>
                    <a:lstStyle/>
                    <a:p>
                      <a:r>
                        <a:rPr lang="en-US" dirty="0" smtClean="0"/>
                        <a:t>10.2.0.2.0</a:t>
                      </a:r>
                      <a:endParaRPr lang="en-US" dirty="0"/>
                    </a:p>
                  </a:txBody>
                  <a:tcPr/>
                </a:tc>
              </a:tr>
              <a:tr h="370840">
                <a:tc vMerge="1">
                  <a:txBody>
                    <a:bodyPr/>
                    <a:lstStyle/>
                    <a:p>
                      <a:pPr algn="ctr"/>
                      <a:endParaRPr lang="en-US" dirty="0"/>
                    </a:p>
                  </a:txBody>
                  <a:tcPr/>
                </a:tc>
                <a:tc>
                  <a:txBody>
                    <a:bodyPr/>
                    <a:lstStyle/>
                    <a:p>
                      <a:r>
                        <a:rPr lang="en-US" dirty="0" smtClean="0"/>
                        <a:t>MySQL</a:t>
                      </a:r>
                      <a:endParaRPr lang="en-US" dirty="0"/>
                    </a:p>
                  </a:txBody>
                  <a:tcPr/>
                </a:tc>
                <a:tc>
                  <a:txBody>
                    <a:bodyPr/>
                    <a:lstStyle/>
                    <a:p>
                      <a:r>
                        <a:rPr lang="en-US" dirty="0" smtClean="0"/>
                        <a:t>5.1.x</a:t>
                      </a:r>
                      <a:endParaRPr lang="en-US" dirty="0"/>
                    </a:p>
                  </a:txBody>
                  <a:tcPr/>
                </a:tc>
              </a:tr>
              <a:tr h="370840">
                <a:tc>
                  <a:txBody>
                    <a:bodyPr/>
                    <a:lstStyle/>
                    <a:p>
                      <a:pPr algn="ctr"/>
                      <a:r>
                        <a:rPr lang="en-US" dirty="0" smtClean="0"/>
                        <a:t>JavaScript Library</a:t>
                      </a:r>
                      <a:endParaRPr lang="en-US" dirty="0"/>
                    </a:p>
                  </a:txBody>
                  <a:tcPr anchor="ctr"/>
                </a:tc>
                <a:tc>
                  <a:txBody>
                    <a:bodyPr/>
                    <a:lstStyle/>
                    <a:p>
                      <a:r>
                        <a:rPr lang="en-US" dirty="0" smtClean="0"/>
                        <a:t>Ext JS</a:t>
                      </a:r>
                      <a:endParaRPr lang="en-US" dirty="0"/>
                    </a:p>
                  </a:txBody>
                  <a:tcPr/>
                </a:tc>
                <a:tc>
                  <a:txBody>
                    <a:bodyPr/>
                    <a:lstStyle/>
                    <a:p>
                      <a:r>
                        <a:rPr lang="en-US" dirty="0" smtClean="0"/>
                        <a:t>2.1</a:t>
                      </a:r>
                      <a:endParaRPr lang="en-US" dirty="0"/>
                    </a:p>
                  </a:txBody>
                  <a:tcPr/>
                </a:tc>
              </a:tr>
              <a:tr h="370840">
                <a:tc>
                  <a:txBody>
                    <a:bodyPr/>
                    <a:lstStyle/>
                    <a:p>
                      <a:pPr algn="ctr"/>
                      <a:r>
                        <a:rPr lang="en-US" dirty="0" smtClean="0"/>
                        <a:t>Adobe</a:t>
                      </a:r>
                      <a:r>
                        <a:rPr lang="en-US" baseline="0" dirty="0" smtClean="0"/>
                        <a:t> Flash</a:t>
                      </a:r>
                      <a:endParaRPr lang="en-US" dirty="0"/>
                    </a:p>
                  </a:txBody>
                  <a:tcPr anchor="ctr"/>
                </a:tc>
                <a:tc>
                  <a:txBody>
                    <a:bodyPr/>
                    <a:lstStyle/>
                    <a:p>
                      <a:r>
                        <a:rPr lang="en-US" dirty="0" smtClean="0"/>
                        <a:t>Flex SDK</a:t>
                      </a:r>
                      <a:endParaRPr lang="en-US" dirty="0"/>
                    </a:p>
                  </a:txBody>
                  <a:tcPr/>
                </a:tc>
                <a:tc>
                  <a:txBody>
                    <a:bodyPr/>
                    <a:lstStyle/>
                    <a:p>
                      <a:r>
                        <a:rPr lang="en-US" dirty="0" smtClean="0"/>
                        <a:t>2.0.1</a:t>
                      </a:r>
                      <a:endParaRPr lang="en-US" dirty="0"/>
                    </a:p>
                  </a:txBody>
                  <a:tcPr/>
                </a:tc>
              </a:tr>
              <a:tr h="370840">
                <a:tc>
                  <a:txBody>
                    <a:bodyPr/>
                    <a:lstStyle/>
                    <a:p>
                      <a:pPr algn="ctr"/>
                      <a:r>
                        <a:rPr lang="en-US" dirty="0" smtClean="0"/>
                        <a:t>MVC</a:t>
                      </a:r>
                      <a:r>
                        <a:rPr lang="en-US" baseline="0" dirty="0" smtClean="0"/>
                        <a:t> Framework</a:t>
                      </a:r>
                      <a:endParaRPr lang="en-US" dirty="0"/>
                    </a:p>
                  </a:txBody>
                  <a:tcPr anchor="ctr"/>
                </a:tc>
                <a:tc>
                  <a:txBody>
                    <a:bodyPr/>
                    <a:lstStyle/>
                    <a:p>
                      <a:r>
                        <a:rPr lang="en-US" dirty="0" smtClean="0"/>
                        <a:t>Struts</a:t>
                      </a:r>
                      <a:endParaRPr lang="en-US" dirty="0"/>
                    </a:p>
                  </a:txBody>
                  <a:tcPr/>
                </a:tc>
                <a:tc>
                  <a:txBody>
                    <a:bodyPr/>
                    <a:lstStyle/>
                    <a:p>
                      <a:r>
                        <a:rPr lang="en-US" dirty="0" smtClean="0"/>
                        <a:t>1.1</a:t>
                      </a:r>
                      <a:endParaRPr lang="en-US" dirty="0"/>
                    </a:p>
                  </a:txBody>
                  <a:tcPr/>
                </a:tc>
              </a:tr>
              <a:tr h="370840">
                <a:tc>
                  <a:txBody>
                    <a:bodyPr/>
                    <a:lstStyle/>
                    <a:p>
                      <a:pPr algn="ctr"/>
                      <a:r>
                        <a:rPr lang="en-US" dirty="0" smtClean="0"/>
                        <a:t>ORM</a:t>
                      </a:r>
                      <a:endParaRPr lang="en-US" dirty="0"/>
                    </a:p>
                  </a:txBody>
                  <a:tcPr anchor="ctr"/>
                </a:tc>
                <a:tc>
                  <a:txBody>
                    <a:bodyPr/>
                    <a:lstStyle/>
                    <a:p>
                      <a:r>
                        <a:rPr lang="en-US" dirty="0" smtClean="0"/>
                        <a:t>Hibernate</a:t>
                      </a:r>
                      <a:endParaRPr lang="en-US" dirty="0"/>
                    </a:p>
                  </a:txBody>
                  <a:tcPr/>
                </a:tc>
                <a:tc>
                  <a:txBody>
                    <a:bodyPr/>
                    <a:lstStyle/>
                    <a:p>
                      <a:r>
                        <a:rPr lang="en-US" dirty="0" smtClean="0"/>
                        <a:t>3.1.3</a:t>
                      </a:r>
                      <a:endParaRPr lang="en-US"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Technology Stack</a:t>
            </a:r>
          </a:p>
        </p:txBody>
      </p:sp>
      <p:graphicFrame>
        <p:nvGraphicFramePr>
          <p:cNvPr id="4" name="Content Placeholder 3"/>
          <p:cNvGraphicFramePr>
            <a:graphicFrameLocks noGrp="1"/>
          </p:cNvGraphicFramePr>
          <p:nvPr>
            <p:ph idx="1"/>
          </p:nvPr>
        </p:nvGraphicFramePr>
        <p:xfrm>
          <a:off x="304800" y="2057400"/>
          <a:ext cx="8458200" cy="3606800"/>
        </p:xfrm>
        <a:graphic>
          <a:graphicData uri="http://schemas.openxmlformats.org/drawingml/2006/table">
            <a:tbl>
              <a:tblPr firstRow="1" bandRow="1">
                <a:tableStyleId>{5C22544A-7EE6-4342-B048-85BDC9FD1C3A}</a:tableStyleId>
              </a:tblPr>
              <a:tblGrid>
                <a:gridCol w="2819400"/>
                <a:gridCol w="2209800"/>
                <a:gridCol w="3429000"/>
              </a:tblGrid>
              <a:tr h="370840">
                <a:tc>
                  <a:txBody>
                    <a:bodyPr/>
                    <a:lstStyle/>
                    <a:p>
                      <a:r>
                        <a:rPr lang="en-US" dirty="0" smtClean="0"/>
                        <a:t>Software Element</a:t>
                      </a:r>
                      <a:endParaRPr lang="en-US" dirty="0"/>
                    </a:p>
                  </a:txBody>
                  <a:tcPr/>
                </a:tc>
                <a:tc>
                  <a:txBody>
                    <a:bodyPr/>
                    <a:lstStyle/>
                    <a:p>
                      <a:r>
                        <a:rPr lang="en-US" dirty="0" smtClean="0"/>
                        <a:t>Name</a:t>
                      </a:r>
                      <a:endParaRPr lang="en-US" dirty="0"/>
                    </a:p>
                  </a:txBody>
                  <a:tcPr/>
                </a:tc>
                <a:tc>
                  <a:txBody>
                    <a:bodyPr/>
                    <a:lstStyle/>
                    <a:p>
                      <a:r>
                        <a:rPr lang="en-US" dirty="0" smtClean="0"/>
                        <a:t>Version</a:t>
                      </a:r>
                      <a:endParaRPr lang="en-US" dirty="0"/>
                    </a:p>
                  </a:txBody>
                  <a:tcPr/>
                </a:tc>
              </a:tr>
              <a:tr h="370840">
                <a:tc rowSpan="2">
                  <a:txBody>
                    <a:bodyPr/>
                    <a:lstStyle/>
                    <a:p>
                      <a:pPr algn="ctr"/>
                      <a:r>
                        <a:rPr lang="en-US" dirty="0" smtClean="0"/>
                        <a:t>Operating</a:t>
                      </a:r>
                      <a:r>
                        <a:rPr lang="en-US" baseline="0" dirty="0" smtClean="0"/>
                        <a:t> System</a:t>
                      </a:r>
                      <a:endParaRPr lang="en-US" dirty="0"/>
                    </a:p>
                  </a:txBody>
                  <a:tcPr anchor="ctr"/>
                </a:tc>
                <a:tc>
                  <a:txBody>
                    <a:bodyPr/>
                    <a:lstStyle/>
                    <a:p>
                      <a:r>
                        <a:rPr lang="en-US" dirty="0" smtClean="0"/>
                        <a:t>Windows</a:t>
                      </a:r>
                      <a:endParaRPr lang="en-US" dirty="0"/>
                    </a:p>
                  </a:txBody>
                  <a:tcPr/>
                </a:tc>
                <a:tc>
                  <a:txBody>
                    <a:bodyPr/>
                    <a:lstStyle/>
                    <a:p>
                      <a:r>
                        <a:rPr lang="en-US" dirty="0" smtClean="0"/>
                        <a:t>XP Professional 2002</a:t>
                      </a:r>
                      <a:r>
                        <a:rPr lang="en-US" baseline="0" dirty="0" smtClean="0"/>
                        <a:t> SP2</a:t>
                      </a:r>
                      <a:endParaRPr lang="en-US" dirty="0"/>
                    </a:p>
                  </a:txBody>
                  <a:tcPr/>
                </a:tc>
              </a:tr>
              <a:tr h="370840">
                <a:tc vMerge="1">
                  <a:txBody>
                    <a:bodyPr/>
                    <a:lstStyle/>
                    <a:p>
                      <a:endParaRPr lang="en-US" dirty="0"/>
                    </a:p>
                  </a:txBody>
                  <a:tcPr/>
                </a:tc>
                <a:tc>
                  <a:txBody>
                    <a:bodyPr/>
                    <a:lstStyle/>
                    <a:p>
                      <a:r>
                        <a:rPr lang="en-US" dirty="0" smtClean="0"/>
                        <a:t>Linux</a:t>
                      </a:r>
                      <a:endParaRPr lang="en-US" dirty="0"/>
                    </a:p>
                  </a:txBody>
                  <a:tcPr/>
                </a:tc>
                <a:tc>
                  <a:txBody>
                    <a:bodyPr/>
                    <a:lstStyle/>
                    <a:p>
                      <a:r>
                        <a:rPr lang="en-US" dirty="0" smtClean="0"/>
                        <a:t>Redhat 9 </a:t>
                      </a:r>
                    </a:p>
                    <a:p>
                      <a:r>
                        <a:rPr lang="en-US" dirty="0" smtClean="0"/>
                        <a:t>Redhat ES/AS</a:t>
                      </a:r>
                      <a:r>
                        <a:rPr lang="en-US" baseline="0" dirty="0" smtClean="0"/>
                        <a:t> 2.1 or higher</a:t>
                      </a:r>
                      <a:endParaRPr lang="en-US" dirty="0"/>
                    </a:p>
                  </a:txBody>
                  <a:tcPr/>
                </a:tc>
              </a:tr>
              <a:tr h="370840">
                <a:tc>
                  <a:txBody>
                    <a:bodyPr/>
                    <a:lstStyle/>
                    <a:p>
                      <a:pPr algn="ctr"/>
                      <a:r>
                        <a:rPr lang="en-US" dirty="0" smtClean="0"/>
                        <a:t>Web Server</a:t>
                      </a:r>
                      <a:endParaRPr lang="en-US" dirty="0"/>
                    </a:p>
                  </a:txBody>
                  <a:tcPr/>
                </a:tc>
                <a:tc>
                  <a:txBody>
                    <a:bodyPr/>
                    <a:lstStyle/>
                    <a:p>
                      <a:r>
                        <a:rPr lang="en-US" dirty="0" err="1" smtClean="0"/>
                        <a:t>JBoss</a:t>
                      </a:r>
                      <a:endParaRPr lang="en-US" dirty="0"/>
                    </a:p>
                  </a:txBody>
                  <a:tcPr/>
                </a:tc>
                <a:tc>
                  <a:txBody>
                    <a:bodyPr/>
                    <a:lstStyle/>
                    <a:p>
                      <a:r>
                        <a:rPr lang="en-US" dirty="0" smtClean="0"/>
                        <a:t>5.1.0 GA</a:t>
                      </a:r>
                      <a:endParaRPr lang="en-US" dirty="0"/>
                    </a:p>
                  </a:txBody>
                  <a:tcPr/>
                </a:tc>
              </a:tr>
              <a:tr h="370840">
                <a:tc>
                  <a:txBody>
                    <a:bodyPr/>
                    <a:lstStyle/>
                    <a:p>
                      <a:pPr algn="ctr"/>
                      <a:r>
                        <a:rPr lang="en-US" dirty="0" smtClean="0"/>
                        <a:t>Java</a:t>
                      </a:r>
                      <a:endParaRPr lang="en-US" dirty="0"/>
                    </a:p>
                  </a:txBody>
                  <a:tcPr/>
                </a:tc>
                <a:tc>
                  <a:txBody>
                    <a:bodyPr/>
                    <a:lstStyle/>
                    <a:p>
                      <a:r>
                        <a:rPr lang="en-US" dirty="0" smtClean="0"/>
                        <a:t>JDK</a:t>
                      </a:r>
                      <a:endParaRPr lang="en-US" dirty="0"/>
                    </a:p>
                  </a:txBody>
                  <a:tcPr/>
                </a:tc>
                <a:tc>
                  <a:txBody>
                    <a:bodyPr/>
                    <a:lstStyle/>
                    <a:p>
                      <a:r>
                        <a:rPr lang="en-US" dirty="0" smtClean="0"/>
                        <a:t>1.6</a:t>
                      </a:r>
                      <a:endParaRPr lang="en-US" dirty="0"/>
                    </a:p>
                  </a:txBody>
                  <a:tcPr/>
                </a:tc>
              </a:tr>
              <a:tr h="370840">
                <a:tc rowSpan="2">
                  <a:txBody>
                    <a:bodyPr/>
                    <a:lstStyle/>
                    <a:p>
                      <a:pPr algn="ctr"/>
                      <a:r>
                        <a:rPr lang="en-US" dirty="0" smtClean="0"/>
                        <a:t>Database</a:t>
                      </a:r>
                      <a:endParaRPr lang="en-US" dirty="0"/>
                    </a:p>
                  </a:txBody>
                  <a:tcPr anchor="ctr"/>
                </a:tc>
                <a:tc>
                  <a:txBody>
                    <a:bodyPr/>
                    <a:lstStyle/>
                    <a:p>
                      <a:r>
                        <a:rPr lang="en-US" dirty="0" smtClean="0"/>
                        <a:t>Oracle</a:t>
                      </a:r>
                      <a:endParaRPr lang="en-US" dirty="0"/>
                    </a:p>
                  </a:txBody>
                  <a:tcPr/>
                </a:tc>
                <a:tc>
                  <a:txBody>
                    <a:bodyPr/>
                    <a:lstStyle/>
                    <a:p>
                      <a:r>
                        <a:rPr lang="en-US" dirty="0" smtClean="0"/>
                        <a:t>10.2.0.2.0</a:t>
                      </a:r>
                      <a:endParaRPr lang="en-US" dirty="0"/>
                    </a:p>
                  </a:txBody>
                  <a:tcPr/>
                </a:tc>
              </a:tr>
              <a:tr h="370840">
                <a:tc vMerge="1">
                  <a:txBody>
                    <a:bodyPr/>
                    <a:lstStyle/>
                    <a:p>
                      <a:pPr algn="ctr"/>
                      <a:endParaRPr lang="en-US" dirty="0"/>
                    </a:p>
                  </a:txBody>
                  <a:tcPr/>
                </a:tc>
                <a:tc>
                  <a:txBody>
                    <a:bodyPr/>
                    <a:lstStyle/>
                    <a:p>
                      <a:r>
                        <a:rPr lang="en-US" dirty="0" smtClean="0"/>
                        <a:t>MySQL</a:t>
                      </a:r>
                      <a:endParaRPr lang="en-US" dirty="0"/>
                    </a:p>
                  </a:txBody>
                  <a:tcPr/>
                </a:tc>
                <a:tc>
                  <a:txBody>
                    <a:bodyPr/>
                    <a:lstStyle/>
                    <a:p>
                      <a:r>
                        <a:rPr lang="en-US" dirty="0" smtClean="0"/>
                        <a:t>5.1.x</a:t>
                      </a:r>
                      <a:endParaRPr lang="en-US" dirty="0"/>
                    </a:p>
                  </a:txBody>
                  <a:tcPr/>
                </a:tc>
              </a:tr>
              <a:tr h="370840">
                <a:tc>
                  <a:txBody>
                    <a:bodyPr/>
                    <a:lstStyle/>
                    <a:p>
                      <a:pPr algn="ctr"/>
                      <a:r>
                        <a:rPr lang="en-US" dirty="0" smtClean="0"/>
                        <a:t>caGrid</a:t>
                      </a:r>
                      <a:endParaRPr lang="en-US" dirty="0"/>
                    </a:p>
                  </a:txBody>
                  <a:tcPr anchor="ctr"/>
                </a:tc>
                <a:tc>
                  <a:txBody>
                    <a:bodyPr/>
                    <a:lstStyle/>
                    <a:p>
                      <a:r>
                        <a:rPr lang="en-US" dirty="0" smtClean="0"/>
                        <a:t>caGrid</a:t>
                      </a:r>
                      <a:endParaRPr lang="en-US" dirty="0"/>
                    </a:p>
                  </a:txBody>
                  <a:tcPr/>
                </a:tc>
                <a:tc>
                  <a:txBody>
                    <a:bodyPr/>
                    <a:lstStyle/>
                    <a:p>
                      <a:r>
                        <a:rPr lang="en-US" dirty="0" smtClean="0"/>
                        <a:t>1.4</a:t>
                      </a:r>
                      <a:endParaRPr lang="en-US" dirty="0"/>
                    </a:p>
                  </a:txBody>
                  <a:tcPr/>
                </a:tc>
              </a:tr>
              <a:tr h="370840">
                <a:tc>
                  <a:txBody>
                    <a:bodyPr/>
                    <a:lstStyle/>
                    <a:p>
                      <a:pPr algn="ctr"/>
                      <a:r>
                        <a:rPr lang="en-US" dirty="0" smtClean="0"/>
                        <a:t>Globus</a:t>
                      </a:r>
                      <a:endParaRPr lang="en-US" dirty="0"/>
                    </a:p>
                  </a:txBody>
                  <a:tcPr anchor="ctr"/>
                </a:tc>
                <a:tc>
                  <a:txBody>
                    <a:bodyPr/>
                    <a:lstStyle/>
                    <a:p>
                      <a:r>
                        <a:rPr lang="en-US" dirty="0" smtClean="0"/>
                        <a:t>Globus Toolkit</a:t>
                      </a:r>
                      <a:endParaRPr lang="en-US" dirty="0"/>
                    </a:p>
                  </a:txBody>
                  <a:tcPr/>
                </a:tc>
                <a:tc>
                  <a:txBody>
                    <a:bodyPr/>
                    <a:lstStyle/>
                    <a:p>
                      <a:r>
                        <a:rPr lang="en-US" dirty="0" smtClean="0"/>
                        <a:t>4.0.3</a:t>
                      </a:r>
                      <a:endParaRPr lang="en-US" dirty="0"/>
                    </a:p>
                  </a:txBody>
                  <a:tcPr/>
                </a:tc>
              </a:tr>
            </a:tbl>
          </a:graphicData>
        </a:graphic>
      </p:graphicFrame>
      <p:sp>
        <p:nvSpPr>
          <p:cNvPr id="63530" name="TextBox 4"/>
          <p:cNvSpPr txBox="1">
            <a:spLocks noChangeArrowheads="1"/>
          </p:cNvSpPr>
          <p:nvPr/>
        </p:nvSpPr>
        <p:spPr bwMode="auto">
          <a:xfrm>
            <a:off x="914400" y="1295400"/>
            <a:ext cx="184150" cy="369888"/>
          </a:xfrm>
          <a:prstGeom prst="rect">
            <a:avLst/>
          </a:prstGeom>
          <a:noFill/>
          <a:ln w="9525">
            <a:noFill/>
            <a:miter lim="800000"/>
            <a:headEnd/>
            <a:tailEnd/>
          </a:ln>
        </p:spPr>
        <p:txBody>
          <a:bodyPr wrap="none">
            <a:spAutoFit/>
          </a:bodyPr>
          <a:lstStyle/>
          <a:p>
            <a:endParaRPr lang="en-US"/>
          </a:p>
        </p:txBody>
      </p:sp>
      <p:sp>
        <p:nvSpPr>
          <p:cNvPr id="6" name="TextBox 5"/>
          <p:cNvSpPr txBox="1"/>
          <p:nvPr/>
        </p:nvSpPr>
        <p:spPr>
          <a:xfrm>
            <a:off x="457200" y="1371600"/>
            <a:ext cx="6934200" cy="523875"/>
          </a:xfrm>
          <a:prstGeom prst="rect">
            <a:avLst/>
          </a:prstGeom>
          <a:noFill/>
        </p:spPr>
        <p:txBody>
          <a:bodyPr>
            <a:spAutoFit/>
          </a:bodyPr>
          <a:lstStyle/>
          <a:p>
            <a:pPr>
              <a:defRPr/>
            </a:pPr>
            <a:r>
              <a:rPr lang="en-US" sz="2800" b="1" dirty="0">
                <a:solidFill>
                  <a:srgbClr val="1C2674"/>
                </a:solidFill>
                <a:latin typeface="+mj-lt"/>
                <a:ea typeface="+mj-ea"/>
                <a:cs typeface="+mj-cs"/>
              </a:rPr>
              <a:t>caTissue</a:t>
            </a:r>
            <a:r>
              <a:rPr lang="en-US" dirty="0"/>
              <a:t> </a:t>
            </a:r>
            <a:r>
              <a:rPr lang="en-US" sz="2800" b="1" dirty="0">
                <a:solidFill>
                  <a:srgbClr val="1C2674"/>
                </a:solidFill>
                <a:latin typeface="+mj-lt"/>
                <a:ea typeface="+mj-ea"/>
                <a:cs typeface="+mj-cs"/>
              </a:rPr>
              <a:t>Grid Service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smtClean="0"/>
              <a:t>Codebase - Layout</a:t>
            </a:r>
          </a:p>
        </p:txBody>
      </p:sp>
      <p:sp>
        <p:nvSpPr>
          <p:cNvPr id="65538" name="Content Placeholder 2"/>
          <p:cNvSpPr>
            <a:spLocks noGrp="1"/>
          </p:cNvSpPr>
          <p:nvPr>
            <p:ph idx="1"/>
          </p:nvPr>
        </p:nvSpPr>
        <p:spPr>
          <a:xfrm>
            <a:off x="381000" y="1219200"/>
            <a:ext cx="8458200" cy="4953000"/>
          </a:xfrm>
        </p:spPr>
        <p:txBody>
          <a:bodyPr/>
          <a:lstStyle/>
          <a:p>
            <a:pPr eaLnBrk="1" hangingPunct="1">
              <a:buFontTx/>
              <a:buNone/>
            </a:pPr>
            <a:r>
              <a:rPr lang="en-US" sz="1800" smtClean="0"/>
              <a:t>Where to find stuff:</a:t>
            </a:r>
          </a:p>
          <a:p>
            <a:pPr eaLnBrk="1" hangingPunct="1"/>
            <a:r>
              <a:rPr lang="en-US" sz="1800" smtClean="0"/>
              <a:t>software/build</a:t>
            </a:r>
          </a:p>
          <a:p>
            <a:pPr lvl="1" eaLnBrk="1" hangingPunct="1"/>
            <a:r>
              <a:rPr lang="en-US" sz="1800" b="0" smtClean="0"/>
              <a:t>Starting point for build and deployment</a:t>
            </a:r>
          </a:p>
          <a:p>
            <a:pPr lvl="1" eaLnBrk="1" hangingPunct="1"/>
            <a:r>
              <a:rPr lang="en-US" sz="1800" b="0" smtClean="0"/>
              <a:t>Configuration files and build scripts</a:t>
            </a:r>
          </a:p>
          <a:p>
            <a:pPr lvl="1" eaLnBrk="1" hangingPunct="1"/>
            <a:r>
              <a:rPr lang="en-US" sz="1800" b="0" smtClean="0"/>
              <a:t>Have to modify versioned files and keep them uncommitted: install.properties, upgrade.properties</a:t>
            </a:r>
          </a:p>
          <a:p>
            <a:pPr lvl="2" eaLnBrk="1" hangingPunct="1"/>
            <a:r>
              <a:rPr lang="en-US" b="0" smtClean="0"/>
              <a:t>Not very flexible; need to change that</a:t>
            </a:r>
          </a:p>
          <a:p>
            <a:pPr eaLnBrk="1" hangingPunct="1"/>
            <a:r>
              <a:rPr lang="en-US" sz="1400" smtClean="0"/>
              <a:t>software/caTissue/db</a:t>
            </a:r>
          </a:p>
          <a:p>
            <a:pPr lvl="1" eaLnBrk="1" hangingPunct="1"/>
            <a:r>
              <a:rPr lang="en-US" sz="1800" b="0" smtClean="0"/>
              <a:t>Database scripts (Oracle &amp; MySQL)</a:t>
            </a:r>
          </a:p>
          <a:p>
            <a:pPr lvl="2" eaLnBrk="1" hangingPunct="1"/>
            <a:r>
              <a:rPr lang="en-US" b="0" smtClean="0"/>
              <a:t>Installation</a:t>
            </a:r>
          </a:p>
          <a:p>
            <a:pPr lvl="2" eaLnBrk="1" hangingPunct="1"/>
            <a:r>
              <a:rPr lang="en-US" b="0" smtClean="0"/>
              <a:t>Upgrade (1.2</a:t>
            </a:r>
            <a:r>
              <a:rPr lang="en-US" b="0" smtClean="0">
                <a:sym typeface="Wingdings" pitchFamily="2" charset="2"/>
              </a:rPr>
              <a:t></a:t>
            </a:r>
            <a:r>
              <a:rPr lang="en-US" b="0" smtClean="0"/>
              <a:t>2.0)</a:t>
            </a:r>
          </a:p>
          <a:p>
            <a:pPr eaLnBrk="1" hangingPunct="1"/>
            <a:r>
              <a:rPr lang="en-US" sz="1400" smtClean="0"/>
              <a:t>software/caTissue/src/conf</a:t>
            </a:r>
          </a:p>
          <a:p>
            <a:pPr lvl="1" eaLnBrk="1" hangingPunct="1"/>
            <a:r>
              <a:rPr lang="en-US" sz="1800" b="0" smtClean="0"/>
              <a:t>A lot of configuration files</a:t>
            </a:r>
          </a:p>
          <a:p>
            <a:pPr lvl="1" eaLnBrk="1" hangingPunct="1"/>
            <a:r>
              <a:rPr lang="en-US" sz="1800" b="0" smtClean="0"/>
              <a:t>Normally, no need to edit these</a:t>
            </a:r>
          </a:p>
          <a:p>
            <a:pPr lvl="2" eaLnBrk="1" hangingPunct="1"/>
            <a:r>
              <a:rPr lang="en-US" b="0" smtClean="0"/>
              <a:t>Configuration is done via install.properties</a:t>
            </a:r>
          </a:p>
          <a:p>
            <a:pPr lvl="2" eaLnBrk="1" hangingPunct="1"/>
            <a:r>
              <a:rPr lang="en-US" b="0" smtClean="0"/>
              <a:t>Except grid configuration</a:t>
            </a:r>
          </a:p>
          <a:p>
            <a:pPr lvl="1" eaLnBrk="1" hangingPunct="1">
              <a:buFontTx/>
              <a:buNone/>
            </a:pPr>
            <a:endParaRPr lang="en-US" sz="1800" b="0" smtClean="0"/>
          </a:p>
          <a:p>
            <a:pPr lvl="1" eaLnBrk="1" hangingPunct="1"/>
            <a:endParaRPr lang="en-US" sz="1800" b="0" smtClean="0"/>
          </a:p>
          <a:p>
            <a:pPr lvl="2" eaLnBrk="1" hangingPunct="1"/>
            <a:endParaRPr lang="en-US" b="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idx="4294967295"/>
          </p:nvPr>
        </p:nvSpPr>
        <p:spPr/>
        <p:txBody>
          <a:bodyPr/>
          <a:lstStyle/>
          <a:p>
            <a:pPr eaLnBrk="1" hangingPunct="1"/>
            <a:r>
              <a:rPr lang="en-US" smtClean="0"/>
              <a:t>Codebase - Layout</a:t>
            </a:r>
          </a:p>
        </p:txBody>
      </p:sp>
      <p:sp>
        <p:nvSpPr>
          <p:cNvPr id="67586" name="Content Placeholder 2"/>
          <p:cNvSpPr>
            <a:spLocks noGrp="1"/>
          </p:cNvSpPr>
          <p:nvPr>
            <p:ph idx="4294967295"/>
          </p:nvPr>
        </p:nvSpPr>
        <p:spPr>
          <a:xfrm>
            <a:off x="381000" y="1447800"/>
            <a:ext cx="8458200" cy="4953000"/>
          </a:xfrm>
        </p:spPr>
        <p:txBody>
          <a:bodyPr/>
          <a:lstStyle/>
          <a:p>
            <a:pPr eaLnBrk="1" hangingPunct="1">
              <a:buClrTx/>
            </a:pPr>
            <a:r>
              <a:rPr lang="en-US" smtClean="0"/>
              <a:t>software/caTissue/src/java/WEB-INF/src</a:t>
            </a:r>
          </a:p>
          <a:p>
            <a:pPr lvl="1" eaLnBrk="1" hangingPunct="1">
              <a:buClrTx/>
            </a:pPr>
            <a:r>
              <a:rPr lang="en-US" smtClean="0"/>
              <a:t>Main codebase: Java, Hibernate, Struts, I18N files, etc</a:t>
            </a:r>
          </a:p>
          <a:p>
            <a:pPr lvl="1" eaLnBrk="1" hangingPunct="1">
              <a:buClrTx/>
            </a:pPr>
            <a:r>
              <a:rPr lang="en-US" smtClean="0"/>
              <a:t>Does not really belong to under WEB-INF</a:t>
            </a:r>
          </a:p>
          <a:p>
            <a:pPr eaLnBrk="1" hangingPunct="1">
              <a:buClrTx/>
            </a:pPr>
            <a:r>
              <a:rPr lang="en-US" smtClean="0"/>
              <a:t>software/caTissue/src/java/WEB-INF</a:t>
            </a:r>
          </a:p>
          <a:p>
            <a:pPr lvl="1" eaLnBrk="1" hangingPunct="1">
              <a:buClrTx/>
            </a:pPr>
            <a:r>
              <a:rPr lang="en-US" smtClean="0"/>
              <a:t>Web app plumbing: web.xml, Struts config, custom tags, etc.</a:t>
            </a:r>
          </a:p>
          <a:p>
            <a:pPr lvl="1" eaLnBrk="1" hangingPunct="1">
              <a:buClrTx/>
            </a:pPr>
            <a:r>
              <a:rPr lang="en-US" smtClean="0"/>
              <a:t>“src/java” is not an obvious choice for WEB-INF either</a:t>
            </a:r>
          </a:p>
          <a:p>
            <a:pPr eaLnBrk="1" hangingPunct="1">
              <a:buClrTx/>
            </a:pPr>
            <a:r>
              <a:rPr lang="en-US" smtClean="0"/>
              <a:t>software/caTissue/src/web</a:t>
            </a:r>
          </a:p>
          <a:p>
            <a:pPr lvl="1" eaLnBrk="1" hangingPunct="1">
              <a:buClrTx/>
            </a:pPr>
            <a:r>
              <a:rPr lang="en-US" smtClean="0"/>
              <a:t>Static content (CSS, JavaScript, etc)</a:t>
            </a:r>
          </a:p>
          <a:p>
            <a:pPr lvl="1" eaLnBrk="1" hangingPunct="1">
              <a:buClrTx/>
            </a:pPr>
            <a:r>
              <a:rPr lang="en-US" smtClean="0"/>
              <a:t>Dynamic content (JSP)</a:t>
            </a:r>
          </a:p>
          <a:p>
            <a:pPr lvl="2" eaLnBrk="1" hangingPunct="1">
              <a:buClrTx/>
            </a:pPr>
            <a:r>
              <a:rPr lang="en-US" smtClean="0"/>
              <a:t>Under WEB-INF would be a better location</a:t>
            </a:r>
          </a:p>
          <a:p>
            <a:pPr eaLnBrk="1" hangingPunct="1">
              <a:buClrTx/>
            </a:pPr>
            <a:r>
              <a:rPr lang="en-US" smtClean="0"/>
              <a:t>software/caTissue/test</a:t>
            </a:r>
          </a:p>
          <a:p>
            <a:pPr lvl="1" eaLnBrk="1" hangingPunct="1">
              <a:buClrTx/>
            </a:pPr>
            <a:r>
              <a:rPr lang="en-US" smtClean="0"/>
              <a:t>Struts Test Cases</a:t>
            </a:r>
          </a:p>
          <a:p>
            <a:pPr lvl="1" eaLnBrk="1" hangingPunct="1">
              <a:buClrTx/>
            </a:pPr>
            <a:r>
              <a:rPr lang="en-US" smtClean="0"/>
              <a:t>caCORE API Test Cases</a:t>
            </a:r>
          </a:p>
          <a:p>
            <a:pPr lvl="1" eaLnBrk="1" hangingPunct="1">
              <a:buClrTx/>
            </a:pPr>
            <a:r>
              <a:rPr lang="en-US" smtClean="0"/>
              <a:t>DB Unit Test Cases</a:t>
            </a:r>
          </a:p>
          <a:p>
            <a:pPr eaLnBrk="1" hangingPunct="1">
              <a:buClrTx/>
            </a:pPr>
            <a:r>
              <a:rPr lang="en-US" smtClean="0"/>
              <a:t>docs/UMLModel</a:t>
            </a:r>
          </a:p>
          <a:p>
            <a:pPr lvl="1" eaLnBrk="1" hangingPunct="1">
              <a:buClrTx/>
            </a:pPr>
            <a:r>
              <a:rPr lang="en-US" smtClean="0"/>
              <a:t>UML model used during caCORE code gen</a:t>
            </a:r>
          </a:p>
          <a:p>
            <a:pPr lvl="1" eaLnBrk="1" hangingPunct="1">
              <a:buClrTx/>
              <a:buFontTx/>
              <a:buNone/>
            </a:pPr>
            <a:r>
              <a:rPr lang="en-US" smtClean="0"/>
              <a:t>	</a:t>
            </a:r>
          </a:p>
          <a:p>
            <a:pPr lvl="2" eaLnBrk="1" hangingPunct="1">
              <a:buClrTx/>
            </a:pPr>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smtClean="0"/>
              <a:t>Day 1 Agenda – Afternoon</a:t>
            </a:r>
          </a:p>
        </p:txBody>
      </p:sp>
      <p:sp>
        <p:nvSpPr>
          <p:cNvPr id="18434" name="Content Placeholder 2"/>
          <p:cNvSpPr>
            <a:spLocks noGrp="1"/>
          </p:cNvSpPr>
          <p:nvPr>
            <p:ph idx="1"/>
          </p:nvPr>
        </p:nvSpPr>
        <p:spPr/>
        <p:txBody>
          <a:bodyPr/>
          <a:lstStyle/>
          <a:p>
            <a:pPr eaLnBrk="1" hangingPunct="1"/>
            <a:r>
              <a:rPr lang="en-US" smtClean="0"/>
              <a:t>Extension &amp; Integration [PRESENTATION – 15 mins]</a:t>
            </a:r>
          </a:p>
          <a:p>
            <a:pPr eaLnBrk="1" hangingPunct="1"/>
            <a:r>
              <a:rPr lang="en-US" smtClean="0"/>
              <a:t>Future Refactoring Options [DISCUSSION – 1 hour]</a:t>
            </a:r>
          </a:p>
          <a:p>
            <a:pPr eaLnBrk="1" hangingPunct="1"/>
            <a:r>
              <a:rPr lang="en-US" smtClean="0"/>
              <a:t>Break [15 mins]</a:t>
            </a:r>
          </a:p>
          <a:p>
            <a:pPr eaLnBrk="1" hangingPunct="1"/>
            <a:r>
              <a:rPr lang="en-US" smtClean="0"/>
              <a:t>Community Experiences [DISCUSSION - 1.5 hours]</a:t>
            </a:r>
          </a:p>
          <a:p>
            <a:pPr eaLnBrk="1" hangingPunct="1"/>
            <a:r>
              <a:rPr lang="en-US" smtClean="0"/>
              <a:t>Break [15 mins]</a:t>
            </a:r>
          </a:p>
          <a:p>
            <a:pPr eaLnBrk="1" hangingPunct="1"/>
            <a:r>
              <a:rPr lang="en-US" smtClean="0"/>
              <a:t>Group Breakouts – Session A [2 hours]</a:t>
            </a:r>
          </a:p>
          <a:p>
            <a:pPr eaLnBrk="1" hangingPunct="1"/>
            <a:endParaRPr 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Codebase – BDA’ification</a:t>
            </a:r>
          </a:p>
        </p:txBody>
      </p:sp>
      <p:sp>
        <p:nvSpPr>
          <p:cNvPr id="69634" name="Content Placeholder 2"/>
          <p:cNvSpPr>
            <a:spLocks noGrp="1"/>
          </p:cNvSpPr>
          <p:nvPr>
            <p:ph idx="1"/>
          </p:nvPr>
        </p:nvSpPr>
        <p:spPr/>
        <p:txBody>
          <a:bodyPr/>
          <a:lstStyle/>
          <a:p>
            <a:pPr eaLnBrk="1" hangingPunct="1">
              <a:buFontTx/>
              <a:buNone/>
            </a:pPr>
            <a:r>
              <a:rPr lang="en-US" sz="2000" smtClean="0"/>
              <a:t>Changes due to BDA in 2.0 : </a:t>
            </a:r>
          </a:p>
          <a:p>
            <a:pPr eaLnBrk="1" hangingPunct="1"/>
            <a:r>
              <a:rPr lang="en-US" sz="2000" smtClean="0"/>
              <a:t>New folder structure</a:t>
            </a:r>
          </a:p>
          <a:p>
            <a:pPr eaLnBrk="1" hangingPunct="1"/>
            <a:r>
              <a:rPr lang="en-US" sz="2000" smtClean="0"/>
              <a:t>New ant targets</a:t>
            </a:r>
          </a:p>
          <a:p>
            <a:pPr eaLnBrk="1" hangingPunct="1">
              <a:buFontTx/>
              <a:buNone/>
            </a:pPr>
            <a:r>
              <a:rPr lang="en-US" sz="2000" smtClean="0"/>
              <a:t>Benefits:</a:t>
            </a:r>
          </a:p>
          <a:p>
            <a:pPr eaLnBrk="1" hangingPunct="1"/>
            <a:r>
              <a:rPr lang="en-US" sz="2000" smtClean="0"/>
              <a:t>Single click build and deploy process</a:t>
            </a:r>
          </a:p>
          <a:p>
            <a:pPr eaLnBrk="1" hangingPunct="1"/>
            <a:r>
              <a:rPr lang="en-US" sz="2000" smtClean="0"/>
              <a:t>Ivy-fication</a:t>
            </a:r>
          </a:p>
          <a:p>
            <a:pPr eaLnBrk="1" hangingPunct="1"/>
            <a:r>
              <a:rPr lang="en-US" sz="2000" smtClean="0"/>
              <a:t>Consistent folder structure across the projects</a:t>
            </a:r>
          </a:p>
          <a:p>
            <a:pPr eaLnBrk="1" hangingPunct="1"/>
            <a:r>
              <a:rPr lang="en-US" sz="2000" smtClean="0"/>
              <a:t>Automatic download &amp; installation of required infrastructure – e.g JBoss</a:t>
            </a:r>
          </a:p>
          <a:p>
            <a:pPr eaLnBrk="1" hangingPunct="1"/>
            <a:r>
              <a:rPr lang="en-US" sz="2000" smtClean="0"/>
              <a:t>Ant macros for various checks like Java, database</a:t>
            </a:r>
          </a:p>
          <a:p>
            <a:pPr eaLnBrk="1" hangingPunct="1"/>
            <a:r>
              <a:rPr lang="en-US" sz="2000" smtClean="0"/>
              <a:t>Code coverage, Standards, Duplication, Complexity, Dependencies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idx="4294967295"/>
          </p:nvPr>
        </p:nvSpPr>
        <p:spPr>
          <a:xfrm>
            <a:off x="304800" y="0"/>
            <a:ext cx="7086600" cy="1143000"/>
          </a:xfrm>
        </p:spPr>
        <p:txBody>
          <a:bodyPr/>
          <a:lstStyle/>
          <a:p>
            <a:pPr eaLnBrk="1" hangingPunct="1"/>
            <a:r>
              <a:rPr lang="en-US" smtClean="0"/>
              <a:t>Codebase – </a:t>
            </a:r>
            <a:br>
              <a:rPr lang="en-US" smtClean="0"/>
            </a:br>
            <a:r>
              <a:rPr lang="en-US" smtClean="0"/>
              <a:t>Building &amp; Dependency Mgmt</a:t>
            </a:r>
          </a:p>
        </p:txBody>
      </p:sp>
      <p:sp>
        <p:nvSpPr>
          <p:cNvPr id="71682" name="Content Placeholder 2"/>
          <p:cNvSpPr>
            <a:spLocks noGrp="1"/>
          </p:cNvSpPr>
          <p:nvPr>
            <p:ph idx="4294967295"/>
          </p:nvPr>
        </p:nvSpPr>
        <p:spPr>
          <a:xfrm>
            <a:off x="381000" y="1447800"/>
            <a:ext cx="8458200" cy="4953000"/>
          </a:xfrm>
        </p:spPr>
        <p:txBody>
          <a:bodyPr/>
          <a:lstStyle/>
          <a:p>
            <a:pPr eaLnBrk="1" hangingPunct="1">
              <a:buClrTx/>
              <a:buFontTx/>
              <a:buNone/>
            </a:pPr>
            <a:r>
              <a:rPr lang="en-US" sz="2000" smtClean="0"/>
              <a:t>caTissue is using:</a:t>
            </a:r>
          </a:p>
          <a:p>
            <a:pPr eaLnBrk="1" hangingPunct="1">
              <a:buClrTx/>
            </a:pPr>
            <a:r>
              <a:rPr lang="en-US" sz="2000" smtClean="0"/>
              <a:t>Apache Ant</a:t>
            </a:r>
          </a:p>
          <a:p>
            <a:pPr lvl="1" eaLnBrk="1" hangingPunct="1">
              <a:buClrTx/>
            </a:pPr>
            <a:r>
              <a:rPr lang="en-US" sz="2000" b="1" smtClean="0"/>
              <a:t>Automated (almost) build process</a:t>
            </a:r>
          </a:p>
          <a:p>
            <a:pPr lvl="1" eaLnBrk="1" hangingPunct="1">
              <a:buClrTx/>
            </a:pPr>
            <a:r>
              <a:rPr lang="en-US" sz="2000" b="1" smtClean="0"/>
              <a:t>Is complex and takes time</a:t>
            </a:r>
          </a:p>
          <a:p>
            <a:pPr eaLnBrk="1" hangingPunct="1">
              <a:buClrTx/>
            </a:pPr>
            <a:r>
              <a:rPr lang="en-US" sz="2000" smtClean="0"/>
              <a:t>Apache Ivy</a:t>
            </a:r>
          </a:p>
          <a:p>
            <a:pPr lvl="1" eaLnBrk="1" hangingPunct="1">
              <a:buClrTx/>
            </a:pPr>
            <a:r>
              <a:rPr lang="en-US" sz="2000" b="1" smtClean="0"/>
              <a:t>Dependencies management</a:t>
            </a:r>
          </a:p>
          <a:p>
            <a:pPr lvl="1" eaLnBrk="1" hangingPunct="1">
              <a:buClrTx/>
            </a:pPr>
            <a:r>
              <a:rPr lang="en-US" sz="2000" b="1" smtClean="0"/>
              <a:t>Keeps jar files out of version control</a:t>
            </a:r>
          </a:p>
          <a:p>
            <a:pPr lvl="1" eaLnBrk="1" hangingPunct="1">
              <a:buClrTx/>
            </a:pPr>
            <a:r>
              <a:rPr lang="en-US" sz="2000" b="1" smtClean="0"/>
              <a:t>Not yet as efficient as we would like it to be</a:t>
            </a:r>
          </a:p>
          <a:p>
            <a:pPr lvl="2" eaLnBrk="1" hangingPunct="1">
              <a:buClrTx/>
            </a:pPr>
            <a:r>
              <a:rPr lang="en-US" sz="2000" b="1" smtClean="0"/>
              <a:t>“WEB-INF” dependency with hundreds of jars</a:t>
            </a:r>
          </a:p>
          <a:p>
            <a:pPr eaLnBrk="1" hangingPunct="1">
              <a:buClrTx/>
            </a:pPr>
            <a:r>
              <a:rPr lang="en-US" sz="2000" smtClean="0"/>
              <a:t>Eclipse</a:t>
            </a:r>
          </a:p>
          <a:p>
            <a:pPr lvl="1" eaLnBrk="1" hangingPunct="1">
              <a:buClrTx/>
            </a:pPr>
            <a:r>
              <a:rPr lang="en-US" sz="2000" b="1" smtClean="0"/>
              <a:t>Coding and debugging</a:t>
            </a:r>
          </a:p>
          <a:p>
            <a:pPr lvl="1" eaLnBrk="1" hangingPunct="1">
              <a:buClrTx/>
            </a:pPr>
            <a:r>
              <a:rPr lang="en-US" sz="2000" b="1" smtClean="0"/>
              <a:t>JRebel plug-in to cut re-deployment time</a:t>
            </a:r>
          </a:p>
          <a:p>
            <a:pPr eaLnBrk="1" hangingPunct="1">
              <a:buClrTx/>
            </a:pPr>
            <a:endParaRPr lang="en-US" sz="2000" smtClean="0"/>
          </a:p>
          <a:p>
            <a:pPr eaLnBrk="1" hangingPunct="1">
              <a:buClrTx/>
            </a:pPr>
            <a:endParaRPr lang="en-US" sz="20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smtClean="0"/>
              <a:t>Codebase – Code cleanup</a:t>
            </a:r>
          </a:p>
        </p:txBody>
      </p:sp>
      <p:sp>
        <p:nvSpPr>
          <p:cNvPr id="73730" name="Content Placeholder 2"/>
          <p:cNvSpPr>
            <a:spLocks noGrp="1"/>
          </p:cNvSpPr>
          <p:nvPr>
            <p:ph idx="1"/>
          </p:nvPr>
        </p:nvSpPr>
        <p:spPr/>
        <p:txBody>
          <a:bodyPr/>
          <a:lstStyle/>
          <a:p>
            <a:pPr eaLnBrk="1" hangingPunct="1">
              <a:buFontTx/>
              <a:buNone/>
            </a:pPr>
            <a:r>
              <a:rPr lang="en-US" smtClean="0"/>
              <a:t>In v1.2:</a:t>
            </a:r>
          </a:p>
          <a:p>
            <a:pPr eaLnBrk="1" hangingPunct="1"/>
            <a:r>
              <a:rPr lang="en-US" smtClean="0"/>
              <a:t>Installation zip file cleanup</a:t>
            </a:r>
          </a:p>
          <a:p>
            <a:pPr eaLnBrk="1" hangingPunct="1"/>
            <a:r>
              <a:rPr lang="en-US" smtClean="0"/>
              <a:t>Cyclic dependency among JARs</a:t>
            </a:r>
          </a:p>
          <a:p>
            <a:pPr eaLnBrk="1" hangingPunct="1">
              <a:buFontTx/>
              <a:buNone/>
            </a:pPr>
            <a:r>
              <a:rPr lang="en-US" smtClean="0"/>
              <a:t>In v2.0:</a:t>
            </a:r>
          </a:p>
          <a:p>
            <a:pPr eaLnBrk="1" hangingPunct="1"/>
            <a:r>
              <a:rPr lang="en-US" smtClean="0"/>
              <a:t>Removed non-domain model attributes from POJOs</a:t>
            </a:r>
          </a:p>
          <a:p>
            <a:pPr eaLnBrk="1" hangingPunct="1"/>
            <a:r>
              <a:rPr lang="en-US" smtClean="0"/>
              <a:t>Cleanup of duplicate and unused JARs</a:t>
            </a:r>
          </a:p>
          <a:p>
            <a:pPr eaLnBrk="1" hangingPunct="1"/>
            <a:r>
              <a:rPr lang="en-US" smtClean="0"/>
              <a:t>Code auto generation based on UML model using caCORE</a:t>
            </a:r>
          </a:p>
          <a:p>
            <a:pPr eaLnBrk="1" hangingPunct="1"/>
            <a:r>
              <a:rPr lang="en-US" smtClean="0"/>
              <a:t>DE API client API (junk files, better examples files, integrated API)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eaLnBrk="1" hangingPunct="1"/>
            <a:r>
              <a:rPr lang="en-US" smtClean="0"/>
              <a:t>Day 1 Agenda – Morning</a:t>
            </a:r>
          </a:p>
        </p:txBody>
      </p:sp>
      <p:sp>
        <p:nvSpPr>
          <p:cNvPr id="3" name="Content Placeholder 2"/>
          <p:cNvSpPr>
            <a:spLocks noGrp="1"/>
          </p:cNvSpPr>
          <p:nvPr>
            <p:ph idx="1"/>
          </p:nvPr>
        </p:nvSpPr>
        <p:spPr/>
        <p:txBody>
          <a:bodyPr>
            <a:normAutofit/>
          </a:bodyPr>
          <a:lstStyle/>
          <a:p>
            <a:pPr eaLnBrk="1" hangingPunct="1">
              <a:defRPr/>
            </a:pPr>
            <a:r>
              <a:rPr lang="en-US" dirty="0" smtClean="0">
                <a:solidFill>
                  <a:schemeClr val="bg1">
                    <a:lumMod val="65000"/>
                  </a:schemeClr>
                </a:solidFill>
              </a:rPr>
              <a:t>Introduction to caTissue [PRESENTATION – 1 hour]</a:t>
            </a:r>
          </a:p>
          <a:p>
            <a:pPr lvl="1" eaLnBrk="1" hangingPunct="1">
              <a:defRPr/>
            </a:pPr>
            <a:r>
              <a:rPr lang="en-US" dirty="0" smtClean="0">
                <a:solidFill>
                  <a:schemeClr val="bg1">
                    <a:lumMod val="65000"/>
                  </a:schemeClr>
                </a:solidFill>
              </a:rPr>
              <a:t>Background</a:t>
            </a:r>
          </a:p>
          <a:p>
            <a:pPr lvl="1" eaLnBrk="1" hangingPunct="1">
              <a:defRPr/>
            </a:pPr>
            <a:r>
              <a:rPr lang="en-US" dirty="0" smtClean="0">
                <a:solidFill>
                  <a:srgbClr val="A6A6A6"/>
                </a:solidFill>
              </a:rPr>
              <a:t>Architecture and Data Model</a:t>
            </a:r>
          </a:p>
          <a:p>
            <a:pPr lvl="1" eaLnBrk="1" hangingPunct="1">
              <a:defRPr/>
            </a:pPr>
            <a:r>
              <a:rPr lang="en-US" dirty="0" smtClean="0">
                <a:solidFill>
                  <a:schemeClr val="bg1">
                    <a:lumMod val="65000"/>
                  </a:schemeClr>
                </a:solidFill>
              </a:rPr>
              <a:t>Codebase</a:t>
            </a:r>
          </a:p>
          <a:p>
            <a:pPr eaLnBrk="1" hangingPunct="1">
              <a:defRPr/>
            </a:pPr>
            <a:r>
              <a:rPr lang="en-US" dirty="0" smtClean="0"/>
              <a:t>Break [15 </a:t>
            </a:r>
            <a:r>
              <a:rPr lang="en-US" dirty="0" err="1" smtClean="0"/>
              <a:t>mins</a:t>
            </a:r>
            <a:r>
              <a:rPr lang="en-US" dirty="0" smtClean="0"/>
              <a:t>]</a:t>
            </a:r>
          </a:p>
          <a:p>
            <a:pPr eaLnBrk="1" hangingPunct="1">
              <a:defRPr/>
            </a:pPr>
            <a:r>
              <a:rPr lang="en-US" dirty="0" smtClean="0"/>
              <a:t>Building, Exploring the Code [HANDS-ON – 1 hour]</a:t>
            </a:r>
          </a:p>
          <a:p>
            <a:pPr eaLnBrk="1" hangingPunct="1">
              <a:defRPr/>
            </a:pPr>
            <a:r>
              <a:rPr lang="en-US" dirty="0" smtClean="0">
                <a:solidFill>
                  <a:schemeClr val="bg1">
                    <a:lumMod val="65000"/>
                  </a:schemeClr>
                </a:solidFill>
              </a:rPr>
              <a:t>Break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Code Extension Points [PRESENTATION –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Extension Walk-Through [DEMO – 30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Break for Lunch [1 hour]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en-US" smtClean="0"/>
              <a:t>Building, Exploring the Code</a:t>
            </a:r>
          </a:p>
        </p:txBody>
      </p:sp>
      <p:sp>
        <p:nvSpPr>
          <p:cNvPr id="77826" name="Content Placeholder 2"/>
          <p:cNvSpPr>
            <a:spLocks noGrp="1"/>
          </p:cNvSpPr>
          <p:nvPr>
            <p:ph idx="1"/>
          </p:nvPr>
        </p:nvSpPr>
        <p:spPr/>
        <p:txBody>
          <a:bodyPr/>
          <a:lstStyle/>
          <a:p>
            <a:pPr eaLnBrk="1" hangingPunct="1"/>
            <a:r>
              <a:rPr lang="en-US" smtClean="0"/>
              <a:t>Goal #1: install all pre-requisites</a:t>
            </a:r>
          </a:p>
          <a:p>
            <a:pPr lvl="1" eaLnBrk="1" hangingPunct="1"/>
            <a:r>
              <a:rPr lang="en-US" smtClean="0"/>
              <a:t>SVN Client, Java, Ant, Database, Eclipse (optional)</a:t>
            </a:r>
          </a:p>
          <a:p>
            <a:pPr eaLnBrk="1" hangingPunct="1"/>
            <a:r>
              <a:rPr lang="en-US" smtClean="0"/>
              <a:t>Goal #2: build caTissue</a:t>
            </a:r>
          </a:p>
          <a:p>
            <a:pPr lvl="1" eaLnBrk="1" hangingPunct="1"/>
            <a:r>
              <a:rPr lang="en-US" smtClean="0"/>
              <a:t>Ant</a:t>
            </a:r>
          </a:p>
          <a:p>
            <a:pPr eaLnBrk="1" hangingPunct="1"/>
            <a:r>
              <a:rPr lang="en-US" smtClean="0"/>
              <a:t>Goal #3: explore codebase</a:t>
            </a:r>
          </a:p>
          <a:p>
            <a:pPr lvl="1" eaLnBrk="1" hangingPunct="1"/>
            <a:r>
              <a:rPr lang="en-US" smtClean="0"/>
              <a:t>Notepad (harder) or Eclipse (easier)</a:t>
            </a:r>
          </a:p>
          <a:p>
            <a:pPr eaLnBrk="1" hangingPunct="1"/>
            <a:r>
              <a:rPr lang="en-US" smtClean="0"/>
              <a:t>Goal #4: don’t strangle your computer </a:t>
            </a:r>
            <a:r>
              <a:rPr lang="en-US" smtClean="0">
                <a:sym typeface="Wingdings" pitchFamily="2" charset="2"/>
              </a:rPr>
              <a:t></a:t>
            </a:r>
          </a:p>
          <a:p>
            <a:pPr lvl="1" eaLnBrk="1" hangingPunct="1"/>
            <a:r>
              <a:rPr lang="en-US" smtClean="0">
                <a:sym typeface="Wingdings" pitchFamily="2" charset="2"/>
              </a:rPr>
              <a:t>Deep breaths, we are here to help</a:t>
            </a:r>
          </a:p>
          <a:p>
            <a:pPr lvl="1" eaLnBrk="1" hangingPunct="1"/>
            <a:endParaRPr lang="en-US" smtClean="0">
              <a:sym typeface="Wingdings" pitchFamily="2" charset="2"/>
            </a:endParaRPr>
          </a:p>
          <a:p>
            <a:pPr eaLnBrk="1" hangingPunct="1"/>
            <a:r>
              <a:rPr lang="en-US" smtClean="0">
                <a:sym typeface="Wingdings" pitchFamily="2" charset="2"/>
              </a:rPr>
              <a:t>Build Instructions:</a:t>
            </a:r>
          </a:p>
          <a:p>
            <a:pPr lvl="1" eaLnBrk="1" hangingPunct="1"/>
            <a:r>
              <a:rPr lang="en-US" smtClean="0"/>
              <a:t>https://wiki.nci.nih.gov/x/kA9hAg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en-US" smtClean="0"/>
              <a:t>Day 1 Agenda – Morning</a:t>
            </a:r>
          </a:p>
        </p:txBody>
      </p:sp>
      <p:sp>
        <p:nvSpPr>
          <p:cNvPr id="3" name="Content Placeholder 2"/>
          <p:cNvSpPr>
            <a:spLocks noGrp="1"/>
          </p:cNvSpPr>
          <p:nvPr>
            <p:ph idx="1"/>
          </p:nvPr>
        </p:nvSpPr>
        <p:spPr/>
        <p:txBody>
          <a:bodyPr>
            <a:normAutofit/>
          </a:bodyPr>
          <a:lstStyle/>
          <a:p>
            <a:pPr eaLnBrk="1" hangingPunct="1">
              <a:defRPr/>
            </a:pPr>
            <a:r>
              <a:rPr lang="en-US" dirty="0" smtClean="0">
                <a:solidFill>
                  <a:schemeClr val="bg1">
                    <a:lumMod val="65000"/>
                  </a:schemeClr>
                </a:solidFill>
              </a:rPr>
              <a:t>Introduction to caTissue [PRESENTATION – 1 hour]</a:t>
            </a:r>
          </a:p>
          <a:p>
            <a:pPr lvl="1" eaLnBrk="1" hangingPunct="1">
              <a:defRPr/>
            </a:pPr>
            <a:r>
              <a:rPr lang="en-US" dirty="0" smtClean="0">
                <a:solidFill>
                  <a:schemeClr val="bg1">
                    <a:lumMod val="65000"/>
                  </a:schemeClr>
                </a:solidFill>
              </a:rPr>
              <a:t>Background</a:t>
            </a:r>
          </a:p>
          <a:p>
            <a:pPr lvl="1" eaLnBrk="1" hangingPunct="1">
              <a:defRPr/>
            </a:pPr>
            <a:r>
              <a:rPr lang="en-US" dirty="0" smtClean="0">
                <a:solidFill>
                  <a:schemeClr val="bg1">
                    <a:lumMod val="65000"/>
                  </a:schemeClr>
                </a:solidFill>
              </a:rPr>
              <a:t>Architecture and Data Model</a:t>
            </a:r>
          </a:p>
          <a:p>
            <a:pPr lvl="1" eaLnBrk="1" hangingPunct="1">
              <a:defRPr/>
            </a:pPr>
            <a:r>
              <a:rPr lang="en-US" dirty="0" smtClean="0">
                <a:solidFill>
                  <a:schemeClr val="bg1">
                    <a:lumMod val="65000"/>
                  </a:schemeClr>
                </a:solidFill>
              </a:rPr>
              <a:t>Codebase</a:t>
            </a:r>
          </a:p>
          <a:p>
            <a:pPr eaLnBrk="1" hangingPunct="1">
              <a:defRPr/>
            </a:pPr>
            <a:r>
              <a:rPr lang="en-US" dirty="0" smtClean="0">
                <a:solidFill>
                  <a:schemeClr val="bg1">
                    <a:lumMod val="65000"/>
                  </a:schemeClr>
                </a:solidFill>
              </a:rPr>
              <a:t>Break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Building, Exploring the Code [HANDS-ON – 1 hour]</a:t>
            </a:r>
          </a:p>
          <a:p>
            <a:pPr eaLnBrk="1" hangingPunct="1">
              <a:defRPr/>
            </a:pPr>
            <a:r>
              <a:rPr lang="en-US" dirty="0" smtClean="0"/>
              <a:t>Break [15 </a:t>
            </a:r>
            <a:r>
              <a:rPr lang="en-US" dirty="0" err="1" smtClean="0"/>
              <a:t>mins</a:t>
            </a:r>
            <a:r>
              <a:rPr lang="en-US" dirty="0" smtClean="0"/>
              <a:t>]</a:t>
            </a:r>
          </a:p>
          <a:p>
            <a:pPr eaLnBrk="1" hangingPunct="1">
              <a:defRPr/>
            </a:pPr>
            <a:r>
              <a:rPr lang="en-US" dirty="0" smtClean="0"/>
              <a:t>Development Process [PRESENTATION – 15 </a:t>
            </a:r>
            <a:r>
              <a:rPr lang="en-US" dirty="0" err="1" smtClean="0"/>
              <a:t>mins</a:t>
            </a:r>
            <a:r>
              <a:rPr lang="en-US" dirty="0" smtClean="0"/>
              <a:t>]</a:t>
            </a:r>
          </a:p>
          <a:p>
            <a:pPr eaLnBrk="1" hangingPunct="1">
              <a:defRPr/>
            </a:pPr>
            <a:r>
              <a:rPr lang="en-US" dirty="0" smtClean="0">
                <a:solidFill>
                  <a:schemeClr val="bg1">
                    <a:lumMod val="65000"/>
                  </a:schemeClr>
                </a:solidFill>
              </a:rPr>
              <a:t>Extension Walk-Through [DEMO – 30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Break for Lunch [1 hour]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idx="4294967295"/>
          </p:nvPr>
        </p:nvSpPr>
        <p:spPr/>
        <p:txBody>
          <a:bodyPr/>
          <a:lstStyle/>
          <a:p>
            <a:pPr eaLnBrk="1" hangingPunct="1"/>
            <a:r>
              <a:rPr lang="en-US" smtClean="0"/>
              <a:t>Development Process</a:t>
            </a:r>
          </a:p>
        </p:txBody>
      </p:sp>
      <p:sp>
        <p:nvSpPr>
          <p:cNvPr id="81922" name="Content Placeholder 2"/>
          <p:cNvSpPr>
            <a:spLocks noGrp="1"/>
          </p:cNvSpPr>
          <p:nvPr>
            <p:ph idx="4294967295"/>
          </p:nvPr>
        </p:nvSpPr>
        <p:spPr>
          <a:xfrm>
            <a:off x="381000" y="1219200"/>
            <a:ext cx="8458200" cy="304800"/>
          </a:xfrm>
        </p:spPr>
        <p:txBody>
          <a:bodyPr/>
          <a:lstStyle/>
          <a:p>
            <a:pPr algn="ctr" eaLnBrk="1" hangingPunct="1">
              <a:buClrTx/>
              <a:buFontTx/>
              <a:buNone/>
            </a:pPr>
            <a:r>
              <a:rPr lang="en-US" sz="1600" smtClean="0"/>
              <a:t>One day in the life of caTissue developer</a:t>
            </a:r>
          </a:p>
          <a:p>
            <a:pPr algn="ctr" eaLnBrk="1" hangingPunct="1">
              <a:buClrTx/>
              <a:buFontTx/>
              <a:buNone/>
            </a:pPr>
            <a:r>
              <a:rPr lang="en-US" sz="1600" smtClean="0"/>
              <a:t>Routine coding</a:t>
            </a:r>
          </a:p>
          <a:p>
            <a:pPr eaLnBrk="1" hangingPunct="1">
              <a:buClrTx/>
            </a:pPr>
            <a:endParaRPr lang="en-US" sz="1600" smtClean="0"/>
          </a:p>
        </p:txBody>
      </p:sp>
      <p:pic>
        <p:nvPicPr>
          <p:cNvPr id="81923" name="Picture 5" descr="Jamboree"/>
          <p:cNvPicPr>
            <a:picLocks noChangeAspect="1" noChangeArrowheads="1"/>
          </p:cNvPicPr>
          <p:nvPr/>
        </p:nvPicPr>
        <p:blipFill>
          <a:blip r:embed="rId3"/>
          <a:srcRect/>
          <a:stretch>
            <a:fillRect/>
          </a:stretch>
        </p:blipFill>
        <p:spPr bwMode="auto">
          <a:xfrm>
            <a:off x="1981200" y="2057400"/>
            <a:ext cx="4672013" cy="332263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en-US" smtClean="0"/>
              <a:t>Development Process</a:t>
            </a:r>
          </a:p>
        </p:txBody>
      </p:sp>
      <p:sp>
        <p:nvSpPr>
          <p:cNvPr id="83970" name="Content Placeholder 2"/>
          <p:cNvSpPr>
            <a:spLocks noGrp="1"/>
          </p:cNvSpPr>
          <p:nvPr>
            <p:ph idx="1"/>
          </p:nvPr>
        </p:nvSpPr>
        <p:spPr>
          <a:xfrm>
            <a:off x="381000" y="1219200"/>
            <a:ext cx="8458200" cy="304800"/>
          </a:xfrm>
        </p:spPr>
        <p:txBody>
          <a:bodyPr/>
          <a:lstStyle/>
          <a:p>
            <a:pPr algn="ctr" eaLnBrk="1" hangingPunct="1">
              <a:buFontTx/>
              <a:buNone/>
            </a:pPr>
            <a:r>
              <a:rPr lang="en-US" sz="1600" smtClean="0"/>
              <a:t>Another day in the life of caTissue developer</a:t>
            </a:r>
          </a:p>
          <a:p>
            <a:pPr algn="ctr" eaLnBrk="1" hangingPunct="1">
              <a:buFontTx/>
              <a:buNone/>
            </a:pPr>
            <a:r>
              <a:rPr lang="en-US" sz="1600" smtClean="0"/>
              <a:t>Add a new field or a new class </a:t>
            </a:r>
          </a:p>
          <a:p>
            <a:pPr eaLnBrk="1" hangingPunct="1"/>
            <a:endParaRPr lang="en-US" sz="1600" smtClean="0"/>
          </a:p>
        </p:txBody>
      </p:sp>
      <p:pic>
        <p:nvPicPr>
          <p:cNvPr id="83971" name="Picture 4" descr="Jamboree"/>
          <p:cNvPicPr>
            <a:picLocks noChangeAspect="1" noChangeArrowheads="1"/>
          </p:cNvPicPr>
          <p:nvPr/>
        </p:nvPicPr>
        <p:blipFill>
          <a:blip r:embed="rId3"/>
          <a:srcRect/>
          <a:stretch>
            <a:fillRect/>
          </a:stretch>
        </p:blipFill>
        <p:spPr bwMode="auto">
          <a:xfrm>
            <a:off x="2209800" y="1843088"/>
            <a:ext cx="5029200" cy="4938712"/>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en-US" smtClean="0"/>
              <a:t>Extension Walk-Through:</a:t>
            </a:r>
            <a:br>
              <a:rPr lang="en-US" smtClean="0"/>
            </a:br>
            <a:r>
              <a:rPr lang="en-US" smtClean="0"/>
              <a:t>Demonstration</a:t>
            </a:r>
          </a:p>
        </p:txBody>
      </p:sp>
      <p:sp>
        <p:nvSpPr>
          <p:cNvPr id="86018" name="Content Placeholder 2"/>
          <p:cNvSpPr>
            <a:spLocks noGrp="1"/>
          </p:cNvSpPr>
          <p:nvPr>
            <p:ph idx="1"/>
          </p:nvPr>
        </p:nvSpPr>
        <p:spPr/>
        <p:txBody>
          <a:bodyPr/>
          <a:lstStyle/>
          <a:p>
            <a:pPr eaLnBrk="1" hangingPunct="1"/>
            <a:endParaRPr lang="en-US" sz="3200" smtClean="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en-US" smtClean="0"/>
              <a:t>Day 1 Agenda – Morning</a:t>
            </a:r>
          </a:p>
        </p:txBody>
      </p:sp>
      <p:sp>
        <p:nvSpPr>
          <p:cNvPr id="3" name="Content Placeholder 2"/>
          <p:cNvSpPr>
            <a:spLocks noGrp="1"/>
          </p:cNvSpPr>
          <p:nvPr>
            <p:ph idx="1"/>
          </p:nvPr>
        </p:nvSpPr>
        <p:spPr/>
        <p:txBody>
          <a:bodyPr>
            <a:normAutofit/>
          </a:bodyPr>
          <a:lstStyle/>
          <a:p>
            <a:pPr eaLnBrk="1" hangingPunct="1">
              <a:defRPr/>
            </a:pPr>
            <a:r>
              <a:rPr lang="en-US" dirty="0" smtClean="0">
                <a:solidFill>
                  <a:schemeClr val="bg1">
                    <a:lumMod val="65000"/>
                  </a:schemeClr>
                </a:solidFill>
              </a:rPr>
              <a:t>Introduction to caTissue [PRESENTATION – 1 hour]</a:t>
            </a:r>
          </a:p>
          <a:p>
            <a:pPr lvl="1" eaLnBrk="1" hangingPunct="1">
              <a:defRPr/>
            </a:pPr>
            <a:r>
              <a:rPr lang="en-US" dirty="0" smtClean="0">
                <a:solidFill>
                  <a:schemeClr val="bg1">
                    <a:lumMod val="65000"/>
                  </a:schemeClr>
                </a:solidFill>
              </a:rPr>
              <a:t>Background</a:t>
            </a:r>
          </a:p>
          <a:p>
            <a:pPr lvl="1" eaLnBrk="1" hangingPunct="1">
              <a:defRPr/>
            </a:pPr>
            <a:r>
              <a:rPr lang="en-US" dirty="0" smtClean="0">
                <a:solidFill>
                  <a:schemeClr val="bg1">
                    <a:lumMod val="65000"/>
                  </a:schemeClr>
                </a:solidFill>
              </a:rPr>
              <a:t>Architecture and Data Model</a:t>
            </a:r>
          </a:p>
          <a:p>
            <a:pPr lvl="1" eaLnBrk="1" hangingPunct="1">
              <a:defRPr/>
            </a:pPr>
            <a:r>
              <a:rPr lang="en-US" dirty="0" smtClean="0">
                <a:solidFill>
                  <a:schemeClr val="bg1">
                    <a:lumMod val="65000"/>
                  </a:schemeClr>
                </a:solidFill>
              </a:rPr>
              <a:t>Codebase</a:t>
            </a:r>
          </a:p>
          <a:p>
            <a:pPr eaLnBrk="1" hangingPunct="1">
              <a:defRPr/>
            </a:pPr>
            <a:r>
              <a:rPr lang="en-US" dirty="0" smtClean="0">
                <a:solidFill>
                  <a:schemeClr val="bg1">
                    <a:lumMod val="65000"/>
                  </a:schemeClr>
                </a:solidFill>
              </a:rPr>
              <a:t>Break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Building, Exploring the Code [HANDS-ON – 1 hour]</a:t>
            </a:r>
          </a:p>
          <a:p>
            <a:pPr eaLnBrk="1" hangingPunct="1">
              <a:defRPr/>
            </a:pPr>
            <a:r>
              <a:rPr lang="en-US" dirty="0" smtClean="0">
                <a:solidFill>
                  <a:schemeClr val="bg1">
                    <a:lumMod val="65000"/>
                  </a:schemeClr>
                </a:solidFill>
              </a:rPr>
              <a:t>Break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Development Process [PRESENTATION –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Extension Walk-Through [DEMO – 30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t>Break for Lunch [1 hour]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Introduction to caTissue:</a:t>
            </a:r>
            <a:br>
              <a:rPr lang="en-US" smtClean="0"/>
            </a:br>
            <a:r>
              <a:rPr lang="en-US" smtClean="0"/>
              <a:t>Development Team</a:t>
            </a:r>
          </a:p>
        </p:txBody>
      </p:sp>
      <p:pic>
        <p:nvPicPr>
          <p:cNvPr id="19458" name="Content Placeholder 3"/>
          <p:cNvPicPr>
            <a:picLocks noGrp="1" noChangeAspect="1"/>
          </p:cNvPicPr>
          <p:nvPr>
            <p:ph idx="1"/>
          </p:nvPr>
        </p:nvPicPr>
        <p:blipFill>
          <a:blip r:embed="rId3"/>
          <a:srcRect/>
          <a:stretch>
            <a:fillRect/>
          </a:stretch>
        </p:blipFill>
        <p:spPr>
          <a:xfrm>
            <a:off x="1412875" y="1447800"/>
            <a:ext cx="6394450" cy="4953000"/>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en-US" smtClean="0"/>
              <a:t>Day 1 Agenda – Afternoon</a:t>
            </a:r>
          </a:p>
        </p:txBody>
      </p:sp>
      <p:sp>
        <p:nvSpPr>
          <p:cNvPr id="90114" name="Content Placeholder 2"/>
          <p:cNvSpPr>
            <a:spLocks noGrp="1"/>
          </p:cNvSpPr>
          <p:nvPr>
            <p:ph idx="1"/>
          </p:nvPr>
        </p:nvSpPr>
        <p:spPr/>
        <p:txBody>
          <a:bodyPr/>
          <a:lstStyle/>
          <a:p>
            <a:pPr eaLnBrk="1" hangingPunct="1"/>
            <a:r>
              <a:rPr lang="en-US" smtClean="0"/>
              <a:t>Extension &amp; Integration [PRESENTATION – 15 mins]</a:t>
            </a:r>
          </a:p>
          <a:p>
            <a:pPr eaLnBrk="1" hangingPunct="1"/>
            <a:r>
              <a:rPr lang="en-US" smtClean="0"/>
              <a:t>Future Refactoring Options [DISCUSSION – 1 hour]</a:t>
            </a:r>
          </a:p>
          <a:p>
            <a:pPr eaLnBrk="1" hangingPunct="1"/>
            <a:r>
              <a:rPr lang="en-US" smtClean="0"/>
              <a:t>Break [15 mins]</a:t>
            </a:r>
          </a:p>
          <a:p>
            <a:pPr eaLnBrk="1" hangingPunct="1"/>
            <a:r>
              <a:rPr lang="en-US" smtClean="0"/>
              <a:t>Community Experiences [DISCUSSION - 1.5 hours]</a:t>
            </a:r>
          </a:p>
          <a:p>
            <a:pPr eaLnBrk="1" hangingPunct="1"/>
            <a:r>
              <a:rPr lang="en-US" smtClean="0"/>
              <a:t>Break [15 mins]</a:t>
            </a:r>
          </a:p>
          <a:p>
            <a:pPr eaLnBrk="1" hangingPunct="1"/>
            <a:r>
              <a:rPr lang="en-US" smtClean="0"/>
              <a:t>Group Breakouts – Session A [2 hours]</a:t>
            </a:r>
          </a:p>
          <a:p>
            <a:pPr eaLnBrk="1" hangingPunct="1"/>
            <a:endParaRPr lang="en-US" smtClean="0"/>
          </a:p>
          <a:p>
            <a:pPr eaLnBrk="1" hangingPunct="1"/>
            <a:endParaRPr 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3657600" y="5029200"/>
            <a:ext cx="4953000" cy="1371600"/>
          </a:xfrm>
          <a:prstGeom prst="rect">
            <a:avLst/>
          </a:prstGeom>
          <a:solidFill>
            <a:srgbClr val="A3D7FB"/>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dirty="0">
                <a:solidFill>
                  <a:schemeClr val="tx1"/>
                </a:solidFill>
              </a:rPr>
              <a:t>External Grid Services</a:t>
            </a:r>
            <a:endParaRPr lang="en-US" dirty="0">
              <a:solidFill>
                <a:schemeClr val="tx1"/>
              </a:solidFill>
            </a:endParaRPr>
          </a:p>
        </p:txBody>
      </p:sp>
      <p:sp>
        <p:nvSpPr>
          <p:cNvPr id="91138" name="Title 1"/>
          <p:cNvSpPr>
            <a:spLocks noGrp="1"/>
          </p:cNvSpPr>
          <p:nvPr>
            <p:ph type="title"/>
          </p:nvPr>
        </p:nvSpPr>
        <p:spPr/>
        <p:txBody>
          <a:bodyPr/>
          <a:lstStyle/>
          <a:p>
            <a:pPr eaLnBrk="1" hangingPunct="1"/>
            <a:r>
              <a:rPr lang="en-US" smtClean="0"/>
              <a:t>SOA-based Integration Points</a:t>
            </a:r>
          </a:p>
        </p:txBody>
      </p:sp>
      <p:sp>
        <p:nvSpPr>
          <p:cNvPr id="91139" name="Content Placeholder 2"/>
          <p:cNvSpPr>
            <a:spLocks noGrp="1"/>
          </p:cNvSpPr>
          <p:nvPr>
            <p:ph idx="1"/>
          </p:nvPr>
        </p:nvSpPr>
        <p:spPr>
          <a:xfrm>
            <a:off x="185738" y="1193800"/>
            <a:ext cx="8458200" cy="4953000"/>
          </a:xfrm>
        </p:spPr>
        <p:txBody>
          <a:bodyPr/>
          <a:lstStyle/>
          <a:p>
            <a:pPr eaLnBrk="1" hangingPunct="1">
              <a:buFontTx/>
              <a:buNone/>
            </a:pPr>
            <a:r>
              <a:rPr lang="en-US" smtClean="0"/>
              <a:t>Extensions</a:t>
            </a:r>
          </a:p>
        </p:txBody>
      </p:sp>
      <p:cxnSp>
        <p:nvCxnSpPr>
          <p:cNvPr id="6" name="Straight Connector 5"/>
          <p:cNvCxnSpPr/>
          <p:nvPr/>
        </p:nvCxnSpPr>
        <p:spPr>
          <a:xfrm rot="5400000">
            <a:off x="5989637" y="3651251"/>
            <a:ext cx="2765425"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H="1">
            <a:off x="1397794" y="4288632"/>
            <a:ext cx="4117975" cy="158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465137" y="4344988"/>
            <a:ext cx="4156075" cy="3175"/>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143" name="TextBox 8"/>
          <p:cNvSpPr txBox="1">
            <a:spLocks noChangeArrowheads="1"/>
          </p:cNvSpPr>
          <p:nvPr/>
        </p:nvSpPr>
        <p:spPr bwMode="auto">
          <a:xfrm>
            <a:off x="152400" y="1730375"/>
            <a:ext cx="1209675" cy="307975"/>
          </a:xfrm>
          <a:prstGeom prst="rect">
            <a:avLst/>
          </a:prstGeom>
          <a:noFill/>
          <a:ln w="9525">
            <a:noFill/>
            <a:miter lim="800000"/>
            <a:headEnd/>
            <a:tailEnd/>
          </a:ln>
        </p:spPr>
        <p:txBody>
          <a:bodyPr wrap="none">
            <a:spAutoFit/>
          </a:bodyPr>
          <a:lstStyle/>
          <a:p>
            <a:r>
              <a:rPr lang="en-US" sz="1400" b="1"/>
              <a:t>Client Layer</a:t>
            </a:r>
          </a:p>
        </p:txBody>
      </p:sp>
      <p:sp>
        <p:nvSpPr>
          <p:cNvPr id="91144" name="TextBox 9"/>
          <p:cNvSpPr txBox="1">
            <a:spLocks noChangeArrowheads="1"/>
          </p:cNvSpPr>
          <p:nvPr/>
        </p:nvSpPr>
        <p:spPr bwMode="auto">
          <a:xfrm>
            <a:off x="1689100" y="1730375"/>
            <a:ext cx="1795463" cy="307975"/>
          </a:xfrm>
          <a:prstGeom prst="rect">
            <a:avLst/>
          </a:prstGeom>
          <a:noFill/>
          <a:ln w="9525">
            <a:noFill/>
            <a:miter lim="800000"/>
            <a:headEnd/>
            <a:tailEnd/>
          </a:ln>
        </p:spPr>
        <p:txBody>
          <a:bodyPr wrap="none">
            <a:spAutoFit/>
          </a:bodyPr>
          <a:lstStyle/>
          <a:p>
            <a:r>
              <a:rPr lang="en-US" sz="1400" b="1"/>
              <a:t>Presentation Layer</a:t>
            </a:r>
          </a:p>
        </p:txBody>
      </p:sp>
      <p:sp>
        <p:nvSpPr>
          <p:cNvPr id="91145" name="TextBox 10"/>
          <p:cNvSpPr txBox="1">
            <a:spLocks noChangeArrowheads="1"/>
          </p:cNvSpPr>
          <p:nvPr/>
        </p:nvSpPr>
        <p:spPr bwMode="auto">
          <a:xfrm>
            <a:off x="3916363" y="1730375"/>
            <a:ext cx="1506537" cy="307975"/>
          </a:xfrm>
          <a:prstGeom prst="rect">
            <a:avLst/>
          </a:prstGeom>
          <a:noFill/>
          <a:ln w="9525">
            <a:noFill/>
            <a:miter lim="800000"/>
            <a:headEnd/>
            <a:tailEnd/>
          </a:ln>
        </p:spPr>
        <p:txBody>
          <a:bodyPr wrap="none">
            <a:spAutoFit/>
          </a:bodyPr>
          <a:lstStyle/>
          <a:p>
            <a:r>
              <a:rPr lang="en-US" sz="1400" b="1"/>
              <a:t>Business Layer</a:t>
            </a:r>
          </a:p>
        </p:txBody>
      </p:sp>
      <p:sp>
        <p:nvSpPr>
          <p:cNvPr id="91146" name="TextBox 11"/>
          <p:cNvSpPr txBox="1">
            <a:spLocks noChangeArrowheads="1"/>
          </p:cNvSpPr>
          <p:nvPr/>
        </p:nvSpPr>
        <p:spPr bwMode="auto">
          <a:xfrm>
            <a:off x="7540625" y="1692275"/>
            <a:ext cx="1330325" cy="307975"/>
          </a:xfrm>
          <a:prstGeom prst="rect">
            <a:avLst/>
          </a:prstGeom>
          <a:noFill/>
          <a:ln w="9525">
            <a:noFill/>
            <a:miter lim="800000"/>
            <a:headEnd/>
            <a:tailEnd/>
          </a:ln>
        </p:spPr>
        <p:txBody>
          <a:bodyPr wrap="none">
            <a:spAutoFit/>
          </a:bodyPr>
          <a:lstStyle/>
          <a:p>
            <a:r>
              <a:rPr lang="en-US" sz="1400" b="1"/>
              <a:t>Data Sources</a:t>
            </a:r>
          </a:p>
        </p:txBody>
      </p:sp>
      <p:sp>
        <p:nvSpPr>
          <p:cNvPr id="13" name="Cube 12"/>
          <p:cNvSpPr/>
          <p:nvPr/>
        </p:nvSpPr>
        <p:spPr>
          <a:xfrm>
            <a:off x="190805" y="2921637"/>
            <a:ext cx="1036935" cy="691291"/>
          </a:xfrm>
          <a:prstGeom prst="cube">
            <a:avLst/>
          </a:prstGeom>
          <a:solidFill>
            <a:srgbClr val="248B8B"/>
          </a:solidFill>
          <a:ln>
            <a:gradFill>
              <a:gsLst>
                <a:gs pos="0">
                  <a:srgbClr val="2FC1B3"/>
                </a:gs>
                <a:gs pos="50000">
                  <a:schemeClr val="accent1">
                    <a:shade val="67500"/>
                    <a:satMod val="115000"/>
                  </a:schemeClr>
                </a:gs>
                <a:gs pos="100000">
                  <a:schemeClr val="accent1">
                    <a:shade val="100000"/>
                    <a:satMod val="11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Web Browser</a:t>
            </a:r>
          </a:p>
          <a:p>
            <a:pPr algn="ctr">
              <a:defRPr/>
            </a:pPr>
            <a:endParaRPr lang="en-US" sz="1200" dirty="0"/>
          </a:p>
        </p:txBody>
      </p:sp>
      <p:sp>
        <p:nvSpPr>
          <p:cNvPr id="14" name="Cube 13"/>
          <p:cNvSpPr/>
          <p:nvPr/>
        </p:nvSpPr>
        <p:spPr>
          <a:xfrm>
            <a:off x="190805" y="3804953"/>
            <a:ext cx="1036935" cy="691291"/>
          </a:xfrm>
          <a:prstGeom prst="cube">
            <a:avLst/>
          </a:prstGeom>
          <a:solidFill>
            <a:srgbClr val="248B8B"/>
          </a:solidFill>
          <a:ln>
            <a:gradFill>
              <a:gsLst>
                <a:gs pos="0">
                  <a:srgbClr val="2FC1B3"/>
                </a:gs>
                <a:gs pos="50000">
                  <a:schemeClr val="accent1">
                    <a:shade val="67500"/>
                    <a:satMod val="115000"/>
                  </a:schemeClr>
                </a:gs>
                <a:gs pos="100000">
                  <a:schemeClr val="accent1">
                    <a:shade val="100000"/>
                    <a:satMod val="11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JAVA Apps</a:t>
            </a:r>
          </a:p>
          <a:p>
            <a:pPr algn="ctr">
              <a:defRPr/>
            </a:pPr>
            <a:endParaRPr lang="en-US" sz="1200" dirty="0"/>
          </a:p>
        </p:txBody>
      </p:sp>
      <p:sp>
        <p:nvSpPr>
          <p:cNvPr id="15" name="Rectangle 14"/>
          <p:cNvSpPr/>
          <p:nvPr/>
        </p:nvSpPr>
        <p:spPr>
          <a:xfrm>
            <a:off x="1266825" y="2422525"/>
            <a:ext cx="690563" cy="422275"/>
          </a:xfrm>
          <a:prstGeom prst="rect">
            <a:avLst/>
          </a:prstGeom>
          <a:solidFill>
            <a:srgbClr val="30C2C3"/>
          </a:solidFill>
          <a:effectLst>
            <a:outerShdw blurRad="25400" dist="101600" dir="126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HTML</a:t>
            </a:r>
            <a:endParaRPr lang="en-US" sz="1200" dirty="0">
              <a:solidFill>
                <a:schemeClr val="tx1"/>
              </a:solidFill>
            </a:endParaRPr>
          </a:p>
        </p:txBody>
      </p:sp>
      <p:sp>
        <p:nvSpPr>
          <p:cNvPr id="16" name="Rectangle 15"/>
          <p:cNvSpPr/>
          <p:nvPr/>
        </p:nvSpPr>
        <p:spPr>
          <a:xfrm>
            <a:off x="1266825" y="4495800"/>
            <a:ext cx="690563" cy="422275"/>
          </a:xfrm>
          <a:prstGeom prst="rect">
            <a:avLst/>
          </a:prstGeom>
          <a:solidFill>
            <a:srgbClr val="30C2C3"/>
          </a:solidFill>
          <a:effectLst>
            <a:outerShdw blurRad="25400" dist="101600" dir="126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Object</a:t>
            </a:r>
            <a:endParaRPr lang="en-US" sz="1200" dirty="0">
              <a:solidFill>
                <a:schemeClr val="tx1"/>
              </a:solidFill>
            </a:endParaRPr>
          </a:p>
        </p:txBody>
      </p:sp>
      <p:cxnSp>
        <p:nvCxnSpPr>
          <p:cNvPr id="17" name="Straight Arrow Connector 16"/>
          <p:cNvCxnSpPr>
            <a:stCxn id="13" idx="5"/>
            <a:endCxn id="15" idx="2"/>
          </p:cNvCxnSpPr>
          <p:nvPr/>
        </p:nvCxnSpPr>
        <p:spPr>
          <a:xfrm flipV="1">
            <a:off x="1227138" y="2844800"/>
            <a:ext cx="384175" cy="336550"/>
          </a:xfrm>
          <a:prstGeom prst="straightConnector1">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6" idx="0"/>
          </p:cNvCxnSpPr>
          <p:nvPr/>
        </p:nvCxnSpPr>
        <p:spPr>
          <a:xfrm rot="16200000" flipH="1">
            <a:off x="1222376" y="4106862"/>
            <a:ext cx="393700" cy="384175"/>
          </a:xfrm>
          <a:prstGeom prst="straightConnector1">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Cube 18"/>
          <p:cNvSpPr/>
          <p:nvPr/>
        </p:nvSpPr>
        <p:spPr>
          <a:xfrm>
            <a:off x="2033588" y="2306638"/>
            <a:ext cx="1344612" cy="2535237"/>
          </a:xfrm>
          <a:prstGeom prst="cube">
            <a:avLst>
              <a:gd name="adj" fmla="val 13982"/>
            </a:avLst>
          </a:prstGeom>
          <a:solidFill>
            <a:srgbClr val="8BA6B9"/>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rgbClr val="FFFF00"/>
                </a:solidFill>
              </a:rPr>
              <a:t>Web Server</a:t>
            </a:r>
            <a:endParaRPr lang="en-US" sz="1200" dirty="0">
              <a:solidFill>
                <a:srgbClr val="FFFF00"/>
              </a:solidFill>
            </a:endParaRPr>
          </a:p>
        </p:txBody>
      </p:sp>
      <p:sp>
        <p:nvSpPr>
          <p:cNvPr id="20" name="Cube 19"/>
          <p:cNvSpPr/>
          <p:nvPr/>
        </p:nvSpPr>
        <p:spPr>
          <a:xfrm>
            <a:off x="2111375" y="2768600"/>
            <a:ext cx="1074738" cy="1997075"/>
          </a:xfrm>
          <a:prstGeom prst="cube">
            <a:avLst>
              <a:gd name="adj" fmla="val 13073"/>
            </a:avLst>
          </a:prstGeom>
          <a:solidFill>
            <a:srgbClr val="1189BC"/>
          </a:solidFill>
          <a:ln>
            <a:solidFill>
              <a:srgbClr val="1189BC"/>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latin typeface="Arial Narrow" pitchFamily="34" charset="0"/>
              </a:rPr>
              <a:t>Struts Framework</a:t>
            </a:r>
          </a:p>
        </p:txBody>
      </p:sp>
      <p:sp>
        <p:nvSpPr>
          <p:cNvPr id="21" name="Cube 20"/>
          <p:cNvSpPr/>
          <p:nvPr/>
        </p:nvSpPr>
        <p:spPr>
          <a:xfrm>
            <a:off x="2149475" y="3344863"/>
            <a:ext cx="844550" cy="268287"/>
          </a:xfrm>
          <a:prstGeom prst="cube">
            <a:avLst>
              <a:gd name="adj" fmla="val 16733"/>
            </a:avLst>
          </a:prstGeom>
          <a:solidFill>
            <a:srgbClr val="8257B3"/>
          </a:solidFill>
          <a:ln>
            <a:solidFill>
              <a:srgbClr val="8257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ActionServlet</a:t>
            </a:r>
          </a:p>
        </p:txBody>
      </p:sp>
      <p:sp>
        <p:nvSpPr>
          <p:cNvPr id="22" name="Cube 21"/>
          <p:cNvSpPr/>
          <p:nvPr/>
        </p:nvSpPr>
        <p:spPr>
          <a:xfrm>
            <a:off x="2149475" y="3689350"/>
            <a:ext cx="844550" cy="230188"/>
          </a:xfrm>
          <a:prstGeom prst="cube">
            <a:avLst>
              <a:gd name="adj" fmla="val 16733"/>
            </a:avLst>
          </a:prstGeom>
          <a:solidFill>
            <a:srgbClr val="8257B3"/>
          </a:solidFill>
          <a:ln>
            <a:solidFill>
              <a:srgbClr val="8257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ActionForm</a:t>
            </a:r>
          </a:p>
        </p:txBody>
      </p:sp>
      <p:sp>
        <p:nvSpPr>
          <p:cNvPr id="23" name="Cube 22"/>
          <p:cNvSpPr/>
          <p:nvPr/>
        </p:nvSpPr>
        <p:spPr>
          <a:xfrm>
            <a:off x="2149475" y="3997325"/>
            <a:ext cx="844550" cy="268288"/>
          </a:xfrm>
          <a:prstGeom prst="cube">
            <a:avLst>
              <a:gd name="adj" fmla="val 16733"/>
            </a:avLst>
          </a:prstGeom>
          <a:solidFill>
            <a:srgbClr val="8257B3"/>
          </a:solidFill>
          <a:ln>
            <a:solidFill>
              <a:srgbClr val="8257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Action</a:t>
            </a:r>
          </a:p>
        </p:txBody>
      </p:sp>
      <p:sp>
        <p:nvSpPr>
          <p:cNvPr id="24" name="Cube 23"/>
          <p:cNvSpPr/>
          <p:nvPr/>
        </p:nvSpPr>
        <p:spPr>
          <a:xfrm>
            <a:off x="2111375" y="4381500"/>
            <a:ext cx="460375" cy="306388"/>
          </a:xfrm>
          <a:prstGeom prst="cube">
            <a:avLst>
              <a:gd name="adj" fmla="val 20867"/>
            </a:avLst>
          </a:prstGeom>
          <a:solidFill>
            <a:srgbClr val="8257B3"/>
          </a:solidFill>
          <a:ln>
            <a:solidFill>
              <a:srgbClr val="8257B3"/>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dirty="0"/>
              <a:t>JSP Engine</a:t>
            </a:r>
          </a:p>
        </p:txBody>
      </p:sp>
      <p:sp>
        <p:nvSpPr>
          <p:cNvPr id="25" name="Cube 24"/>
          <p:cNvSpPr/>
          <p:nvPr/>
        </p:nvSpPr>
        <p:spPr>
          <a:xfrm>
            <a:off x="2609850" y="4381500"/>
            <a:ext cx="461963" cy="306388"/>
          </a:xfrm>
          <a:prstGeom prst="cube">
            <a:avLst>
              <a:gd name="adj" fmla="val 20867"/>
            </a:avLst>
          </a:prstGeom>
          <a:solidFill>
            <a:srgbClr val="8257B3"/>
          </a:solidFill>
          <a:ln>
            <a:solidFill>
              <a:srgbClr val="8257B3"/>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dirty="0"/>
              <a:t>Tiles Engine</a:t>
            </a:r>
          </a:p>
        </p:txBody>
      </p:sp>
      <p:sp>
        <p:nvSpPr>
          <p:cNvPr id="26" name="Cube 25"/>
          <p:cNvSpPr/>
          <p:nvPr/>
        </p:nvSpPr>
        <p:spPr>
          <a:xfrm>
            <a:off x="3532188" y="2384425"/>
            <a:ext cx="768350" cy="306388"/>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Cube 26"/>
          <p:cNvSpPr/>
          <p:nvPr/>
        </p:nvSpPr>
        <p:spPr>
          <a:xfrm>
            <a:off x="3608388" y="2460625"/>
            <a:ext cx="768350" cy="307975"/>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Cube 27"/>
          <p:cNvSpPr/>
          <p:nvPr/>
        </p:nvSpPr>
        <p:spPr>
          <a:xfrm>
            <a:off x="3762375" y="2576513"/>
            <a:ext cx="768350" cy="344487"/>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Domain Objects</a:t>
            </a:r>
            <a:endParaRPr lang="en-US" sz="1000" dirty="0"/>
          </a:p>
        </p:txBody>
      </p:sp>
      <p:sp>
        <p:nvSpPr>
          <p:cNvPr id="29" name="Cube 28"/>
          <p:cNvSpPr/>
          <p:nvPr/>
        </p:nvSpPr>
        <p:spPr>
          <a:xfrm>
            <a:off x="3608388" y="3421063"/>
            <a:ext cx="846137" cy="460375"/>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dirty="0"/>
              <a:t>Business Logic</a:t>
            </a:r>
          </a:p>
          <a:p>
            <a:pPr algn="ctr">
              <a:defRPr/>
            </a:pPr>
            <a:endParaRPr lang="en-US" sz="1000" dirty="0"/>
          </a:p>
        </p:txBody>
      </p:sp>
      <p:sp>
        <p:nvSpPr>
          <p:cNvPr id="30" name="Cube 29"/>
          <p:cNvSpPr/>
          <p:nvPr/>
        </p:nvSpPr>
        <p:spPr>
          <a:xfrm>
            <a:off x="4837113" y="2246313"/>
            <a:ext cx="846137" cy="614362"/>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dirty="0"/>
              <a:t>Data Access Object</a:t>
            </a:r>
          </a:p>
          <a:p>
            <a:pPr algn="ctr">
              <a:defRPr/>
            </a:pPr>
            <a:endParaRPr lang="en-US" sz="1000" dirty="0"/>
          </a:p>
        </p:txBody>
      </p:sp>
      <p:sp>
        <p:nvSpPr>
          <p:cNvPr id="31" name="Cube 30"/>
          <p:cNvSpPr/>
          <p:nvPr/>
        </p:nvSpPr>
        <p:spPr>
          <a:xfrm>
            <a:off x="4606925" y="4197350"/>
            <a:ext cx="998538" cy="460375"/>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dirty="0"/>
              <a:t>EVS caDSR Interface</a:t>
            </a:r>
          </a:p>
          <a:p>
            <a:pPr algn="ctr">
              <a:defRPr/>
            </a:pPr>
            <a:endParaRPr lang="en-US" sz="1000" dirty="0"/>
          </a:p>
        </p:txBody>
      </p:sp>
      <p:sp>
        <p:nvSpPr>
          <p:cNvPr id="32" name="Rectangle 31"/>
          <p:cNvSpPr/>
          <p:nvPr/>
        </p:nvSpPr>
        <p:spPr>
          <a:xfrm>
            <a:off x="7104063" y="2882900"/>
            <a:ext cx="576262" cy="307975"/>
          </a:xfrm>
          <a:prstGeom prst="rect">
            <a:avLst/>
          </a:prstGeom>
          <a:solidFill>
            <a:srgbClr val="30C2C3"/>
          </a:solidFill>
          <a:effectLst>
            <a:outerShdw blurRad="25400" dist="101600" dir="126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dirty="0">
                <a:solidFill>
                  <a:schemeClr val="tx1"/>
                </a:solidFill>
              </a:rPr>
              <a:t>Hibernate</a:t>
            </a:r>
            <a:endParaRPr lang="en-US" sz="1000" dirty="0">
              <a:solidFill>
                <a:schemeClr val="tx1"/>
              </a:solidFill>
            </a:endParaRPr>
          </a:p>
        </p:txBody>
      </p:sp>
      <p:sp>
        <p:nvSpPr>
          <p:cNvPr id="33" name="Rectangle 32"/>
          <p:cNvSpPr/>
          <p:nvPr/>
        </p:nvSpPr>
        <p:spPr>
          <a:xfrm>
            <a:off x="7142163" y="3613150"/>
            <a:ext cx="538162" cy="306388"/>
          </a:xfrm>
          <a:prstGeom prst="rect">
            <a:avLst/>
          </a:prstGeom>
          <a:solidFill>
            <a:srgbClr val="30C2C3"/>
          </a:solidFill>
          <a:effectLst>
            <a:outerShdw blurRad="25400" dist="101600" dir="126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JDBC</a:t>
            </a:r>
            <a:endParaRPr lang="en-US" sz="1000" dirty="0">
              <a:solidFill>
                <a:schemeClr val="tx1"/>
              </a:solidFill>
            </a:endParaRPr>
          </a:p>
        </p:txBody>
      </p:sp>
      <p:sp>
        <p:nvSpPr>
          <p:cNvPr id="34" name="Rectangle 33"/>
          <p:cNvSpPr/>
          <p:nvPr/>
        </p:nvSpPr>
        <p:spPr>
          <a:xfrm>
            <a:off x="7142163" y="4273550"/>
            <a:ext cx="576262" cy="307975"/>
          </a:xfrm>
          <a:prstGeom prst="rect">
            <a:avLst/>
          </a:prstGeom>
          <a:solidFill>
            <a:srgbClr val="30C2C3"/>
          </a:solidFill>
          <a:effectLst>
            <a:outerShdw blurRad="25400" dist="101600" dir="126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dirty="0">
                <a:solidFill>
                  <a:schemeClr val="tx1"/>
                </a:solidFill>
              </a:rPr>
              <a:t>caCore API</a:t>
            </a:r>
            <a:endParaRPr lang="en-US" sz="1000" dirty="0">
              <a:solidFill>
                <a:schemeClr val="tx1"/>
              </a:solidFill>
            </a:endParaRPr>
          </a:p>
        </p:txBody>
      </p:sp>
      <p:sp>
        <p:nvSpPr>
          <p:cNvPr id="35" name="Left-Right Arrow 34"/>
          <p:cNvSpPr/>
          <p:nvPr/>
        </p:nvSpPr>
        <p:spPr>
          <a:xfrm>
            <a:off x="5643563" y="2230438"/>
            <a:ext cx="1765300" cy="153987"/>
          </a:xfrm>
          <a:prstGeom prst="leftRightArrow">
            <a:avLst>
              <a:gd name="adj1" fmla="val 50000"/>
              <a:gd name="adj2" fmla="val 72321"/>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Left-Right Arrow 35"/>
          <p:cNvSpPr/>
          <p:nvPr/>
        </p:nvSpPr>
        <p:spPr>
          <a:xfrm>
            <a:off x="4492625" y="2652713"/>
            <a:ext cx="344488" cy="115887"/>
          </a:xfrm>
          <a:prstGeom prst="leftRightArrow">
            <a:avLst>
              <a:gd name="adj1" fmla="val 50000"/>
              <a:gd name="adj2" fmla="val 72321"/>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Left-Right Arrow 36"/>
          <p:cNvSpPr/>
          <p:nvPr/>
        </p:nvSpPr>
        <p:spPr>
          <a:xfrm rot="5400000">
            <a:off x="3891756" y="3099594"/>
            <a:ext cx="471488" cy="114300"/>
          </a:xfrm>
          <a:prstGeom prst="leftRightArrow">
            <a:avLst>
              <a:gd name="adj1" fmla="val 50000"/>
              <a:gd name="adj2" fmla="val 72321"/>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Left-Right Arrow 37"/>
          <p:cNvSpPr/>
          <p:nvPr/>
        </p:nvSpPr>
        <p:spPr>
          <a:xfrm>
            <a:off x="3302000" y="3613150"/>
            <a:ext cx="306388" cy="114300"/>
          </a:xfrm>
          <a:prstGeom prst="leftRightArrow">
            <a:avLst>
              <a:gd name="adj1" fmla="val 50000"/>
              <a:gd name="adj2" fmla="val 72321"/>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Left-Right Arrow 38"/>
          <p:cNvSpPr/>
          <p:nvPr/>
        </p:nvSpPr>
        <p:spPr>
          <a:xfrm rot="5400000">
            <a:off x="4646613" y="3459163"/>
            <a:ext cx="1150937" cy="153987"/>
          </a:xfrm>
          <a:prstGeom prst="leftRightArrow">
            <a:avLst>
              <a:gd name="adj1" fmla="val 50000"/>
              <a:gd name="adj2" fmla="val 94023"/>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Left-Right Arrow 39"/>
          <p:cNvSpPr/>
          <p:nvPr/>
        </p:nvSpPr>
        <p:spPr>
          <a:xfrm>
            <a:off x="5567363" y="4389438"/>
            <a:ext cx="1574800" cy="153987"/>
          </a:xfrm>
          <a:prstGeom prst="leftRightArrow">
            <a:avLst>
              <a:gd name="adj1" fmla="val 50000"/>
              <a:gd name="adj2" fmla="val 72321"/>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Left-Up Arrow 40"/>
          <p:cNvSpPr/>
          <p:nvPr/>
        </p:nvSpPr>
        <p:spPr>
          <a:xfrm flipH="1">
            <a:off x="3954463" y="3881438"/>
            <a:ext cx="652462" cy="620712"/>
          </a:xfrm>
          <a:prstGeom prst="leftUpArrow">
            <a:avLst>
              <a:gd name="adj1" fmla="val 7229"/>
              <a:gd name="adj2" fmla="val 12013"/>
              <a:gd name="adj3" fmla="val 16798"/>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Can 41"/>
          <p:cNvSpPr/>
          <p:nvPr/>
        </p:nvSpPr>
        <p:spPr>
          <a:xfrm>
            <a:off x="8178800" y="2806700"/>
            <a:ext cx="730250" cy="690563"/>
          </a:xfrm>
          <a:prstGeom prst="can">
            <a:avLst/>
          </a:prstGeom>
          <a:solidFill>
            <a:srgbClr val="B3B3B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dirty="0">
                <a:solidFill>
                  <a:schemeClr val="tx1"/>
                </a:solidFill>
              </a:rPr>
              <a:t>caTissue core Database</a:t>
            </a:r>
            <a:endParaRPr lang="en-US" sz="1000" dirty="0">
              <a:solidFill>
                <a:schemeClr val="tx1"/>
              </a:solidFill>
            </a:endParaRPr>
          </a:p>
        </p:txBody>
      </p:sp>
      <p:sp>
        <p:nvSpPr>
          <p:cNvPr id="43" name="Can 42"/>
          <p:cNvSpPr/>
          <p:nvPr/>
        </p:nvSpPr>
        <p:spPr>
          <a:xfrm>
            <a:off x="8140700" y="3689350"/>
            <a:ext cx="806450" cy="692150"/>
          </a:xfrm>
          <a:prstGeom prst="can">
            <a:avLst/>
          </a:prstGeom>
          <a:solidFill>
            <a:srgbClr val="B3B3B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900" dirty="0">
                <a:solidFill>
                  <a:schemeClr val="tx1"/>
                </a:solidFill>
              </a:rPr>
              <a:t>NCICB caDSR/EVS Database</a:t>
            </a:r>
            <a:endParaRPr lang="en-US" sz="900" dirty="0">
              <a:solidFill>
                <a:schemeClr val="tx1"/>
              </a:solidFill>
            </a:endParaRPr>
          </a:p>
        </p:txBody>
      </p:sp>
      <p:cxnSp>
        <p:nvCxnSpPr>
          <p:cNvPr id="44" name="Straight Arrow Connector 43"/>
          <p:cNvCxnSpPr>
            <a:stCxn id="32" idx="3"/>
            <a:endCxn id="42" idx="2"/>
          </p:cNvCxnSpPr>
          <p:nvPr/>
        </p:nvCxnSpPr>
        <p:spPr>
          <a:xfrm>
            <a:off x="7680325" y="3036888"/>
            <a:ext cx="498475" cy="115887"/>
          </a:xfrm>
          <a:prstGeom prst="straightConnector1">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3" idx="3"/>
          </p:cNvCxnSpPr>
          <p:nvPr/>
        </p:nvCxnSpPr>
        <p:spPr>
          <a:xfrm flipV="1">
            <a:off x="7680325" y="3421063"/>
            <a:ext cx="498475" cy="346075"/>
          </a:xfrm>
          <a:prstGeom prst="straightConnector1">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4" idx="3"/>
            <a:endCxn id="43" idx="2"/>
          </p:cNvCxnSpPr>
          <p:nvPr/>
        </p:nvCxnSpPr>
        <p:spPr>
          <a:xfrm flipV="1">
            <a:off x="7718425" y="4035425"/>
            <a:ext cx="422275" cy="392113"/>
          </a:xfrm>
          <a:prstGeom prst="straightConnector1">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4452937" y="3575051"/>
            <a:ext cx="2765425"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186" name="TextBox 47"/>
          <p:cNvSpPr txBox="1">
            <a:spLocks noChangeArrowheads="1"/>
          </p:cNvSpPr>
          <p:nvPr/>
        </p:nvSpPr>
        <p:spPr bwMode="auto">
          <a:xfrm>
            <a:off x="5883275" y="1730375"/>
            <a:ext cx="1363663" cy="307975"/>
          </a:xfrm>
          <a:prstGeom prst="rect">
            <a:avLst/>
          </a:prstGeom>
          <a:noFill/>
          <a:ln w="9525">
            <a:noFill/>
            <a:miter lim="800000"/>
            <a:headEnd/>
            <a:tailEnd/>
          </a:ln>
        </p:spPr>
        <p:txBody>
          <a:bodyPr wrap="none">
            <a:spAutoFit/>
          </a:bodyPr>
          <a:lstStyle/>
          <a:p>
            <a:r>
              <a:rPr lang="en-US" sz="1400" b="1"/>
              <a:t>Service Layer</a:t>
            </a:r>
          </a:p>
        </p:txBody>
      </p:sp>
      <p:sp>
        <p:nvSpPr>
          <p:cNvPr id="49" name="Cube 48"/>
          <p:cNvSpPr/>
          <p:nvPr/>
        </p:nvSpPr>
        <p:spPr>
          <a:xfrm>
            <a:off x="5875338" y="4011613"/>
            <a:ext cx="614362" cy="307975"/>
          </a:xfrm>
          <a:prstGeom prst="cube">
            <a:avLst>
              <a:gd name="adj" fmla="val 20867"/>
            </a:avLst>
          </a:prstGeom>
          <a:solidFill>
            <a:srgbClr val="C96ADC"/>
          </a:solidFill>
          <a:ln>
            <a:solidFill>
              <a:srgbClr val="C96AD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dirty="0"/>
              <a:t>CTRP Interface</a:t>
            </a:r>
          </a:p>
        </p:txBody>
      </p:sp>
      <p:sp>
        <p:nvSpPr>
          <p:cNvPr id="50" name="Cube 49"/>
          <p:cNvSpPr/>
          <p:nvPr/>
        </p:nvSpPr>
        <p:spPr>
          <a:xfrm>
            <a:off x="6259513" y="3627438"/>
            <a:ext cx="614362" cy="307975"/>
          </a:xfrm>
          <a:prstGeom prst="cube">
            <a:avLst>
              <a:gd name="adj" fmla="val 20867"/>
            </a:avLst>
          </a:prstGeom>
          <a:solidFill>
            <a:srgbClr val="C96ADC"/>
          </a:solidFill>
          <a:ln>
            <a:solidFill>
              <a:srgbClr val="C96AD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dirty="0"/>
              <a:t>C3PR Interface</a:t>
            </a:r>
          </a:p>
        </p:txBody>
      </p:sp>
      <p:sp>
        <p:nvSpPr>
          <p:cNvPr id="51" name="Cube 50"/>
          <p:cNvSpPr/>
          <p:nvPr/>
        </p:nvSpPr>
        <p:spPr>
          <a:xfrm>
            <a:off x="6565900" y="4011613"/>
            <a:ext cx="538163" cy="307975"/>
          </a:xfrm>
          <a:prstGeom prst="cube">
            <a:avLst>
              <a:gd name="adj" fmla="val 20867"/>
            </a:avLst>
          </a:prstGeom>
          <a:solidFill>
            <a:srgbClr val="C96ADC"/>
          </a:solidFill>
          <a:ln>
            <a:solidFill>
              <a:srgbClr val="C96AD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dirty="0"/>
              <a:t>GSID Interface</a:t>
            </a:r>
          </a:p>
        </p:txBody>
      </p:sp>
      <p:sp>
        <p:nvSpPr>
          <p:cNvPr id="53" name="Cube 52"/>
          <p:cNvSpPr/>
          <p:nvPr/>
        </p:nvSpPr>
        <p:spPr>
          <a:xfrm>
            <a:off x="4108450" y="5464175"/>
            <a:ext cx="806450" cy="614363"/>
          </a:xfrm>
          <a:prstGeom prst="cube">
            <a:avLst/>
          </a:prstGeom>
          <a:solidFill>
            <a:srgbClr val="FC6881"/>
          </a:solidFill>
          <a:ln>
            <a:solidFill>
              <a:srgbClr val="FC688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CTRP</a:t>
            </a:r>
            <a:endParaRPr lang="en-US" sz="1200" dirty="0"/>
          </a:p>
        </p:txBody>
      </p:sp>
      <p:sp>
        <p:nvSpPr>
          <p:cNvPr id="55" name="Cube 54"/>
          <p:cNvSpPr/>
          <p:nvPr/>
        </p:nvSpPr>
        <p:spPr>
          <a:xfrm>
            <a:off x="5605463" y="5464175"/>
            <a:ext cx="806450" cy="614363"/>
          </a:xfrm>
          <a:prstGeom prst="cube">
            <a:avLst/>
          </a:prstGeom>
          <a:solidFill>
            <a:srgbClr val="FC6881"/>
          </a:solidFill>
          <a:ln>
            <a:solidFill>
              <a:srgbClr val="FC688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C3PR</a:t>
            </a:r>
            <a:endParaRPr lang="en-US" sz="1200" dirty="0"/>
          </a:p>
        </p:txBody>
      </p:sp>
      <p:cxnSp>
        <p:nvCxnSpPr>
          <p:cNvPr id="56" name="Shape 74"/>
          <p:cNvCxnSpPr>
            <a:stCxn id="53" idx="0"/>
            <a:endCxn id="49" idx="3"/>
          </p:cNvCxnSpPr>
          <p:nvPr/>
        </p:nvCxnSpPr>
        <p:spPr>
          <a:xfrm rot="5400000" flipH="1" flipV="1">
            <a:off x="4796631" y="4110832"/>
            <a:ext cx="1144587" cy="1562100"/>
          </a:xfrm>
          <a:prstGeom prst="bentConnector3">
            <a:avLst>
              <a:gd name="adj1" fmla="val 50000"/>
            </a:avLst>
          </a:prstGeom>
          <a:ln w="12700">
            <a:solidFill>
              <a:srgbClr val="B55E8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hape 74"/>
          <p:cNvCxnSpPr>
            <a:stCxn id="55" idx="0"/>
            <a:endCxn id="50" idx="3"/>
          </p:cNvCxnSpPr>
          <p:nvPr/>
        </p:nvCxnSpPr>
        <p:spPr>
          <a:xfrm rot="5400000" flipH="1" flipV="1">
            <a:off x="5545932" y="4475956"/>
            <a:ext cx="1528762" cy="447675"/>
          </a:xfrm>
          <a:prstGeom prst="bentConnector3">
            <a:avLst>
              <a:gd name="adj1" fmla="val 50000"/>
            </a:avLst>
          </a:prstGeom>
          <a:ln w="12700">
            <a:solidFill>
              <a:srgbClr val="B55E8D"/>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Cube 58"/>
          <p:cNvSpPr/>
          <p:nvPr/>
        </p:nvSpPr>
        <p:spPr>
          <a:xfrm>
            <a:off x="7065963" y="5464175"/>
            <a:ext cx="920750" cy="614363"/>
          </a:xfrm>
          <a:prstGeom prst="cube">
            <a:avLst/>
          </a:prstGeom>
          <a:solidFill>
            <a:srgbClr val="FC6881"/>
          </a:solidFill>
          <a:ln>
            <a:solidFill>
              <a:srgbClr val="FC688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GSID Service</a:t>
            </a:r>
            <a:endParaRPr lang="en-US" sz="1200" dirty="0"/>
          </a:p>
        </p:txBody>
      </p:sp>
      <p:cxnSp>
        <p:nvCxnSpPr>
          <p:cNvPr id="60" name="Shape 74"/>
          <p:cNvCxnSpPr>
            <a:stCxn id="59" idx="0"/>
            <a:endCxn id="51" idx="3"/>
          </p:cNvCxnSpPr>
          <p:nvPr/>
        </p:nvCxnSpPr>
        <p:spPr>
          <a:xfrm rot="16200000" flipV="1">
            <a:off x="6630194" y="4491832"/>
            <a:ext cx="1144587" cy="800100"/>
          </a:xfrm>
          <a:prstGeom prst="bentConnector3">
            <a:avLst>
              <a:gd name="adj1" fmla="val 50000"/>
            </a:avLst>
          </a:prstGeom>
          <a:ln w="12700">
            <a:solidFill>
              <a:srgbClr val="B55E8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Left-Right Arrow 60"/>
          <p:cNvSpPr/>
          <p:nvPr/>
        </p:nvSpPr>
        <p:spPr>
          <a:xfrm>
            <a:off x="4454525" y="3582988"/>
            <a:ext cx="1381125" cy="114300"/>
          </a:xfrm>
          <a:prstGeom prst="leftRightArrow">
            <a:avLst>
              <a:gd name="adj1" fmla="val 50000"/>
              <a:gd name="adj2" fmla="val 72321"/>
            </a:avLst>
          </a:prstGeom>
          <a:solidFill>
            <a:srgbClr val="FEC27F"/>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 name="Cube 61"/>
          <p:cNvSpPr/>
          <p:nvPr/>
        </p:nvSpPr>
        <p:spPr>
          <a:xfrm>
            <a:off x="5913438" y="2524125"/>
            <a:ext cx="422275" cy="269875"/>
          </a:xfrm>
          <a:prstGeom prst="cube">
            <a:avLst>
              <a:gd name="adj" fmla="val 20867"/>
            </a:avLst>
          </a:prstGeom>
          <a:solidFill>
            <a:srgbClr val="C96ADC"/>
          </a:solidFill>
          <a:ln>
            <a:solidFill>
              <a:srgbClr val="C96AD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dirty="0"/>
              <a:t>DeID</a:t>
            </a:r>
          </a:p>
        </p:txBody>
      </p:sp>
      <p:sp>
        <p:nvSpPr>
          <p:cNvPr id="63" name="Cube 62"/>
          <p:cNvSpPr/>
          <p:nvPr/>
        </p:nvSpPr>
        <p:spPr>
          <a:xfrm>
            <a:off x="6105525" y="2857500"/>
            <a:ext cx="614363" cy="307975"/>
          </a:xfrm>
          <a:prstGeom prst="cube">
            <a:avLst>
              <a:gd name="adj" fmla="val 20867"/>
            </a:avLst>
          </a:prstGeom>
          <a:solidFill>
            <a:srgbClr val="C96ADC"/>
          </a:solidFill>
          <a:ln>
            <a:solidFill>
              <a:srgbClr val="C96AD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dirty="0"/>
              <a:t>Label Generator</a:t>
            </a:r>
          </a:p>
        </p:txBody>
      </p:sp>
      <p:sp>
        <p:nvSpPr>
          <p:cNvPr id="64" name="Cube 63"/>
          <p:cNvSpPr/>
          <p:nvPr/>
        </p:nvSpPr>
        <p:spPr>
          <a:xfrm>
            <a:off x="5951538" y="3241675"/>
            <a:ext cx="844550" cy="268288"/>
          </a:xfrm>
          <a:prstGeom prst="cube">
            <a:avLst>
              <a:gd name="adj" fmla="val 20867"/>
            </a:avLst>
          </a:prstGeom>
          <a:solidFill>
            <a:srgbClr val="C96ADC"/>
          </a:solidFill>
          <a:ln>
            <a:solidFill>
              <a:srgbClr val="C96AD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dirty="0"/>
              <a:t>Participant Matching</a:t>
            </a:r>
          </a:p>
        </p:txBody>
      </p:sp>
      <p:sp>
        <p:nvSpPr>
          <p:cNvPr id="65" name="Cube 64"/>
          <p:cNvSpPr/>
          <p:nvPr/>
        </p:nvSpPr>
        <p:spPr>
          <a:xfrm>
            <a:off x="6489700" y="2524125"/>
            <a:ext cx="576263" cy="269875"/>
          </a:xfrm>
          <a:prstGeom prst="cube">
            <a:avLst>
              <a:gd name="adj" fmla="val 20867"/>
            </a:avLst>
          </a:prstGeom>
          <a:solidFill>
            <a:srgbClr val="C96ADC"/>
          </a:solidFill>
          <a:ln>
            <a:solidFill>
              <a:srgbClr val="C96AD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dirty="0"/>
              <a:t>Label Format</a:t>
            </a:r>
          </a:p>
        </p:txBody>
      </p:sp>
      <p:sp>
        <p:nvSpPr>
          <p:cNvPr id="75" name="Rectangle 74"/>
          <p:cNvSpPr/>
          <p:nvPr/>
        </p:nvSpPr>
        <p:spPr>
          <a:xfrm>
            <a:off x="5842000" y="3538538"/>
            <a:ext cx="1527175" cy="44450"/>
          </a:xfrm>
          <a:prstGeom prst="rect">
            <a:avLst/>
          </a:prstGeom>
          <a:solidFill>
            <a:schemeClr val="tx1">
              <a:lumMod val="65000"/>
              <a:lumOff val="35000"/>
              <a:alpha val="49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202" name="TextBox 75"/>
          <p:cNvSpPr txBox="1">
            <a:spLocks noChangeArrowheads="1"/>
          </p:cNvSpPr>
          <p:nvPr/>
        </p:nvSpPr>
        <p:spPr bwMode="auto">
          <a:xfrm>
            <a:off x="5807075" y="4481513"/>
            <a:ext cx="814388" cy="276225"/>
          </a:xfrm>
          <a:prstGeom prst="rect">
            <a:avLst/>
          </a:prstGeom>
          <a:noFill/>
          <a:ln w="9525">
            <a:noFill/>
            <a:miter lim="800000"/>
            <a:headEnd/>
            <a:tailEnd/>
          </a:ln>
        </p:spPr>
        <p:txBody>
          <a:bodyPr wrap="none">
            <a:spAutoFit/>
          </a:bodyPr>
          <a:lstStyle/>
          <a:p>
            <a:r>
              <a:rPr lang="en-US" sz="1200" b="1"/>
              <a:t>Services</a:t>
            </a:r>
          </a:p>
        </p:txBody>
      </p:sp>
      <p:sp>
        <p:nvSpPr>
          <p:cNvPr id="91203" name="TextBox 76"/>
          <p:cNvSpPr txBox="1">
            <a:spLocks noChangeArrowheads="1"/>
          </p:cNvSpPr>
          <p:nvPr/>
        </p:nvSpPr>
        <p:spPr bwMode="auto">
          <a:xfrm>
            <a:off x="5810250" y="2298700"/>
            <a:ext cx="1006475" cy="276225"/>
          </a:xfrm>
          <a:prstGeom prst="rect">
            <a:avLst/>
          </a:prstGeom>
          <a:noFill/>
          <a:ln w="9525">
            <a:noFill/>
            <a:miter lim="800000"/>
            <a:headEnd/>
            <a:tailEnd/>
          </a:ln>
        </p:spPr>
        <p:txBody>
          <a:bodyPr wrap="none">
            <a:spAutoFit/>
          </a:bodyPr>
          <a:lstStyle/>
          <a:p>
            <a:r>
              <a:rPr lang="en-US" sz="1200" b="1"/>
              <a:t>Extensions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pPr eaLnBrk="1" hangingPunct="1"/>
            <a:r>
              <a:rPr lang="en-US" smtClean="0"/>
              <a:t>Stable Code Extension Points</a:t>
            </a:r>
          </a:p>
        </p:txBody>
      </p:sp>
      <p:sp>
        <p:nvSpPr>
          <p:cNvPr id="93186" name="Content Placeholder 2"/>
          <p:cNvSpPr>
            <a:spLocks noGrp="1"/>
          </p:cNvSpPr>
          <p:nvPr>
            <p:ph idx="1"/>
          </p:nvPr>
        </p:nvSpPr>
        <p:spPr/>
        <p:txBody>
          <a:bodyPr/>
          <a:lstStyle/>
          <a:p>
            <a:pPr eaLnBrk="1" hangingPunct="1"/>
            <a:r>
              <a:rPr lang="en-US" smtClean="0"/>
              <a:t>Label generator for specimen, SCG, and containers</a:t>
            </a:r>
          </a:p>
          <a:p>
            <a:pPr eaLnBrk="1" hangingPunct="1"/>
            <a:r>
              <a:rPr lang="en-US" smtClean="0"/>
              <a:t>Identity Provider (IdP) integration</a:t>
            </a:r>
          </a:p>
          <a:p>
            <a:pPr eaLnBrk="1" hangingPunct="1"/>
            <a:r>
              <a:rPr lang="en-US" smtClean="0"/>
              <a:t>De-Identifier for SPR</a:t>
            </a:r>
          </a:p>
          <a:p>
            <a:pPr eaLnBrk="1" hangingPunct="1"/>
            <a:r>
              <a:rPr lang="en-US" smtClean="0"/>
              <a:t>Participant matching algorithm</a:t>
            </a:r>
          </a:p>
          <a:p>
            <a:pPr eaLnBrk="1" hangingPunct="1"/>
            <a:r>
              <a:rPr lang="en-US" smtClean="0"/>
              <a:t>caCORE-based</a:t>
            </a:r>
          </a:p>
          <a:p>
            <a:pPr lvl="1" eaLnBrk="1" hangingPunct="1"/>
            <a:r>
              <a:rPr lang="en-US" smtClean="0"/>
              <a:t>Arbitrary integration with local clinical databases using read/write APIs</a:t>
            </a:r>
          </a:p>
          <a:p>
            <a:pPr lvl="1" eaLnBrk="1" hangingPunct="1"/>
            <a:r>
              <a:rPr lang="en-US" smtClean="0"/>
              <a:t>V2.0 includes integrated API across static and DE model</a:t>
            </a:r>
          </a:p>
          <a:p>
            <a:pPr eaLnBrk="1" hangingPunct="1"/>
            <a:endParaRPr lang="en-US" smtClean="0"/>
          </a:p>
          <a:p>
            <a:pPr eaLnBrk="1" hangingPunct="1"/>
            <a:r>
              <a:rPr lang="en-US" smtClean="0"/>
              <a:t>(for the audience) Any others desired?</a:t>
            </a:r>
          </a:p>
          <a:p>
            <a:pPr eaLnBrk="1" hangingPunct="1"/>
            <a:endParaRPr 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idx="4294967295"/>
          </p:nvPr>
        </p:nvSpPr>
        <p:spPr/>
        <p:txBody>
          <a:bodyPr/>
          <a:lstStyle/>
          <a:p>
            <a:pPr eaLnBrk="1" hangingPunct="1"/>
            <a:r>
              <a:rPr lang="en-US" smtClean="0"/>
              <a:t>SOA Integration Points</a:t>
            </a:r>
          </a:p>
        </p:txBody>
      </p:sp>
      <p:sp>
        <p:nvSpPr>
          <p:cNvPr id="95234" name="Content Placeholder 2"/>
          <p:cNvSpPr>
            <a:spLocks noGrp="1"/>
          </p:cNvSpPr>
          <p:nvPr>
            <p:ph idx="4294967295"/>
          </p:nvPr>
        </p:nvSpPr>
        <p:spPr>
          <a:xfrm>
            <a:off x="381000" y="1447800"/>
            <a:ext cx="8458200" cy="4953000"/>
          </a:xfrm>
        </p:spPr>
        <p:txBody>
          <a:bodyPr/>
          <a:lstStyle/>
          <a:p>
            <a:pPr eaLnBrk="1" hangingPunct="1">
              <a:buClrTx/>
            </a:pPr>
            <a:r>
              <a:rPr lang="en-US" sz="2400" smtClean="0"/>
              <a:t>Patient management service (C3PR)</a:t>
            </a:r>
          </a:p>
          <a:p>
            <a:pPr lvl="1" eaLnBrk="1" hangingPunct="1">
              <a:buClrTx/>
            </a:pPr>
            <a:r>
              <a:rPr lang="en-US" sz="2400" smtClean="0"/>
              <a:t>Endpoint and credentials are configured in property files prior to build</a:t>
            </a:r>
          </a:p>
          <a:p>
            <a:pPr lvl="1" eaLnBrk="1" hangingPunct="1">
              <a:buClrTx/>
            </a:pPr>
            <a:r>
              <a:rPr lang="en-US" sz="2400" smtClean="0"/>
              <a:t>Extension point is coded against a well-defined service interface</a:t>
            </a:r>
          </a:p>
          <a:p>
            <a:pPr lvl="2" eaLnBrk="1" hangingPunct="1">
              <a:buClrTx/>
            </a:pPr>
            <a:r>
              <a:rPr lang="en-US" sz="2000" smtClean="0"/>
              <a:t>NCI Enterprise Service (NES)</a:t>
            </a:r>
          </a:p>
          <a:p>
            <a:pPr eaLnBrk="1" hangingPunct="1">
              <a:buClrTx/>
            </a:pPr>
            <a:r>
              <a:rPr lang="en-US" sz="2400" smtClean="0"/>
              <a:t>Patient registration service (C3PR)</a:t>
            </a:r>
          </a:p>
          <a:p>
            <a:pPr eaLnBrk="1" hangingPunct="1">
              <a:buClrTx/>
            </a:pPr>
            <a:r>
              <a:rPr lang="en-US" sz="2400" smtClean="0"/>
              <a:t>Person service (COPPA)</a:t>
            </a:r>
          </a:p>
          <a:p>
            <a:pPr eaLnBrk="1" hangingPunct="1">
              <a:buClrTx/>
            </a:pPr>
            <a:r>
              <a:rPr lang="en-US" sz="2400" smtClean="0"/>
              <a:t>Organization service (COPPA)</a:t>
            </a:r>
          </a:p>
          <a:p>
            <a:pPr eaLnBrk="1" hangingPunct="1">
              <a:buClrTx/>
            </a:pPr>
            <a:r>
              <a:rPr lang="en-US" sz="2400" smtClean="0"/>
              <a:t>Protocol Abstraction service (COPPA)</a:t>
            </a:r>
          </a:p>
          <a:p>
            <a:pPr eaLnBrk="1" hangingPunct="1">
              <a:buClrTx/>
            </a:pPr>
            <a:r>
              <a:rPr lang="en-US" sz="2400" smtClean="0"/>
              <a:t>GSID service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idx="4294967295"/>
          </p:nvPr>
        </p:nvSpPr>
        <p:spPr/>
        <p:txBody>
          <a:bodyPr/>
          <a:lstStyle/>
          <a:p>
            <a:pPr eaLnBrk="1" hangingPunct="1"/>
            <a:r>
              <a:rPr lang="en-US" smtClean="0"/>
              <a:t>SOA-based Integration: CTRP</a:t>
            </a:r>
          </a:p>
        </p:txBody>
      </p:sp>
      <p:sp>
        <p:nvSpPr>
          <p:cNvPr id="20" name="Cube 19"/>
          <p:cNvSpPr/>
          <p:nvPr/>
        </p:nvSpPr>
        <p:spPr>
          <a:xfrm>
            <a:off x="457200" y="2286000"/>
            <a:ext cx="1371600" cy="381000"/>
          </a:xfrm>
          <a:prstGeom prst="cube">
            <a:avLst>
              <a:gd name="adj" fmla="val 13073"/>
            </a:avLst>
          </a:prstGeom>
          <a:solidFill>
            <a:srgbClr val="1189BC"/>
          </a:solidFill>
          <a:ln>
            <a:solidFill>
              <a:srgbClr val="1189BC"/>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a:solidFill>
                  <a:srgbClr val="FFFFFF"/>
                </a:solidFill>
                <a:latin typeface="Arial Narrow" pitchFamily="34" charset="0"/>
                <a:cs typeface="Arial" charset="0"/>
              </a:rPr>
              <a:t>Presentation Layer</a:t>
            </a:r>
          </a:p>
        </p:txBody>
      </p:sp>
      <p:sp>
        <p:nvSpPr>
          <p:cNvPr id="29" name="Cube 28"/>
          <p:cNvSpPr/>
          <p:nvPr/>
        </p:nvSpPr>
        <p:spPr>
          <a:xfrm>
            <a:off x="381000" y="3200400"/>
            <a:ext cx="1447800" cy="612775"/>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a:solidFill>
                  <a:srgbClr val="FFFFFF"/>
                </a:solidFill>
                <a:cs typeface="Arial" charset="0"/>
              </a:rPr>
              <a:t>Business Layer</a:t>
            </a:r>
          </a:p>
          <a:p>
            <a:pPr algn="ctr">
              <a:defRPr/>
            </a:pPr>
            <a:endParaRPr lang="en-US" sz="1000">
              <a:solidFill>
                <a:srgbClr val="FFFFFF"/>
              </a:solidFill>
              <a:cs typeface="Arial" charset="0"/>
            </a:endParaRPr>
          </a:p>
        </p:txBody>
      </p:sp>
      <p:sp>
        <p:nvSpPr>
          <p:cNvPr id="42" name="Can 41"/>
          <p:cNvSpPr/>
          <p:nvPr/>
        </p:nvSpPr>
        <p:spPr>
          <a:xfrm>
            <a:off x="685800" y="5557838"/>
            <a:ext cx="730250" cy="690562"/>
          </a:xfrm>
          <a:prstGeom prst="can">
            <a:avLst/>
          </a:prstGeom>
          <a:solidFill>
            <a:srgbClr val="B3B3B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a:solidFill>
                  <a:schemeClr val="tx1"/>
                </a:solidFill>
                <a:cs typeface="Arial" charset="0"/>
              </a:rPr>
              <a:t>caTissue  Database</a:t>
            </a:r>
          </a:p>
        </p:txBody>
      </p:sp>
      <p:sp>
        <p:nvSpPr>
          <p:cNvPr id="64" name="Cube 63"/>
          <p:cNvSpPr/>
          <p:nvPr/>
        </p:nvSpPr>
        <p:spPr>
          <a:xfrm>
            <a:off x="457200" y="3505200"/>
            <a:ext cx="1219200" cy="269875"/>
          </a:xfrm>
          <a:prstGeom prst="cube">
            <a:avLst>
              <a:gd name="adj" fmla="val 20867"/>
            </a:avLst>
          </a:prstGeom>
          <a:solidFill>
            <a:srgbClr val="C96ADC"/>
          </a:solidFill>
          <a:ln>
            <a:solidFill>
              <a:srgbClr val="C96AD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dirty="0">
                <a:solidFill>
                  <a:srgbClr val="FFFFFF"/>
                </a:solidFill>
                <a:cs typeface="Arial" charset="0"/>
              </a:rPr>
              <a:t>CTRP  </a:t>
            </a:r>
            <a:r>
              <a:rPr lang="en-US" sz="800" dirty="0">
                <a:solidFill>
                  <a:srgbClr val="FFFFFF"/>
                </a:solidFill>
                <a:cs typeface="Arial" charset="0"/>
              </a:rPr>
              <a:t>Biz Logic</a:t>
            </a:r>
          </a:p>
        </p:txBody>
      </p:sp>
      <p:sp>
        <p:nvSpPr>
          <p:cNvPr id="97286" name="AutoShape 70"/>
          <p:cNvSpPr>
            <a:spLocks noChangeArrowheads="1"/>
          </p:cNvSpPr>
          <p:nvPr/>
        </p:nvSpPr>
        <p:spPr bwMode="auto">
          <a:xfrm>
            <a:off x="990600" y="18288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97287" name="Text Box 71"/>
          <p:cNvSpPr txBox="1">
            <a:spLocks noChangeArrowheads="1"/>
          </p:cNvSpPr>
          <p:nvPr/>
        </p:nvSpPr>
        <p:spPr bwMode="auto">
          <a:xfrm>
            <a:off x="1219200" y="1700213"/>
            <a:ext cx="1471613" cy="769937"/>
          </a:xfrm>
          <a:prstGeom prst="rect">
            <a:avLst/>
          </a:prstGeom>
          <a:noFill/>
          <a:ln w="9525">
            <a:noFill/>
            <a:miter lim="800000"/>
            <a:headEnd/>
            <a:tailEnd/>
          </a:ln>
        </p:spPr>
        <p:txBody>
          <a:bodyPr>
            <a:spAutoFit/>
          </a:bodyPr>
          <a:lstStyle/>
          <a:p>
            <a:pPr>
              <a:spcBef>
                <a:spcPct val="50000"/>
              </a:spcBef>
            </a:pPr>
            <a:r>
              <a:rPr lang="en-US" sz="800"/>
              <a:t>Create Participant</a:t>
            </a:r>
          </a:p>
          <a:p>
            <a:pPr>
              <a:spcBef>
                <a:spcPct val="50000"/>
              </a:spcBef>
            </a:pPr>
            <a:r>
              <a:rPr lang="en-US" sz="800"/>
              <a:t>Create  Organization</a:t>
            </a:r>
          </a:p>
          <a:p>
            <a:pPr>
              <a:spcBef>
                <a:spcPct val="50000"/>
              </a:spcBef>
            </a:pPr>
            <a:r>
              <a:rPr lang="en-US" sz="800"/>
              <a:t>Create Study Protocol</a:t>
            </a:r>
          </a:p>
          <a:p>
            <a:pPr>
              <a:spcBef>
                <a:spcPct val="50000"/>
              </a:spcBef>
            </a:pPr>
            <a:endParaRPr lang="en-US" sz="800"/>
          </a:p>
        </p:txBody>
      </p:sp>
      <p:sp>
        <p:nvSpPr>
          <p:cNvPr id="97288" name="AutoShape 72"/>
          <p:cNvSpPr>
            <a:spLocks noChangeArrowheads="1"/>
          </p:cNvSpPr>
          <p:nvPr/>
        </p:nvSpPr>
        <p:spPr bwMode="auto">
          <a:xfrm>
            <a:off x="990600" y="27432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97289" name="AutoShape 73"/>
          <p:cNvSpPr>
            <a:spLocks noChangeArrowheads="1"/>
          </p:cNvSpPr>
          <p:nvPr/>
        </p:nvSpPr>
        <p:spPr bwMode="auto">
          <a:xfrm>
            <a:off x="990600" y="38862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97290" name="Cube 28"/>
          <p:cNvSpPr>
            <a:spLocks noChangeArrowheads="1"/>
          </p:cNvSpPr>
          <p:nvPr/>
        </p:nvSpPr>
        <p:spPr bwMode="auto">
          <a:xfrm>
            <a:off x="381000" y="4343400"/>
            <a:ext cx="1447800" cy="685800"/>
          </a:xfrm>
          <a:prstGeom prst="cube">
            <a:avLst>
              <a:gd name="adj" fmla="val 17954"/>
            </a:avLst>
          </a:prstGeom>
          <a:solidFill>
            <a:schemeClr val="hlink"/>
          </a:solidFill>
          <a:ln w="25400" algn="ctr">
            <a:solidFill>
              <a:schemeClr val="hlink"/>
            </a:solidFill>
            <a:miter lim="800000"/>
            <a:headEnd/>
            <a:tailEnd/>
          </a:ln>
        </p:spPr>
        <p:txBody>
          <a:bodyPr/>
          <a:lstStyle/>
          <a:p>
            <a:pPr algn="ctr"/>
            <a:r>
              <a:rPr lang="en-US" sz="1000">
                <a:solidFill>
                  <a:srgbClr val="FFFFFF"/>
                </a:solidFill>
              </a:rPr>
              <a:t>Persistence Layer</a:t>
            </a:r>
          </a:p>
          <a:p>
            <a:pPr algn="ctr"/>
            <a:endParaRPr lang="en-US" sz="1000">
              <a:solidFill>
                <a:srgbClr val="FFFFFF"/>
              </a:solidFill>
            </a:endParaRPr>
          </a:p>
        </p:txBody>
      </p:sp>
      <p:sp>
        <p:nvSpPr>
          <p:cNvPr id="3" name="Cube 63"/>
          <p:cNvSpPr/>
          <p:nvPr/>
        </p:nvSpPr>
        <p:spPr>
          <a:xfrm>
            <a:off x="457200" y="4724400"/>
            <a:ext cx="1219200" cy="269875"/>
          </a:xfrm>
          <a:prstGeom prst="cube">
            <a:avLst>
              <a:gd name="adj" fmla="val 20867"/>
            </a:avLst>
          </a:prstGeom>
          <a:solidFill>
            <a:srgbClr val="C96ADC"/>
          </a:solidFill>
          <a:ln>
            <a:solidFill>
              <a:srgbClr val="C96AD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a:solidFill>
                  <a:srgbClr val="FFFFFF"/>
                </a:solidFill>
                <a:cs typeface="Arial" charset="0"/>
              </a:rPr>
              <a:t>DAO</a:t>
            </a:r>
          </a:p>
        </p:txBody>
      </p:sp>
      <p:sp>
        <p:nvSpPr>
          <p:cNvPr id="97292" name="AutoShape 76"/>
          <p:cNvSpPr>
            <a:spLocks noChangeArrowheads="1"/>
          </p:cNvSpPr>
          <p:nvPr/>
        </p:nvSpPr>
        <p:spPr bwMode="auto">
          <a:xfrm>
            <a:off x="990600" y="5119688"/>
            <a:ext cx="152400" cy="366712"/>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4" name="Cube 28"/>
          <p:cNvSpPr/>
          <p:nvPr/>
        </p:nvSpPr>
        <p:spPr>
          <a:xfrm>
            <a:off x="2286000" y="3200400"/>
            <a:ext cx="1447800" cy="612775"/>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a:solidFill>
                  <a:srgbClr val="FFFFFF"/>
                </a:solidFill>
                <a:cs typeface="Arial" charset="0"/>
              </a:rPr>
              <a:t>Service Layer</a:t>
            </a:r>
          </a:p>
          <a:p>
            <a:pPr algn="ctr">
              <a:defRPr/>
            </a:pPr>
            <a:endParaRPr lang="en-US" sz="1000">
              <a:solidFill>
                <a:srgbClr val="FFFFFF"/>
              </a:solidFill>
              <a:cs typeface="Arial" charset="0"/>
            </a:endParaRPr>
          </a:p>
        </p:txBody>
      </p:sp>
      <p:sp>
        <p:nvSpPr>
          <p:cNvPr id="5" name="Cube 63"/>
          <p:cNvSpPr/>
          <p:nvPr/>
        </p:nvSpPr>
        <p:spPr>
          <a:xfrm>
            <a:off x="2362200" y="3505200"/>
            <a:ext cx="1219200" cy="269875"/>
          </a:xfrm>
          <a:prstGeom prst="cube">
            <a:avLst>
              <a:gd name="adj" fmla="val 20867"/>
            </a:avLst>
          </a:prstGeom>
          <a:solidFill>
            <a:srgbClr val="C96ADC"/>
          </a:solidFill>
          <a:ln>
            <a:solidFill>
              <a:srgbClr val="C96AD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dirty="0">
                <a:solidFill>
                  <a:srgbClr val="FFFFFF"/>
                </a:solidFill>
                <a:cs typeface="Arial" charset="0"/>
              </a:rPr>
              <a:t>CTRP Client</a:t>
            </a:r>
            <a:endParaRPr lang="en-US" sz="800" dirty="0">
              <a:solidFill>
                <a:srgbClr val="FFFFFF"/>
              </a:solidFill>
              <a:cs typeface="Arial" charset="0"/>
            </a:endParaRPr>
          </a:p>
        </p:txBody>
      </p:sp>
      <p:sp>
        <p:nvSpPr>
          <p:cNvPr id="97295" name="Cube 28"/>
          <p:cNvSpPr>
            <a:spLocks noChangeArrowheads="1"/>
          </p:cNvSpPr>
          <p:nvPr/>
        </p:nvSpPr>
        <p:spPr bwMode="auto">
          <a:xfrm>
            <a:off x="2209800" y="4343400"/>
            <a:ext cx="1447800" cy="685800"/>
          </a:xfrm>
          <a:prstGeom prst="cube">
            <a:avLst>
              <a:gd name="adj" fmla="val 17954"/>
            </a:avLst>
          </a:prstGeom>
          <a:solidFill>
            <a:srgbClr val="33CC33"/>
          </a:solidFill>
          <a:ln w="25400" algn="ctr">
            <a:solidFill>
              <a:srgbClr val="33CC33"/>
            </a:solidFill>
            <a:miter lim="800000"/>
            <a:headEnd/>
            <a:tailEnd/>
          </a:ln>
        </p:spPr>
        <p:txBody>
          <a:bodyPr/>
          <a:lstStyle/>
          <a:p>
            <a:pPr algn="ctr"/>
            <a:r>
              <a:rPr lang="en-US" sz="1000" b="1">
                <a:solidFill>
                  <a:srgbClr val="FFFFFF"/>
                </a:solidFill>
              </a:rPr>
              <a:t>PO Services</a:t>
            </a:r>
          </a:p>
          <a:p>
            <a:pPr algn="ctr"/>
            <a:r>
              <a:rPr lang="en-US" sz="1000" b="1">
                <a:solidFill>
                  <a:srgbClr val="FFFFFF"/>
                </a:solidFill>
              </a:rPr>
              <a:t>PA Services</a:t>
            </a:r>
          </a:p>
          <a:p>
            <a:pPr algn="ctr"/>
            <a:endParaRPr lang="en-US" sz="1000" b="1">
              <a:solidFill>
                <a:srgbClr val="FFFFFF"/>
              </a:solidFill>
            </a:endParaRPr>
          </a:p>
        </p:txBody>
      </p:sp>
      <p:sp>
        <p:nvSpPr>
          <p:cNvPr id="97296" name="AutoShape 84"/>
          <p:cNvSpPr>
            <a:spLocks noChangeArrowheads="1"/>
          </p:cNvSpPr>
          <p:nvPr/>
        </p:nvSpPr>
        <p:spPr bwMode="auto">
          <a:xfrm>
            <a:off x="1905000" y="3429000"/>
            <a:ext cx="304800" cy="152400"/>
          </a:xfrm>
          <a:prstGeom prst="rightArrow">
            <a:avLst>
              <a:gd name="adj1" fmla="val 50000"/>
              <a:gd name="adj2" fmla="val 50000"/>
            </a:avLst>
          </a:prstGeom>
          <a:solidFill>
            <a:srgbClr val="CC9900"/>
          </a:solidFill>
          <a:ln w="9525">
            <a:solidFill>
              <a:schemeClr val="tx1"/>
            </a:solidFill>
            <a:miter lim="800000"/>
            <a:headEnd/>
            <a:tailEnd/>
          </a:ln>
        </p:spPr>
        <p:txBody>
          <a:bodyPr wrap="none" anchor="ctr"/>
          <a:lstStyle/>
          <a:p>
            <a:endParaRPr lang="en-US"/>
          </a:p>
        </p:txBody>
      </p:sp>
      <p:sp>
        <p:nvSpPr>
          <p:cNvPr id="97297" name="Text Box 85"/>
          <p:cNvSpPr txBox="1">
            <a:spLocks noChangeArrowheads="1"/>
          </p:cNvSpPr>
          <p:nvPr/>
        </p:nvSpPr>
        <p:spPr bwMode="auto">
          <a:xfrm>
            <a:off x="457200" y="1179513"/>
            <a:ext cx="2835275" cy="396875"/>
          </a:xfrm>
          <a:prstGeom prst="rect">
            <a:avLst/>
          </a:prstGeom>
          <a:noFill/>
          <a:ln w="9525">
            <a:noFill/>
            <a:miter lim="800000"/>
            <a:headEnd/>
            <a:tailEnd/>
          </a:ln>
        </p:spPr>
        <p:txBody>
          <a:bodyPr>
            <a:spAutoFit/>
          </a:bodyPr>
          <a:lstStyle/>
          <a:p>
            <a:r>
              <a:rPr lang="en-US" sz="2000" b="1">
                <a:latin typeface="Arial Black" pitchFamily="34" charset="0"/>
              </a:rPr>
              <a:t>What we have now</a:t>
            </a:r>
          </a:p>
        </p:txBody>
      </p:sp>
      <p:sp>
        <p:nvSpPr>
          <p:cNvPr id="97298" name="Text Box 87"/>
          <p:cNvSpPr txBox="1">
            <a:spLocks noChangeArrowheads="1"/>
          </p:cNvSpPr>
          <p:nvPr/>
        </p:nvSpPr>
        <p:spPr bwMode="auto">
          <a:xfrm>
            <a:off x="5715000" y="1203325"/>
            <a:ext cx="3140075" cy="396875"/>
          </a:xfrm>
          <a:prstGeom prst="rect">
            <a:avLst/>
          </a:prstGeom>
          <a:noFill/>
          <a:ln w="9525">
            <a:noFill/>
            <a:miter lim="800000"/>
            <a:headEnd/>
            <a:tailEnd/>
          </a:ln>
        </p:spPr>
        <p:txBody>
          <a:bodyPr>
            <a:spAutoFit/>
          </a:bodyPr>
          <a:lstStyle/>
          <a:p>
            <a:r>
              <a:rPr lang="en-US" sz="2000" b="1">
                <a:latin typeface="Arial Black" pitchFamily="34" charset="0"/>
              </a:rPr>
              <a:t>Where we want to be</a:t>
            </a:r>
          </a:p>
        </p:txBody>
      </p:sp>
      <p:sp>
        <p:nvSpPr>
          <p:cNvPr id="7" name="Cube 19"/>
          <p:cNvSpPr/>
          <p:nvPr/>
        </p:nvSpPr>
        <p:spPr>
          <a:xfrm>
            <a:off x="6477000" y="2209800"/>
            <a:ext cx="1371600" cy="381000"/>
          </a:xfrm>
          <a:prstGeom prst="cube">
            <a:avLst>
              <a:gd name="adj" fmla="val 13073"/>
            </a:avLst>
          </a:prstGeom>
          <a:solidFill>
            <a:srgbClr val="1189BC"/>
          </a:solidFill>
          <a:ln>
            <a:solidFill>
              <a:srgbClr val="1189BC"/>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a:solidFill>
                  <a:srgbClr val="FFFFFF"/>
                </a:solidFill>
                <a:latin typeface="Arial Narrow" pitchFamily="34" charset="0"/>
                <a:cs typeface="Arial" charset="0"/>
              </a:rPr>
              <a:t>Presentation Layer</a:t>
            </a:r>
          </a:p>
        </p:txBody>
      </p:sp>
      <p:sp>
        <p:nvSpPr>
          <p:cNvPr id="8" name="Cube 28"/>
          <p:cNvSpPr/>
          <p:nvPr/>
        </p:nvSpPr>
        <p:spPr>
          <a:xfrm>
            <a:off x="6400800" y="3124200"/>
            <a:ext cx="1447800" cy="612775"/>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a:solidFill>
                  <a:srgbClr val="FFFFFF"/>
                </a:solidFill>
                <a:cs typeface="Arial" charset="0"/>
              </a:rPr>
              <a:t>Business Layer</a:t>
            </a:r>
          </a:p>
          <a:p>
            <a:pPr algn="ctr">
              <a:defRPr/>
            </a:pPr>
            <a:endParaRPr lang="en-US" sz="1000">
              <a:solidFill>
                <a:srgbClr val="FFFFFF"/>
              </a:solidFill>
              <a:cs typeface="Arial" charset="0"/>
            </a:endParaRPr>
          </a:p>
        </p:txBody>
      </p:sp>
      <p:sp>
        <p:nvSpPr>
          <p:cNvPr id="9" name="Cube 63"/>
          <p:cNvSpPr/>
          <p:nvPr/>
        </p:nvSpPr>
        <p:spPr>
          <a:xfrm>
            <a:off x="6477000" y="3429000"/>
            <a:ext cx="1219200" cy="269875"/>
          </a:xfrm>
          <a:prstGeom prst="cube">
            <a:avLst>
              <a:gd name="adj" fmla="val 20867"/>
            </a:avLst>
          </a:prstGeom>
          <a:solidFill>
            <a:srgbClr val="C96ADC"/>
          </a:solidFill>
          <a:ln>
            <a:solidFill>
              <a:srgbClr val="C96AD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dirty="0">
                <a:solidFill>
                  <a:srgbClr val="FFFFFF"/>
                </a:solidFill>
                <a:cs typeface="Arial" charset="0"/>
              </a:rPr>
              <a:t>CTRP Biz </a:t>
            </a:r>
            <a:r>
              <a:rPr lang="en-US" sz="800" dirty="0">
                <a:solidFill>
                  <a:srgbClr val="FFFFFF"/>
                </a:solidFill>
                <a:cs typeface="Arial" charset="0"/>
              </a:rPr>
              <a:t>Logic (Light)</a:t>
            </a:r>
          </a:p>
        </p:txBody>
      </p:sp>
      <p:sp>
        <p:nvSpPr>
          <p:cNvPr id="97302" name="AutoShape 92"/>
          <p:cNvSpPr>
            <a:spLocks noChangeArrowheads="1"/>
          </p:cNvSpPr>
          <p:nvPr/>
        </p:nvSpPr>
        <p:spPr bwMode="auto">
          <a:xfrm>
            <a:off x="7010400" y="17526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97303" name="AutoShape 94"/>
          <p:cNvSpPr>
            <a:spLocks noChangeArrowheads="1"/>
          </p:cNvSpPr>
          <p:nvPr/>
        </p:nvSpPr>
        <p:spPr bwMode="auto">
          <a:xfrm>
            <a:off x="7010400" y="26670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97304" name="AutoShape 95"/>
          <p:cNvSpPr>
            <a:spLocks noChangeArrowheads="1"/>
          </p:cNvSpPr>
          <p:nvPr/>
        </p:nvSpPr>
        <p:spPr bwMode="auto">
          <a:xfrm>
            <a:off x="7010400" y="38100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97305" name="Cube 28"/>
          <p:cNvSpPr>
            <a:spLocks noChangeArrowheads="1"/>
          </p:cNvSpPr>
          <p:nvPr/>
        </p:nvSpPr>
        <p:spPr bwMode="auto">
          <a:xfrm>
            <a:off x="6400800" y="4267200"/>
            <a:ext cx="1447800" cy="685800"/>
          </a:xfrm>
          <a:prstGeom prst="cube">
            <a:avLst>
              <a:gd name="adj" fmla="val 17954"/>
            </a:avLst>
          </a:prstGeom>
          <a:solidFill>
            <a:srgbClr val="33CC33"/>
          </a:solidFill>
          <a:ln w="25400" algn="ctr">
            <a:solidFill>
              <a:srgbClr val="33CC33"/>
            </a:solidFill>
            <a:miter lim="800000"/>
            <a:headEnd/>
            <a:tailEnd/>
          </a:ln>
        </p:spPr>
        <p:txBody>
          <a:bodyPr/>
          <a:lstStyle/>
          <a:p>
            <a:pPr algn="ctr"/>
            <a:r>
              <a:rPr lang="en-US" sz="1000" b="1">
                <a:solidFill>
                  <a:srgbClr val="FFFFFF"/>
                </a:solidFill>
              </a:rPr>
              <a:t>PO Services</a:t>
            </a:r>
          </a:p>
          <a:p>
            <a:pPr algn="ctr"/>
            <a:r>
              <a:rPr lang="en-US" sz="1000" b="1">
                <a:solidFill>
                  <a:srgbClr val="FFFFFF"/>
                </a:solidFill>
              </a:rPr>
              <a:t>PA Service</a:t>
            </a:r>
          </a:p>
          <a:p>
            <a:pPr algn="ctr"/>
            <a:endParaRPr lang="en-US" sz="1000" b="1">
              <a:solidFill>
                <a:srgbClr val="FFFFFF"/>
              </a:solidFill>
            </a:endParaRPr>
          </a:p>
        </p:txBody>
      </p:sp>
      <p:sp>
        <p:nvSpPr>
          <p:cNvPr id="97306" name="AutoShape 105"/>
          <p:cNvSpPr>
            <a:spLocks noChangeArrowheads="1"/>
          </p:cNvSpPr>
          <p:nvPr/>
        </p:nvSpPr>
        <p:spPr bwMode="auto">
          <a:xfrm>
            <a:off x="2819400" y="51054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55" name="Cube 54"/>
          <p:cNvSpPr/>
          <p:nvPr/>
        </p:nvSpPr>
        <p:spPr>
          <a:xfrm>
            <a:off x="2470150" y="5562600"/>
            <a:ext cx="806450" cy="614363"/>
          </a:xfrm>
          <a:prstGeom prst="cube">
            <a:avLst/>
          </a:prstGeom>
          <a:solidFill>
            <a:srgbClr val="FC6881"/>
          </a:solidFill>
          <a:ln>
            <a:solidFill>
              <a:srgbClr val="FC688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CTRP</a:t>
            </a:r>
            <a:endParaRPr lang="en-US" sz="1200" dirty="0"/>
          </a:p>
        </p:txBody>
      </p:sp>
      <p:sp>
        <p:nvSpPr>
          <p:cNvPr id="11" name="Cube 54"/>
          <p:cNvSpPr/>
          <p:nvPr/>
        </p:nvSpPr>
        <p:spPr>
          <a:xfrm>
            <a:off x="5867400" y="5486400"/>
            <a:ext cx="806450" cy="614363"/>
          </a:xfrm>
          <a:prstGeom prst="cube">
            <a:avLst/>
          </a:prstGeom>
          <a:solidFill>
            <a:srgbClr val="FC6881"/>
          </a:solidFill>
          <a:ln>
            <a:solidFill>
              <a:srgbClr val="FC688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CTRP</a:t>
            </a:r>
            <a:endParaRPr lang="en-US" sz="1200" dirty="0"/>
          </a:p>
        </p:txBody>
      </p:sp>
      <p:sp>
        <p:nvSpPr>
          <p:cNvPr id="12" name="Cube 54"/>
          <p:cNvSpPr/>
          <p:nvPr/>
        </p:nvSpPr>
        <p:spPr>
          <a:xfrm>
            <a:off x="7543800" y="5486400"/>
            <a:ext cx="806450" cy="614363"/>
          </a:xfrm>
          <a:prstGeom prst="cube">
            <a:avLst/>
          </a:prstGeom>
          <a:solidFill>
            <a:srgbClr val="FC6881"/>
          </a:solidFill>
          <a:ln>
            <a:solidFill>
              <a:srgbClr val="FC688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rgbClr val="FFFFFF"/>
                </a:solidFill>
                <a:cs typeface="Arial" charset="0"/>
              </a:rPr>
              <a:t>Other</a:t>
            </a:r>
          </a:p>
        </p:txBody>
      </p:sp>
      <p:sp>
        <p:nvSpPr>
          <p:cNvPr id="97310" name="AutoShape 112"/>
          <p:cNvSpPr>
            <a:spLocks noChangeArrowheads="1"/>
          </p:cNvSpPr>
          <p:nvPr/>
        </p:nvSpPr>
        <p:spPr bwMode="auto">
          <a:xfrm rot="2201032">
            <a:off x="6629400" y="5029200"/>
            <a:ext cx="152400" cy="457200"/>
          </a:xfrm>
          <a:prstGeom prst="downArrow">
            <a:avLst>
              <a:gd name="adj1" fmla="val 50000"/>
              <a:gd name="adj2" fmla="val 75000"/>
            </a:avLst>
          </a:prstGeom>
          <a:solidFill>
            <a:srgbClr val="CC9900"/>
          </a:solidFill>
          <a:ln w="9525">
            <a:solidFill>
              <a:schemeClr val="tx1"/>
            </a:solidFill>
            <a:miter lim="800000"/>
            <a:headEnd/>
            <a:tailEnd/>
          </a:ln>
        </p:spPr>
        <p:txBody>
          <a:bodyPr wrap="none" anchor="ctr"/>
          <a:lstStyle/>
          <a:p>
            <a:endParaRPr lang="en-US"/>
          </a:p>
        </p:txBody>
      </p:sp>
      <p:sp>
        <p:nvSpPr>
          <p:cNvPr id="97311" name="AutoShape 114"/>
          <p:cNvSpPr>
            <a:spLocks noChangeArrowheads="1"/>
          </p:cNvSpPr>
          <p:nvPr/>
        </p:nvSpPr>
        <p:spPr bwMode="auto">
          <a:xfrm rot="19398968" flipH="1">
            <a:off x="7543800" y="5029200"/>
            <a:ext cx="152400" cy="457200"/>
          </a:xfrm>
          <a:prstGeom prst="downArrow">
            <a:avLst>
              <a:gd name="adj1" fmla="val 50000"/>
              <a:gd name="adj2" fmla="val 75000"/>
            </a:avLst>
          </a:prstGeom>
          <a:solidFill>
            <a:srgbClr val="CC9900"/>
          </a:solidFill>
          <a:ln w="9525">
            <a:solidFill>
              <a:schemeClr val="tx1"/>
            </a:solidFill>
            <a:miter lim="800000"/>
            <a:headEnd/>
            <a:tailEnd/>
          </a:ln>
        </p:spPr>
        <p:txBody>
          <a:bodyPr wrap="none" anchor="ctr"/>
          <a:lstStyle/>
          <a:p>
            <a:endParaRPr lang="en-US"/>
          </a:p>
        </p:txBody>
      </p:sp>
      <p:sp>
        <p:nvSpPr>
          <p:cNvPr id="97312" name="Text Box 71"/>
          <p:cNvSpPr txBox="1">
            <a:spLocks noChangeArrowheads="1"/>
          </p:cNvSpPr>
          <p:nvPr/>
        </p:nvSpPr>
        <p:spPr bwMode="auto">
          <a:xfrm>
            <a:off x="7221538" y="1622425"/>
            <a:ext cx="1471612" cy="769938"/>
          </a:xfrm>
          <a:prstGeom prst="rect">
            <a:avLst/>
          </a:prstGeom>
          <a:noFill/>
          <a:ln w="9525">
            <a:noFill/>
            <a:miter lim="800000"/>
            <a:headEnd/>
            <a:tailEnd/>
          </a:ln>
        </p:spPr>
        <p:txBody>
          <a:bodyPr>
            <a:spAutoFit/>
          </a:bodyPr>
          <a:lstStyle/>
          <a:p>
            <a:pPr>
              <a:spcBef>
                <a:spcPct val="50000"/>
              </a:spcBef>
            </a:pPr>
            <a:r>
              <a:rPr lang="en-US" sz="800"/>
              <a:t>Create Participant</a:t>
            </a:r>
          </a:p>
          <a:p>
            <a:pPr>
              <a:spcBef>
                <a:spcPct val="50000"/>
              </a:spcBef>
            </a:pPr>
            <a:r>
              <a:rPr lang="en-US" sz="800"/>
              <a:t>Create  Organization</a:t>
            </a:r>
          </a:p>
          <a:p>
            <a:pPr>
              <a:spcBef>
                <a:spcPct val="50000"/>
              </a:spcBef>
            </a:pPr>
            <a:r>
              <a:rPr lang="en-US" sz="800"/>
              <a:t>Create Study Protocol</a:t>
            </a:r>
          </a:p>
          <a:p>
            <a:pPr>
              <a:spcBef>
                <a:spcPct val="50000"/>
              </a:spcBef>
            </a:pPr>
            <a:endParaRPr lang="en-US" sz="800"/>
          </a:p>
        </p:txBody>
      </p:sp>
      <p:sp>
        <p:nvSpPr>
          <p:cNvPr id="97313" name="AutoShape 73"/>
          <p:cNvSpPr>
            <a:spLocks noChangeArrowheads="1"/>
          </p:cNvSpPr>
          <p:nvPr/>
        </p:nvSpPr>
        <p:spPr bwMode="auto">
          <a:xfrm>
            <a:off x="2767013" y="3813175"/>
            <a:ext cx="153987" cy="538163"/>
          </a:xfrm>
          <a:prstGeom prst="downArrow">
            <a:avLst>
              <a:gd name="adj1" fmla="val 50000"/>
              <a:gd name="adj2" fmla="val 60060"/>
            </a:avLst>
          </a:prstGeom>
          <a:solidFill>
            <a:srgbClr val="CC9900"/>
          </a:solidFill>
          <a:ln w="9525">
            <a:solidFill>
              <a:schemeClr val="tx1"/>
            </a:solidFill>
            <a:miter lim="800000"/>
            <a:headEnd/>
            <a:tailEnd/>
          </a:ln>
        </p:spPr>
        <p:txBody>
          <a:bodyPr wrap="none" anchor="ctr"/>
          <a:lstStyle/>
          <a:p>
            <a:endParaRPr lang="en-US" sz="800"/>
          </a:p>
        </p:txBody>
      </p:sp>
      <p:sp>
        <p:nvSpPr>
          <p:cNvPr id="97314" name="Rectangle 38"/>
          <p:cNvSpPr>
            <a:spLocks noChangeArrowheads="1"/>
          </p:cNvSpPr>
          <p:nvPr/>
        </p:nvSpPr>
        <p:spPr bwMode="auto">
          <a:xfrm>
            <a:off x="2882900" y="3889375"/>
            <a:ext cx="844550" cy="339725"/>
          </a:xfrm>
          <a:prstGeom prst="rect">
            <a:avLst/>
          </a:prstGeom>
          <a:noFill/>
          <a:ln w="9525">
            <a:noFill/>
            <a:miter lim="800000"/>
            <a:headEnd/>
            <a:tailEnd/>
          </a:ln>
        </p:spPr>
        <p:txBody>
          <a:bodyPr>
            <a:spAutoFit/>
          </a:bodyPr>
          <a:lstStyle/>
          <a:p>
            <a:r>
              <a:rPr lang="en-US" sz="800">
                <a:solidFill>
                  <a:srgbClr val="000000"/>
                </a:solidFill>
              </a:rPr>
              <a:t>Fetch</a:t>
            </a:r>
          </a:p>
          <a:p>
            <a:r>
              <a:rPr lang="en-US" sz="800">
                <a:solidFill>
                  <a:srgbClr val="000000"/>
                </a:solidFill>
              </a:rPr>
              <a:t>Synchronize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idx="4294967295"/>
          </p:nvPr>
        </p:nvSpPr>
        <p:spPr/>
        <p:txBody>
          <a:bodyPr/>
          <a:lstStyle/>
          <a:p>
            <a:pPr eaLnBrk="1" hangingPunct="1"/>
            <a:r>
              <a:rPr lang="en-US" smtClean="0"/>
              <a:t>SOA-based Integration: C3PR</a:t>
            </a:r>
          </a:p>
        </p:txBody>
      </p:sp>
      <p:sp>
        <p:nvSpPr>
          <p:cNvPr id="20" name="Cube 19"/>
          <p:cNvSpPr/>
          <p:nvPr/>
        </p:nvSpPr>
        <p:spPr>
          <a:xfrm>
            <a:off x="457200" y="2286000"/>
            <a:ext cx="1371600" cy="381000"/>
          </a:xfrm>
          <a:prstGeom prst="cube">
            <a:avLst>
              <a:gd name="adj" fmla="val 13073"/>
            </a:avLst>
          </a:prstGeom>
          <a:solidFill>
            <a:srgbClr val="1189BC"/>
          </a:solidFill>
          <a:ln>
            <a:solidFill>
              <a:srgbClr val="1189BC"/>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a:solidFill>
                  <a:srgbClr val="FFFFFF"/>
                </a:solidFill>
                <a:latin typeface="Arial Narrow" pitchFamily="34" charset="0"/>
                <a:cs typeface="Arial" charset="0"/>
              </a:rPr>
              <a:t>Presentation Layer</a:t>
            </a:r>
          </a:p>
        </p:txBody>
      </p:sp>
      <p:sp>
        <p:nvSpPr>
          <p:cNvPr id="29" name="Cube 28"/>
          <p:cNvSpPr/>
          <p:nvPr/>
        </p:nvSpPr>
        <p:spPr>
          <a:xfrm>
            <a:off x="381000" y="3200400"/>
            <a:ext cx="1447800" cy="612775"/>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a:solidFill>
                  <a:srgbClr val="FFFFFF"/>
                </a:solidFill>
                <a:cs typeface="Arial" charset="0"/>
              </a:rPr>
              <a:t>Business Layer</a:t>
            </a:r>
          </a:p>
          <a:p>
            <a:pPr algn="ctr">
              <a:defRPr/>
            </a:pPr>
            <a:endParaRPr lang="en-US" sz="1000">
              <a:solidFill>
                <a:srgbClr val="FFFFFF"/>
              </a:solidFill>
              <a:cs typeface="Arial" charset="0"/>
            </a:endParaRPr>
          </a:p>
        </p:txBody>
      </p:sp>
      <p:sp>
        <p:nvSpPr>
          <p:cNvPr id="42" name="Can 41"/>
          <p:cNvSpPr/>
          <p:nvPr/>
        </p:nvSpPr>
        <p:spPr>
          <a:xfrm>
            <a:off x="685800" y="5557838"/>
            <a:ext cx="730250" cy="690562"/>
          </a:xfrm>
          <a:prstGeom prst="can">
            <a:avLst/>
          </a:prstGeom>
          <a:solidFill>
            <a:srgbClr val="B3B3B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a:solidFill>
                  <a:schemeClr val="tx1"/>
                </a:solidFill>
                <a:cs typeface="Arial" charset="0"/>
              </a:rPr>
              <a:t>caTissue  Database</a:t>
            </a:r>
          </a:p>
        </p:txBody>
      </p:sp>
      <p:sp>
        <p:nvSpPr>
          <p:cNvPr id="64" name="Cube 63"/>
          <p:cNvSpPr/>
          <p:nvPr/>
        </p:nvSpPr>
        <p:spPr>
          <a:xfrm>
            <a:off x="457200" y="3505200"/>
            <a:ext cx="1219200" cy="269875"/>
          </a:xfrm>
          <a:prstGeom prst="cube">
            <a:avLst>
              <a:gd name="adj" fmla="val 20867"/>
            </a:avLst>
          </a:prstGeom>
          <a:solidFill>
            <a:srgbClr val="C96ADC"/>
          </a:solidFill>
          <a:ln>
            <a:solidFill>
              <a:srgbClr val="C96AD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a:solidFill>
                  <a:srgbClr val="FFFFFF"/>
                </a:solidFill>
                <a:cs typeface="Arial" charset="0"/>
              </a:rPr>
              <a:t>CPR Biz Logic</a:t>
            </a:r>
          </a:p>
        </p:txBody>
      </p:sp>
      <p:sp>
        <p:nvSpPr>
          <p:cNvPr id="99334" name="AutoShape 70"/>
          <p:cNvSpPr>
            <a:spLocks noChangeArrowheads="1"/>
          </p:cNvSpPr>
          <p:nvPr/>
        </p:nvSpPr>
        <p:spPr bwMode="auto">
          <a:xfrm>
            <a:off x="990600" y="18288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99335" name="Text Box 71"/>
          <p:cNvSpPr txBox="1">
            <a:spLocks noChangeArrowheads="1"/>
          </p:cNvSpPr>
          <p:nvPr/>
        </p:nvSpPr>
        <p:spPr bwMode="auto">
          <a:xfrm>
            <a:off x="1219200" y="1905000"/>
            <a:ext cx="1066800" cy="214313"/>
          </a:xfrm>
          <a:prstGeom prst="rect">
            <a:avLst/>
          </a:prstGeom>
          <a:noFill/>
          <a:ln w="9525">
            <a:noFill/>
            <a:miter lim="800000"/>
            <a:headEnd/>
            <a:tailEnd/>
          </a:ln>
        </p:spPr>
        <p:txBody>
          <a:bodyPr>
            <a:spAutoFit/>
          </a:bodyPr>
          <a:lstStyle/>
          <a:p>
            <a:pPr>
              <a:spcBef>
                <a:spcPct val="50000"/>
              </a:spcBef>
            </a:pPr>
            <a:r>
              <a:rPr lang="en-US" sz="800"/>
              <a:t>Register participant</a:t>
            </a:r>
          </a:p>
        </p:txBody>
      </p:sp>
      <p:sp>
        <p:nvSpPr>
          <p:cNvPr id="99336" name="AutoShape 72"/>
          <p:cNvSpPr>
            <a:spLocks noChangeArrowheads="1"/>
          </p:cNvSpPr>
          <p:nvPr/>
        </p:nvSpPr>
        <p:spPr bwMode="auto">
          <a:xfrm>
            <a:off x="990600" y="27432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99337" name="AutoShape 73"/>
          <p:cNvSpPr>
            <a:spLocks noChangeArrowheads="1"/>
          </p:cNvSpPr>
          <p:nvPr/>
        </p:nvSpPr>
        <p:spPr bwMode="auto">
          <a:xfrm>
            <a:off x="990600" y="38862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99338" name="Cube 28"/>
          <p:cNvSpPr>
            <a:spLocks noChangeArrowheads="1"/>
          </p:cNvSpPr>
          <p:nvPr/>
        </p:nvSpPr>
        <p:spPr bwMode="auto">
          <a:xfrm>
            <a:off x="381000" y="4343400"/>
            <a:ext cx="1447800" cy="685800"/>
          </a:xfrm>
          <a:prstGeom prst="cube">
            <a:avLst>
              <a:gd name="adj" fmla="val 17954"/>
            </a:avLst>
          </a:prstGeom>
          <a:solidFill>
            <a:schemeClr val="hlink"/>
          </a:solidFill>
          <a:ln w="25400" algn="ctr">
            <a:solidFill>
              <a:schemeClr val="hlink"/>
            </a:solidFill>
            <a:miter lim="800000"/>
            <a:headEnd/>
            <a:tailEnd/>
          </a:ln>
        </p:spPr>
        <p:txBody>
          <a:bodyPr/>
          <a:lstStyle/>
          <a:p>
            <a:pPr algn="ctr"/>
            <a:r>
              <a:rPr lang="en-US" sz="1000">
                <a:solidFill>
                  <a:srgbClr val="FFFFFF"/>
                </a:solidFill>
              </a:rPr>
              <a:t>Persistence Layer</a:t>
            </a:r>
          </a:p>
          <a:p>
            <a:pPr algn="ctr"/>
            <a:endParaRPr lang="en-US" sz="1000">
              <a:solidFill>
                <a:srgbClr val="FFFFFF"/>
              </a:solidFill>
            </a:endParaRPr>
          </a:p>
        </p:txBody>
      </p:sp>
      <p:sp>
        <p:nvSpPr>
          <p:cNvPr id="3" name="Cube 63"/>
          <p:cNvSpPr/>
          <p:nvPr/>
        </p:nvSpPr>
        <p:spPr>
          <a:xfrm>
            <a:off x="457200" y="4724400"/>
            <a:ext cx="1219200" cy="269875"/>
          </a:xfrm>
          <a:prstGeom prst="cube">
            <a:avLst>
              <a:gd name="adj" fmla="val 20867"/>
            </a:avLst>
          </a:prstGeom>
          <a:solidFill>
            <a:srgbClr val="C96ADC"/>
          </a:solidFill>
          <a:ln>
            <a:solidFill>
              <a:srgbClr val="C96AD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a:solidFill>
                  <a:srgbClr val="FFFFFF"/>
                </a:solidFill>
                <a:cs typeface="Arial" charset="0"/>
              </a:rPr>
              <a:t>DAO</a:t>
            </a:r>
          </a:p>
        </p:txBody>
      </p:sp>
      <p:sp>
        <p:nvSpPr>
          <p:cNvPr id="99340" name="AutoShape 76"/>
          <p:cNvSpPr>
            <a:spLocks noChangeArrowheads="1"/>
          </p:cNvSpPr>
          <p:nvPr/>
        </p:nvSpPr>
        <p:spPr bwMode="auto">
          <a:xfrm>
            <a:off x="990600" y="5119688"/>
            <a:ext cx="152400" cy="366712"/>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4" name="Cube 28"/>
          <p:cNvSpPr/>
          <p:nvPr/>
        </p:nvSpPr>
        <p:spPr>
          <a:xfrm>
            <a:off x="2286000" y="3200400"/>
            <a:ext cx="1447800" cy="612775"/>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a:solidFill>
                  <a:srgbClr val="FFFFFF"/>
                </a:solidFill>
                <a:cs typeface="Arial" charset="0"/>
              </a:rPr>
              <a:t>Service Layer</a:t>
            </a:r>
          </a:p>
          <a:p>
            <a:pPr algn="ctr">
              <a:defRPr/>
            </a:pPr>
            <a:endParaRPr lang="en-US" sz="1000">
              <a:solidFill>
                <a:srgbClr val="FFFFFF"/>
              </a:solidFill>
              <a:cs typeface="Arial" charset="0"/>
            </a:endParaRPr>
          </a:p>
        </p:txBody>
      </p:sp>
      <p:sp>
        <p:nvSpPr>
          <p:cNvPr id="5" name="Cube 63"/>
          <p:cNvSpPr/>
          <p:nvPr/>
        </p:nvSpPr>
        <p:spPr>
          <a:xfrm>
            <a:off x="2362200" y="3505200"/>
            <a:ext cx="1219200" cy="269875"/>
          </a:xfrm>
          <a:prstGeom prst="cube">
            <a:avLst>
              <a:gd name="adj" fmla="val 20867"/>
            </a:avLst>
          </a:prstGeom>
          <a:solidFill>
            <a:srgbClr val="C96ADC"/>
          </a:solidFill>
          <a:ln>
            <a:solidFill>
              <a:srgbClr val="C96AD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a:solidFill>
                  <a:srgbClr val="FFFFFF"/>
                </a:solidFill>
                <a:cs typeface="Arial" charset="0"/>
              </a:rPr>
              <a:t>Data Queue</a:t>
            </a:r>
          </a:p>
        </p:txBody>
      </p:sp>
      <p:sp>
        <p:nvSpPr>
          <p:cNvPr id="99343" name="AutoShape 79"/>
          <p:cNvSpPr>
            <a:spLocks noChangeArrowheads="1"/>
          </p:cNvSpPr>
          <p:nvPr/>
        </p:nvSpPr>
        <p:spPr bwMode="auto">
          <a:xfrm>
            <a:off x="2819400" y="38862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99344" name="Cube 28"/>
          <p:cNvSpPr>
            <a:spLocks noChangeArrowheads="1"/>
          </p:cNvSpPr>
          <p:nvPr/>
        </p:nvSpPr>
        <p:spPr bwMode="auto">
          <a:xfrm>
            <a:off x="2209800" y="4343400"/>
            <a:ext cx="1447800" cy="685800"/>
          </a:xfrm>
          <a:prstGeom prst="cube">
            <a:avLst>
              <a:gd name="adj" fmla="val 17954"/>
            </a:avLst>
          </a:prstGeom>
          <a:solidFill>
            <a:srgbClr val="33CC33"/>
          </a:solidFill>
          <a:ln w="25400" algn="ctr">
            <a:solidFill>
              <a:srgbClr val="33CC33"/>
            </a:solidFill>
            <a:miter lim="800000"/>
            <a:headEnd/>
            <a:tailEnd/>
          </a:ln>
        </p:spPr>
        <p:txBody>
          <a:bodyPr/>
          <a:lstStyle/>
          <a:p>
            <a:pPr algn="ctr"/>
            <a:r>
              <a:rPr lang="en-US" sz="1000" b="1">
                <a:solidFill>
                  <a:srgbClr val="FFFFFF"/>
                </a:solidFill>
              </a:rPr>
              <a:t>Registration Service</a:t>
            </a:r>
          </a:p>
          <a:p>
            <a:pPr algn="ctr"/>
            <a:endParaRPr lang="en-US" sz="1000" b="1">
              <a:solidFill>
                <a:srgbClr val="FFFFFF"/>
              </a:solidFill>
            </a:endParaRPr>
          </a:p>
        </p:txBody>
      </p:sp>
      <p:sp>
        <p:nvSpPr>
          <p:cNvPr id="99345" name="Text Box 82"/>
          <p:cNvSpPr txBox="1">
            <a:spLocks noChangeArrowheads="1"/>
          </p:cNvSpPr>
          <p:nvPr/>
        </p:nvSpPr>
        <p:spPr bwMode="auto">
          <a:xfrm>
            <a:off x="2895600" y="3962400"/>
            <a:ext cx="1066800" cy="214313"/>
          </a:xfrm>
          <a:prstGeom prst="rect">
            <a:avLst/>
          </a:prstGeom>
          <a:noFill/>
          <a:ln w="9525">
            <a:noFill/>
            <a:miter lim="800000"/>
            <a:headEnd/>
            <a:tailEnd/>
          </a:ln>
        </p:spPr>
        <p:txBody>
          <a:bodyPr>
            <a:spAutoFit/>
          </a:bodyPr>
          <a:lstStyle/>
          <a:p>
            <a:pPr>
              <a:spcBef>
                <a:spcPct val="50000"/>
              </a:spcBef>
            </a:pPr>
            <a:r>
              <a:rPr lang="en-US" sz="800"/>
              <a:t>Asynchronous</a:t>
            </a:r>
          </a:p>
        </p:txBody>
      </p:sp>
      <p:sp>
        <p:nvSpPr>
          <p:cNvPr id="99346" name="AutoShape 84"/>
          <p:cNvSpPr>
            <a:spLocks noChangeArrowheads="1"/>
          </p:cNvSpPr>
          <p:nvPr/>
        </p:nvSpPr>
        <p:spPr bwMode="auto">
          <a:xfrm>
            <a:off x="1905000" y="3429000"/>
            <a:ext cx="304800" cy="152400"/>
          </a:xfrm>
          <a:prstGeom prst="rightArrow">
            <a:avLst>
              <a:gd name="adj1" fmla="val 50000"/>
              <a:gd name="adj2" fmla="val 50000"/>
            </a:avLst>
          </a:prstGeom>
          <a:solidFill>
            <a:srgbClr val="CC9900"/>
          </a:solidFill>
          <a:ln w="9525">
            <a:solidFill>
              <a:schemeClr val="tx1"/>
            </a:solidFill>
            <a:miter lim="800000"/>
            <a:headEnd/>
            <a:tailEnd/>
          </a:ln>
        </p:spPr>
        <p:txBody>
          <a:bodyPr wrap="none" anchor="ctr"/>
          <a:lstStyle/>
          <a:p>
            <a:endParaRPr lang="en-US"/>
          </a:p>
        </p:txBody>
      </p:sp>
      <p:sp>
        <p:nvSpPr>
          <p:cNvPr id="99347" name="Text Box 85"/>
          <p:cNvSpPr txBox="1">
            <a:spLocks noChangeArrowheads="1"/>
          </p:cNvSpPr>
          <p:nvPr/>
        </p:nvSpPr>
        <p:spPr bwMode="auto">
          <a:xfrm>
            <a:off x="457200" y="1179513"/>
            <a:ext cx="2835275" cy="396875"/>
          </a:xfrm>
          <a:prstGeom prst="rect">
            <a:avLst/>
          </a:prstGeom>
          <a:noFill/>
          <a:ln w="9525">
            <a:noFill/>
            <a:miter lim="800000"/>
            <a:headEnd/>
            <a:tailEnd/>
          </a:ln>
        </p:spPr>
        <p:txBody>
          <a:bodyPr>
            <a:spAutoFit/>
          </a:bodyPr>
          <a:lstStyle/>
          <a:p>
            <a:r>
              <a:rPr lang="en-US" sz="2000" b="1">
                <a:latin typeface="Arial Black" pitchFamily="34" charset="0"/>
              </a:rPr>
              <a:t>What we have now</a:t>
            </a:r>
          </a:p>
        </p:txBody>
      </p:sp>
      <p:sp>
        <p:nvSpPr>
          <p:cNvPr id="99348" name="Text Box 87"/>
          <p:cNvSpPr txBox="1">
            <a:spLocks noChangeArrowheads="1"/>
          </p:cNvSpPr>
          <p:nvPr/>
        </p:nvSpPr>
        <p:spPr bwMode="auto">
          <a:xfrm>
            <a:off x="5715000" y="1203325"/>
            <a:ext cx="3140075" cy="396875"/>
          </a:xfrm>
          <a:prstGeom prst="rect">
            <a:avLst/>
          </a:prstGeom>
          <a:noFill/>
          <a:ln w="9525">
            <a:noFill/>
            <a:miter lim="800000"/>
            <a:headEnd/>
            <a:tailEnd/>
          </a:ln>
        </p:spPr>
        <p:txBody>
          <a:bodyPr>
            <a:spAutoFit/>
          </a:bodyPr>
          <a:lstStyle/>
          <a:p>
            <a:r>
              <a:rPr lang="en-US" sz="2000" b="1">
                <a:latin typeface="Arial Black" pitchFamily="34" charset="0"/>
              </a:rPr>
              <a:t>Where we want to be</a:t>
            </a:r>
          </a:p>
        </p:txBody>
      </p:sp>
      <p:sp>
        <p:nvSpPr>
          <p:cNvPr id="7" name="Cube 19"/>
          <p:cNvSpPr/>
          <p:nvPr/>
        </p:nvSpPr>
        <p:spPr>
          <a:xfrm>
            <a:off x="6477000" y="2209800"/>
            <a:ext cx="1371600" cy="381000"/>
          </a:xfrm>
          <a:prstGeom prst="cube">
            <a:avLst>
              <a:gd name="adj" fmla="val 13073"/>
            </a:avLst>
          </a:prstGeom>
          <a:solidFill>
            <a:srgbClr val="1189BC"/>
          </a:solidFill>
          <a:ln>
            <a:solidFill>
              <a:srgbClr val="1189BC"/>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a:solidFill>
                  <a:srgbClr val="FFFFFF"/>
                </a:solidFill>
                <a:latin typeface="Arial Narrow" pitchFamily="34" charset="0"/>
                <a:cs typeface="Arial" charset="0"/>
              </a:rPr>
              <a:t>Presentation Layer</a:t>
            </a:r>
          </a:p>
        </p:txBody>
      </p:sp>
      <p:sp>
        <p:nvSpPr>
          <p:cNvPr id="8" name="Cube 28"/>
          <p:cNvSpPr/>
          <p:nvPr/>
        </p:nvSpPr>
        <p:spPr>
          <a:xfrm>
            <a:off x="6400800" y="3124200"/>
            <a:ext cx="1447800" cy="612775"/>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a:solidFill>
                  <a:srgbClr val="FFFFFF"/>
                </a:solidFill>
                <a:cs typeface="Arial" charset="0"/>
              </a:rPr>
              <a:t>Business Layer</a:t>
            </a:r>
          </a:p>
          <a:p>
            <a:pPr algn="ctr">
              <a:defRPr/>
            </a:pPr>
            <a:endParaRPr lang="en-US" sz="1000">
              <a:solidFill>
                <a:srgbClr val="FFFFFF"/>
              </a:solidFill>
              <a:cs typeface="Arial" charset="0"/>
            </a:endParaRPr>
          </a:p>
        </p:txBody>
      </p:sp>
      <p:sp>
        <p:nvSpPr>
          <p:cNvPr id="9" name="Cube 63"/>
          <p:cNvSpPr/>
          <p:nvPr/>
        </p:nvSpPr>
        <p:spPr>
          <a:xfrm>
            <a:off x="6477000" y="3429000"/>
            <a:ext cx="1219200" cy="269875"/>
          </a:xfrm>
          <a:prstGeom prst="cube">
            <a:avLst>
              <a:gd name="adj" fmla="val 20867"/>
            </a:avLst>
          </a:prstGeom>
          <a:solidFill>
            <a:srgbClr val="C96ADC"/>
          </a:solidFill>
          <a:ln>
            <a:solidFill>
              <a:srgbClr val="C96AD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a:solidFill>
                  <a:srgbClr val="FFFFFF"/>
                </a:solidFill>
                <a:cs typeface="Arial" charset="0"/>
              </a:rPr>
              <a:t>CPR Biz Logic (Light)</a:t>
            </a:r>
          </a:p>
        </p:txBody>
      </p:sp>
      <p:sp>
        <p:nvSpPr>
          <p:cNvPr id="99352" name="AutoShape 92"/>
          <p:cNvSpPr>
            <a:spLocks noChangeArrowheads="1"/>
          </p:cNvSpPr>
          <p:nvPr/>
        </p:nvSpPr>
        <p:spPr bwMode="auto">
          <a:xfrm>
            <a:off x="7010400" y="17526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99353" name="Text Box 93"/>
          <p:cNvSpPr txBox="1">
            <a:spLocks noChangeArrowheads="1"/>
          </p:cNvSpPr>
          <p:nvPr/>
        </p:nvSpPr>
        <p:spPr bwMode="auto">
          <a:xfrm>
            <a:off x="7239000" y="1828800"/>
            <a:ext cx="1066800" cy="214313"/>
          </a:xfrm>
          <a:prstGeom prst="rect">
            <a:avLst/>
          </a:prstGeom>
          <a:noFill/>
          <a:ln w="9525">
            <a:noFill/>
            <a:miter lim="800000"/>
            <a:headEnd/>
            <a:tailEnd/>
          </a:ln>
        </p:spPr>
        <p:txBody>
          <a:bodyPr>
            <a:spAutoFit/>
          </a:bodyPr>
          <a:lstStyle/>
          <a:p>
            <a:pPr>
              <a:spcBef>
                <a:spcPct val="50000"/>
              </a:spcBef>
            </a:pPr>
            <a:r>
              <a:rPr lang="en-US" sz="800"/>
              <a:t>Register participant</a:t>
            </a:r>
          </a:p>
        </p:txBody>
      </p:sp>
      <p:sp>
        <p:nvSpPr>
          <p:cNvPr id="99354" name="AutoShape 94"/>
          <p:cNvSpPr>
            <a:spLocks noChangeArrowheads="1"/>
          </p:cNvSpPr>
          <p:nvPr/>
        </p:nvSpPr>
        <p:spPr bwMode="auto">
          <a:xfrm>
            <a:off x="7010400" y="26670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99355" name="AutoShape 95"/>
          <p:cNvSpPr>
            <a:spLocks noChangeArrowheads="1"/>
          </p:cNvSpPr>
          <p:nvPr/>
        </p:nvSpPr>
        <p:spPr bwMode="auto">
          <a:xfrm>
            <a:off x="7010400" y="38100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99356" name="Cube 28"/>
          <p:cNvSpPr>
            <a:spLocks noChangeArrowheads="1"/>
          </p:cNvSpPr>
          <p:nvPr/>
        </p:nvSpPr>
        <p:spPr bwMode="auto">
          <a:xfrm>
            <a:off x="6400800" y="4267200"/>
            <a:ext cx="1447800" cy="685800"/>
          </a:xfrm>
          <a:prstGeom prst="cube">
            <a:avLst>
              <a:gd name="adj" fmla="val 17954"/>
            </a:avLst>
          </a:prstGeom>
          <a:solidFill>
            <a:srgbClr val="33CC33"/>
          </a:solidFill>
          <a:ln w="25400" algn="ctr">
            <a:solidFill>
              <a:srgbClr val="33CC33"/>
            </a:solidFill>
            <a:miter lim="800000"/>
            <a:headEnd/>
            <a:tailEnd/>
          </a:ln>
        </p:spPr>
        <p:txBody>
          <a:bodyPr/>
          <a:lstStyle/>
          <a:p>
            <a:pPr algn="ctr"/>
            <a:r>
              <a:rPr lang="en-US" sz="1000" b="1">
                <a:solidFill>
                  <a:srgbClr val="FFFFFF"/>
                </a:solidFill>
              </a:rPr>
              <a:t>Registration Service</a:t>
            </a:r>
          </a:p>
          <a:p>
            <a:pPr algn="ctr"/>
            <a:endParaRPr lang="en-US" sz="1000" b="1">
              <a:solidFill>
                <a:srgbClr val="FFFFFF"/>
              </a:solidFill>
            </a:endParaRPr>
          </a:p>
        </p:txBody>
      </p:sp>
      <p:sp>
        <p:nvSpPr>
          <p:cNvPr id="99357" name="AutoShape 105"/>
          <p:cNvSpPr>
            <a:spLocks noChangeArrowheads="1"/>
          </p:cNvSpPr>
          <p:nvPr/>
        </p:nvSpPr>
        <p:spPr bwMode="auto">
          <a:xfrm>
            <a:off x="2819400" y="51054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55" name="Cube 54"/>
          <p:cNvSpPr/>
          <p:nvPr/>
        </p:nvSpPr>
        <p:spPr>
          <a:xfrm>
            <a:off x="2470150" y="5562600"/>
            <a:ext cx="806450" cy="614363"/>
          </a:xfrm>
          <a:prstGeom prst="cube">
            <a:avLst/>
          </a:prstGeom>
          <a:solidFill>
            <a:srgbClr val="FC6881"/>
          </a:solidFill>
          <a:ln>
            <a:solidFill>
              <a:srgbClr val="FC688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C3PR</a:t>
            </a:r>
          </a:p>
        </p:txBody>
      </p:sp>
      <p:sp>
        <p:nvSpPr>
          <p:cNvPr id="11" name="Cube 54"/>
          <p:cNvSpPr/>
          <p:nvPr/>
        </p:nvSpPr>
        <p:spPr>
          <a:xfrm>
            <a:off x="5867400" y="5486400"/>
            <a:ext cx="806450" cy="614363"/>
          </a:xfrm>
          <a:prstGeom prst="cube">
            <a:avLst/>
          </a:prstGeom>
          <a:solidFill>
            <a:srgbClr val="FC6881"/>
          </a:solidFill>
          <a:ln>
            <a:solidFill>
              <a:srgbClr val="FC688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C3PR</a:t>
            </a:r>
          </a:p>
        </p:txBody>
      </p:sp>
      <p:sp>
        <p:nvSpPr>
          <p:cNvPr id="12" name="Cube 54"/>
          <p:cNvSpPr/>
          <p:nvPr/>
        </p:nvSpPr>
        <p:spPr>
          <a:xfrm>
            <a:off x="7543800" y="5486400"/>
            <a:ext cx="806450" cy="614363"/>
          </a:xfrm>
          <a:prstGeom prst="cube">
            <a:avLst/>
          </a:prstGeom>
          <a:solidFill>
            <a:srgbClr val="FC6881"/>
          </a:solidFill>
          <a:ln>
            <a:solidFill>
              <a:srgbClr val="FC688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rgbClr val="FFFFFF"/>
                </a:solidFill>
                <a:cs typeface="Arial" charset="0"/>
              </a:rPr>
              <a:t>Other</a:t>
            </a:r>
          </a:p>
        </p:txBody>
      </p:sp>
      <p:sp>
        <p:nvSpPr>
          <p:cNvPr id="99361" name="AutoShape 112"/>
          <p:cNvSpPr>
            <a:spLocks noChangeArrowheads="1"/>
          </p:cNvSpPr>
          <p:nvPr/>
        </p:nvSpPr>
        <p:spPr bwMode="auto">
          <a:xfrm rot="2201032">
            <a:off x="6629400" y="5029200"/>
            <a:ext cx="152400" cy="457200"/>
          </a:xfrm>
          <a:prstGeom prst="downArrow">
            <a:avLst>
              <a:gd name="adj1" fmla="val 50000"/>
              <a:gd name="adj2" fmla="val 75000"/>
            </a:avLst>
          </a:prstGeom>
          <a:solidFill>
            <a:srgbClr val="CC9900"/>
          </a:solidFill>
          <a:ln w="9525">
            <a:solidFill>
              <a:schemeClr val="tx1"/>
            </a:solidFill>
            <a:miter lim="800000"/>
            <a:headEnd/>
            <a:tailEnd/>
          </a:ln>
        </p:spPr>
        <p:txBody>
          <a:bodyPr wrap="none" anchor="ctr"/>
          <a:lstStyle/>
          <a:p>
            <a:endParaRPr lang="en-US"/>
          </a:p>
        </p:txBody>
      </p:sp>
      <p:sp>
        <p:nvSpPr>
          <p:cNvPr id="99362" name="AutoShape 114"/>
          <p:cNvSpPr>
            <a:spLocks noChangeArrowheads="1"/>
          </p:cNvSpPr>
          <p:nvPr/>
        </p:nvSpPr>
        <p:spPr bwMode="auto">
          <a:xfrm rot="19398968" flipH="1">
            <a:off x="7543800" y="5029200"/>
            <a:ext cx="152400" cy="457200"/>
          </a:xfrm>
          <a:prstGeom prst="downArrow">
            <a:avLst>
              <a:gd name="adj1" fmla="val 50000"/>
              <a:gd name="adj2" fmla="val 75000"/>
            </a:avLst>
          </a:prstGeom>
          <a:solidFill>
            <a:srgbClr val="CC9900"/>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idx="4294967295"/>
          </p:nvPr>
        </p:nvSpPr>
        <p:spPr/>
        <p:txBody>
          <a:bodyPr/>
          <a:lstStyle/>
          <a:p>
            <a:pPr eaLnBrk="1" hangingPunct="1"/>
            <a:r>
              <a:rPr lang="en-US" smtClean="0"/>
              <a:t>SOA-based Integration: GSID</a:t>
            </a:r>
          </a:p>
        </p:txBody>
      </p:sp>
      <p:sp>
        <p:nvSpPr>
          <p:cNvPr id="42" name="Can 41"/>
          <p:cNvSpPr/>
          <p:nvPr/>
        </p:nvSpPr>
        <p:spPr>
          <a:xfrm>
            <a:off x="4343400" y="5486400"/>
            <a:ext cx="730250" cy="690563"/>
          </a:xfrm>
          <a:prstGeom prst="can">
            <a:avLst/>
          </a:prstGeom>
          <a:solidFill>
            <a:srgbClr val="B3B3B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dirty="0">
                <a:solidFill>
                  <a:schemeClr val="tx1"/>
                </a:solidFill>
                <a:cs typeface="Arial" charset="0"/>
              </a:rPr>
              <a:t>Naming Authority Database</a:t>
            </a:r>
            <a:endParaRPr lang="en-US" sz="1000" dirty="0">
              <a:solidFill>
                <a:schemeClr val="tx1"/>
              </a:solidFill>
              <a:cs typeface="Arial" charset="0"/>
            </a:endParaRPr>
          </a:p>
        </p:txBody>
      </p:sp>
      <p:sp>
        <p:nvSpPr>
          <p:cNvPr id="101379" name="AutoShape 73"/>
          <p:cNvSpPr>
            <a:spLocks noChangeArrowheads="1"/>
          </p:cNvSpPr>
          <p:nvPr/>
        </p:nvSpPr>
        <p:spPr bwMode="auto">
          <a:xfrm>
            <a:off x="2209800" y="39624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101380" name="Cube 28"/>
          <p:cNvSpPr>
            <a:spLocks noChangeArrowheads="1"/>
          </p:cNvSpPr>
          <p:nvPr/>
        </p:nvSpPr>
        <p:spPr bwMode="auto">
          <a:xfrm>
            <a:off x="1676400" y="3200400"/>
            <a:ext cx="1447800" cy="685800"/>
          </a:xfrm>
          <a:prstGeom prst="cube">
            <a:avLst>
              <a:gd name="adj" fmla="val 17954"/>
            </a:avLst>
          </a:prstGeom>
          <a:solidFill>
            <a:schemeClr val="hlink"/>
          </a:solidFill>
          <a:ln w="25400" algn="ctr">
            <a:solidFill>
              <a:schemeClr val="hlink"/>
            </a:solidFill>
            <a:miter lim="800000"/>
            <a:headEnd/>
            <a:tailEnd/>
          </a:ln>
        </p:spPr>
        <p:txBody>
          <a:bodyPr/>
          <a:lstStyle/>
          <a:p>
            <a:pPr algn="ctr"/>
            <a:r>
              <a:rPr lang="en-US" sz="1000">
                <a:solidFill>
                  <a:srgbClr val="FFFFFF"/>
                </a:solidFill>
              </a:rPr>
              <a:t>Persistence Layer</a:t>
            </a:r>
          </a:p>
          <a:p>
            <a:pPr algn="ctr"/>
            <a:endParaRPr lang="en-US" sz="1000">
              <a:solidFill>
                <a:srgbClr val="FFFFFF"/>
              </a:solidFill>
            </a:endParaRPr>
          </a:p>
        </p:txBody>
      </p:sp>
      <p:sp>
        <p:nvSpPr>
          <p:cNvPr id="3" name="Cube 63"/>
          <p:cNvSpPr/>
          <p:nvPr/>
        </p:nvSpPr>
        <p:spPr>
          <a:xfrm>
            <a:off x="1752600" y="4378325"/>
            <a:ext cx="1219200" cy="269875"/>
          </a:xfrm>
          <a:prstGeom prst="cube">
            <a:avLst>
              <a:gd name="adj" fmla="val 20867"/>
            </a:avLst>
          </a:prstGeom>
          <a:solidFill>
            <a:srgbClr val="C96ADC"/>
          </a:solidFill>
          <a:ln>
            <a:solidFill>
              <a:srgbClr val="C96AD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a:solidFill>
                  <a:srgbClr val="FFFFFF"/>
                </a:solidFill>
                <a:cs typeface="Arial" charset="0"/>
              </a:rPr>
              <a:t>DAO</a:t>
            </a:r>
          </a:p>
        </p:txBody>
      </p:sp>
      <p:sp>
        <p:nvSpPr>
          <p:cNvPr id="101382" name="AutoShape 76"/>
          <p:cNvSpPr>
            <a:spLocks noChangeArrowheads="1"/>
          </p:cNvSpPr>
          <p:nvPr/>
        </p:nvSpPr>
        <p:spPr bwMode="auto">
          <a:xfrm>
            <a:off x="2209800" y="47244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7" name="Cube 19"/>
          <p:cNvSpPr/>
          <p:nvPr/>
        </p:nvSpPr>
        <p:spPr>
          <a:xfrm>
            <a:off x="4038600" y="2209800"/>
            <a:ext cx="1371600" cy="381000"/>
          </a:xfrm>
          <a:prstGeom prst="cube">
            <a:avLst>
              <a:gd name="adj" fmla="val 13073"/>
            </a:avLst>
          </a:prstGeom>
          <a:solidFill>
            <a:srgbClr val="1189BC"/>
          </a:solidFill>
          <a:ln>
            <a:solidFill>
              <a:srgbClr val="1189BC"/>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a:solidFill>
                  <a:srgbClr val="FFFFFF"/>
                </a:solidFill>
                <a:latin typeface="Arial Narrow" pitchFamily="34" charset="0"/>
                <a:cs typeface="Arial" charset="0"/>
              </a:rPr>
              <a:t>Presentation Layer</a:t>
            </a:r>
          </a:p>
        </p:txBody>
      </p:sp>
      <p:sp>
        <p:nvSpPr>
          <p:cNvPr id="8" name="Cube 28"/>
          <p:cNvSpPr/>
          <p:nvPr/>
        </p:nvSpPr>
        <p:spPr>
          <a:xfrm>
            <a:off x="3962400" y="3124200"/>
            <a:ext cx="1447800" cy="612775"/>
          </a:xfrm>
          <a:prstGeom prst="cube">
            <a:avLst>
              <a:gd name="adj" fmla="val 17955"/>
            </a:avLst>
          </a:prstGeom>
          <a:solidFill>
            <a:srgbClr val="B55E8D"/>
          </a:solidFill>
          <a:ln>
            <a:solidFill>
              <a:srgbClr val="B55E8D"/>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a:solidFill>
                  <a:srgbClr val="FFFFFF"/>
                </a:solidFill>
                <a:cs typeface="Arial" charset="0"/>
              </a:rPr>
              <a:t>Business Layer</a:t>
            </a:r>
          </a:p>
          <a:p>
            <a:pPr algn="ctr">
              <a:defRPr/>
            </a:pPr>
            <a:endParaRPr lang="en-US" sz="1000">
              <a:solidFill>
                <a:srgbClr val="FFFFFF"/>
              </a:solidFill>
              <a:cs typeface="Arial" charset="0"/>
            </a:endParaRPr>
          </a:p>
        </p:txBody>
      </p:sp>
      <p:sp>
        <p:nvSpPr>
          <p:cNvPr id="9" name="Cube 63"/>
          <p:cNvSpPr/>
          <p:nvPr/>
        </p:nvSpPr>
        <p:spPr>
          <a:xfrm>
            <a:off x="4038600" y="3429000"/>
            <a:ext cx="1219200" cy="269875"/>
          </a:xfrm>
          <a:prstGeom prst="cube">
            <a:avLst>
              <a:gd name="adj" fmla="val 20867"/>
            </a:avLst>
          </a:prstGeom>
          <a:solidFill>
            <a:srgbClr val="C96ADC"/>
          </a:solidFill>
          <a:ln>
            <a:solidFill>
              <a:srgbClr val="C96AD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800" dirty="0">
                <a:solidFill>
                  <a:srgbClr val="FFFFFF"/>
                </a:solidFill>
                <a:cs typeface="Arial" charset="0"/>
              </a:rPr>
              <a:t>GSID Biz Logic</a:t>
            </a:r>
            <a:endParaRPr lang="en-US" sz="800" dirty="0">
              <a:solidFill>
                <a:srgbClr val="FFFFFF"/>
              </a:solidFill>
              <a:cs typeface="Arial" charset="0"/>
            </a:endParaRPr>
          </a:p>
        </p:txBody>
      </p:sp>
      <p:sp>
        <p:nvSpPr>
          <p:cNvPr id="101386" name="AutoShape 92"/>
          <p:cNvSpPr>
            <a:spLocks noChangeArrowheads="1"/>
          </p:cNvSpPr>
          <p:nvPr/>
        </p:nvSpPr>
        <p:spPr bwMode="auto">
          <a:xfrm>
            <a:off x="4572000" y="17526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101387" name="Text Box 93"/>
          <p:cNvSpPr txBox="1">
            <a:spLocks noChangeArrowheads="1"/>
          </p:cNvSpPr>
          <p:nvPr/>
        </p:nvSpPr>
        <p:spPr bwMode="auto">
          <a:xfrm>
            <a:off x="4800600" y="1828800"/>
            <a:ext cx="1752600" cy="400050"/>
          </a:xfrm>
          <a:prstGeom prst="rect">
            <a:avLst/>
          </a:prstGeom>
          <a:noFill/>
          <a:ln w="9525">
            <a:noFill/>
            <a:miter lim="800000"/>
            <a:headEnd/>
            <a:tailEnd/>
          </a:ln>
        </p:spPr>
        <p:txBody>
          <a:bodyPr>
            <a:spAutoFit/>
          </a:bodyPr>
          <a:lstStyle/>
          <a:p>
            <a:pPr>
              <a:spcBef>
                <a:spcPct val="50000"/>
              </a:spcBef>
            </a:pPr>
            <a:r>
              <a:rPr lang="en-US" sz="800"/>
              <a:t>Assign Global System Identifier</a:t>
            </a:r>
          </a:p>
          <a:p>
            <a:pPr>
              <a:spcBef>
                <a:spcPct val="50000"/>
              </a:spcBef>
            </a:pPr>
            <a:endParaRPr lang="en-US" sz="800"/>
          </a:p>
        </p:txBody>
      </p:sp>
      <p:sp>
        <p:nvSpPr>
          <p:cNvPr id="101388" name="AutoShape 94"/>
          <p:cNvSpPr>
            <a:spLocks noChangeArrowheads="1"/>
          </p:cNvSpPr>
          <p:nvPr/>
        </p:nvSpPr>
        <p:spPr bwMode="auto">
          <a:xfrm>
            <a:off x="4572000" y="26670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101389" name="AutoShape 95"/>
          <p:cNvSpPr>
            <a:spLocks noChangeArrowheads="1"/>
          </p:cNvSpPr>
          <p:nvPr/>
        </p:nvSpPr>
        <p:spPr bwMode="auto">
          <a:xfrm>
            <a:off x="4572000" y="38100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101390" name="Cube 28"/>
          <p:cNvSpPr>
            <a:spLocks noChangeArrowheads="1"/>
          </p:cNvSpPr>
          <p:nvPr/>
        </p:nvSpPr>
        <p:spPr bwMode="auto">
          <a:xfrm>
            <a:off x="3962400" y="4267200"/>
            <a:ext cx="1447800" cy="685800"/>
          </a:xfrm>
          <a:prstGeom prst="cube">
            <a:avLst>
              <a:gd name="adj" fmla="val 17954"/>
            </a:avLst>
          </a:prstGeom>
          <a:solidFill>
            <a:srgbClr val="33CC33"/>
          </a:solidFill>
          <a:ln w="25400" algn="ctr">
            <a:solidFill>
              <a:srgbClr val="33CC33"/>
            </a:solidFill>
            <a:miter lim="800000"/>
            <a:headEnd/>
            <a:tailEnd/>
          </a:ln>
        </p:spPr>
        <p:txBody>
          <a:bodyPr/>
          <a:lstStyle/>
          <a:p>
            <a:pPr algn="ctr"/>
            <a:r>
              <a:rPr lang="en-US" sz="1000" b="1">
                <a:solidFill>
                  <a:srgbClr val="FFFFFF"/>
                </a:solidFill>
              </a:rPr>
              <a:t>Identifiers Naming Authority Grid Service  </a:t>
            </a:r>
          </a:p>
          <a:p>
            <a:pPr algn="ctr"/>
            <a:endParaRPr lang="en-US" sz="1000" b="1">
              <a:solidFill>
                <a:srgbClr val="FFFFFF"/>
              </a:solidFill>
            </a:endParaRPr>
          </a:p>
        </p:txBody>
      </p:sp>
      <p:sp>
        <p:nvSpPr>
          <p:cNvPr id="101391" name="AutoShape 95"/>
          <p:cNvSpPr>
            <a:spLocks noChangeArrowheads="1"/>
          </p:cNvSpPr>
          <p:nvPr/>
        </p:nvSpPr>
        <p:spPr bwMode="auto">
          <a:xfrm>
            <a:off x="4572000" y="5105400"/>
            <a:ext cx="152400" cy="366713"/>
          </a:xfrm>
          <a:prstGeom prst="downArrow">
            <a:avLst>
              <a:gd name="adj1" fmla="val 50000"/>
              <a:gd name="adj2" fmla="val 60156"/>
            </a:avLst>
          </a:prstGeom>
          <a:solidFill>
            <a:srgbClr val="CC9900"/>
          </a:solidFill>
          <a:ln w="9525">
            <a:solidFill>
              <a:schemeClr val="tx1"/>
            </a:solidFill>
            <a:miter lim="800000"/>
            <a:headEnd/>
            <a:tailEnd/>
          </a:ln>
        </p:spPr>
        <p:txBody>
          <a:bodyPr wrap="none" anchor="ctr"/>
          <a:lstStyle/>
          <a:p>
            <a:endParaRPr lang="en-US"/>
          </a:p>
        </p:txBody>
      </p:sp>
      <p:sp>
        <p:nvSpPr>
          <p:cNvPr id="40" name="Can 39"/>
          <p:cNvSpPr/>
          <p:nvPr/>
        </p:nvSpPr>
        <p:spPr>
          <a:xfrm>
            <a:off x="1981200" y="5105400"/>
            <a:ext cx="730250" cy="690563"/>
          </a:xfrm>
          <a:prstGeom prst="can">
            <a:avLst/>
          </a:prstGeom>
          <a:solidFill>
            <a:srgbClr val="B3B3B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dirty="0" err="1">
                <a:solidFill>
                  <a:schemeClr val="tx1"/>
                </a:solidFill>
                <a:cs typeface="Arial" charset="0"/>
              </a:rPr>
              <a:t>caTissue</a:t>
            </a:r>
            <a:r>
              <a:rPr lang="en-US" sz="1000" dirty="0">
                <a:solidFill>
                  <a:schemeClr val="tx1"/>
                </a:solidFill>
                <a:cs typeface="Arial" charset="0"/>
              </a:rPr>
              <a:t> Database</a:t>
            </a:r>
            <a:endParaRPr lang="en-US" sz="1000" dirty="0">
              <a:solidFill>
                <a:schemeClr val="tx1"/>
              </a:solidFill>
              <a:cs typeface="Arial" charset="0"/>
            </a:endParaRPr>
          </a:p>
        </p:txBody>
      </p:sp>
      <p:sp>
        <p:nvSpPr>
          <p:cNvPr id="101393" name="AutoShape 84"/>
          <p:cNvSpPr>
            <a:spLocks noChangeArrowheads="1"/>
          </p:cNvSpPr>
          <p:nvPr/>
        </p:nvSpPr>
        <p:spPr bwMode="auto">
          <a:xfrm rot="10800000" flipV="1">
            <a:off x="3276600" y="3429000"/>
            <a:ext cx="609600" cy="152400"/>
          </a:xfrm>
          <a:prstGeom prst="rightArrow">
            <a:avLst>
              <a:gd name="adj1" fmla="val 50000"/>
              <a:gd name="adj2" fmla="val 50000"/>
            </a:avLst>
          </a:prstGeom>
          <a:solidFill>
            <a:srgbClr val="CC9900"/>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p:txBody>
          <a:bodyPr/>
          <a:lstStyle/>
          <a:p>
            <a:pPr eaLnBrk="1" hangingPunct="1"/>
            <a:r>
              <a:rPr lang="en-US" smtClean="0"/>
              <a:t>Site specific configuration</a:t>
            </a:r>
          </a:p>
        </p:txBody>
      </p:sp>
      <p:sp>
        <p:nvSpPr>
          <p:cNvPr id="103426" name="Content Placeholder 2"/>
          <p:cNvSpPr>
            <a:spLocks noGrp="1"/>
          </p:cNvSpPr>
          <p:nvPr>
            <p:ph idx="1"/>
          </p:nvPr>
        </p:nvSpPr>
        <p:spPr/>
        <p:txBody>
          <a:bodyPr/>
          <a:lstStyle/>
          <a:p>
            <a:pPr eaLnBrk="1" hangingPunct="1"/>
            <a:r>
              <a:rPr lang="en-US" smtClean="0"/>
              <a:t>Storage container hierarchy</a:t>
            </a:r>
          </a:p>
          <a:p>
            <a:pPr eaLnBrk="1" hangingPunct="1"/>
            <a:r>
              <a:rPr lang="en-US" smtClean="0"/>
              <a:t>Dynamic Extensions</a:t>
            </a:r>
          </a:p>
          <a:p>
            <a:pPr eaLnBrk="1" hangingPunct="1"/>
            <a:r>
              <a:rPr lang="en-US" smtClean="0"/>
              <a:t>Bulk operations</a:t>
            </a:r>
          </a:p>
          <a:p>
            <a:pPr eaLnBrk="1" hangingPunct="1"/>
            <a:r>
              <a:rPr lang="en-US" smtClean="0"/>
              <a:t>Date format</a:t>
            </a:r>
          </a:p>
        </p:txBody>
      </p:sp>
      <p:pic>
        <p:nvPicPr>
          <p:cNvPr id="103427" name="Picture 2"/>
          <p:cNvPicPr>
            <a:picLocks noChangeAspect="1" noChangeArrowheads="1"/>
          </p:cNvPicPr>
          <p:nvPr/>
        </p:nvPicPr>
        <p:blipFill>
          <a:blip r:embed="rId3"/>
          <a:srcRect/>
          <a:stretch>
            <a:fillRect/>
          </a:stretch>
        </p:blipFill>
        <p:spPr bwMode="auto">
          <a:xfrm>
            <a:off x="152400" y="3276600"/>
            <a:ext cx="5467350" cy="3457575"/>
          </a:xfrm>
          <a:prstGeom prst="rect">
            <a:avLst/>
          </a:prstGeom>
          <a:noFill/>
          <a:ln w="9525">
            <a:noFill/>
            <a:miter lim="800000"/>
            <a:headEnd/>
            <a:tailEnd/>
          </a:ln>
        </p:spPr>
      </p:pic>
      <p:sp>
        <p:nvSpPr>
          <p:cNvPr id="5" name="Rectangle 4"/>
          <p:cNvSpPr/>
          <p:nvPr/>
        </p:nvSpPr>
        <p:spPr>
          <a:xfrm>
            <a:off x="6248400" y="3352800"/>
            <a:ext cx="2590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Java Interface defined by </a:t>
            </a:r>
            <a:r>
              <a:rPr lang="en-US" dirty="0" err="1">
                <a:solidFill>
                  <a:schemeClr val="tx1"/>
                </a:solidFill>
              </a:rPr>
              <a:t>caTissue</a:t>
            </a:r>
            <a:endParaRPr lang="en-US" dirty="0">
              <a:solidFill>
                <a:schemeClr val="tx1"/>
              </a:solidFill>
            </a:endParaRPr>
          </a:p>
        </p:txBody>
      </p:sp>
      <p:sp>
        <p:nvSpPr>
          <p:cNvPr id="6" name="Left Arrow 5"/>
          <p:cNvSpPr/>
          <p:nvPr/>
        </p:nvSpPr>
        <p:spPr>
          <a:xfrm>
            <a:off x="5715000" y="3657600"/>
            <a:ext cx="381000" cy="53340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248400" y="5562600"/>
            <a:ext cx="25908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solidFill>
              </a:rPr>
              <a:t>Site specific implementation – can reside outside </a:t>
            </a:r>
            <a:r>
              <a:rPr lang="en-US" dirty="0" err="1">
                <a:solidFill>
                  <a:schemeClr val="tx1"/>
                </a:solidFill>
              </a:rPr>
              <a:t>caTissue</a:t>
            </a:r>
            <a:r>
              <a:rPr lang="en-US" dirty="0">
                <a:solidFill>
                  <a:schemeClr val="tx1"/>
                </a:solidFill>
              </a:rPr>
              <a:t> code/JAR.</a:t>
            </a:r>
          </a:p>
        </p:txBody>
      </p:sp>
      <p:sp>
        <p:nvSpPr>
          <p:cNvPr id="8" name="Left Arrow 7"/>
          <p:cNvSpPr/>
          <p:nvPr/>
        </p:nvSpPr>
        <p:spPr>
          <a:xfrm>
            <a:off x="5715000" y="5943600"/>
            <a:ext cx="381000" cy="53340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pPr eaLnBrk="1" hangingPunct="1"/>
            <a:r>
              <a:rPr lang="en-US" smtClean="0"/>
              <a:t>caTissue In Action: WashU Customizations</a:t>
            </a:r>
          </a:p>
        </p:txBody>
      </p:sp>
      <p:sp>
        <p:nvSpPr>
          <p:cNvPr id="105474" name="Content Placeholder 2"/>
          <p:cNvSpPr>
            <a:spLocks noGrp="1"/>
          </p:cNvSpPr>
          <p:nvPr>
            <p:ph idx="1"/>
          </p:nvPr>
        </p:nvSpPr>
        <p:spPr/>
        <p:txBody>
          <a:bodyPr/>
          <a:lstStyle/>
          <a:p>
            <a:pPr eaLnBrk="1" hangingPunct="1"/>
            <a:r>
              <a:rPr lang="en-US" smtClean="0"/>
              <a:t>Assign eMPI for every participant</a:t>
            </a:r>
          </a:p>
          <a:p>
            <a:pPr eaLnBrk="1" hangingPunct="1"/>
            <a:r>
              <a:rPr lang="en-US" smtClean="0"/>
              <a:t>Barcode printer (Brady) integration</a:t>
            </a:r>
          </a:p>
          <a:p>
            <a:pPr eaLnBrk="1" hangingPunct="1"/>
            <a:r>
              <a:rPr lang="en-US" smtClean="0"/>
              <a:t>Protocol specific specimen label generators</a:t>
            </a:r>
          </a:p>
          <a:p>
            <a:pPr eaLnBrk="1" hangingPunct="1"/>
            <a:r>
              <a:rPr lang="en-US" smtClean="0"/>
              <a:t>Integration with clinical data repository (CIDER) to store specimen XML for every specimen (in progress)</a:t>
            </a:r>
          </a:p>
          <a:p>
            <a:pPr eaLnBrk="1" hangingPunct="1"/>
            <a:r>
              <a:rPr lang="en-US" smtClean="0"/>
              <a:t>Integration with ClinPortal (CDMS) including UI level</a:t>
            </a:r>
          </a:p>
          <a:p>
            <a:pPr eaLnBrk="1" hangingPunct="1"/>
            <a:r>
              <a:rPr lang="en-US" smtClean="0"/>
              <a:t>Multiple IdPs: Integration with WU LDAP</a:t>
            </a:r>
          </a:p>
          <a:p>
            <a:pPr eaLnBrk="1" hangingPunct="1"/>
            <a:r>
              <a:rPr lang="en-US" smtClean="0"/>
              <a:t>Central CSM IdP across multiple clinical applications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pPr eaLnBrk="1" hangingPunct="1"/>
            <a:r>
              <a:rPr lang="en-US" smtClean="0"/>
              <a:t>caTissue and caCORE</a:t>
            </a:r>
          </a:p>
        </p:txBody>
      </p:sp>
      <p:sp>
        <p:nvSpPr>
          <p:cNvPr id="107522" name="Content Placeholder 2"/>
          <p:cNvSpPr>
            <a:spLocks noGrp="1"/>
          </p:cNvSpPr>
          <p:nvPr>
            <p:ph idx="1"/>
          </p:nvPr>
        </p:nvSpPr>
        <p:spPr/>
        <p:txBody>
          <a:bodyPr/>
          <a:lstStyle/>
          <a:p>
            <a:pPr eaLnBrk="1" hangingPunct="1"/>
            <a:r>
              <a:rPr lang="en-US" smtClean="0"/>
              <a:t>One of the early and extensive adopter of caCORE and CSM SDKs</a:t>
            </a:r>
          </a:p>
          <a:p>
            <a:pPr eaLnBrk="1" hangingPunct="1"/>
            <a:r>
              <a:rPr lang="en-US" smtClean="0"/>
              <a:t>Provided many inputs to caCORE/CSM releases</a:t>
            </a:r>
          </a:p>
          <a:p>
            <a:pPr eaLnBrk="1" hangingPunct="1"/>
            <a:r>
              <a:rPr lang="en-US" smtClean="0"/>
              <a:t>Upgraded to latest version of caCORE (v4.2), CSM(v4.2) and caGrid (v1.4) in v2.0</a:t>
            </a:r>
          </a:p>
          <a:p>
            <a:pPr eaLnBrk="1" hangingPunct="1"/>
            <a:r>
              <a:rPr lang="en-US" smtClean="0"/>
              <a:t>APIs in Action:</a:t>
            </a:r>
          </a:p>
          <a:p>
            <a:pPr lvl="1" eaLnBrk="1" hangingPunct="1"/>
            <a:r>
              <a:rPr lang="en-US" smtClean="0"/>
              <a:t>Legacy data migration</a:t>
            </a:r>
          </a:p>
          <a:p>
            <a:pPr lvl="1" eaLnBrk="1" hangingPunct="1"/>
            <a:r>
              <a:rPr lang="en-US" smtClean="0"/>
              <a:t>Integration with other databases</a:t>
            </a:r>
          </a:p>
          <a:p>
            <a:pPr lvl="1" eaLnBrk="1" hangingPunct="1"/>
            <a:r>
              <a:rPr lang="en-US" smtClean="0"/>
              <a:t>Bulk Operations internally uses the API framework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t>Introduction to caTissue:</a:t>
            </a:r>
            <a:br>
              <a:rPr lang="en-US" smtClean="0"/>
            </a:br>
            <a:r>
              <a:rPr lang="en-US" smtClean="0"/>
              <a:t>Background - History</a:t>
            </a:r>
          </a:p>
        </p:txBody>
      </p:sp>
      <p:pic>
        <p:nvPicPr>
          <p:cNvPr id="21506" name="Content Placeholder 5"/>
          <p:cNvPicPr>
            <a:picLocks noGrp="1" noChangeAspect="1"/>
          </p:cNvPicPr>
          <p:nvPr>
            <p:ph idx="1"/>
          </p:nvPr>
        </p:nvPicPr>
        <p:blipFill>
          <a:blip r:embed="rId3"/>
          <a:srcRect/>
          <a:stretch>
            <a:fillRect/>
          </a:stretch>
        </p:blipFill>
        <p:spPr>
          <a:xfrm>
            <a:off x="846138" y="1447800"/>
            <a:ext cx="6392862" cy="4953000"/>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pPr eaLnBrk="1" hangingPunct="1"/>
            <a:r>
              <a:rPr lang="en-US" smtClean="0"/>
              <a:t>caTissue API vs Vanilla caCORE API</a:t>
            </a:r>
          </a:p>
        </p:txBody>
      </p:sp>
      <p:sp>
        <p:nvSpPr>
          <p:cNvPr id="4" name="Flowchart: Magnetic Disk 3"/>
          <p:cNvSpPr/>
          <p:nvPr/>
        </p:nvSpPr>
        <p:spPr>
          <a:xfrm>
            <a:off x="533400" y="3962400"/>
            <a:ext cx="1676400" cy="76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solidFill>
                  <a:schemeClr val="tx1"/>
                </a:solidFill>
              </a:rPr>
              <a:t>caTissue</a:t>
            </a:r>
            <a:r>
              <a:rPr lang="en-US" sz="1400" dirty="0">
                <a:solidFill>
                  <a:schemeClr val="tx1"/>
                </a:solidFill>
              </a:rPr>
              <a:t> Database</a:t>
            </a:r>
            <a:endParaRPr lang="en-US" sz="1400" dirty="0">
              <a:solidFill>
                <a:schemeClr val="tx1"/>
              </a:solidFill>
            </a:endParaRPr>
          </a:p>
        </p:txBody>
      </p:sp>
      <p:sp>
        <p:nvSpPr>
          <p:cNvPr id="6" name="Rectangle 5"/>
          <p:cNvSpPr/>
          <p:nvPr/>
        </p:nvSpPr>
        <p:spPr>
          <a:xfrm>
            <a:off x="533400" y="1447800"/>
            <a:ext cx="16002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caCORE</a:t>
            </a:r>
            <a:r>
              <a:rPr lang="en-US" dirty="0">
                <a:solidFill>
                  <a:schemeClr val="tx1"/>
                </a:solidFill>
              </a:rPr>
              <a:t> API Client</a:t>
            </a:r>
            <a:endParaRPr lang="en-US" dirty="0">
              <a:solidFill>
                <a:schemeClr val="tx1"/>
              </a:solidFill>
            </a:endParaRPr>
          </a:p>
        </p:txBody>
      </p:sp>
      <p:sp>
        <p:nvSpPr>
          <p:cNvPr id="7" name="Rectangle 6"/>
          <p:cNvSpPr/>
          <p:nvPr/>
        </p:nvSpPr>
        <p:spPr>
          <a:xfrm>
            <a:off x="533400" y="2514600"/>
            <a:ext cx="16002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caCORE</a:t>
            </a:r>
            <a:r>
              <a:rPr lang="en-US" dirty="0">
                <a:solidFill>
                  <a:schemeClr val="tx1"/>
                </a:solidFill>
              </a:rPr>
              <a:t> API Service</a:t>
            </a:r>
            <a:endParaRPr lang="en-US" dirty="0">
              <a:solidFill>
                <a:schemeClr val="tx1"/>
              </a:solidFill>
            </a:endParaRPr>
          </a:p>
        </p:txBody>
      </p:sp>
      <p:cxnSp>
        <p:nvCxnSpPr>
          <p:cNvPr id="9" name="Straight Arrow Connector 8"/>
          <p:cNvCxnSpPr>
            <a:stCxn id="6" idx="2"/>
            <a:endCxn id="7" idx="0"/>
          </p:cNvCxnSpPr>
          <p:nvPr/>
        </p:nvCxnSpPr>
        <p:spPr>
          <a:xfrm rot="5400000">
            <a:off x="1143001" y="2324100"/>
            <a:ext cx="381000" cy="317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Up-Down Arrow 9"/>
          <p:cNvSpPr/>
          <p:nvPr/>
        </p:nvSpPr>
        <p:spPr>
          <a:xfrm>
            <a:off x="1219200" y="3276600"/>
            <a:ext cx="304800" cy="533400"/>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lowchart: Magnetic Disk 10"/>
          <p:cNvSpPr/>
          <p:nvPr/>
        </p:nvSpPr>
        <p:spPr>
          <a:xfrm>
            <a:off x="6248400" y="3886200"/>
            <a:ext cx="1676400" cy="76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solidFill>
                  <a:schemeClr val="tx1"/>
                </a:solidFill>
              </a:rPr>
              <a:t>caTissue</a:t>
            </a:r>
            <a:r>
              <a:rPr lang="en-US" sz="1400" dirty="0">
                <a:solidFill>
                  <a:schemeClr val="tx1"/>
                </a:solidFill>
              </a:rPr>
              <a:t> Database</a:t>
            </a:r>
          </a:p>
        </p:txBody>
      </p:sp>
      <p:sp>
        <p:nvSpPr>
          <p:cNvPr id="12" name="Rectangle 11"/>
          <p:cNvSpPr/>
          <p:nvPr/>
        </p:nvSpPr>
        <p:spPr>
          <a:xfrm>
            <a:off x="4114800" y="1371600"/>
            <a:ext cx="16002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caCORE</a:t>
            </a:r>
            <a:r>
              <a:rPr lang="en-US" dirty="0">
                <a:solidFill>
                  <a:schemeClr val="tx1"/>
                </a:solidFill>
              </a:rPr>
              <a:t> API Client</a:t>
            </a:r>
            <a:endParaRPr lang="en-US" dirty="0">
              <a:solidFill>
                <a:schemeClr val="tx1"/>
              </a:solidFill>
            </a:endParaRPr>
          </a:p>
        </p:txBody>
      </p:sp>
      <p:sp>
        <p:nvSpPr>
          <p:cNvPr id="13" name="Rectangle 12"/>
          <p:cNvSpPr/>
          <p:nvPr/>
        </p:nvSpPr>
        <p:spPr>
          <a:xfrm>
            <a:off x="4114800" y="2438400"/>
            <a:ext cx="16002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caCORE</a:t>
            </a:r>
            <a:r>
              <a:rPr lang="en-US" dirty="0">
                <a:solidFill>
                  <a:schemeClr val="tx1"/>
                </a:solidFill>
              </a:rPr>
              <a:t> API Service</a:t>
            </a:r>
            <a:endParaRPr lang="en-US" dirty="0">
              <a:solidFill>
                <a:schemeClr val="tx1"/>
              </a:solidFill>
            </a:endParaRPr>
          </a:p>
        </p:txBody>
      </p:sp>
      <p:cxnSp>
        <p:nvCxnSpPr>
          <p:cNvPr id="14" name="Straight Arrow Connector 13"/>
          <p:cNvCxnSpPr>
            <a:stCxn id="12" idx="2"/>
            <a:endCxn id="13" idx="0"/>
          </p:cNvCxnSpPr>
          <p:nvPr/>
        </p:nvCxnSpPr>
        <p:spPr>
          <a:xfrm rot="5400000">
            <a:off x="4724401" y="2247900"/>
            <a:ext cx="381000" cy="317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019800" y="2438400"/>
            <a:ext cx="21336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caTissue</a:t>
            </a:r>
            <a:r>
              <a:rPr lang="en-US" dirty="0">
                <a:solidFill>
                  <a:schemeClr val="tx1"/>
                </a:solidFill>
              </a:rPr>
              <a:t> Biz Logic Layer</a:t>
            </a:r>
            <a:endParaRPr lang="en-US" dirty="0">
              <a:solidFill>
                <a:schemeClr val="tx1"/>
              </a:solidFill>
            </a:endParaRPr>
          </a:p>
        </p:txBody>
      </p:sp>
      <p:sp>
        <p:nvSpPr>
          <p:cNvPr id="17" name="Up-Down Arrow 16"/>
          <p:cNvSpPr/>
          <p:nvPr/>
        </p:nvSpPr>
        <p:spPr>
          <a:xfrm>
            <a:off x="6934200" y="3276600"/>
            <a:ext cx="304800" cy="533400"/>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a:off x="6019800" y="1371600"/>
            <a:ext cx="21336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UI Layer</a:t>
            </a:r>
            <a:endParaRPr lang="en-US" dirty="0">
              <a:solidFill>
                <a:schemeClr val="tx1"/>
              </a:solidFill>
            </a:endParaRPr>
          </a:p>
        </p:txBody>
      </p:sp>
      <p:cxnSp>
        <p:nvCxnSpPr>
          <p:cNvPr id="19" name="Straight Arrow Connector 18"/>
          <p:cNvCxnSpPr/>
          <p:nvPr/>
        </p:nvCxnSpPr>
        <p:spPr>
          <a:xfrm rot="5400000">
            <a:off x="6895307" y="2247106"/>
            <a:ext cx="381000" cy="158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3"/>
            <a:endCxn id="16" idx="1"/>
          </p:cNvCxnSpPr>
          <p:nvPr/>
        </p:nvCxnSpPr>
        <p:spPr>
          <a:xfrm>
            <a:off x="5715000" y="27813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76200" y="5029200"/>
            <a:ext cx="2895600" cy="1447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dirty="0">
                <a:solidFill>
                  <a:schemeClr val="tx1"/>
                </a:solidFill>
              </a:rPr>
              <a:t>Standard </a:t>
            </a:r>
            <a:r>
              <a:rPr lang="en-US" b="1" u="sng" dirty="0" err="1">
                <a:solidFill>
                  <a:schemeClr val="tx1"/>
                </a:solidFill>
              </a:rPr>
              <a:t>caCORE</a:t>
            </a:r>
            <a:r>
              <a:rPr lang="en-US" b="1" u="sng" dirty="0">
                <a:solidFill>
                  <a:schemeClr val="tx1"/>
                </a:solidFill>
              </a:rPr>
              <a:t> API</a:t>
            </a:r>
          </a:p>
          <a:p>
            <a:pPr algn="ctr">
              <a:defRPr/>
            </a:pPr>
            <a:r>
              <a:rPr lang="en-US" dirty="0">
                <a:solidFill>
                  <a:schemeClr val="tx1"/>
                </a:solidFill>
              </a:rPr>
              <a:t>No validation, business rules, audit, etc</a:t>
            </a:r>
            <a:endParaRPr lang="en-US" dirty="0">
              <a:solidFill>
                <a:schemeClr val="tx1"/>
              </a:solidFill>
            </a:endParaRPr>
          </a:p>
        </p:txBody>
      </p:sp>
      <p:sp>
        <p:nvSpPr>
          <p:cNvPr id="23" name="Rounded Rectangle 22"/>
          <p:cNvSpPr/>
          <p:nvPr/>
        </p:nvSpPr>
        <p:spPr>
          <a:xfrm>
            <a:off x="4038600" y="5029200"/>
            <a:ext cx="4648200" cy="1447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dirty="0" err="1">
                <a:solidFill>
                  <a:schemeClr val="tx1"/>
                </a:solidFill>
              </a:rPr>
              <a:t>caTissue</a:t>
            </a:r>
            <a:r>
              <a:rPr lang="en-US" b="1" u="sng" dirty="0">
                <a:solidFill>
                  <a:schemeClr val="tx1"/>
                </a:solidFill>
              </a:rPr>
              <a:t> </a:t>
            </a:r>
            <a:r>
              <a:rPr lang="en-US" b="1" u="sng" dirty="0" err="1">
                <a:solidFill>
                  <a:schemeClr val="tx1"/>
                </a:solidFill>
              </a:rPr>
              <a:t>caCORE</a:t>
            </a:r>
            <a:r>
              <a:rPr lang="en-US" b="1" u="sng" dirty="0">
                <a:solidFill>
                  <a:schemeClr val="tx1"/>
                </a:solidFill>
              </a:rPr>
              <a:t> API</a:t>
            </a:r>
          </a:p>
          <a:p>
            <a:pPr algn="ctr">
              <a:defRPr/>
            </a:pPr>
            <a:r>
              <a:rPr lang="en-US" dirty="0">
                <a:solidFill>
                  <a:schemeClr val="tx1"/>
                </a:solidFill>
              </a:rPr>
              <a:t>Same validation rules for UI and API</a:t>
            </a:r>
          </a:p>
          <a:p>
            <a:pPr algn="ctr">
              <a:defRPr/>
            </a:pPr>
            <a:r>
              <a:rPr lang="en-US" dirty="0">
                <a:solidFill>
                  <a:schemeClr val="tx1"/>
                </a:solidFill>
              </a:rPr>
              <a:t>Same audit mechanism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pPr eaLnBrk="1" hangingPunct="1"/>
            <a:r>
              <a:rPr lang="en-US" smtClean="0"/>
              <a:t>caTissue: Frameworks/modules used</a:t>
            </a:r>
          </a:p>
        </p:txBody>
      </p:sp>
      <p:sp>
        <p:nvSpPr>
          <p:cNvPr id="111618" name="Content Placeholder 2"/>
          <p:cNvSpPr>
            <a:spLocks noGrp="1"/>
          </p:cNvSpPr>
          <p:nvPr>
            <p:ph idx="1"/>
          </p:nvPr>
        </p:nvSpPr>
        <p:spPr/>
        <p:txBody>
          <a:bodyPr/>
          <a:lstStyle/>
          <a:p>
            <a:pPr eaLnBrk="1" hangingPunct="1"/>
            <a:r>
              <a:rPr lang="en-US" smtClean="0"/>
              <a:t>NCI CSM which internally uses JAAS</a:t>
            </a:r>
          </a:p>
          <a:p>
            <a:pPr eaLnBrk="1" hangingPunct="1"/>
            <a:r>
              <a:rPr lang="en-US" smtClean="0"/>
              <a:t>CAS for single signon (SSO)</a:t>
            </a:r>
          </a:p>
          <a:p>
            <a:pPr eaLnBrk="1" hangingPunct="1"/>
            <a:r>
              <a:rPr lang="en-US" smtClean="0"/>
              <a:t>Adobe Flex </a:t>
            </a:r>
          </a:p>
          <a:p>
            <a:pPr lvl="1" eaLnBrk="1" hangingPunct="1"/>
            <a:r>
              <a:rPr lang="en-US" smtClean="0"/>
              <a:t>CP Based view (some point should replace with simpler JavaScript based implementation)</a:t>
            </a:r>
          </a:p>
          <a:p>
            <a:pPr lvl="1" eaLnBrk="1" hangingPunct="1"/>
            <a:r>
              <a:rPr lang="en-US" smtClean="0"/>
              <a:t>Diagrammatic view in Advanced Query</a:t>
            </a:r>
          </a:p>
          <a:p>
            <a:pPr eaLnBrk="1" hangingPunct="1"/>
            <a:r>
              <a:rPr lang="en-US" smtClean="0"/>
              <a:t>Lucene for keyword based search</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p:txBody>
          <a:bodyPr/>
          <a:lstStyle/>
          <a:p>
            <a:pPr eaLnBrk="1" hangingPunct="1"/>
            <a:r>
              <a:rPr lang="en-US" smtClean="0"/>
              <a:t>Additional integration:</a:t>
            </a:r>
            <a:br>
              <a:rPr lang="en-US" smtClean="0"/>
            </a:br>
            <a:r>
              <a:rPr lang="en-US" smtClean="0"/>
              <a:t>NCI infrastructure challenges</a:t>
            </a:r>
          </a:p>
        </p:txBody>
      </p:sp>
      <p:sp>
        <p:nvSpPr>
          <p:cNvPr id="113666" name="Content Placeholder 2"/>
          <p:cNvSpPr>
            <a:spLocks noGrp="1"/>
          </p:cNvSpPr>
          <p:nvPr>
            <p:ph idx="1"/>
          </p:nvPr>
        </p:nvSpPr>
        <p:spPr/>
        <p:txBody>
          <a:bodyPr/>
          <a:lstStyle/>
          <a:p>
            <a:pPr eaLnBrk="1" hangingPunct="1"/>
            <a:r>
              <a:rPr lang="en-US" smtClean="0"/>
              <a:t>Not able to auto generate code from model</a:t>
            </a:r>
          </a:p>
          <a:p>
            <a:pPr eaLnBrk="1" hangingPunct="1"/>
            <a:r>
              <a:rPr lang="en-US" smtClean="0"/>
              <a:t>Could not use CSM instance level security in v2.0</a:t>
            </a:r>
          </a:p>
          <a:p>
            <a:pPr eaLnBrk="1" hangingPunct="1"/>
            <a:r>
              <a:rPr lang="en-US" smtClean="0"/>
              <a:t>Enhancements in semantic infrastructure needed for sharing Dynamic Extensions</a:t>
            </a:r>
          </a:p>
          <a:p>
            <a:pPr eaLnBrk="1" hangingPunct="1"/>
            <a:r>
              <a:rPr lang="en-US" smtClean="0"/>
              <a:t>Temporal query via CQL</a:t>
            </a:r>
          </a:p>
          <a:p>
            <a:pPr eaLnBrk="1" hangingPunct="1"/>
            <a:r>
              <a:rPr lang="en-US" smtClean="0"/>
              <a:t>Distributed authorization entities for instance-level security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pPr eaLnBrk="1" hangingPunct="1"/>
            <a:r>
              <a:rPr lang="en-US" smtClean="0"/>
              <a:t>Day 1 Agenda – Afternoon</a:t>
            </a:r>
          </a:p>
        </p:txBody>
      </p:sp>
      <p:sp>
        <p:nvSpPr>
          <p:cNvPr id="3" name="Content Placeholder 2"/>
          <p:cNvSpPr>
            <a:spLocks noGrp="1"/>
          </p:cNvSpPr>
          <p:nvPr>
            <p:ph idx="1"/>
          </p:nvPr>
        </p:nvSpPr>
        <p:spPr/>
        <p:txBody>
          <a:bodyPr/>
          <a:lstStyle/>
          <a:p>
            <a:pPr eaLnBrk="1" hangingPunct="1">
              <a:defRPr/>
            </a:pPr>
            <a:r>
              <a:rPr lang="en-US" dirty="0" smtClean="0">
                <a:solidFill>
                  <a:schemeClr val="bg1">
                    <a:lumMod val="65000"/>
                  </a:schemeClr>
                </a:solidFill>
              </a:rPr>
              <a:t>Extension &amp; Integration [PRESENTATION –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t>Future Refactoring Options [DISCUSSION – 1 hour]</a:t>
            </a:r>
          </a:p>
          <a:p>
            <a:pPr eaLnBrk="1" hangingPunct="1">
              <a:defRPr/>
            </a:pPr>
            <a:r>
              <a:rPr lang="en-US" dirty="0" smtClean="0">
                <a:solidFill>
                  <a:schemeClr val="bg1">
                    <a:lumMod val="65000"/>
                  </a:schemeClr>
                </a:solidFill>
              </a:rPr>
              <a:t>Break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Community Experiences [DISCUSSION - 1.5 hours]</a:t>
            </a:r>
          </a:p>
          <a:p>
            <a:pPr eaLnBrk="1" hangingPunct="1">
              <a:defRPr/>
            </a:pPr>
            <a:r>
              <a:rPr lang="en-US" dirty="0" smtClean="0">
                <a:solidFill>
                  <a:schemeClr val="bg1">
                    <a:lumMod val="65000"/>
                  </a:schemeClr>
                </a:solidFill>
              </a:rPr>
              <a:t>Break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Group Breakouts – Session A [2 hours]</a:t>
            </a:r>
          </a:p>
          <a:p>
            <a:pPr eaLnBrk="1" hangingPunct="1">
              <a:defRPr/>
            </a:pPr>
            <a:endParaRPr lang="en-US" dirty="0" smtClean="0"/>
          </a:p>
          <a:p>
            <a:pPr eaLnBrk="1" hangingPunct="1">
              <a:defRPr/>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pPr eaLnBrk="1" hangingPunct="1"/>
            <a:r>
              <a:rPr lang="en-US" smtClean="0"/>
              <a:t>Future Scope: Suggestions</a:t>
            </a:r>
          </a:p>
        </p:txBody>
      </p:sp>
      <p:sp>
        <p:nvSpPr>
          <p:cNvPr id="116738" name="Content Placeholder 2"/>
          <p:cNvSpPr>
            <a:spLocks noGrp="1"/>
          </p:cNvSpPr>
          <p:nvPr>
            <p:ph idx="1"/>
          </p:nvPr>
        </p:nvSpPr>
        <p:spPr/>
        <p:txBody>
          <a:bodyPr/>
          <a:lstStyle/>
          <a:p>
            <a:pPr eaLnBrk="1" hangingPunct="1"/>
            <a:r>
              <a:rPr lang="en-US" sz="1600" smtClean="0"/>
              <a:t>Configurable attribute validations</a:t>
            </a:r>
          </a:p>
          <a:p>
            <a:pPr lvl="1" eaLnBrk="1" hangingPunct="1"/>
            <a:r>
              <a:rPr lang="en-US" sz="1600" b="0" smtClean="0"/>
              <a:t>Rules Engine</a:t>
            </a:r>
          </a:p>
          <a:p>
            <a:pPr lvl="1" eaLnBrk="1" hangingPunct="1"/>
            <a:r>
              <a:rPr lang="en-US" sz="1600" b="0" smtClean="0"/>
              <a:t>Scripting language</a:t>
            </a:r>
          </a:p>
          <a:p>
            <a:pPr lvl="1" eaLnBrk="1" hangingPunct="1"/>
            <a:r>
              <a:rPr lang="en-US" sz="1600" b="0" smtClean="0"/>
              <a:t>Custom solution</a:t>
            </a:r>
          </a:p>
          <a:p>
            <a:pPr eaLnBrk="1" hangingPunct="1"/>
            <a:r>
              <a:rPr lang="en-US" sz="1600" smtClean="0"/>
              <a:t>I18N</a:t>
            </a:r>
          </a:p>
          <a:p>
            <a:pPr lvl="1" eaLnBrk="1" hangingPunct="1"/>
            <a:r>
              <a:rPr lang="en-US" sz="1600" b="0" smtClean="0"/>
              <a:t>Make sure all text is in resources file</a:t>
            </a:r>
          </a:p>
          <a:p>
            <a:pPr lvl="1" eaLnBrk="1" hangingPunct="1"/>
            <a:r>
              <a:rPr lang="en-US" sz="1600" b="0" smtClean="0"/>
              <a:t>Not the case as of now</a:t>
            </a:r>
          </a:p>
          <a:p>
            <a:pPr lvl="1" eaLnBrk="1" hangingPunct="1"/>
            <a:r>
              <a:rPr lang="en-US" sz="1600" b="0" smtClean="0"/>
              <a:t>Vary date and number format by locale</a:t>
            </a:r>
          </a:p>
          <a:p>
            <a:pPr eaLnBrk="1" hangingPunct="1"/>
            <a:r>
              <a:rPr lang="en-US" sz="1600" smtClean="0"/>
              <a:t>Configurable display labels</a:t>
            </a:r>
          </a:p>
          <a:p>
            <a:pPr lvl="1" eaLnBrk="1" hangingPunct="1"/>
            <a:r>
              <a:rPr lang="en-US" sz="1600" b="0" smtClean="0"/>
              <a:t>Move ApplicationResources.properties to the database (more flexibility)</a:t>
            </a:r>
          </a:p>
          <a:p>
            <a:pPr lvl="1" eaLnBrk="1" hangingPunct="1"/>
            <a:r>
              <a:rPr lang="en-US" sz="1600" b="0" smtClean="0"/>
              <a:t>Or edit the file prior to build (less flexibility)</a:t>
            </a:r>
          </a:p>
          <a:p>
            <a:pPr eaLnBrk="1" hangingPunct="1"/>
            <a:r>
              <a:rPr lang="en-US" sz="1600" smtClean="0"/>
              <a:t>Upgrade Struts</a:t>
            </a:r>
          </a:p>
          <a:p>
            <a:pPr lvl="1" eaLnBrk="1" hangingPunct="1"/>
            <a:r>
              <a:rPr lang="en-US" sz="1600" b="0" smtClean="0"/>
              <a:t>Short-term: Struts 1.3.10</a:t>
            </a:r>
          </a:p>
          <a:p>
            <a:pPr lvl="1" eaLnBrk="1" hangingPunct="1"/>
            <a:r>
              <a:rPr lang="en-US" sz="1600" b="0" smtClean="0"/>
              <a:t>Long-term: Struts 2</a:t>
            </a:r>
          </a:p>
          <a:p>
            <a:pPr lvl="2" eaLnBrk="1" hangingPunct="1"/>
            <a:r>
              <a:rPr lang="en-US" sz="1400" b="0" smtClean="0"/>
              <a:t>Major effort</a:t>
            </a:r>
          </a:p>
          <a:p>
            <a:pPr eaLnBrk="1" hangingPunct="1"/>
            <a:r>
              <a:rPr lang="en-US" sz="1600" smtClean="0"/>
              <a:t>Consistent data validation across UI and API</a:t>
            </a:r>
          </a:p>
          <a:p>
            <a:pPr lvl="1" eaLnBrk="1" hangingPunct="1"/>
            <a:r>
              <a:rPr lang="en-US" sz="1600" b="0" smtClean="0"/>
              <a:t>Move validation code out of Struts Validator Forms and into biz layer</a:t>
            </a:r>
          </a:p>
        </p:txBody>
      </p:sp>
      <p:pic>
        <p:nvPicPr>
          <p:cNvPr id="116739" name="Picture 3"/>
          <p:cNvPicPr>
            <a:picLocks noChangeAspect="1"/>
          </p:cNvPicPr>
          <p:nvPr/>
        </p:nvPicPr>
        <p:blipFill>
          <a:blip r:embed="rId3"/>
          <a:srcRect/>
          <a:stretch>
            <a:fillRect/>
          </a:stretch>
        </p:blipFill>
        <p:spPr bwMode="auto">
          <a:xfrm>
            <a:off x="6019800" y="1295400"/>
            <a:ext cx="2438400" cy="2382838"/>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p:cNvSpPr>
            <a:spLocks noGrp="1"/>
          </p:cNvSpPr>
          <p:nvPr>
            <p:ph type="title"/>
          </p:nvPr>
        </p:nvSpPr>
        <p:spPr/>
        <p:txBody>
          <a:bodyPr/>
          <a:lstStyle/>
          <a:p>
            <a:pPr eaLnBrk="1" hangingPunct="1"/>
            <a:r>
              <a:rPr lang="en-US" smtClean="0"/>
              <a:t>Future Scope: Discussion</a:t>
            </a:r>
          </a:p>
        </p:txBody>
      </p:sp>
      <p:sp>
        <p:nvSpPr>
          <p:cNvPr id="118786" name="Content Placeholder 2"/>
          <p:cNvSpPr>
            <a:spLocks noGrp="1"/>
          </p:cNvSpPr>
          <p:nvPr>
            <p:ph idx="1"/>
          </p:nvPr>
        </p:nvSpPr>
        <p:spPr/>
        <p:txBody>
          <a:bodyPr/>
          <a:lstStyle/>
          <a:p>
            <a:pPr eaLnBrk="1" hangingPunct="1"/>
            <a:endParaRPr 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pPr eaLnBrk="1" hangingPunct="1"/>
            <a:r>
              <a:rPr lang="en-US" smtClean="0"/>
              <a:t>Day 1 Agenda – Afternoon</a:t>
            </a:r>
          </a:p>
        </p:txBody>
      </p:sp>
      <p:sp>
        <p:nvSpPr>
          <p:cNvPr id="3" name="Content Placeholder 2"/>
          <p:cNvSpPr>
            <a:spLocks noGrp="1"/>
          </p:cNvSpPr>
          <p:nvPr>
            <p:ph idx="1"/>
          </p:nvPr>
        </p:nvSpPr>
        <p:spPr/>
        <p:txBody>
          <a:bodyPr/>
          <a:lstStyle/>
          <a:p>
            <a:pPr eaLnBrk="1" hangingPunct="1">
              <a:defRPr/>
            </a:pPr>
            <a:r>
              <a:rPr lang="en-US" dirty="0" smtClean="0">
                <a:solidFill>
                  <a:schemeClr val="bg1">
                    <a:lumMod val="65000"/>
                  </a:schemeClr>
                </a:solidFill>
              </a:rPr>
              <a:t>Extension &amp; Integration [PRESENTATION –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Future Refactoring Options [DISCUSSION – 1 hour]</a:t>
            </a:r>
          </a:p>
          <a:p>
            <a:pPr eaLnBrk="1" hangingPunct="1">
              <a:defRPr/>
            </a:pPr>
            <a:r>
              <a:rPr lang="en-US" dirty="0" smtClean="0">
                <a:solidFill>
                  <a:srgbClr val="000000"/>
                </a:solidFill>
              </a:rPr>
              <a:t>Break [15 </a:t>
            </a:r>
            <a:r>
              <a:rPr lang="en-US" dirty="0" err="1" smtClean="0">
                <a:solidFill>
                  <a:srgbClr val="000000"/>
                </a:solidFill>
              </a:rPr>
              <a:t>mins</a:t>
            </a:r>
            <a:r>
              <a:rPr lang="en-US" dirty="0" smtClean="0">
                <a:solidFill>
                  <a:srgbClr val="000000"/>
                </a:solidFill>
              </a:rPr>
              <a:t>]</a:t>
            </a:r>
          </a:p>
          <a:p>
            <a:pPr eaLnBrk="1" hangingPunct="1">
              <a:defRPr/>
            </a:pPr>
            <a:r>
              <a:rPr lang="en-US" dirty="0" smtClean="0">
                <a:solidFill>
                  <a:srgbClr val="000000"/>
                </a:solidFill>
              </a:rPr>
              <a:t>Community Experiences [DISCUSSION - 1.5 hours]</a:t>
            </a:r>
          </a:p>
          <a:p>
            <a:pPr eaLnBrk="1" hangingPunct="1">
              <a:defRPr/>
            </a:pPr>
            <a:r>
              <a:rPr lang="en-US" dirty="0" smtClean="0">
                <a:solidFill>
                  <a:schemeClr val="bg1">
                    <a:lumMod val="65000"/>
                  </a:schemeClr>
                </a:solidFill>
              </a:rPr>
              <a:t>Break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Group Breakouts – Session A [2 hours]</a:t>
            </a:r>
          </a:p>
          <a:p>
            <a:pPr eaLnBrk="1" hangingPunct="1">
              <a:defRPr/>
            </a:pPr>
            <a:endParaRPr lang="en-US" dirty="0" smtClean="0"/>
          </a:p>
          <a:p>
            <a:pPr eaLnBrk="1" hangingPunct="1">
              <a:defRPr/>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p:txBody>
          <a:bodyPr/>
          <a:lstStyle/>
          <a:p>
            <a:pPr eaLnBrk="1" hangingPunct="1"/>
            <a:r>
              <a:rPr lang="en-US" smtClean="0"/>
              <a:t>Day 1 Agenda – Afternoon</a:t>
            </a:r>
          </a:p>
        </p:txBody>
      </p:sp>
      <p:sp>
        <p:nvSpPr>
          <p:cNvPr id="3" name="Content Placeholder 2"/>
          <p:cNvSpPr>
            <a:spLocks noGrp="1"/>
          </p:cNvSpPr>
          <p:nvPr>
            <p:ph idx="1"/>
          </p:nvPr>
        </p:nvSpPr>
        <p:spPr/>
        <p:txBody>
          <a:bodyPr/>
          <a:lstStyle/>
          <a:p>
            <a:pPr eaLnBrk="1" hangingPunct="1">
              <a:defRPr/>
            </a:pPr>
            <a:r>
              <a:rPr lang="en-US" dirty="0" smtClean="0">
                <a:solidFill>
                  <a:schemeClr val="bg1">
                    <a:lumMod val="65000"/>
                  </a:schemeClr>
                </a:solidFill>
              </a:rPr>
              <a:t>More Integration Options [PRESENTATION –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Future Refactoring Options [DISCUSSION – 1 hour]</a:t>
            </a:r>
          </a:p>
          <a:p>
            <a:pPr eaLnBrk="1" hangingPunct="1">
              <a:defRPr/>
            </a:pPr>
            <a:r>
              <a:rPr lang="en-US" dirty="0" smtClean="0">
                <a:solidFill>
                  <a:schemeClr val="bg1">
                    <a:lumMod val="65000"/>
                  </a:schemeClr>
                </a:solidFill>
              </a:rPr>
              <a:t>Break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Community Experiences [DISCUSSION - 1.5 hours]</a:t>
            </a:r>
          </a:p>
          <a:p>
            <a:pPr eaLnBrk="1" hangingPunct="1">
              <a:defRPr/>
            </a:pPr>
            <a:r>
              <a:rPr lang="en-US" dirty="0" smtClean="0"/>
              <a:t>Break [15 </a:t>
            </a:r>
            <a:r>
              <a:rPr lang="en-US" dirty="0" err="1" smtClean="0"/>
              <a:t>mins</a:t>
            </a:r>
            <a:r>
              <a:rPr lang="en-US" dirty="0" smtClean="0"/>
              <a:t>]</a:t>
            </a:r>
          </a:p>
          <a:p>
            <a:pPr eaLnBrk="1" hangingPunct="1">
              <a:defRPr/>
            </a:pPr>
            <a:r>
              <a:rPr lang="en-US" dirty="0" smtClean="0"/>
              <a:t>Group Breakouts – Session A [2 hours]</a:t>
            </a:r>
          </a:p>
          <a:p>
            <a:pPr eaLnBrk="1" hangingPunct="1">
              <a:defRPr/>
            </a:pPr>
            <a:endParaRPr lang="en-US" dirty="0" smtClean="0"/>
          </a:p>
          <a:p>
            <a:pPr eaLnBrk="1" hangingPunct="1">
              <a:defRPr/>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p:cNvSpPr>
            <a:spLocks noGrp="1"/>
          </p:cNvSpPr>
          <p:nvPr>
            <p:ph type="title"/>
          </p:nvPr>
        </p:nvSpPr>
        <p:spPr/>
        <p:txBody>
          <a:bodyPr/>
          <a:lstStyle/>
          <a:p>
            <a:pPr eaLnBrk="1" hangingPunct="1"/>
            <a:r>
              <a:rPr lang="en-US" smtClean="0"/>
              <a:t>Day 2 Agenda</a:t>
            </a:r>
          </a:p>
        </p:txBody>
      </p:sp>
      <p:sp>
        <p:nvSpPr>
          <p:cNvPr id="121858" name="Content Placeholder 2"/>
          <p:cNvSpPr>
            <a:spLocks noGrp="1"/>
          </p:cNvSpPr>
          <p:nvPr>
            <p:ph idx="1"/>
          </p:nvPr>
        </p:nvSpPr>
        <p:spPr/>
        <p:txBody>
          <a:bodyPr/>
          <a:lstStyle/>
          <a:p>
            <a:pPr eaLnBrk="1" hangingPunct="1"/>
            <a:r>
              <a:rPr lang="en-US" smtClean="0"/>
              <a:t>Session A Report-Out [1 hour, 45 mins]</a:t>
            </a:r>
          </a:p>
          <a:p>
            <a:pPr lvl="1" eaLnBrk="1" hangingPunct="1"/>
            <a:r>
              <a:rPr lang="en-US" smtClean="0"/>
              <a:t>Findings, Strategies, Plan for Today, Input from Wider Group</a:t>
            </a:r>
          </a:p>
          <a:p>
            <a:pPr eaLnBrk="1" hangingPunct="1"/>
            <a:r>
              <a:rPr lang="en-US" smtClean="0"/>
              <a:t>Group Breakouts – Session B [2 hours, 15 mins]</a:t>
            </a:r>
          </a:p>
          <a:p>
            <a:pPr eaLnBrk="1" hangingPunct="1"/>
            <a:r>
              <a:rPr lang="en-US" smtClean="0"/>
              <a:t>Break for Lunch [1 hour]</a:t>
            </a:r>
          </a:p>
          <a:p>
            <a:pPr eaLnBrk="1" hangingPunct="1"/>
            <a:r>
              <a:rPr lang="en-US" smtClean="0"/>
              <a:t>Session B Report-Out [1 hour]</a:t>
            </a:r>
          </a:p>
          <a:p>
            <a:pPr eaLnBrk="1" hangingPunct="1"/>
            <a:r>
              <a:rPr lang="en-US" smtClean="0"/>
              <a:t>Working Session – Refactoring [1.5 hours]</a:t>
            </a:r>
          </a:p>
          <a:p>
            <a:pPr eaLnBrk="1" hangingPunct="1"/>
            <a:r>
              <a:rPr lang="en-US" smtClean="0"/>
              <a:t>Group Breakout – Code Modifications [1.5 hours]</a:t>
            </a:r>
          </a:p>
          <a:p>
            <a:pPr eaLnBrk="1" hangingPunct="1"/>
            <a:r>
              <a:rPr lang="en-US" smtClean="0"/>
              <a:t>Summary/Q&amp;A [15 mins]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pPr eaLnBrk="1" hangingPunct="1"/>
            <a:r>
              <a:rPr lang="en-US" smtClean="0"/>
              <a:t>Day 3 Agenda</a:t>
            </a:r>
          </a:p>
        </p:txBody>
      </p:sp>
      <p:sp>
        <p:nvSpPr>
          <p:cNvPr id="123906" name="Content Placeholder 2"/>
          <p:cNvSpPr>
            <a:spLocks noGrp="1"/>
          </p:cNvSpPr>
          <p:nvPr>
            <p:ph idx="1"/>
          </p:nvPr>
        </p:nvSpPr>
        <p:spPr/>
        <p:txBody>
          <a:bodyPr/>
          <a:lstStyle/>
          <a:p>
            <a:pPr eaLnBrk="1" hangingPunct="1"/>
            <a:r>
              <a:rPr lang="en-US" smtClean="0"/>
              <a:t>Report-Out [1 hour]</a:t>
            </a:r>
          </a:p>
          <a:p>
            <a:pPr lvl="1" eaLnBrk="1" hangingPunct="1"/>
            <a:r>
              <a:rPr lang="en-US" smtClean="0"/>
              <a:t>Findings, Strategies, Plan for Today, Input from Wider Group</a:t>
            </a:r>
          </a:p>
          <a:p>
            <a:pPr eaLnBrk="1" hangingPunct="1"/>
            <a:r>
              <a:rPr lang="en-US" smtClean="0"/>
              <a:t>CBIIT Open Source Initiatives Update [45 mins]</a:t>
            </a:r>
          </a:p>
          <a:p>
            <a:pPr eaLnBrk="1" hangingPunct="1"/>
            <a:r>
              <a:rPr lang="en-US" smtClean="0"/>
              <a:t>Break [15 mins]</a:t>
            </a:r>
          </a:p>
          <a:p>
            <a:pPr eaLnBrk="1" hangingPunct="1"/>
            <a:r>
              <a:rPr lang="en-US" smtClean="0"/>
              <a:t>Group Breakouts [2 hours]</a:t>
            </a:r>
          </a:p>
          <a:p>
            <a:pPr eaLnBrk="1" hangingPunct="1"/>
            <a:r>
              <a:rPr lang="en-US" smtClean="0"/>
              <a:t>Break for Lunch [1 hour]</a:t>
            </a:r>
          </a:p>
          <a:p>
            <a:pPr eaLnBrk="1" hangingPunct="1"/>
            <a:r>
              <a:rPr lang="en-US" smtClean="0"/>
              <a:t>Open Discussion [1.5 hours]</a:t>
            </a:r>
          </a:p>
          <a:p>
            <a:pPr eaLnBrk="1" hangingPunct="1"/>
            <a:r>
              <a:rPr lang="en-US" smtClean="0"/>
              <a:t>Code Jamboree Findings [30 mins]</a:t>
            </a:r>
          </a:p>
          <a:p>
            <a:pPr eaLnBrk="1" hangingPunct="1"/>
            <a:r>
              <a:rPr lang="en-US" smtClean="0"/>
              <a:t>Wrap-up [15 mins]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Introduction to caTissue:</a:t>
            </a:r>
            <a:br>
              <a:rPr lang="en-US" smtClean="0"/>
            </a:br>
            <a:r>
              <a:rPr lang="en-US" smtClean="0"/>
              <a:t>caTissue 2.0 Timeline</a:t>
            </a:r>
          </a:p>
        </p:txBody>
      </p:sp>
      <p:pic>
        <p:nvPicPr>
          <p:cNvPr id="23554" name="Content Placeholder 4"/>
          <p:cNvPicPr>
            <a:picLocks noGrp="1" noChangeAspect="1"/>
          </p:cNvPicPr>
          <p:nvPr>
            <p:ph idx="1"/>
          </p:nvPr>
        </p:nvPicPr>
        <p:blipFill>
          <a:blip r:embed="rId3"/>
          <a:srcRect/>
          <a:stretch>
            <a:fillRect/>
          </a:stretch>
        </p:blipFill>
        <p:spPr>
          <a:xfrm>
            <a:off x="1690688" y="1447800"/>
            <a:ext cx="5838825" cy="49530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smtClean="0"/>
              <a:t>caTissue Public Links</a:t>
            </a:r>
          </a:p>
        </p:txBody>
      </p:sp>
      <p:sp>
        <p:nvSpPr>
          <p:cNvPr id="25602" name="Content Placeholder 2"/>
          <p:cNvSpPr>
            <a:spLocks noGrp="1"/>
          </p:cNvSpPr>
          <p:nvPr>
            <p:ph idx="1"/>
          </p:nvPr>
        </p:nvSpPr>
        <p:spPr/>
        <p:txBody>
          <a:bodyPr/>
          <a:lstStyle/>
          <a:p>
            <a:pPr marL="0" indent="0" eaLnBrk="1" hangingPunct="1">
              <a:buFontTx/>
              <a:buNone/>
            </a:pPr>
            <a:r>
              <a:rPr lang="en-US" sz="1800" smtClean="0"/>
              <a:t>Design Document </a:t>
            </a:r>
          </a:p>
          <a:p>
            <a:pPr marL="0" indent="0" eaLnBrk="1" hangingPunct="1">
              <a:buFontTx/>
              <a:buNone/>
            </a:pPr>
            <a:r>
              <a:rPr lang="en-US" sz="1400" smtClean="0">
                <a:hlinkClick r:id="rId2"/>
              </a:rPr>
              <a:t>https://gforge.nci.nih.gov/docman/view.php/18/24999/caTissue_2_design_Final.pdf</a:t>
            </a:r>
            <a:endParaRPr lang="en-US" sz="1400" smtClean="0"/>
          </a:p>
          <a:p>
            <a:pPr marL="0" indent="0" eaLnBrk="1" hangingPunct="1">
              <a:buFontTx/>
              <a:buNone/>
            </a:pPr>
            <a:endParaRPr lang="en-US" sz="1800" smtClean="0"/>
          </a:p>
          <a:p>
            <a:pPr marL="0" indent="0" eaLnBrk="1" hangingPunct="1">
              <a:buFontTx/>
              <a:buNone/>
            </a:pPr>
            <a:r>
              <a:rPr lang="en-US" sz="1800" smtClean="0"/>
              <a:t>Data Model </a:t>
            </a:r>
          </a:p>
          <a:p>
            <a:pPr marL="0" indent="0" eaLnBrk="1" hangingPunct="1">
              <a:buFontTx/>
              <a:buNone/>
            </a:pPr>
            <a:r>
              <a:rPr lang="en-US" sz="1400" smtClean="0">
                <a:hlinkClick r:id="rId3"/>
              </a:rPr>
              <a:t>https://gforge.nci.nih.gov/frs/download.php/9303/catissuecore_2.0.EAP</a:t>
            </a:r>
          </a:p>
          <a:p>
            <a:pPr marL="0" indent="0" eaLnBrk="1" hangingPunct="1">
              <a:buFontTx/>
              <a:buNone/>
            </a:pPr>
            <a:endParaRPr lang="en-US" sz="1800" smtClean="0"/>
          </a:p>
          <a:p>
            <a:pPr marL="0" indent="0" eaLnBrk="1" hangingPunct="1">
              <a:buFontTx/>
              <a:buNone/>
            </a:pPr>
            <a:r>
              <a:rPr lang="en-US" sz="1800" smtClean="0"/>
              <a:t>Technical Guide</a:t>
            </a:r>
          </a:p>
          <a:p>
            <a:pPr marL="0" indent="0" eaLnBrk="1" hangingPunct="1">
              <a:buFontTx/>
              <a:buNone/>
            </a:pPr>
            <a:r>
              <a:rPr lang="en-US" sz="1400" smtClean="0">
                <a:hlinkClick r:id="rId4"/>
              </a:rPr>
              <a:t>https://gforge.nci.nih.gov/docman/view.php/689/23168/caTissueSuite_v1_2_Technical_Guide.doc</a:t>
            </a:r>
            <a:endParaRPr lang="en-US" sz="1400" smtClean="0"/>
          </a:p>
          <a:p>
            <a:pPr marL="0" indent="0" eaLnBrk="1" hangingPunct="1">
              <a:buFontTx/>
              <a:buNone/>
            </a:pPr>
            <a:endParaRPr lang="en-US" sz="1800" smtClean="0"/>
          </a:p>
          <a:p>
            <a:pPr marL="0" indent="0" eaLnBrk="1" hangingPunct="1">
              <a:buFontTx/>
              <a:buNone/>
            </a:pPr>
            <a:r>
              <a:rPr lang="en-US" sz="1800" smtClean="0"/>
              <a:t>User Manual</a:t>
            </a:r>
          </a:p>
          <a:p>
            <a:pPr marL="0" indent="0" eaLnBrk="1" hangingPunct="1">
              <a:buFontTx/>
              <a:buNone/>
            </a:pPr>
            <a:r>
              <a:rPr lang="en-US" sz="1400" smtClean="0">
                <a:hlinkClick r:id="rId5"/>
              </a:rPr>
              <a:t>https://gforge.nci.nih.gov/docman/view.php/689/23836/caTissue%20User%20Guide%20v1.2.pdf</a:t>
            </a:r>
            <a:endParaRPr lang="en-US" sz="1400" smtClean="0"/>
          </a:p>
          <a:p>
            <a:pPr marL="0" indent="0" eaLnBrk="1" hangingPunct="1">
              <a:buFontTx/>
              <a:buNone/>
            </a:pPr>
            <a:endParaRPr lang="en-US" sz="1800" smtClean="0"/>
          </a:p>
          <a:p>
            <a:pPr marL="0" indent="0" eaLnBrk="1" hangingPunct="1">
              <a:buFontTx/>
              <a:buNone/>
            </a:pPr>
            <a:r>
              <a:rPr lang="en-US" sz="1800" smtClean="0"/>
              <a:t>caTissue Knowledge Center </a:t>
            </a:r>
          </a:p>
          <a:p>
            <a:pPr marL="0" indent="0" eaLnBrk="1" hangingPunct="1">
              <a:buFontTx/>
              <a:buNone/>
            </a:pPr>
            <a:r>
              <a:rPr lang="en-US" sz="1400" smtClean="0">
                <a:hlinkClick r:id="rId6"/>
              </a:rPr>
              <a:t>https://cabig-kc.nci.nih.gov/Biospecimen/KC/index.php/Main_Page</a:t>
            </a:r>
            <a:endParaRPr lang="en-US" sz="1400" smtClean="0"/>
          </a:p>
          <a:p>
            <a:pPr marL="0" indent="0" eaLnBrk="1" hangingPunct="1">
              <a:buFontTx/>
              <a:buNone/>
            </a:pPr>
            <a:endParaRPr lang="en-US" sz="1400" smtClean="0"/>
          </a:p>
          <a:p>
            <a:pPr marL="0" indent="0" eaLnBrk="1" hangingPunct="1">
              <a:buFontTx/>
              <a:buNone/>
            </a:pPr>
            <a:endParaRPr lang="en-US" sz="1400" smtClean="0"/>
          </a:p>
          <a:p>
            <a:pPr marL="0" indent="0" eaLnBrk="1" hangingPunct="1">
              <a:buFontTx/>
              <a:buNone/>
            </a:pPr>
            <a:endParaRPr lang="en-US" sz="1800" smtClean="0"/>
          </a:p>
          <a:p>
            <a:pPr marL="0" indent="0" eaLnBrk="1" hangingPunct="1">
              <a:buFontTx/>
              <a:buNone/>
            </a:pPr>
            <a:endParaRPr lang="en-US" sz="18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t>Day 1 Agenda – Morning</a:t>
            </a:r>
          </a:p>
        </p:txBody>
      </p:sp>
      <p:sp>
        <p:nvSpPr>
          <p:cNvPr id="3" name="Content Placeholder 2"/>
          <p:cNvSpPr>
            <a:spLocks noGrp="1"/>
          </p:cNvSpPr>
          <p:nvPr>
            <p:ph idx="1"/>
          </p:nvPr>
        </p:nvSpPr>
        <p:spPr/>
        <p:txBody>
          <a:bodyPr>
            <a:normAutofit/>
          </a:bodyPr>
          <a:lstStyle/>
          <a:p>
            <a:pPr eaLnBrk="1" hangingPunct="1">
              <a:defRPr/>
            </a:pPr>
            <a:r>
              <a:rPr lang="en-US" dirty="0" smtClean="0">
                <a:solidFill>
                  <a:schemeClr val="bg1">
                    <a:lumMod val="65000"/>
                  </a:schemeClr>
                </a:solidFill>
              </a:rPr>
              <a:t>Introduction to caTissue [PRESENTATION – 1 hour]</a:t>
            </a:r>
          </a:p>
          <a:p>
            <a:pPr lvl="1" eaLnBrk="1" hangingPunct="1">
              <a:defRPr/>
            </a:pPr>
            <a:r>
              <a:rPr lang="en-US" dirty="0" smtClean="0">
                <a:solidFill>
                  <a:schemeClr val="bg1">
                    <a:lumMod val="65000"/>
                  </a:schemeClr>
                </a:solidFill>
              </a:rPr>
              <a:t>Background</a:t>
            </a:r>
          </a:p>
          <a:p>
            <a:pPr lvl="1" eaLnBrk="1" hangingPunct="1">
              <a:defRPr/>
            </a:pPr>
            <a:r>
              <a:rPr lang="en-US" dirty="0" smtClean="0"/>
              <a:t>Architecture and Data Model</a:t>
            </a:r>
          </a:p>
          <a:p>
            <a:pPr lvl="1" eaLnBrk="1" hangingPunct="1">
              <a:defRPr/>
            </a:pPr>
            <a:r>
              <a:rPr lang="en-US" dirty="0" smtClean="0">
                <a:solidFill>
                  <a:schemeClr val="bg1">
                    <a:lumMod val="65000"/>
                  </a:schemeClr>
                </a:solidFill>
              </a:rPr>
              <a:t>Codebase</a:t>
            </a:r>
          </a:p>
          <a:p>
            <a:pPr eaLnBrk="1" hangingPunct="1">
              <a:defRPr/>
            </a:pPr>
            <a:r>
              <a:rPr lang="en-US" dirty="0" smtClean="0">
                <a:solidFill>
                  <a:schemeClr val="bg1">
                    <a:lumMod val="65000"/>
                  </a:schemeClr>
                </a:solidFill>
              </a:rPr>
              <a:t>Break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Building, Exploring the Code [HANDS-ON – 1 hour]</a:t>
            </a:r>
          </a:p>
          <a:p>
            <a:pPr eaLnBrk="1" hangingPunct="1">
              <a:defRPr/>
            </a:pPr>
            <a:r>
              <a:rPr lang="en-US" dirty="0" smtClean="0">
                <a:solidFill>
                  <a:schemeClr val="bg1">
                    <a:lumMod val="65000"/>
                  </a:schemeClr>
                </a:solidFill>
              </a:rPr>
              <a:t>Break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Development Process [PRESENTATION – 15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Extension Walk-Through [DEMO – 30 </a:t>
            </a:r>
            <a:r>
              <a:rPr lang="en-US" dirty="0" err="1" smtClean="0">
                <a:solidFill>
                  <a:schemeClr val="bg1">
                    <a:lumMod val="65000"/>
                  </a:schemeClr>
                </a:solidFill>
              </a:rPr>
              <a:t>mins</a:t>
            </a:r>
            <a:r>
              <a:rPr lang="en-US" dirty="0" smtClean="0">
                <a:solidFill>
                  <a:schemeClr val="bg1">
                    <a:lumMod val="65000"/>
                  </a:schemeClr>
                </a:solidFill>
              </a:rPr>
              <a:t>]</a:t>
            </a:r>
          </a:p>
          <a:p>
            <a:pPr eaLnBrk="1" hangingPunct="1">
              <a:defRPr/>
            </a:pPr>
            <a:r>
              <a:rPr lang="en-US" dirty="0" smtClean="0">
                <a:solidFill>
                  <a:schemeClr val="bg1">
                    <a:lumMod val="65000"/>
                  </a:schemeClr>
                </a:solidFill>
              </a:rPr>
              <a:t>Break for Lunch [1 hour]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t>Architecture – High Level</a:t>
            </a:r>
          </a:p>
        </p:txBody>
      </p:sp>
      <p:sp>
        <p:nvSpPr>
          <p:cNvPr id="6" name="Can 5"/>
          <p:cNvSpPr/>
          <p:nvPr/>
        </p:nvSpPr>
        <p:spPr>
          <a:xfrm>
            <a:off x="1981200" y="5029200"/>
            <a:ext cx="1905000" cy="6858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cs typeface="Arial" charset="0"/>
              </a:rPr>
              <a:t>Default IdP, caTissue tables, audit, DE</a:t>
            </a:r>
          </a:p>
        </p:txBody>
      </p:sp>
      <p:sp>
        <p:nvSpPr>
          <p:cNvPr id="13" name="Rectangle 12"/>
          <p:cNvSpPr/>
          <p:nvPr/>
        </p:nvSpPr>
        <p:spPr>
          <a:xfrm>
            <a:off x="2362200" y="3352800"/>
            <a:ext cx="14478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cs typeface="Arial" charset="0"/>
              </a:rPr>
              <a:t>caTissue App Server</a:t>
            </a:r>
          </a:p>
        </p:txBody>
      </p:sp>
      <p:sp>
        <p:nvSpPr>
          <p:cNvPr id="14" name="Rectangle 13"/>
          <p:cNvSpPr/>
          <p:nvPr/>
        </p:nvSpPr>
        <p:spPr>
          <a:xfrm>
            <a:off x="2590800" y="1600200"/>
            <a:ext cx="9906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cs typeface="Arial" charset="0"/>
              </a:rPr>
              <a:t>caCORE Client API</a:t>
            </a:r>
          </a:p>
        </p:txBody>
      </p:sp>
      <p:sp>
        <p:nvSpPr>
          <p:cNvPr id="15" name="Rectangle 14"/>
          <p:cNvSpPr/>
          <p:nvPr/>
        </p:nvSpPr>
        <p:spPr>
          <a:xfrm>
            <a:off x="3886200" y="1600200"/>
            <a:ext cx="9906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tx1"/>
                </a:solidFill>
              </a:rPr>
              <a:t>User Interface</a:t>
            </a:r>
          </a:p>
        </p:txBody>
      </p:sp>
      <p:cxnSp>
        <p:nvCxnSpPr>
          <p:cNvPr id="20" name="Elbow Connector 19"/>
          <p:cNvCxnSpPr>
            <a:stCxn id="13" idx="0"/>
            <a:endCxn id="14" idx="2"/>
          </p:cNvCxnSpPr>
          <p:nvPr/>
        </p:nvCxnSpPr>
        <p:spPr>
          <a:xfrm rot="5400000" flipH="1" flipV="1">
            <a:off x="2514601" y="2781300"/>
            <a:ext cx="1143000" cy="317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3" idx="0"/>
            <a:endCxn id="15" idx="2"/>
          </p:cNvCxnSpPr>
          <p:nvPr/>
        </p:nvCxnSpPr>
        <p:spPr>
          <a:xfrm rot="5400000" flipH="1" flipV="1">
            <a:off x="3162300" y="2133600"/>
            <a:ext cx="1143000" cy="12954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066800" y="3429000"/>
            <a:ext cx="9906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err="1">
                <a:solidFill>
                  <a:schemeClr val="tx1"/>
                </a:solidFill>
              </a:rPr>
              <a:t>caTIES</a:t>
            </a:r>
            <a:endParaRPr lang="en-US" sz="1400" dirty="0">
              <a:solidFill>
                <a:schemeClr val="tx1"/>
              </a:solidFill>
            </a:endParaRPr>
          </a:p>
          <a:p>
            <a:pPr algn="ctr" fontAlgn="auto">
              <a:spcBef>
                <a:spcPts val="0"/>
              </a:spcBef>
              <a:spcAft>
                <a:spcPts val="0"/>
              </a:spcAft>
              <a:defRPr/>
            </a:pPr>
            <a:r>
              <a:rPr lang="en-US" sz="800" dirty="0">
                <a:solidFill>
                  <a:schemeClr val="tx1"/>
                </a:solidFill>
              </a:rPr>
              <a:t>(load, concept code, </a:t>
            </a:r>
            <a:r>
              <a:rPr lang="en-US" sz="800" dirty="0" err="1">
                <a:solidFill>
                  <a:schemeClr val="tx1"/>
                </a:solidFill>
              </a:rPr>
              <a:t>deidentify</a:t>
            </a:r>
            <a:r>
              <a:rPr lang="en-US" sz="800" dirty="0">
                <a:solidFill>
                  <a:schemeClr val="tx1"/>
                </a:solidFill>
              </a:rPr>
              <a:t>)</a:t>
            </a:r>
          </a:p>
        </p:txBody>
      </p:sp>
      <p:cxnSp>
        <p:nvCxnSpPr>
          <p:cNvPr id="45" name="Straight Arrow Connector 44"/>
          <p:cNvCxnSpPr>
            <a:stCxn id="41" idx="3"/>
            <a:endCxn id="13" idx="1"/>
          </p:cNvCxnSpPr>
          <p:nvPr/>
        </p:nvCxnSpPr>
        <p:spPr>
          <a:xfrm>
            <a:off x="2057400" y="37338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267200" y="3124200"/>
            <a:ext cx="1447800" cy="268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rPr>
              <a:t>Printer</a:t>
            </a:r>
            <a:endParaRPr lang="en-US" sz="700" dirty="0">
              <a:solidFill>
                <a:schemeClr val="tx1"/>
              </a:solidFill>
            </a:endParaRPr>
          </a:p>
        </p:txBody>
      </p:sp>
      <p:cxnSp>
        <p:nvCxnSpPr>
          <p:cNvPr id="81" name="Straight Connector 80"/>
          <p:cNvCxnSpPr/>
          <p:nvPr/>
        </p:nvCxnSpPr>
        <p:spPr>
          <a:xfrm>
            <a:off x="990600" y="3046413"/>
            <a:ext cx="5334000" cy="1587"/>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903288" y="2743200"/>
            <a:ext cx="1828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i="1">
                <a:solidFill>
                  <a:srgbClr val="C00000"/>
                </a:solidFill>
                <a:cs typeface="Arial" charset="0"/>
              </a:rPr>
              <a:t>Presentation Tier</a:t>
            </a:r>
            <a:endParaRPr lang="en-US" sz="800" i="1">
              <a:solidFill>
                <a:srgbClr val="C00000"/>
              </a:solidFill>
              <a:cs typeface="Arial" charset="0"/>
            </a:endParaRPr>
          </a:p>
        </p:txBody>
      </p:sp>
      <p:cxnSp>
        <p:nvCxnSpPr>
          <p:cNvPr id="84" name="Straight Connector 83"/>
          <p:cNvCxnSpPr/>
          <p:nvPr/>
        </p:nvCxnSpPr>
        <p:spPr>
          <a:xfrm>
            <a:off x="990600" y="4875213"/>
            <a:ext cx="5334000" cy="1587"/>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903288" y="4572000"/>
            <a:ext cx="1828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i="1">
                <a:solidFill>
                  <a:srgbClr val="C00000"/>
                </a:solidFill>
                <a:cs typeface="Arial" charset="0"/>
              </a:rPr>
              <a:t>Application Tier</a:t>
            </a:r>
            <a:endParaRPr lang="en-US" sz="800" i="1">
              <a:solidFill>
                <a:srgbClr val="C00000"/>
              </a:solidFill>
              <a:cs typeface="Arial" charset="0"/>
            </a:endParaRPr>
          </a:p>
        </p:txBody>
      </p:sp>
      <p:cxnSp>
        <p:nvCxnSpPr>
          <p:cNvPr id="86" name="Straight Connector 85"/>
          <p:cNvCxnSpPr/>
          <p:nvPr/>
        </p:nvCxnSpPr>
        <p:spPr>
          <a:xfrm>
            <a:off x="914400" y="6096000"/>
            <a:ext cx="5486400" cy="1588"/>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914400" y="5791200"/>
            <a:ext cx="1828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i="1">
                <a:solidFill>
                  <a:srgbClr val="C00000"/>
                </a:solidFill>
                <a:cs typeface="Arial" charset="0"/>
              </a:rPr>
              <a:t>Database Tier</a:t>
            </a:r>
            <a:endParaRPr lang="en-US" sz="800" i="1">
              <a:solidFill>
                <a:srgbClr val="C00000"/>
              </a:solidFill>
              <a:cs typeface="Arial" charset="0"/>
            </a:endParaRPr>
          </a:p>
        </p:txBody>
      </p:sp>
      <p:sp>
        <p:nvSpPr>
          <p:cNvPr id="90" name="Rectangle 89"/>
          <p:cNvSpPr/>
          <p:nvPr/>
        </p:nvSpPr>
        <p:spPr>
          <a:xfrm>
            <a:off x="1066800" y="1600200"/>
            <a:ext cx="12192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tx1"/>
                </a:solidFill>
              </a:rPr>
              <a:t>Bulk Operations</a:t>
            </a:r>
          </a:p>
        </p:txBody>
      </p:sp>
      <p:cxnSp>
        <p:nvCxnSpPr>
          <p:cNvPr id="28690" name="Elbow Connector 91"/>
          <p:cNvCxnSpPr>
            <a:cxnSpLocks noChangeShapeType="1"/>
            <a:stCxn id="13" idx="0"/>
            <a:endCxn id="90" idx="2"/>
          </p:cNvCxnSpPr>
          <p:nvPr/>
        </p:nvCxnSpPr>
        <p:spPr bwMode="auto">
          <a:xfrm rot="5400000" flipH="1">
            <a:off x="1822450" y="2076450"/>
            <a:ext cx="1117600" cy="1409700"/>
          </a:xfrm>
          <a:prstGeom prst="bentConnector3">
            <a:avLst>
              <a:gd name="adj1" fmla="val 50000"/>
            </a:avLst>
          </a:prstGeom>
          <a:noFill/>
          <a:ln w="9525" algn="ctr">
            <a:solidFill>
              <a:schemeClr val="tx1"/>
            </a:solidFill>
            <a:miter lim="800000"/>
            <a:headEnd/>
            <a:tailEnd type="arrow" w="med" len="med"/>
          </a:ln>
        </p:spPr>
      </p:cxnSp>
      <p:sp>
        <p:nvSpPr>
          <p:cNvPr id="96" name="Rectangle 95"/>
          <p:cNvSpPr/>
          <p:nvPr/>
        </p:nvSpPr>
        <p:spPr>
          <a:xfrm>
            <a:off x="4267200" y="3462338"/>
            <a:ext cx="1447800" cy="2714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rPr>
              <a:t>External </a:t>
            </a:r>
            <a:r>
              <a:rPr lang="en-US" sz="1200" dirty="0" err="1">
                <a:solidFill>
                  <a:schemeClr val="tx1"/>
                </a:solidFill>
              </a:rPr>
              <a:t>IdPs</a:t>
            </a:r>
            <a:endParaRPr lang="en-US" sz="700" dirty="0">
              <a:solidFill>
                <a:schemeClr val="tx1"/>
              </a:solidFill>
            </a:endParaRPr>
          </a:p>
        </p:txBody>
      </p:sp>
      <p:sp>
        <p:nvSpPr>
          <p:cNvPr id="100" name="Rectangle 99"/>
          <p:cNvSpPr/>
          <p:nvPr/>
        </p:nvSpPr>
        <p:spPr>
          <a:xfrm>
            <a:off x="4267200" y="3810000"/>
            <a:ext cx="1447800" cy="2762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rPr>
              <a:t>Label Generator</a:t>
            </a:r>
          </a:p>
        </p:txBody>
      </p:sp>
      <p:sp>
        <p:nvSpPr>
          <p:cNvPr id="2" name="Rectangle 99"/>
          <p:cNvSpPr/>
          <p:nvPr/>
        </p:nvSpPr>
        <p:spPr>
          <a:xfrm>
            <a:off x="4267200" y="4143375"/>
            <a:ext cx="1447800" cy="2762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cs typeface="Arial" charset="0"/>
              </a:rPr>
              <a:t>CTRP</a:t>
            </a:r>
          </a:p>
        </p:txBody>
      </p:sp>
      <p:sp>
        <p:nvSpPr>
          <p:cNvPr id="3" name="Rectangle 99"/>
          <p:cNvSpPr/>
          <p:nvPr/>
        </p:nvSpPr>
        <p:spPr>
          <a:xfrm>
            <a:off x="4267200" y="4495800"/>
            <a:ext cx="1447800" cy="2762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cs typeface="Arial" charset="0"/>
              </a:rPr>
              <a:t>C3PR</a:t>
            </a:r>
          </a:p>
        </p:txBody>
      </p:sp>
      <p:cxnSp>
        <p:nvCxnSpPr>
          <p:cNvPr id="28695" name="AutoShape 43"/>
          <p:cNvCxnSpPr>
            <a:cxnSpLocks noChangeShapeType="1"/>
            <a:stCxn id="13" idx="3"/>
            <a:endCxn id="48" idx="1"/>
          </p:cNvCxnSpPr>
          <p:nvPr/>
        </p:nvCxnSpPr>
        <p:spPr bwMode="auto">
          <a:xfrm flipV="1">
            <a:off x="3822700" y="3259138"/>
            <a:ext cx="431800" cy="474662"/>
          </a:xfrm>
          <a:prstGeom prst="bentConnector3">
            <a:avLst>
              <a:gd name="adj1" fmla="val 50000"/>
            </a:avLst>
          </a:prstGeom>
          <a:noFill/>
          <a:ln w="9525">
            <a:solidFill>
              <a:schemeClr val="tx1"/>
            </a:solidFill>
            <a:miter lim="800000"/>
            <a:headEnd/>
            <a:tailEnd type="triangle" w="med" len="med"/>
          </a:ln>
        </p:spPr>
      </p:cxnSp>
      <p:cxnSp>
        <p:nvCxnSpPr>
          <p:cNvPr id="28696" name="AutoShape 44"/>
          <p:cNvCxnSpPr>
            <a:cxnSpLocks noChangeShapeType="1"/>
            <a:stCxn id="13" idx="3"/>
            <a:endCxn id="96" idx="1"/>
          </p:cNvCxnSpPr>
          <p:nvPr/>
        </p:nvCxnSpPr>
        <p:spPr bwMode="auto">
          <a:xfrm flipV="1">
            <a:off x="3822700" y="3598863"/>
            <a:ext cx="431800" cy="134937"/>
          </a:xfrm>
          <a:prstGeom prst="bentConnector3">
            <a:avLst>
              <a:gd name="adj1" fmla="val 50000"/>
            </a:avLst>
          </a:prstGeom>
          <a:noFill/>
          <a:ln w="9525">
            <a:solidFill>
              <a:schemeClr val="tx1"/>
            </a:solidFill>
            <a:miter lim="800000"/>
            <a:headEnd/>
            <a:tailEnd type="triangle" w="med" len="med"/>
          </a:ln>
        </p:spPr>
      </p:cxnSp>
      <p:cxnSp>
        <p:nvCxnSpPr>
          <p:cNvPr id="28697" name="AutoShape 45"/>
          <p:cNvCxnSpPr>
            <a:cxnSpLocks noChangeShapeType="1"/>
            <a:stCxn id="13" idx="3"/>
            <a:endCxn id="100" idx="1"/>
          </p:cNvCxnSpPr>
          <p:nvPr/>
        </p:nvCxnSpPr>
        <p:spPr bwMode="auto">
          <a:xfrm>
            <a:off x="3822700" y="3733800"/>
            <a:ext cx="431800" cy="214313"/>
          </a:xfrm>
          <a:prstGeom prst="bentConnector3">
            <a:avLst>
              <a:gd name="adj1" fmla="val 50000"/>
            </a:avLst>
          </a:prstGeom>
          <a:noFill/>
          <a:ln w="9525">
            <a:solidFill>
              <a:schemeClr val="tx1"/>
            </a:solidFill>
            <a:miter lim="800000"/>
            <a:headEnd/>
            <a:tailEnd type="triangle" w="med" len="med"/>
          </a:ln>
        </p:spPr>
      </p:cxnSp>
      <p:cxnSp>
        <p:nvCxnSpPr>
          <p:cNvPr id="28698" name="AutoShape 46"/>
          <p:cNvCxnSpPr>
            <a:cxnSpLocks noChangeShapeType="1"/>
            <a:stCxn id="13" idx="3"/>
          </p:cNvCxnSpPr>
          <p:nvPr/>
        </p:nvCxnSpPr>
        <p:spPr bwMode="auto">
          <a:xfrm>
            <a:off x="3822700" y="3733800"/>
            <a:ext cx="431800" cy="547688"/>
          </a:xfrm>
          <a:prstGeom prst="bentConnector3">
            <a:avLst>
              <a:gd name="adj1" fmla="val 50000"/>
            </a:avLst>
          </a:prstGeom>
          <a:noFill/>
          <a:ln w="9525">
            <a:solidFill>
              <a:schemeClr val="tx1"/>
            </a:solidFill>
            <a:miter lim="800000"/>
            <a:headEnd/>
            <a:tailEnd type="triangle" w="med" len="med"/>
          </a:ln>
        </p:spPr>
      </p:cxnSp>
      <p:cxnSp>
        <p:nvCxnSpPr>
          <p:cNvPr id="28699" name="AutoShape 47"/>
          <p:cNvCxnSpPr>
            <a:cxnSpLocks noChangeShapeType="1"/>
            <a:stCxn id="13" idx="3"/>
          </p:cNvCxnSpPr>
          <p:nvPr/>
        </p:nvCxnSpPr>
        <p:spPr bwMode="auto">
          <a:xfrm>
            <a:off x="3822700" y="3733800"/>
            <a:ext cx="431800" cy="900113"/>
          </a:xfrm>
          <a:prstGeom prst="bentConnector3">
            <a:avLst>
              <a:gd name="adj1" fmla="val 50000"/>
            </a:avLst>
          </a:prstGeom>
          <a:noFill/>
          <a:ln w="9525">
            <a:solidFill>
              <a:schemeClr val="tx1"/>
            </a:solidFill>
            <a:miter lim="800000"/>
            <a:headEnd/>
            <a:tailEnd type="triangle" w="med" len="med"/>
          </a:ln>
        </p:spPr>
      </p:cxnSp>
      <p:sp>
        <p:nvSpPr>
          <p:cNvPr id="46" name="Up-Down Arrow 45"/>
          <p:cNvSpPr/>
          <p:nvPr/>
        </p:nvSpPr>
        <p:spPr>
          <a:xfrm>
            <a:off x="2743200" y="4191000"/>
            <a:ext cx="457200" cy="762000"/>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Tissue weekly status_0607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caTissue weekly status_06072011</Template>
  <TotalTime>3427</TotalTime>
  <Words>5802</Words>
  <Application>Microsoft Macintosh PowerPoint</Application>
  <PresentationFormat>On-screen Show (4:3)</PresentationFormat>
  <Paragraphs>893</Paragraphs>
  <Slides>59</Slides>
  <Notes>50</Notes>
  <HiddenSlides>0</HiddenSlides>
  <MMClips>0</MMClips>
  <ScaleCrop>false</ScaleCrop>
  <HeadingPairs>
    <vt:vector size="6" baseType="variant">
      <vt:variant>
        <vt:lpstr>Fonts Used</vt:lpstr>
      </vt:variant>
      <vt:variant>
        <vt:i4>5</vt:i4>
      </vt:variant>
      <vt:variant>
        <vt:lpstr>Design Template</vt:lpstr>
      </vt:variant>
      <vt:variant>
        <vt:i4>3</vt:i4>
      </vt:variant>
      <vt:variant>
        <vt:lpstr>Slide Titles</vt:lpstr>
      </vt:variant>
      <vt:variant>
        <vt:i4>59</vt:i4>
      </vt:variant>
    </vt:vector>
  </HeadingPairs>
  <TitlesOfParts>
    <vt:vector size="67" baseType="lpstr">
      <vt:lpstr>Arial</vt:lpstr>
      <vt:lpstr>Calibri</vt:lpstr>
      <vt:lpstr>Arial Black</vt:lpstr>
      <vt:lpstr>Arial Narrow</vt:lpstr>
      <vt:lpstr>Wingdings</vt:lpstr>
      <vt:lpstr>caTissue weekly status_06072011</vt:lpstr>
      <vt:lpstr>caTissue weekly status_06072011</vt:lpstr>
      <vt:lpstr>caTissue weekly status_06072011</vt:lpstr>
      <vt:lpstr>caTissue Code Jamboree Enable Community based development </vt:lpstr>
      <vt:lpstr>Day 1 Agenda – Morning</vt:lpstr>
      <vt:lpstr>Day 1 Agenda – Afternoon</vt:lpstr>
      <vt:lpstr>Introduction to caTissue: Development Team</vt:lpstr>
      <vt:lpstr>Introduction to caTissue: Background - History</vt:lpstr>
      <vt:lpstr>Introduction to caTissue: caTissue 2.0 Timeline</vt:lpstr>
      <vt:lpstr>caTissue Public Links</vt:lpstr>
      <vt:lpstr>Day 1 Agenda – Morning</vt:lpstr>
      <vt:lpstr>Architecture – High Level</vt:lpstr>
      <vt:lpstr>Architecture – Sharing Data</vt:lpstr>
      <vt:lpstr>Architecture – More Detail</vt:lpstr>
      <vt:lpstr>Introduction to caTissue: Application Architecture</vt:lpstr>
      <vt:lpstr>Domain Model</vt:lpstr>
      <vt:lpstr>Domain Model</vt:lpstr>
      <vt:lpstr>Domain Model</vt:lpstr>
      <vt:lpstr>Domain Model</vt:lpstr>
      <vt:lpstr>Domain Model</vt:lpstr>
      <vt:lpstr>Domain Model</vt:lpstr>
      <vt:lpstr>Domain Model</vt:lpstr>
      <vt:lpstr>Domain Model</vt:lpstr>
      <vt:lpstr>Domain Model</vt:lpstr>
      <vt:lpstr>Day 1 Agenda – Morning</vt:lpstr>
      <vt:lpstr>Main Codebase Locations</vt:lpstr>
      <vt:lpstr>SVN Locations for other caTissue-related Projects</vt:lpstr>
      <vt:lpstr>SVN Locations for other caTissue-related Projects (page 2)</vt:lpstr>
      <vt:lpstr>Technology Stack</vt:lpstr>
      <vt:lpstr>Technology Stack</vt:lpstr>
      <vt:lpstr>Codebase - Layout</vt:lpstr>
      <vt:lpstr>Codebase - Layout</vt:lpstr>
      <vt:lpstr>Codebase – BDA’ification</vt:lpstr>
      <vt:lpstr>Codebase –  Building &amp; Dependency Mgmt</vt:lpstr>
      <vt:lpstr>Codebase – Code cleanup</vt:lpstr>
      <vt:lpstr>Day 1 Agenda – Morning</vt:lpstr>
      <vt:lpstr>Building, Exploring the Code</vt:lpstr>
      <vt:lpstr>Day 1 Agenda – Morning</vt:lpstr>
      <vt:lpstr>Development Process</vt:lpstr>
      <vt:lpstr>Development Process</vt:lpstr>
      <vt:lpstr>Extension Walk-Through: Demonstration</vt:lpstr>
      <vt:lpstr>Day 1 Agenda – Morning</vt:lpstr>
      <vt:lpstr>Day 1 Agenda – Afternoon</vt:lpstr>
      <vt:lpstr>SOA-based Integration Points</vt:lpstr>
      <vt:lpstr>Stable Code Extension Points</vt:lpstr>
      <vt:lpstr>SOA Integration Points</vt:lpstr>
      <vt:lpstr>SOA-based Integration: CTRP</vt:lpstr>
      <vt:lpstr>SOA-based Integration: C3PR</vt:lpstr>
      <vt:lpstr>SOA-based Integration: GSID</vt:lpstr>
      <vt:lpstr>Site specific configuration</vt:lpstr>
      <vt:lpstr>caTissue In Action: WashU Customizations</vt:lpstr>
      <vt:lpstr>caTissue and caCORE</vt:lpstr>
      <vt:lpstr>caTissue API vs Vanilla caCORE API</vt:lpstr>
      <vt:lpstr>caTissue: Frameworks/modules used</vt:lpstr>
      <vt:lpstr>Additional integration: NCI infrastructure challenges</vt:lpstr>
      <vt:lpstr>Day 1 Agenda – Afternoon</vt:lpstr>
      <vt:lpstr>Future Scope: Suggestions</vt:lpstr>
      <vt:lpstr>Future Scope: Discussion</vt:lpstr>
      <vt:lpstr>Day 1 Agenda – Afternoon</vt:lpstr>
      <vt:lpstr>Day 1 Agenda – Afternoon</vt:lpstr>
      <vt:lpstr>Day 2 Agenda</vt:lpstr>
      <vt:lpstr>Day 3 Agenda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Jamboree</dc:title>
  <dc:creator>srikanth_adiga</dc:creator>
  <cp:lastModifiedBy>denis krylov</cp:lastModifiedBy>
  <cp:revision>179</cp:revision>
  <cp:lastPrinted>2011-06-07T18:24:16Z</cp:lastPrinted>
  <dcterms:created xsi:type="dcterms:W3CDTF">2011-06-21T12:27:05Z</dcterms:created>
  <dcterms:modified xsi:type="dcterms:W3CDTF">2011-06-21T18:14:01Z</dcterms:modified>
</cp:coreProperties>
</file>