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Black"/>
      <p:bold r:id="rId33"/>
      <p:boldItalic r:id="rId34"/>
    </p:embeddedFont>
    <p:embeddedFont>
      <p:font typeface="Montserrat Medium"/>
      <p:regular r:id="rId35"/>
      <p:bold r:id="rId36"/>
      <p:italic r:id="rId37"/>
      <p:boldItalic r:id="rId38"/>
    </p:embeddedFont>
    <p:embeddedFont>
      <p:font typeface="Montserrat ExtraBold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iE+eYshR9ofAXqaWHkF0H/V3PY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D7FB8F-DAE7-4140-A8C8-3C57A207EB43}">
  <a:tblStyle styleId="{0AD7FB8F-DAE7-4140-A8C8-3C57A207EB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MontserratBlack-bold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Black-bold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Medium-bold.fntdata"/><Relationship Id="rId17" Type="http://schemas.openxmlformats.org/officeDocument/2006/relationships/slide" Target="slides/slide11.xml"/><Relationship Id="rId39" Type="http://schemas.openxmlformats.org/officeDocument/2006/relationships/font" Target="fonts/MontserratExtraBold-bold.fntdata"/><Relationship Id="rId16" Type="http://schemas.openxmlformats.org/officeDocument/2006/relationships/slide" Target="slides/slide10.xml"/><Relationship Id="rId38" Type="http://schemas.openxmlformats.org/officeDocument/2006/relationships/font" Target="fonts/MontserratMedium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054fcaa05_0_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054fcaa0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054fcaa05_0_3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054fcaa0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d9941db78_0_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d9941db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d9941db78_0_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d9941db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d9941db78_0_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d9941db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d9941db78_0_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d9941db7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d9941db78_0_5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d9941db7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d9941db78_0_5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d9941db7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d9941db78_0_7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d9941db7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054fcaa05_0_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054fcaa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d9d1e3d60_1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d9d1e3d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d9d1e3d60_1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d9d1e3d6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054fcaa05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054fcaa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d9d1e3d60_1_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d9d1e3d6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d9941db78_0_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d9941db7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054fcaa05_0_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054fcaa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054fcaa05_0_3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054fcaa0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0.xml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1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idx="4294967295" type="ctrTitle"/>
          </p:nvPr>
        </p:nvSpPr>
        <p:spPr>
          <a:xfrm>
            <a:off x="315750" y="952025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600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 on Airbnb Dataset</a:t>
            </a:r>
            <a:endParaRPr b="1" sz="2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Char char="-"/>
            </a:pPr>
            <a:r>
              <a:rPr b="1" lang="en-GB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Matter</a:t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2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CONTRIBUTORS: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Amit Padye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Jimmi Kumar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Romaly Das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Shubhankit Sirvaiya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054fcaa05_0_36"/>
          <p:cNvSpPr txBox="1"/>
          <p:nvPr/>
        </p:nvSpPr>
        <p:spPr>
          <a:xfrm>
            <a:off x="247875" y="347025"/>
            <a:ext cx="71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HOST LISTINGS IN AIRBNBS ACCORDING TO ROOM TYPE :</a:t>
            </a:r>
            <a:endParaRPr/>
          </a:p>
        </p:txBody>
      </p:sp>
      <p:sp>
        <p:nvSpPr>
          <p:cNvPr id="110" name="Google Shape;110;ge054fcaa05_0_36"/>
          <p:cNvSpPr txBox="1"/>
          <p:nvPr/>
        </p:nvSpPr>
        <p:spPr>
          <a:xfrm>
            <a:off x="429350" y="1053500"/>
            <a:ext cx="3024000" cy="3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Maximum listing room types: Entire home/apt ,  private room types</a:t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Manhattan and Brooklyn have the most number of listings</a:t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Very few listings in Queens, Staten Island and Bronx , but they also follow the same trend</a:t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1" name="Google Shape;111;ge054fcaa05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500" y="961125"/>
            <a:ext cx="5299099" cy="3635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54fcaa05_0_39"/>
          <p:cNvSpPr txBox="1"/>
          <p:nvPr/>
        </p:nvSpPr>
        <p:spPr>
          <a:xfrm>
            <a:off x="285050" y="173525"/>
            <a:ext cx="713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RATES OF AIRBNB LISTINGS ACCORDING TO ROOM TYPES OVER DIFFERENT NEIGHBORHOOD GROUPS:</a:t>
            </a:r>
            <a:endParaRPr/>
          </a:p>
        </p:txBody>
      </p:sp>
      <p:sp>
        <p:nvSpPr>
          <p:cNvPr id="117" name="Google Shape;117;ge054fcaa05_0_39"/>
          <p:cNvSpPr txBox="1"/>
          <p:nvPr/>
        </p:nvSpPr>
        <p:spPr>
          <a:xfrm>
            <a:off x="173525" y="979125"/>
            <a:ext cx="3719100" cy="4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Rate of Entire home/apt room type is the highest in all the neighborhood groups</a:t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Entire home/apt room types have the maximum listed price </a:t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This makes sense because an entire home will cost more.</a:t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8" name="Google Shape;118;ge054fcaa05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025" y="1064825"/>
            <a:ext cx="4730079" cy="39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d9941db78_0_18"/>
          <p:cNvSpPr txBox="1"/>
          <p:nvPr/>
        </p:nvSpPr>
        <p:spPr>
          <a:xfrm>
            <a:off x="309825" y="223075"/>
            <a:ext cx="71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PROPERTIES UTILIZED VS MONTHS IN A YEAR:</a:t>
            </a:r>
            <a:endParaRPr/>
          </a:p>
        </p:txBody>
      </p:sp>
      <p:sp>
        <p:nvSpPr>
          <p:cNvPr id="124" name="Google Shape;124;gdd9941db78_0_18"/>
          <p:cNvSpPr txBox="1"/>
          <p:nvPr/>
        </p:nvSpPr>
        <p:spPr>
          <a:xfrm>
            <a:off x="508150" y="1020150"/>
            <a:ext cx="27144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Most footfall of customers is during May, June, and July</a:t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 spike in June due to summer vacation</a:t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Marketing team can propose discounts in off season months to drive consumer engagement, and hence profitability</a:t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5" name="Google Shape;125;gdd9941db78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375" y="958175"/>
            <a:ext cx="5288325" cy="35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d9941db78_0_30"/>
          <p:cNvSpPr txBox="1"/>
          <p:nvPr/>
        </p:nvSpPr>
        <p:spPr>
          <a:xfrm>
            <a:off x="322250" y="210700"/>
            <a:ext cx="713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NIGHTS SPENT BY CUSTOMERS IN AN AIRBNB:</a:t>
            </a:r>
            <a:endParaRPr/>
          </a:p>
        </p:txBody>
      </p:sp>
      <p:sp>
        <p:nvSpPr>
          <p:cNvPr id="131" name="Google Shape;131;gdd9941db78_0_30"/>
          <p:cNvSpPr txBox="1"/>
          <p:nvPr/>
        </p:nvSpPr>
        <p:spPr>
          <a:xfrm>
            <a:off x="185900" y="1127850"/>
            <a:ext cx="3160500" cy="3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Maximum people book Airbnbs between 1 to 3 days</a:t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 reason for this could be tourists and people visiting New York City for business trips. </a:t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2" name="Google Shape;132;gdd9941db78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975" y="949600"/>
            <a:ext cx="4560432" cy="388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9941db78_0_22"/>
          <p:cNvSpPr txBox="1"/>
          <p:nvPr/>
        </p:nvSpPr>
        <p:spPr>
          <a:xfrm>
            <a:off x="619700" y="359425"/>
            <a:ext cx="71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IDENTIFYING GAPS IN SUPPLY AND DEMAND:</a:t>
            </a:r>
            <a:endParaRPr b="1" sz="18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gdd9941db78_0_22"/>
          <p:cNvSpPr txBox="1"/>
          <p:nvPr/>
        </p:nvSpPr>
        <p:spPr>
          <a:xfrm>
            <a:off x="198300" y="1053500"/>
            <a:ext cx="33960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Availability is less, implying they have full occupancy</a:t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Onboarding of more Airbnbs to increase supply as the demand in these locations surpass the supply</a:t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Conversion of shared rooms to other room (refer </a:t>
            </a:r>
            <a:r>
              <a:rPr lang="en-GB" u="sng">
                <a:solidFill>
                  <a:srgbClr val="0097A7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previous plot</a:t>
            </a:r>
            <a:r>
              <a:rPr lang="en-GB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)</a:t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9" name="Google Shape;139;gdd9941db78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6700" y="973525"/>
            <a:ext cx="5244901" cy="3738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d9941db78_0_36"/>
          <p:cNvSpPr txBox="1"/>
          <p:nvPr/>
        </p:nvSpPr>
        <p:spPr>
          <a:xfrm>
            <a:off x="371825" y="371825"/>
            <a:ext cx="713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INTRODUCING SOME DISCOUNTS IN LOW DEMAND AREAS:</a:t>
            </a:r>
            <a:endParaRPr/>
          </a:p>
        </p:txBody>
      </p:sp>
      <p:sp>
        <p:nvSpPr>
          <p:cNvPr id="145" name="Google Shape;145;gdd9941db78_0_36"/>
          <p:cNvSpPr txBox="1"/>
          <p:nvPr/>
        </p:nvSpPr>
        <p:spPr>
          <a:xfrm>
            <a:off x="198300" y="1326150"/>
            <a:ext cx="3309300" cy="3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Occupancy in these locations are relatively less</a:t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Discounts can be given to lure customers to these locations</a:t>
            </a:r>
            <a:endParaRPr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6" name="Google Shape;146;gdd9941db78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75" y="3417075"/>
            <a:ext cx="1524427" cy="152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dd9941db78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825" y="1052450"/>
            <a:ext cx="5331600" cy="3574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d9941db78_0_55"/>
          <p:cNvSpPr txBox="1"/>
          <p:nvPr/>
        </p:nvSpPr>
        <p:spPr>
          <a:xfrm>
            <a:off x="582525" y="297450"/>
            <a:ext cx="71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CHALLENGES FACED</a:t>
            </a:r>
            <a:endParaRPr/>
          </a:p>
        </p:txBody>
      </p:sp>
      <p:sp>
        <p:nvSpPr>
          <p:cNvPr id="153" name="Google Shape;153;gdd9941db78_0_55"/>
          <p:cNvSpPr txBox="1"/>
          <p:nvPr/>
        </p:nvSpPr>
        <p:spPr>
          <a:xfrm>
            <a:off x="0" y="828175"/>
            <a:ext cx="5304600" cy="4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Interpretation of all the features and deciding which ones will be helpful in our analysis.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Understanding the dataset and deciding what features we can convert into categorical features, apart from the existing categorical features.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Handling NaN values for last_review feature.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Filtering out important trends and visualizations from the unimportant ones.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Choosing the type of visualization to convey data in a better way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4" name="Google Shape;154;gdd9941db78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500" y="1610950"/>
            <a:ext cx="2243575" cy="23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d9941db78_0_58"/>
          <p:cNvSpPr txBox="1"/>
          <p:nvPr/>
        </p:nvSpPr>
        <p:spPr>
          <a:xfrm>
            <a:off x="706450" y="235475"/>
            <a:ext cx="71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/>
          </a:p>
        </p:txBody>
      </p:sp>
      <p:sp>
        <p:nvSpPr>
          <p:cNvPr id="160" name="Google Shape;160;gdd9941db78_0_58"/>
          <p:cNvSpPr txBox="1"/>
          <p:nvPr/>
        </p:nvSpPr>
        <p:spPr>
          <a:xfrm>
            <a:off x="401550" y="793225"/>
            <a:ext cx="8340900" cy="4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Manhattan and Brooklyn are the most crowded suburbs 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Listing rates across all the 5 unique neighborhood groups follow a similar trend for all room types. (Refer </a:t>
            </a:r>
            <a:r>
              <a:rPr lang="en-GB" u="sng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 10</a:t>
            </a:r>
            <a:r>
              <a:rPr lang="en-GB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Customers prefer to stay in Entire home/apt or private room types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Identifying supply demand gap to boost business decisions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Highest footfall of customers is in the months of May, June and July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Converting shared room type Airbnbs in Manhattan and Brooklyn to other room types will improve revenue generation.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SemiBold"/>
              <a:buChar char="●"/>
            </a:pPr>
            <a:r>
              <a:rPr lang="en-GB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Onboarding more Airbnbs of the Entire home/apt and private room types might help in increasing the revenue.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dd9941db78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175" y="623375"/>
            <a:ext cx="45148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054fcaa05_0_15"/>
          <p:cNvSpPr txBox="1"/>
          <p:nvPr/>
        </p:nvSpPr>
        <p:spPr>
          <a:xfrm>
            <a:off x="223100" y="260275"/>
            <a:ext cx="8576700" cy="4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Analysis, Visualization 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&amp; Insights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Challenges Faced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ge054fcaa05_0_15"/>
          <p:cNvPicPr preferRelativeResize="0"/>
          <p:nvPr/>
        </p:nvPicPr>
        <p:blipFill rotWithShape="1">
          <a:blip r:embed="rId3">
            <a:alphaModFix/>
          </a:blip>
          <a:srcRect b="0" l="21718" r="21723" t="0"/>
          <a:stretch/>
        </p:blipFill>
        <p:spPr>
          <a:xfrm>
            <a:off x="5195200" y="1189775"/>
            <a:ext cx="3815300" cy="26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d9d1e3d60_1_0"/>
          <p:cNvSpPr txBox="1"/>
          <p:nvPr/>
        </p:nvSpPr>
        <p:spPr>
          <a:xfrm>
            <a:off x="513000" y="235475"/>
            <a:ext cx="8118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34F5C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34F5C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134F5C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OBJECTIVE</a:t>
            </a:r>
            <a:endParaRPr sz="3000">
              <a:solidFill>
                <a:srgbClr val="134F5C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7" name="Google Shape;67;gdd9d1e3d60_1_0"/>
          <p:cNvSpPr txBox="1"/>
          <p:nvPr/>
        </p:nvSpPr>
        <p:spPr>
          <a:xfrm>
            <a:off x="607300" y="1388100"/>
            <a:ext cx="8291700" cy="3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34F5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34F5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perform data-driven research and harness insights that will help in realizing trends and increasing the market value and revenue of Airbnb.</a:t>
            </a:r>
            <a:endParaRPr sz="2400">
              <a:solidFill>
                <a:srgbClr val="134F5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d9d1e3d60_1_5"/>
          <p:cNvSpPr txBox="1"/>
          <p:nvPr/>
        </p:nvSpPr>
        <p:spPr>
          <a:xfrm>
            <a:off x="830400" y="892375"/>
            <a:ext cx="7138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134F5C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            PROBLEM STATEMENT</a:t>
            </a:r>
            <a:endParaRPr sz="3000">
              <a:solidFill>
                <a:srgbClr val="134F5C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34F5C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dd9d1e3d60_1_5"/>
          <p:cNvSpPr txBox="1"/>
          <p:nvPr/>
        </p:nvSpPr>
        <p:spPr>
          <a:xfrm>
            <a:off x="1239400" y="2280500"/>
            <a:ext cx="7138800" cy="24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Derive key business insights</a:t>
            </a:r>
            <a:r>
              <a:rPr lang="en-GB" sz="2100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using Airbnb’s NYC data to boost business decisions </a:t>
            </a:r>
            <a:r>
              <a:rPr lang="en-GB" sz="2100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that will enhance profitability, market expansion and consumer experience and extract information about traffic and prices in different areas.</a:t>
            </a:r>
            <a:endParaRPr sz="2100"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054fcaa05_0_1"/>
          <p:cNvSpPr txBox="1"/>
          <p:nvPr/>
        </p:nvSpPr>
        <p:spPr>
          <a:xfrm>
            <a:off x="481950" y="607275"/>
            <a:ext cx="8304000" cy="4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 </a:t>
            </a:r>
            <a:r>
              <a:rPr lang="en-GB" sz="3000">
                <a:solidFill>
                  <a:srgbClr val="134F5C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                     DATA SUMMARY</a:t>
            </a:r>
            <a:endParaRPr sz="1800">
              <a:solidFill>
                <a:srgbClr val="134F5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34F5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34F5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500"/>
              <a:buFont typeface="Montserrat Medium"/>
              <a:buChar char="●"/>
            </a:pPr>
            <a:r>
              <a:rPr lang="en-GB" sz="1500">
                <a:solidFill>
                  <a:srgbClr val="134F5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Airbnb dataset : ~49000 observations , 16 features</a:t>
            </a:r>
            <a:endParaRPr sz="1500">
              <a:solidFill>
                <a:srgbClr val="134F5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34F5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500"/>
              <a:buFont typeface="Montserrat Medium"/>
              <a:buChar char="●"/>
            </a:pPr>
            <a:r>
              <a:rPr lang="en-GB" sz="1500">
                <a:solidFill>
                  <a:srgbClr val="134F5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Numeric features : 8 , Categorical features : 2</a:t>
            </a:r>
            <a:endParaRPr sz="1500">
              <a:solidFill>
                <a:srgbClr val="134F5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34F5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500"/>
              <a:buFont typeface="Montserrat Medium"/>
              <a:buChar char="●"/>
            </a:pPr>
            <a:r>
              <a:rPr lang="en-GB" sz="1500">
                <a:solidFill>
                  <a:srgbClr val="134F5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is specific to New York and nearby suburbs</a:t>
            </a:r>
            <a:endParaRPr sz="1500">
              <a:solidFill>
                <a:srgbClr val="134F5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34F5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500"/>
              <a:buFont typeface="Montserrat Medium"/>
              <a:buChar char="●"/>
            </a:pPr>
            <a:r>
              <a:rPr lang="en-GB" sz="1500">
                <a:solidFill>
                  <a:srgbClr val="134F5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spanning across 2017 through 2019</a:t>
            </a:r>
            <a:endParaRPr sz="1500">
              <a:solidFill>
                <a:srgbClr val="134F5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34F5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500"/>
              <a:buFont typeface="Montserrat Medium"/>
              <a:buChar char="●"/>
            </a:pPr>
            <a:r>
              <a:rPr lang="en-GB" sz="1500">
                <a:solidFill>
                  <a:srgbClr val="134F5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Important features : </a:t>
            </a:r>
            <a:r>
              <a:rPr lang="en-GB" sz="1500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GB" sz="1500">
                <a:solidFill>
                  <a:srgbClr val="134F5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host_id ,neighbourhood_group, neighbourhood, room_type,   price, minimum_nights, availability_365 ,  reviews_per_month </a:t>
            </a:r>
            <a:endParaRPr sz="1500">
              <a:solidFill>
                <a:srgbClr val="134F5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d9d1e3d60_1_36"/>
          <p:cNvSpPr txBox="1"/>
          <p:nvPr/>
        </p:nvSpPr>
        <p:spPr>
          <a:xfrm>
            <a:off x="1499675" y="123950"/>
            <a:ext cx="66555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134F5C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            DATA CLEANING</a:t>
            </a:r>
            <a:endParaRPr sz="3000">
              <a:solidFill>
                <a:srgbClr val="134F5C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34F5C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4" name="Google Shape;84;gdd9d1e3d60_1_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550" y="1435325"/>
            <a:ext cx="4052775" cy="25059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dd9d1e3d60_1_36"/>
          <p:cNvSpPr txBox="1"/>
          <p:nvPr/>
        </p:nvSpPr>
        <p:spPr>
          <a:xfrm>
            <a:off x="210700" y="1566875"/>
            <a:ext cx="4176900" cy="2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"/>
              <a:buChar char="●"/>
            </a:pPr>
            <a:r>
              <a:rPr b="1" lang="en-GB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last_review = 10052 null</a:t>
            </a:r>
            <a:endParaRPr b="1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"/>
              <a:buChar char="●"/>
            </a:pPr>
            <a:r>
              <a:rPr b="1" lang="en-GB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reviews_per_months = 10052 null </a:t>
            </a:r>
            <a:endParaRPr b="1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"/>
              <a:buChar char="●"/>
            </a:pPr>
            <a:r>
              <a:rPr b="1" lang="en-GB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replaced null for reviews_per_month with 0 </a:t>
            </a:r>
            <a:endParaRPr b="1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400"/>
              <a:buFont typeface="Montserrat"/>
              <a:buChar char="●"/>
            </a:pPr>
            <a:r>
              <a:rPr b="1" lang="en-GB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no changes in last_review </a:t>
            </a:r>
            <a:endParaRPr b="1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300"/>
              <a:buFont typeface="Montserrat"/>
              <a:buChar char="●"/>
            </a:pPr>
            <a:r>
              <a:rPr b="1" lang="en-GB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No changes in calculated_host_listing_counts</a:t>
            </a:r>
            <a:endParaRPr b="1" sz="13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9941db78_0_4"/>
          <p:cNvSpPr txBox="1"/>
          <p:nvPr/>
        </p:nvSpPr>
        <p:spPr>
          <a:xfrm>
            <a:off x="334625" y="347025"/>
            <a:ext cx="8465100" cy="45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" name="Google Shape;91;gdd9941db78_0_4"/>
          <p:cNvGraphicFramePr/>
          <p:nvPr/>
        </p:nvGraphicFramePr>
        <p:xfrm>
          <a:off x="1014475" y="14143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{0AD7FB8F-DAE7-4140-A8C8-3C57A207EB43}</a:tableStyleId>
              </a:tblPr>
              <a:tblGrid>
                <a:gridCol w="2413000"/>
                <a:gridCol w="2413000"/>
                <a:gridCol w="24130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neighbourhood_groups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room_type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minimum_nights_category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Manhattan</a:t>
                      </a:r>
                      <a:endParaRPr sz="12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Brooklyn</a:t>
                      </a:r>
                      <a:endParaRPr sz="12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Queens</a:t>
                      </a:r>
                      <a:endParaRPr sz="12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Staten Island </a:t>
                      </a:r>
                      <a:endParaRPr sz="12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 SemiBold"/>
                        <a:buChar char="●"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Bronx</a:t>
                      </a:r>
                      <a:endParaRPr sz="12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 ExtraBold"/>
                        <a:buChar char="●"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Private room</a:t>
                      </a:r>
                      <a:endParaRPr sz="12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 ExtraBold"/>
                        <a:buChar char="●"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Entire home/apt</a:t>
                      </a:r>
                      <a:endParaRPr sz="12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 ExtraBold"/>
                        <a:buChar char="●"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Shared room</a:t>
                      </a:r>
                      <a:endParaRPr sz="12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 SemiBold"/>
                        <a:buChar char="●"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 day</a:t>
                      </a:r>
                      <a:endParaRPr sz="12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 SemiBold"/>
                        <a:buChar char="●"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2-3 days</a:t>
                      </a:r>
                      <a:endParaRPr sz="12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 SemiBold"/>
                        <a:buChar char="●"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few days</a:t>
                      </a:r>
                      <a:endParaRPr sz="12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 SemiBold"/>
                        <a:buChar char="●"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 week</a:t>
                      </a:r>
                      <a:endParaRPr sz="12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 SemiBold"/>
                        <a:buChar char="●"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less than a month</a:t>
                      </a:r>
                      <a:endParaRPr sz="12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 SemiBold"/>
                        <a:buChar char="●"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 month</a:t>
                      </a:r>
                      <a:endParaRPr sz="12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 SemiBold"/>
                        <a:buChar char="●"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more than a month</a:t>
                      </a:r>
                      <a:endParaRPr sz="12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 SemiBold"/>
                        <a:buChar char="●"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more than half a year</a:t>
                      </a:r>
                      <a:endParaRPr sz="120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 SemiBold"/>
                        <a:buChar char="●"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less than a year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" name="Google Shape;92;gdd9941db78_0_4"/>
          <p:cNvSpPr txBox="1"/>
          <p:nvPr/>
        </p:nvSpPr>
        <p:spPr>
          <a:xfrm>
            <a:off x="215575" y="136325"/>
            <a:ext cx="88368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                      </a:t>
            </a:r>
            <a:r>
              <a:rPr lang="en-GB" sz="3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ANALYSIS</a:t>
            </a:r>
            <a:endParaRPr sz="30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CATEGORICAL FEATURES</a:t>
            </a:r>
            <a:r>
              <a:rPr lang="en-GB" sz="2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: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ge054fcaa05_0_30"/>
          <p:cNvGraphicFramePr/>
          <p:nvPr/>
        </p:nvGraphicFramePr>
        <p:xfrm>
          <a:off x="2700075" y="1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{0AD7FB8F-DAE7-4140-A8C8-3C57A207EB43}</a:tableStyleId>
              </a:tblPr>
              <a:tblGrid>
                <a:gridCol w="2975050"/>
                <a:gridCol w="2975050"/>
              </a:tblGrid>
              <a:tr h="6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price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This feature represents the price of a particular listing.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7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minimum_nights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This represents the minimum number of nights spent by a person in a listed Airbnb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availability_365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Shows availability of the listed Airbnbs in days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host_id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represents a unique id corresponding to a host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7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latitude, longitude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</a:t>
                      </a:r>
                      <a:r>
                        <a:rPr b="1"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atitude and longitudinal values of listed Airbnbs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reviews_per_month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This represents total reviews received per month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number_of_reviews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 number of reviews received till date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" name="Google Shape;98;ge054fcaa05_0_30"/>
          <p:cNvSpPr txBox="1"/>
          <p:nvPr/>
        </p:nvSpPr>
        <p:spPr>
          <a:xfrm>
            <a:off x="0" y="114500"/>
            <a:ext cx="344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NUMERICAL FEATURES: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054fcaa05_0_33"/>
          <p:cNvSpPr txBox="1"/>
          <p:nvPr/>
        </p:nvSpPr>
        <p:spPr>
          <a:xfrm>
            <a:off x="409000" y="235475"/>
            <a:ext cx="3482700" cy="4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MOST NUMBER OF AIRBNB LISTINGS:</a:t>
            </a:r>
            <a:endParaRPr b="1" sz="18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500"/>
              <a:buChar char="●"/>
            </a:pPr>
            <a:r>
              <a:rPr lang="en-GB" sz="1500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 unique neighborhood groups </a:t>
            </a:r>
            <a:endParaRPr sz="1500"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500"/>
              <a:buChar char="●"/>
            </a:pPr>
            <a:r>
              <a:rPr lang="en-GB" sz="1500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Manhattan and Brooklyn have the most listed properties</a:t>
            </a:r>
            <a:endParaRPr sz="1500"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34F5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500"/>
              <a:buChar char="●"/>
            </a:pPr>
            <a:r>
              <a:rPr lang="en-GB" sz="1500">
                <a:solidFill>
                  <a:srgbClr val="134F5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Manhattan and Brooklyn belong to New York’s city center </a:t>
            </a:r>
            <a:endParaRPr b="1" sz="15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ge054fcaa05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550" y="941950"/>
            <a:ext cx="4999449" cy="35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