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4"/>
  </p:sldMasterIdLst>
  <p:notesMasterIdLst>
    <p:notesMasterId r:id="rId73"/>
  </p:notesMasterIdLst>
  <p:handoutMasterIdLst>
    <p:handoutMasterId r:id="rId74"/>
  </p:handoutMasterIdLst>
  <p:sldIdLst>
    <p:sldId id="761" r:id="rId5"/>
    <p:sldId id="762" r:id="rId6"/>
    <p:sldId id="763" r:id="rId7"/>
    <p:sldId id="764" r:id="rId8"/>
    <p:sldId id="765" r:id="rId9"/>
    <p:sldId id="766" r:id="rId10"/>
    <p:sldId id="767" r:id="rId11"/>
    <p:sldId id="768" r:id="rId12"/>
    <p:sldId id="769" r:id="rId13"/>
    <p:sldId id="770" r:id="rId14"/>
    <p:sldId id="771" r:id="rId15"/>
    <p:sldId id="772" r:id="rId16"/>
    <p:sldId id="773" r:id="rId17"/>
    <p:sldId id="774" r:id="rId18"/>
    <p:sldId id="775" r:id="rId19"/>
    <p:sldId id="776" r:id="rId20"/>
    <p:sldId id="777" r:id="rId21"/>
    <p:sldId id="778" r:id="rId22"/>
    <p:sldId id="779" r:id="rId23"/>
    <p:sldId id="780" r:id="rId24"/>
    <p:sldId id="781" r:id="rId25"/>
    <p:sldId id="782" r:id="rId26"/>
    <p:sldId id="783" r:id="rId27"/>
    <p:sldId id="784" r:id="rId28"/>
    <p:sldId id="785" r:id="rId29"/>
    <p:sldId id="786" r:id="rId30"/>
    <p:sldId id="787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796" r:id="rId40"/>
    <p:sldId id="797" r:id="rId41"/>
    <p:sldId id="798" r:id="rId42"/>
    <p:sldId id="799" r:id="rId43"/>
    <p:sldId id="800" r:id="rId44"/>
    <p:sldId id="801" r:id="rId45"/>
    <p:sldId id="802" r:id="rId46"/>
    <p:sldId id="803" r:id="rId47"/>
    <p:sldId id="804" r:id="rId48"/>
    <p:sldId id="805" r:id="rId49"/>
    <p:sldId id="806" r:id="rId50"/>
    <p:sldId id="830" r:id="rId51"/>
    <p:sldId id="852" r:id="rId52"/>
    <p:sldId id="853" r:id="rId53"/>
    <p:sldId id="854" r:id="rId54"/>
    <p:sldId id="855" r:id="rId55"/>
    <p:sldId id="856" r:id="rId56"/>
    <p:sldId id="857" r:id="rId57"/>
    <p:sldId id="858" r:id="rId58"/>
    <p:sldId id="859" r:id="rId59"/>
    <p:sldId id="860" r:id="rId60"/>
    <p:sldId id="861" r:id="rId61"/>
    <p:sldId id="841" r:id="rId62"/>
    <p:sldId id="842" r:id="rId63"/>
    <p:sldId id="843" r:id="rId64"/>
    <p:sldId id="844" r:id="rId65"/>
    <p:sldId id="845" r:id="rId66"/>
    <p:sldId id="846" r:id="rId67"/>
    <p:sldId id="847" r:id="rId68"/>
    <p:sldId id="848" r:id="rId69"/>
    <p:sldId id="849" r:id="rId70"/>
    <p:sldId id="850" r:id="rId71"/>
    <p:sldId id="851" r:id="rId7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09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091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272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454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F56B526-569F-4553-944C-53E5CD515A45}">
          <p14:sldIdLst>
            <p14:sldId id="761"/>
          </p14:sldIdLst>
        </p14:section>
        <p14:section name="Intro" id="{E9311D76-7472-4D82-8C20-D643933384BF}">
          <p14:sldIdLst>
            <p14:sldId id="762"/>
            <p14:sldId id="763"/>
            <p14:sldId id="764"/>
            <p14:sldId id="765"/>
          </p14:sldIdLst>
        </p14:section>
        <p14:section name="Basics (hello world)" id="{D64B7BB1-5C6B-467C-BEB2-8FE0C4CD9DA0}">
          <p14:sldIdLst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</p14:sldIdLst>
        </p14:section>
        <p14:section name="Blocks (vector add)" id="{B75E6ED9-7F2E-4559-AA29-76A1A51E0756}">
          <p14:sldIdLst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</p14:sldIdLst>
        </p14:section>
        <p14:section name="Threads (vector add)" id="{CF4C04D3-CA19-4377-BEBB-F10CF3E2A3CE}">
          <p14:sldIdLst>
            <p14:sldId id="793"/>
            <p14:sldId id="794"/>
            <p14:sldId id="795"/>
            <p14:sldId id="796"/>
          </p14:sldIdLst>
        </p14:section>
        <p14:section name="Combining blocks &amp; threads (vector add)" id="{1D6AF072-E55B-4C49-BABF-390EC565FAE1}">
          <p14:sldIdLst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</p14:sldIdLst>
        </p14:section>
        <p14:section name="Cooperation (stencil)" id="{987C7DC9-067C-41FF-AAAE-E53D45EC06BD}">
          <p14:sldIdLst>
            <p14:sldId id="830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41"/>
            <p14:sldId id="842"/>
          </p14:sldIdLst>
        </p14:section>
        <p14:section name="Device management" id="{A0A1A66E-6DF4-4C15-AAB1-CF1186925D11}">
          <p14:sldIdLst>
            <p14:sldId id="843"/>
            <p14:sldId id="844"/>
            <p14:sldId id="845"/>
            <p14:sldId id="846"/>
          </p14:sldIdLst>
        </p14:section>
        <p14:section name="End" id="{2BD5F12F-A5E2-4F51-B9C1-0B2828CEEAA2}">
          <p14:sldIdLst>
            <p14:sldId id="847"/>
            <p14:sldId id="848"/>
            <p14:sldId id="849"/>
            <p14:sldId id="850"/>
            <p14:sldId id="8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817CBE"/>
    <a:srgbClr val="FF3300"/>
    <a:srgbClr val="000000"/>
    <a:srgbClr val="1577B3"/>
    <a:srgbClr val="006600"/>
    <a:srgbClr val="B3B3B3"/>
    <a:srgbClr val="645FAF"/>
    <a:srgbClr val="006445"/>
    <a:srgbClr val="AB5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964" autoAdjust="0"/>
  </p:normalViewPr>
  <p:slideViewPr>
    <p:cSldViewPr>
      <p:cViewPr>
        <p:scale>
          <a:sx n="130" d="100"/>
          <a:sy n="130" d="100"/>
        </p:scale>
        <p:origin x="-2982" y="-1158"/>
      </p:cViewPr>
      <p:guideLst>
        <p:guide orient="horz" pos="4000"/>
        <p:guide pos="4723"/>
      </p:guideLst>
    </p:cSldViewPr>
  </p:slideViewPr>
  <p:outlineViewPr>
    <p:cViewPr>
      <p:scale>
        <a:sx n="33" d="100"/>
        <a:sy n="33" d="100"/>
      </p:scale>
      <p:origin x="0" y="37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798" y="-102"/>
      </p:cViewPr>
      <p:guideLst>
        <p:guide orient="horz" pos="2160"/>
        <p:guide pos="288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6328DC-615E-4595-A869-4FB627679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43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4AA29B5-A980-4340-95C0-008714C1757C}" type="datetimeFigureOut">
              <a:rPr lang="en-US"/>
              <a:pPr>
                <a:defRPr/>
              </a:pPr>
              <a:t>4/19/2013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6879B22-D358-4828-9DF5-093E97D43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Identical to finding offset in 1-dimensional storage of a 2-dimensional matrix: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index = x + width * y;</a:t>
            </a:r>
            <a:endParaRPr lang="en-US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7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4963" y="247650"/>
            <a:ext cx="2468562" cy="5265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247650"/>
            <a:ext cx="7253288" cy="5265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68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8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3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0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6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1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8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pPr algn="l"/>
            <a:r>
              <a:rPr lang="en-GB" dirty="0" smtClean="0"/>
              <a:t>CUDA C/C++ BASICS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/>
        <p:txBody>
          <a:bodyPr/>
          <a:lstStyle/>
          <a:p>
            <a:pPr algn="l"/>
            <a:r>
              <a:rPr lang="en-GB" sz="2000" dirty="0" smtClean="0"/>
              <a:t>NVIDIA </a:t>
            </a:r>
            <a:r>
              <a:rPr lang="en-GB" sz="2000" dirty="0"/>
              <a:t>Corporation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3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5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1"/>
            <a:ext cx="4107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GPU program and execute,</a:t>
            </a:r>
            <a:br>
              <a:rPr lang="en-US" dirty="0" smtClean="0"/>
            </a:br>
            <a:r>
              <a:rPr lang="en-US" dirty="0" smtClean="0"/>
              <a:t>caching data on chip for performance</a:t>
            </a:r>
          </a:p>
        </p:txBody>
      </p:sp>
      <p:sp>
        <p:nvSpPr>
          <p:cNvPr id="134" name="Bent Arrow 133"/>
          <p:cNvSpPr/>
          <p:nvPr/>
        </p:nvSpPr>
        <p:spPr>
          <a:xfrm rot="5400000" flipH="1">
            <a:off x="4269163" y="152706"/>
            <a:ext cx="427080" cy="3155178"/>
          </a:xfrm>
          <a:prstGeom prst="bentArrow">
            <a:avLst>
              <a:gd name="adj1" fmla="val 40608"/>
              <a:gd name="adj2" fmla="val 45062"/>
              <a:gd name="adj3" fmla="val 36853"/>
              <a:gd name="adj4" fmla="val 39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5" name="Up-Down Arrow 134"/>
          <p:cNvSpPr/>
          <p:nvPr/>
        </p:nvSpPr>
        <p:spPr>
          <a:xfrm>
            <a:off x="5226848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6" name="Up-Down Arrow 135"/>
          <p:cNvSpPr/>
          <p:nvPr/>
        </p:nvSpPr>
        <p:spPr>
          <a:xfrm>
            <a:off x="6196455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7" name="Up-Down Arrow 136"/>
          <p:cNvSpPr/>
          <p:nvPr/>
        </p:nvSpPr>
        <p:spPr>
          <a:xfrm>
            <a:off x="7632340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8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0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0"/>
            <a:ext cx="4107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GPU program and execute,</a:t>
            </a:r>
            <a:br>
              <a:rPr lang="en-US" dirty="0" smtClean="0"/>
            </a:br>
            <a:r>
              <a:rPr lang="en-US" dirty="0" smtClean="0"/>
              <a:t>caching data on chip for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results from GPU memory to CPU memory</a:t>
            </a:r>
            <a:endParaRPr lang="en-GB" dirty="0"/>
          </a:p>
        </p:txBody>
      </p:sp>
      <p:sp>
        <p:nvSpPr>
          <p:cNvPr id="138" name="Bent Arrow 137"/>
          <p:cNvSpPr/>
          <p:nvPr/>
        </p:nvSpPr>
        <p:spPr>
          <a:xfrm rot="10800000" flipV="1">
            <a:off x="2556296" y="2571767"/>
            <a:ext cx="3950919" cy="292746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3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</a:t>
            </a:r>
            <a:endParaRPr lang="en-GB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732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2000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GB" dirty="0" smtClean="0"/>
          </a:p>
          <a:p>
            <a:r>
              <a:rPr lang="en-GB" dirty="0" smtClean="0"/>
              <a:t>Standard C that runs on the host</a:t>
            </a:r>
          </a:p>
          <a:p>
            <a:endParaRPr lang="en-GB" dirty="0" smtClean="0"/>
          </a:p>
          <a:p>
            <a:r>
              <a:rPr lang="en-GB" dirty="0" smtClean="0"/>
              <a:t>NVIDIA compiler (</a:t>
            </a:r>
            <a:r>
              <a:rPr lang="en-GB" dirty="0" err="1" smtClean="0"/>
              <a:t>nvcc</a:t>
            </a:r>
            <a:r>
              <a:rPr lang="en-GB" dirty="0" smtClean="0"/>
              <a:t>) can be used to compile programs with no </a:t>
            </a:r>
            <a:r>
              <a:rPr lang="en-GB" i="1" dirty="0" smtClean="0"/>
              <a:t>device</a:t>
            </a:r>
            <a:r>
              <a:rPr lang="en-GB" dirty="0" smtClean="0"/>
              <a:t> code</a:t>
            </a:r>
          </a:p>
        </p:txBody>
      </p:sp>
      <p:sp>
        <p:nvSpPr>
          <p:cNvPr id="13" name="Content Placeholder 9"/>
          <p:cNvSpPr txBox="1">
            <a:spLocks/>
          </p:cNvSpPr>
          <p:nvPr/>
        </p:nvSpPr>
        <p:spPr bwMode="auto">
          <a:xfrm>
            <a:off x="6372200" y="1599739"/>
            <a:ext cx="2455250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cs typeface="Courier New" pitchFamily="49" charset="0"/>
              </a:rPr>
              <a:t>Output: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 hello_world.cu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GB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</a:t>
            </a:r>
            <a:endParaRPr lang="en-GB" kern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4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 with Device Code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732" y="1599850"/>
            <a:ext cx="8368771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__global__ void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mykernel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mykernel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&lt;&lt;&lt;1,1&gt;&gt;&gt;();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("Hello World!\n");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Two new syntactic elements…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 with Device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lv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CUDA C/C++ keyword 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GB" dirty="0" smtClean="0"/>
              <a:t>indicates a function that:</a:t>
            </a:r>
          </a:p>
          <a:p>
            <a:pPr lvl="1"/>
            <a:r>
              <a:rPr lang="en-GB" dirty="0" smtClean="0"/>
              <a:t>Runs on the device</a:t>
            </a:r>
          </a:p>
          <a:p>
            <a:pPr lvl="1"/>
            <a:r>
              <a:rPr lang="en-GB" dirty="0" smtClean="0"/>
              <a:t>Is called from host code</a:t>
            </a:r>
          </a:p>
          <a:p>
            <a:pPr lvl="1"/>
            <a:endParaRPr lang="en-GB" dirty="0"/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dirty="0" smtClean="0"/>
              <a:t> separates source code into host and device components</a:t>
            </a:r>
          </a:p>
          <a:p>
            <a:pPr lvl="1"/>
            <a:r>
              <a:rPr lang="en-GB" dirty="0" smtClean="0"/>
              <a:t>Device functions (e.g.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/>
              <a:t>) processed by NVIDIA compiler</a:t>
            </a:r>
          </a:p>
          <a:p>
            <a:pPr lvl="1"/>
            <a:r>
              <a:rPr lang="en-GB" dirty="0" smtClean="0"/>
              <a:t>Host functions (e.g.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 smtClean="0"/>
              <a:t>) processed by standard host compiler</a:t>
            </a:r>
          </a:p>
          <a:p>
            <a:pPr lvl="2"/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GB" b="1" dirty="0" smtClean="0"/>
              <a:t>,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cl.exe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9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 with Device </a:t>
            </a:r>
            <a:r>
              <a:rPr lang="en-GB" dirty="0" err="1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Triple angle brackets mark a call from </a:t>
            </a:r>
            <a:r>
              <a:rPr lang="en-GB" i="1" dirty="0" smtClean="0"/>
              <a:t>host</a:t>
            </a:r>
            <a:r>
              <a:rPr lang="en-GB" dirty="0" smtClean="0"/>
              <a:t> code to </a:t>
            </a:r>
            <a:r>
              <a:rPr lang="en-GB" i="1" dirty="0" smtClean="0"/>
              <a:t>device</a:t>
            </a:r>
            <a:r>
              <a:rPr lang="en-GB" dirty="0" smtClean="0"/>
              <a:t> code</a:t>
            </a:r>
          </a:p>
          <a:p>
            <a:pPr lvl="1"/>
            <a:r>
              <a:rPr lang="en-GB" dirty="0" smtClean="0"/>
              <a:t>Also called a “kernel launch”</a:t>
            </a:r>
          </a:p>
          <a:p>
            <a:pPr lvl="1"/>
            <a:r>
              <a:rPr lang="en-GB" dirty="0" smtClean="0"/>
              <a:t>We’ll return to the parameters (1,1) in a moment</a:t>
            </a:r>
          </a:p>
          <a:p>
            <a:pPr lvl="1"/>
            <a:endParaRPr lang="en-GB" dirty="0"/>
          </a:p>
          <a:p>
            <a:r>
              <a:rPr lang="en-GB" dirty="0" smtClean="0"/>
              <a:t>That’s all that is required to execute a function on the GPU!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Hello World! with Device Code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732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Tx/>
              <a:buNone/>
            </a:pPr>
            <a:endParaRPr lang="en-GB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Tx/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/>
              <a:t> does nothing, somewhat anticlimactic!</a:t>
            </a:r>
          </a:p>
          <a:p>
            <a:pPr marL="0" indent="0">
              <a:buFontTx/>
              <a:buNone/>
            </a:pPr>
            <a:endParaRPr lang="en-GB" sz="1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6372200" y="1599739"/>
            <a:ext cx="2455250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cs typeface="Courier New" pitchFamily="49" charset="0"/>
              </a:rPr>
              <a:t>Output: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 hello.cu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GB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</a:t>
            </a:r>
            <a:endParaRPr lang="en-GB" kern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3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Parallel Programming in CUDA C/C++</a:t>
            </a:r>
            <a:endParaRPr lang="en-GB" dirty="0"/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457732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But wait… GPU computing is about massive parallelism!</a:t>
            </a:r>
          </a:p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We need a more interesting example…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We’ll start by adding two integers and build up to vector addition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6582223" y="2504682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6582223" y="330477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Straight Connector 95"/>
          <p:cNvCxnSpPr/>
          <p:nvPr/>
        </p:nvCxnSpPr>
        <p:spPr>
          <a:xfrm>
            <a:off x="6582223" y="290472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Straight Connector 96"/>
          <p:cNvCxnSpPr/>
          <p:nvPr/>
        </p:nvCxnSpPr>
        <p:spPr>
          <a:xfrm>
            <a:off x="6582223" y="370481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Straight Connector 97"/>
          <p:cNvCxnSpPr/>
          <p:nvPr/>
        </p:nvCxnSpPr>
        <p:spPr>
          <a:xfrm>
            <a:off x="6582223" y="410907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Straight Connector 98"/>
          <p:cNvCxnSpPr/>
          <p:nvPr/>
        </p:nvCxnSpPr>
        <p:spPr>
          <a:xfrm>
            <a:off x="6582223" y="450490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Straight Connector 99"/>
          <p:cNvCxnSpPr/>
          <p:nvPr/>
        </p:nvCxnSpPr>
        <p:spPr>
          <a:xfrm>
            <a:off x="6582223" y="490494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6582223" y="530920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2" name="Rounded Rectangle 101"/>
          <p:cNvSpPr/>
          <p:nvPr/>
        </p:nvSpPr>
        <p:spPr>
          <a:xfrm>
            <a:off x="7302303" y="2513115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302303" y="331320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7302303" y="291315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>
            <a:off x="7302303" y="371324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7302303" y="411750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7302303" y="451333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Straight Connector 107"/>
          <p:cNvCxnSpPr/>
          <p:nvPr/>
        </p:nvCxnSpPr>
        <p:spPr>
          <a:xfrm>
            <a:off x="7302303" y="491338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5" name="Straight Connector 134"/>
          <p:cNvCxnSpPr/>
          <p:nvPr/>
        </p:nvCxnSpPr>
        <p:spPr>
          <a:xfrm>
            <a:off x="7302303" y="531764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36" name="Rounded Rectangle 135"/>
          <p:cNvSpPr/>
          <p:nvPr/>
        </p:nvSpPr>
        <p:spPr>
          <a:xfrm>
            <a:off x="8352421" y="2508898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8352421" y="3308987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8" name="Straight Connector 137"/>
          <p:cNvCxnSpPr/>
          <p:nvPr/>
        </p:nvCxnSpPr>
        <p:spPr>
          <a:xfrm>
            <a:off x="8352421" y="290894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9" name="Straight Connector 138"/>
          <p:cNvCxnSpPr/>
          <p:nvPr/>
        </p:nvCxnSpPr>
        <p:spPr>
          <a:xfrm>
            <a:off x="8352421" y="370903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0" name="Straight Connector 139"/>
          <p:cNvCxnSpPr/>
          <p:nvPr/>
        </p:nvCxnSpPr>
        <p:spPr>
          <a:xfrm>
            <a:off x="8352421" y="411329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1" name="Straight Connector 140"/>
          <p:cNvCxnSpPr/>
          <p:nvPr/>
        </p:nvCxnSpPr>
        <p:spPr>
          <a:xfrm>
            <a:off x="8352421" y="4509120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2" name="Straight Connector 141"/>
          <p:cNvCxnSpPr/>
          <p:nvPr/>
        </p:nvCxnSpPr>
        <p:spPr>
          <a:xfrm>
            <a:off x="8352421" y="490916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3" name="Straight Connector 142"/>
          <p:cNvCxnSpPr/>
          <p:nvPr/>
        </p:nvCxnSpPr>
        <p:spPr>
          <a:xfrm>
            <a:off x="8352421" y="531342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4" name="Plus 143"/>
          <p:cNvSpPr/>
          <p:nvPr/>
        </p:nvSpPr>
        <p:spPr>
          <a:xfrm>
            <a:off x="6965123" y="3904838"/>
            <a:ext cx="300033" cy="400044"/>
          </a:xfrm>
          <a:prstGeom prst="mathPlus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Equal 144"/>
          <p:cNvSpPr/>
          <p:nvPr/>
        </p:nvSpPr>
        <p:spPr>
          <a:xfrm>
            <a:off x="7831883" y="3876889"/>
            <a:ext cx="381000" cy="508000"/>
          </a:xfrm>
          <a:prstGeom prst="mathEqual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TextBox 145"/>
          <p:cNvSpPr txBox="1"/>
          <p:nvPr/>
        </p:nvSpPr>
        <p:spPr bwMode="auto">
          <a:xfrm>
            <a:off x="6618868" y="5745386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Trebuchet MS" pitchFamily="34" charset="0"/>
              </a:defRPr>
            </a:lvl1pPr>
          </a:lstStyle>
          <a:p>
            <a:r>
              <a:rPr lang="en-GB" dirty="0"/>
              <a:t>a</a:t>
            </a:r>
          </a:p>
        </p:txBody>
      </p:sp>
      <p:sp>
        <p:nvSpPr>
          <p:cNvPr id="147" name="TextBox 146"/>
          <p:cNvSpPr txBox="1"/>
          <p:nvPr/>
        </p:nvSpPr>
        <p:spPr bwMode="auto">
          <a:xfrm>
            <a:off x="7338948" y="5745386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Trebuchet MS" pitchFamily="34" charset="0"/>
              </a:defRPr>
            </a:lvl1pPr>
          </a:lstStyle>
          <a:p>
            <a:r>
              <a:rPr lang="en-GB" dirty="0"/>
              <a:t>b</a:t>
            </a:r>
          </a:p>
        </p:txBody>
      </p:sp>
      <p:sp>
        <p:nvSpPr>
          <p:cNvPr id="148" name="TextBox 147"/>
          <p:cNvSpPr txBox="1"/>
          <p:nvPr/>
        </p:nvSpPr>
        <p:spPr bwMode="auto">
          <a:xfrm>
            <a:off x="8389065" y="5745386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c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the Device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 smtClean="0"/>
              <a:t>A simple kernel to add </a:t>
            </a:r>
            <a:r>
              <a:rPr lang="en-GB" dirty="0"/>
              <a:t>two </a:t>
            </a:r>
            <a:r>
              <a:rPr lang="en-GB" dirty="0" smtClean="0"/>
              <a:t>integers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*c = *a + *b;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As before 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is a CUDA C/C++ keyword meaning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 smtClean="0"/>
              <a:t>will execute on the device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 smtClean="0"/>
              <a:t>will be called from the host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7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the Device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Note that we use pointers for the variables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*a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*b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*c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*c = *a + *b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 smtClean="0"/>
              <a:t>runs on the device, so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 smtClean="0"/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dirty="0" smtClean="0"/>
              <a:t> and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GB" dirty="0" smtClean="0"/>
              <a:t> must point to device memory</a:t>
            </a:r>
          </a:p>
          <a:p>
            <a:pPr lvl="0"/>
            <a:endParaRPr lang="en-GB" sz="2000" b="1" kern="12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We need to allocate memory on the GPU</a:t>
            </a:r>
            <a:endParaRPr lang="en-GB" dirty="0"/>
          </a:p>
          <a:p>
            <a:pPr lvl="0"/>
            <a:endParaRPr lang="en-GB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CUDA?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CUDA Architecture</a:t>
            </a:r>
          </a:p>
          <a:p>
            <a:pPr lvl="1"/>
            <a:r>
              <a:rPr lang="en-GB" smtClean="0"/>
              <a:t>Expose GPU parallelism for general-purpose computing</a:t>
            </a:r>
          </a:p>
          <a:p>
            <a:pPr lvl="1"/>
            <a:r>
              <a:rPr lang="en-GB" smtClean="0"/>
              <a:t>Retain performance</a:t>
            </a:r>
          </a:p>
          <a:p>
            <a:endParaRPr lang="en-GB" smtClean="0"/>
          </a:p>
          <a:p>
            <a:r>
              <a:rPr lang="en-GB" smtClean="0"/>
              <a:t>CUDA C/C++</a:t>
            </a:r>
          </a:p>
          <a:p>
            <a:pPr lvl="1"/>
            <a:r>
              <a:rPr lang="en-GB" smtClean="0"/>
              <a:t>Based on industry-standard C/C++</a:t>
            </a:r>
          </a:p>
          <a:p>
            <a:pPr lvl="1"/>
            <a:r>
              <a:rPr lang="en-GB" smtClean="0"/>
              <a:t>Small set of extensions to enable heterogeneous programming</a:t>
            </a:r>
          </a:p>
          <a:p>
            <a:pPr lvl="1"/>
            <a:r>
              <a:rPr lang="en-GB" smtClean="0"/>
              <a:t>Straightforward APIs to manage devices, memory etc.</a:t>
            </a:r>
          </a:p>
          <a:p>
            <a:endParaRPr lang="en-GB" smtClean="0"/>
          </a:p>
          <a:p>
            <a:r>
              <a:rPr lang="en-GB" smtClean="0"/>
              <a:t>This session introduces CUDA C/C++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Memory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14"/>
            <a:ext cx="873097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Host and device memory are separate entities</a:t>
            </a:r>
          </a:p>
          <a:p>
            <a:pPr lvl="1"/>
            <a:r>
              <a:rPr lang="en-GB" i="1" dirty="0" smtClean="0">
                <a:solidFill>
                  <a:schemeClr val="accent6"/>
                </a:solidFill>
              </a:rPr>
              <a:t>Device</a:t>
            </a:r>
            <a:r>
              <a:rPr lang="en-GB" i="1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pointers point to GPU memory</a:t>
            </a:r>
          </a:p>
          <a:p>
            <a:pPr marL="1088938" lvl="2" indent="0">
              <a:buNone/>
            </a:pPr>
            <a:r>
              <a:rPr lang="en-GB" dirty="0" smtClean="0"/>
              <a:t>May be passed to/from host code</a:t>
            </a:r>
          </a:p>
          <a:p>
            <a:pPr marL="1088938" lvl="2" indent="0">
              <a:buNone/>
            </a:pPr>
            <a:r>
              <a:rPr lang="en-GB" dirty="0" smtClean="0"/>
              <a:t>May </a:t>
            </a:r>
            <a:r>
              <a:rPr lang="en-GB" i="1" dirty="0" smtClean="0"/>
              <a:t>not </a:t>
            </a:r>
            <a:r>
              <a:rPr lang="en-GB" dirty="0" smtClean="0"/>
              <a:t>be dereferenced in host code</a:t>
            </a:r>
            <a:endParaRPr lang="en-GB" i="1" dirty="0" smtClean="0"/>
          </a:p>
          <a:p>
            <a:pPr lvl="1"/>
            <a:r>
              <a:rPr lang="en-GB" i="1" dirty="0" smtClean="0">
                <a:solidFill>
                  <a:schemeClr val="accent6"/>
                </a:solidFill>
              </a:rPr>
              <a:t>Host </a:t>
            </a:r>
            <a:r>
              <a:rPr lang="en-GB" dirty="0" smtClean="0"/>
              <a:t>pointers point to CPU memory</a:t>
            </a:r>
          </a:p>
          <a:p>
            <a:pPr marL="1088938" lvl="2" indent="0">
              <a:buNone/>
            </a:pPr>
            <a:r>
              <a:rPr lang="en-GB" dirty="0" smtClean="0"/>
              <a:t>May be passed to/from device code</a:t>
            </a:r>
          </a:p>
          <a:p>
            <a:pPr marL="1088938" lvl="2" indent="0">
              <a:buNone/>
            </a:pPr>
            <a:r>
              <a:rPr lang="en-GB" dirty="0" smtClean="0"/>
              <a:t>May </a:t>
            </a:r>
            <a:r>
              <a:rPr lang="en-GB" i="1" dirty="0" smtClean="0"/>
              <a:t>not </a:t>
            </a:r>
            <a:r>
              <a:rPr lang="en-GB" dirty="0" smtClean="0"/>
              <a:t>be dereferenced in device code</a:t>
            </a:r>
          </a:p>
          <a:p>
            <a:pPr lvl="0"/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Simple CUDA API for handling device memory</a:t>
            </a:r>
          </a:p>
          <a:p>
            <a:pPr lvl="1"/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cudaFree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cudaMemcpy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dirty="0" smtClean="0"/>
          </a:p>
          <a:p>
            <a:pPr lvl="1"/>
            <a:r>
              <a:rPr lang="en-GB" dirty="0" smtClean="0"/>
              <a:t>Similar to the C equivalents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 smtClean="0"/>
              <a:t>, 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free()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memcpy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dirty="0" smtClean="0"/>
          </a:p>
          <a:p>
            <a:pPr marL="1088938" lvl="2" indent="0">
              <a:buNone/>
            </a:pPr>
            <a:endParaRPr lang="en-GB" dirty="0" smtClean="0"/>
          </a:p>
        </p:txBody>
      </p:sp>
      <p:pic>
        <p:nvPicPr>
          <p:cNvPr id="6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77145" y="3173999"/>
            <a:ext cx="1215135" cy="911351"/>
          </a:xfrm>
          <a:prstGeom prst="rect">
            <a:avLst/>
          </a:prstGeom>
          <a:noFill/>
        </p:spPr>
      </p:pic>
      <p:pic>
        <p:nvPicPr>
          <p:cNvPr id="10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12160" y="2144928"/>
            <a:ext cx="1233177" cy="834022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Returning to our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kernel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*c = *a + *b;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Let’s take a look at main()…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</a:t>
            </a:r>
            <a:r>
              <a:rPr lang="en-GB" dirty="0"/>
              <a:t>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14"/>
            <a:ext cx="90724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a, b, c;	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GB" sz="17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host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;	</a:t>
            </a:r>
            <a:r>
              <a:rPr lang="en-GB" sz="17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7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device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1700" b="1" i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Allocate space for device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Setup input values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a = 2;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b = 7;</a:t>
            </a:r>
          </a:p>
          <a:p>
            <a:pPr marL="0" indent="0">
              <a:buNone/>
            </a:pPr>
            <a:endParaRPr lang="en-GB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</a:t>
            </a:r>
            <a:r>
              <a:rPr lang="en-GB" dirty="0"/>
              <a:t>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14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&amp;a,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&amp;b,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Launch add() kernel on GPU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add&lt;&lt;&lt;1,1&gt;&gt;&gt;(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Copy result back to host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(&amp;c,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i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</a:t>
            </a:r>
            <a:r>
              <a:rPr lang="en-GB" sz="1700" b="1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700" b="1" i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9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Running in Parallel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40" y="1296401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6739740" y="1737803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39740" y="2179206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40" y="2620608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40" y="3062010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40" y="3503412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39740" y="3944814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39740" y="4386217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39740" y="4827621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2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to Parallel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GPU computing is about massive parallelism</a:t>
            </a:r>
          </a:p>
          <a:p>
            <a:pPr lvl="1"/>
            <a:r>
              <a:rPr lang="en-GB" dirty="0" smtClean="0"/>
              <a:t>So how do we run code in parallel on the device?</a:t>
            </a:r>
          </a:p>
          <a:p>
            <a:pPr lvl="0"/>
            <a:endParaRPr lang="en-GB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add&lt;&lt;&lt; 1, 1 &gt;&gt;&gt;();</a:t>
            </a:r>
          </a:p>
          <a:p>
            <a:pPr marL="0" indent="0">
              <a:buNone/>
            </a:pPr>
            <a:endParaRPr lang="en-GB" sz="2000" b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add&lt;&lt;&lt;</a:t>
            </a:r>
            <a:r>
              <a:rPr lang="en-GB" sz="20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1 &gt;&gt;&gt;();</a:t>
            </a:r>
          </a:p>
          <a:p>
            <a:pPr lvl="0"/>
            <a:endParaRPr lang="en-GB" sz="3200" b="1" dirty="0" smtClean="0"/>
          </a:p>
          <a:p>
            <a:pPr lvl="0"/>
            <a:r>
              <a:rPr lang="en-GB" dirty="0" smtClean="0"/>
              <a:t>Instead </a:t>
            </a:r>
            <a:r>
              <a:rPr lang="en-GB" dirty="0"/>
              <a:t>of executing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 smtClean="0"/>
              <a:t> once, execute N </a:t>
            </a:r>
            <a:r>
              <a:rPr lang="en-GB" dirty="0"/>
              <a:t>times in parallel</a:t>
            </a:r>
          </a:p>
          <a:p>
            <a:pPr marL="0" indent="0">
              <a:buNone/>
            </a:pPr>
            <a:endParaRPr lang="en-GB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3491880" y="3609020"/>
            <a:ext cx="61784" cy="366126"/>
          </a:xfrm>
          <a:prstGeom prst="downArrow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1001">
            <a:schemeClr val="lt2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7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 Addition on the Device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05" y="1599848"/>
            <a:ext cx="8963495" cy="472545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 smtClean="0"/>
              <a:t>With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running in parallel we can do vector addition</a:t>
            </a:r>
          </a:p>
          <a:p>
            <a:pPr lvl="1"/>
            <a:endParaRPr lang="en-GB" dirty="0" smtClean="0"/>
          </a:p>
          <a:p>
            <a:pPr lvl="0"/>
            <a:r>
              <a:rPr lang="en-GB" dirty="0" smtClean="0"/>
              <a:t>Terminology: each parallel invocation of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is referred to as a </a:t>
            </a:r>
            <a:r>
              <a:rPr lang="en-GB" dirty="0" smtClean="0">
                <a:solidFill>
                  <a:schemeClr val="accent6"/>
                </a:solidFill>
              </a:rPr>
              <a:t>block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r>
              <a:rPr lang="en-GB" dirty="0" smtClean="0"/>
              <a:t>The set of blocks is referred to as a </a:t>
            </a:r>
            <a:r>
              <a:rPr lang="en-GB" dirty="0" smtClean="0">
                <a:solidFill>
                  <a:schemeClr val="accent6"/>
                </a:solidFill>
              </a:rPr>
              <a:t>grid</a:t>
            </a:r>
          </a:p>
          <a:p>
            <a:pPr lvl="1"/>
            <a:r>
              <a:rPr lang="en-GB" dirty="0" smtClean="0"/>
              <a:t>Each invocation can refer to its block index using 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endParaRPr lang="en-GB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c[</a:t>
            </a:r>
            <a:r>
              <a:rPr lang="en-GB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By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dirty="0" smtClean="0"/>
              <a:t> to index into the array, each block handles a different index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9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 Addition on the Device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600214"/>
            <a:ext cx="90010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On the device, each block can execute in parallel: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799080" y="489252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c[0]  = a[0] + b[0];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09303" y="489252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c[1]  = a[1] + b[1];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24503" y="486915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c[2]  = a[2] + b[2];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34726" y="486915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c[3]  = a[3] + b[3];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071" y="4499832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Block 0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719294" y="4499832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Block 1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734493" y="4469784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Block 2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744715" y="4469784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Block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Returning to our parallelized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kernel</a:t>
            </a:r>
            <a:endParaRPr lang="en-GB" dirty="0"/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Let’s take a look at main()…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207767"/>
            <a:ext cx="9144000" cy="514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#define N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 =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 *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GB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host copies of a, b, c and setup input values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a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 to CUDA C/C++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What will you learn in this session?</a:t>
            </a:r>
          </a:p>
          <a:p>
            <a:pPr lvl="1"/>
            <a:r>
              <a:rPr lang="en-GB" smtClean="0"/>
              <a:t>Start from “Hello World!”</a:t>
            </a:r>
          </a:p>
          <a:p>
            <a:pPr lvl="1"/>
            <a:r>
              <a:rPr lang="en-GB" smtClean="0"/>
              <a:t>Write and launch CUDA C/C++ kernels</a:t>
            </a:r>
          </a:p>
          <a:p>
            <a:pPr lvl="1"/>
            <a:r>
              <a:rPr lang="en-GB" smtClean="0"/>
              <a:t>Manage GPU memory</a:t>
            </a:r>
          </a:p>
          <a:p>
            <a:pPr lvl="1"/>
            <a:r>
              <a:rPr lang="en-GB" smtClean="0"/>
              <a:t>Manage communication and synchronization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on </a:t>
            </a:r>
            <a:r>
              <a:rPr lang="en-GB" dirty="0"/>
              <a:t>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437793"/>
            <a:ext cx="9144000" cy="509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a,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b,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Launch add() kernel on GPU with N blocks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,1&gt;&gt;&gt;(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free(a);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79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Difference between </a:t>
            </a:r>
            <a:r>
              <a:rPr lang="en-GB" i="1" dirty="0" smtClean="0"/>
              <a:t>host </a:t>
            </a:r>
            <a:r>
              <a:rPr lang="en-GB" dirty="0" smtClean="0"/>
              <a:t>and </a:t>
            </a:r>
            <a:r>
              <a:rPr lang="en-GB" i="1" dirty="0" smtClean="0"/>
              <a:t>device</a:t>
            </a:r>
          </a:p>
          <a:p>
            <a:pPr lvl="1"/>
            <a:r>
              <a:rPr lang="en-GB" i="1" dirty="0" smtClean="0">
                <a:solidFill>
                  <a:schemeClr val="accent6"/>
                </a:solidFill>
              </a:rPr>
              <a:t>Host</a:t>
            </a:r>
            <a:r>
              <a:rPr lang="en-GB" i="1" dirty="0" smtClean="0"/>
              <a:t>	</a:t>
            </a:r>
            <a:r>
              <a:rPr lang="en-GB" dirty="0" smtClean="0"/>
              <a:t>CPU</a:t>
            </a:r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Device</a:t>
            </a:r>
            <a:r>
              <a:rPr lang="en-GB" i="1" dirty="0" smtClean="0"/>
              <a:t>	</a:t>
            </a:r>
            <a:r>
              <a:rPr lang="en-GB" dirty="0" smtClean="0"/>
              <a:t>GPU</a:t>
            </a:r>
            <a:endParaRPr lang="en-GB" i="1" dirty="0" smtClean="0"/>
          </a:p>
          <a:p>
            <a:endParaRPr lang="en-GB" dirty="0"/>
          </a:p>
          <a:p>
            <a:r>
              <a:rPr lang="en-GB" dirty="0" smtClean="0"/>
              <a:t>Using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sz="20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to declare a function as device code</a:t>
            </a:r>
          </a:p>
          <a:p>
            <a:pPr lvl="1"/>
            <a:r>
              <a:rPr lang="en-GB" dirty="0" smtClean="0"/>
              <a:t>Executes on the device</a:t>
            </a:r>
          </a:p>
          <a:p>
            <a:pPr lvl="1"/>
            <a:r>
              <a:rPr lang="en-GB" dirty="0" smtClean="0"/>
              <a:t>Called from the host</a:t>
            </a:r>
          </a:p>
          <a:p>
            <a:endParaRPr lang="en-GB" dirty="0"/>
          </a:p>
          <a:p>
            <a:r>
              <a:rPr lang="en-GB" dirty="0" smtClean="0"/>
              <a:t>Passing parameters from host code to a device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device memory </a:t>
            </a:r>
            <a:r>
              <a:rPr lang="en-GB" dirty="0" smtClean="0"/>
              <a:t>management</a:t>
            </a:r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 smtClean="0"/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Launching parallel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Launch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 smtClean="0"/>
              <a:t> copies of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 smtClean="0"/>
              <a:t> 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N,1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dirty="0" smtClean="0"/>
              <a:t>to access block index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Introducing Threads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40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39740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auto">
          <a:xfrm>
            <a:off x="6739740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40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40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40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39740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39740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39740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CUDA Threads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292" y="1599848"/>
            <a:ext cx="8884708" cy="2308930"/>
          </a:xfrm>
        </p:spPr>
        <p:txBody>
          <a:bodyPr>
            <a:normAutofit fontScale="92500"/>
          </a:bodyPr>
          <a:lstStyle/>
          <a:p>
            <a:pPr lvl="0"/>
            <a:r>
              <a:rPr lang="en-GB" dirty="0" smtClean="0"/>
              <a:t>Terminology: a block can be split into parallel </a:t>
            </a:r>
            <a:r>
              <a:rPr lang="en-GB" dirty="0" smtClean="0">
                <a:solidFill>
                  <a:schemeClr val="accent6"/>
                </a:solidFill>
              </a:rPr>
              <a:t>threads</a:t>
            </a:r>
          </a:p>
          <a:p>
            <a:endParaRPr lang="en-GB" dirty="0" smtClean="0">
              <a:solidFill>
                <a:srgbClr val="FFFFFF"/>
              </a:solidFill>
            </a:endParaRPr>
          </a:p>
          <a:p>
            <a:r>
              <a:rPr lang="en-GB" dirty="0" smtClean="0"/>
              <a:t>Let’s change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 smtClean="0"/>
              <a:t> to use parallel </a:t>
            </a:r>
            <a:r>
              <a:rPr lang="en-GB" i="1" dirty="0" smtClean="0"/>
              <a:t>threads</a:t>
            </a:r>
            <a:r>
              <a:rPr lang="en-GB" dirty="0" smtClean="0"/>
              <a:t> instead of parallel </a:t>
            </a:r>
            <a:r>
              <a:rPr lang="en-GB" i="1" dirty="0" smtClean="0"/>
              <a:t>blocks</a:t>
            </a:r>
            <a:endParaRPr lang="en-GB" sz="20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292" y="4007556"/>
            <a:ext cx="8884708" cy="2308931"/>
          </a:xfrm>
        </p:spPr>
        <p:txBody>
          <a:bodyPr>
            <a:normAutofit fontScale="92500" lnSpcReduction="20000"/>
          </a:bodyPr>
          <a:lstStyle/>
          <a:p>
            <a:pPr marL="571454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0"/>
            <a:r>
              <a:rPr lang="en-GB" dirty="0" smtClean="0"/>
              <a:t>We use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dirty="0" smtClean="0"/>
              <a:t> instead of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endParaRPr lang="en-GB" sz="2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  <a:p>
            <a:pPr lvl="0"/>
            <a:r>
              <a:rPr lang="en-GB" dirty="0" smtClean="0"/>
              <a:t>Need to make one change in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8" name="threadIdx"/>
          <p:cNvSpPr txBox="1"/>
          <p:nvPr/>
        </p:nvSpPr>
        <p:spPr bwMode="auto">
          <a:xfrm>
            <a:off x="701571" y="3713874"/>
            <a:ext cx="8325924" cy="10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*a,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*b,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   c[</a:t>
            </a:r>
            <a:r>
              <a:rPr lang="en-GB" b="1" kern="0" dirty="0" err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9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Using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337782"/>
            <a:ext cx="9144000" cy="519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#define N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*a, *b, *c;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 = N *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//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// </a:t>
            </a:r>
            <a:r>
              <a:rPr kumimoji="0" lang="en-GB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host copies of a, b, c and setup input values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b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c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Using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8" name="Threads"/>
          <p:cNvSpPr txBox="1">
            <a:spLocks/>
          </p:cNvSpPr>
          <p:nvPr/>
        </p:nvSpPr>
        <p:spPr bwMode="auto">
          <a:xfrm>
            <a:off x="0" y="1387853"/>
            <a:ext cx="9144000" cy="514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87" indent="-342887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64" indent="-342887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545" indent="-28256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75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64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82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00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186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367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Launch add() kernel on GPU with N 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threads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add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&lt;&lt;&lt;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1,N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free(a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}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4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206515" y="4406900"/>
            <a:ext cx="5940660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Combining Threads</a:t>
            </a:r>
            <a:b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And Blocks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444162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47208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421982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84745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84745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84745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auto">
          <a:xfrm>
            <a:off x="6784745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84745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84745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84745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84745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84745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46975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45985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47208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45984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47208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47208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47208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47208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47208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Combining Blocks and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We’ve seen parallel vector addition using:</a:t>
            </a:r>
          </a:p>
          <a:p>
            <a:pPr lvl="1"/>
            <a:r>
              <a:rPr lang="en-US" smtClean="0"/>
              <a:t>Many blocks with one thread each</a:t>
            </a:r>
          </a:p>
          <a:p>
            <a:pPr lvl="1"/>
            <a:r>
              <a:rPr lang="en-US" smtClean="0"/>
              <a:t>One block with many threads</a:t>
            </a:r>
          </a:p>
          <a:p>
            <a:endParaRPr lang="en-US" smtClean="0"/>
          </a:p>
          <a:p>
            <a:r>
              <a:rPr lang="en-US" smtClean="0"/>
              <a:t>Let’s adapt vector addition to use both blocks and threads</a:t>
            </a:r>
          </a:p>
          <a:p>
            <a:endParaRPr lang="en-US" smtClean="0"/>
          </a:p>
          <a:p>
            <a:r>
              <a:rPr lang="en-US" smtClean="0"/>
              <a:t>Why? We’ll come to that…</a:t>
            </a:r>
          </a:p>
          <a:p>
            <a:endParaRPr lang="en-US" smtClean="0"/>
          </a:p>
          <a:p>
            <a:r>
              <a:rPr lang="en-US" smtClean="0"/>
              <a:t>First let’s discuss data indexing…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Vector (numbered)"/>
          <p:cNvGrpSpPr/>
          <p:nvPr/>
        </p:nvGrpSpPr>
        <p:grpSpPr>
          <a:xfrm>
            <a:off x="1241631" y="3686284"/>
            <a:ext cx="7200800" cy="480058"/>
            <a:chOff x="1165920" y="2969084"/>
            <a:chExt cx="8640960" cy="432052"/>
          </a:xfrm>
        </p:grpSpPr>
        <p:sp>
          <p:nvSpPr>
            <p:cNvPr id="456" name="Round Same Side Corner Rectangle 455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8" name="Round Same Side Corner Rectangle 457"/>
            <p:cNvSpPr/>
            <p:nvPr/>
          </p:nvSpPr>
          <p:spPr>
            <a:xfrm rot="5400000" flipH="1">
              <a:off x="9455841" y="3050094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1</a:t>
              </a:r>
              <a:endParaRPr lang="en-GB" kern="0" dirty="0">
                <a:solidFill>
                  <a:srgbClr val="C00000"/>
                </a:solidFill>
                <a:latin typeface="Arial"/>
              </a:endParaRP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>
                  <a:solidFill>
                    <a:srgbClr val="C00000"/>
                  </a:solidFill>
                  <a:latin typeface="Arial"/>
                </a:rPr>
                <a:t>2</a:t>
              </a:r>
              <a:endParaRPr lang="en-GB" kern="0">
                <a:solidFill>
                  <a:srgbClr val="C00000"/>
                </a:solidFill>
                <a:latin typeface="Arial"/>
              </a:endParaRP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3</a:t>
              </a:r>
              <a:endParaRPr lang="en-GB" kern="0" dirty="0">
                <a:solidFill>
                  <a:srgbClr val="C00000"/>
                </a:solidFill>
                <a:latin typeface="Arial"/>
              </a:endParaRP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4</a:t>
              </a:r>
              <a:endParaRPr lang="en-GB" kern="0" dirty="0">
                <a:solidFill>
                  <a:srgbClr val="C00000"/>
                </a:solidFill>
                <a:latin typeface="Arial"/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>
                  <a:solidFill>
                    <a:srgbClr val="C00000"/>
                  </a:solidFill>
                  <a:latin typeface="Arial"/>
                </a:rPr>
                <a:t>5</a:t>
              </a:r>
              <a:endParaRPr lang="en-GB" kern="0">
                <a:solidFill>
                  <a:srgbClr val="C00000"/>
                </a:solidFill>
                <a:latin typeface="Arial"/>
              </a:endParaRP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Indexing Arrays with Blocks and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66555" y="4878917"/>
            <a:ext cx="8368771" cy="143757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With M threads/block a unique index for each thread is given by:</a:t>
            </a:r>
          </a:p>
          <a:p>
            <a:pPr marL="0" lvl="0" indent="0">
              <a:buNone/>
            </a:pP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* M;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560" y="1885155"/>
            <a:ext cx="8442431" cy="2308930"/>
          </a:xfrm>
        </p:spPr>
        <p:txBody>
          <a:bodyPr>
            <a:normAutofit/>
          </a:bodyPr>
          <a:lstStyle/>
          <a:p>
            <a:pPr lvl="0"/>
            <a:r>
              <a:rPr lang="en-GB" sz="2800" dirty="0" smtClean="0"/>
              <a:t>No longer as simple as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800" b="1" dirty="0" smtClean="0">
                <a:solidFill>
                  <a:schemeClr val="accent6"/>
                </a:solidFill>
              </a:rPr>
              <a:t> </a:t>
            </a:r>
            <a:r>
              <a:rPr lang="en-GB" sz="2800" dirty="0" smtClean="0"/>
              <a:t>and</a:t>
            </a:r>
            <a:r>
              <a:rPr lang="en-GB" sz="2800" b="1" dirty="0" smtClean="0"/>
              <a:t>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endParaRPr lang="en-GB" sz="2800" b="1" dirty="0" smtClean="0">
              <a:solidFill>
                <a:schemeClr val="accent6"/>
              </a:solidFill>
            </a:endParaRPr>
          </a:p>
          <a:p>
            <a:pPr lvl="1"/>
            <a:r>
              <a:rPr lang="en-GB" sz="2400" dirty="0" smtClean="0"/>
              <a:t>Consider indexing an array with one element per thread (8 threads/block)</a:t>
            </a:r>
            <a:endParaRPr lang="en-GB" sz="2400" dirty="0"/>
          </a:p>
        </p:txBody>
      </p:sp>
      <p:grpSp>
        <p:nvGrpSpPr>
          <p:cNvPr id="488" name="threadIdx"/>
          <p:cNvGrpSpPr/>
          <p:nvPr/>
        </p:nvGrpSpPr>
        <p:grpSpPr>
          <a:xfrm>
            <a:off x="1241633" y="3310110"/>
            <a:ext cx="7200798" cy="345642"/>
            <a:chOff x="1165923" y="2495514"/>
            <a:chExt cx="8640958" cy="311078"/>
          </a:xfrm>
        </p:grpSpPr>
        <p:sp>
          <p:nvSpPr>
            <p:cNvPr id="489" name="TextBox 488"/>
            <p:cNvSpPr txBox="1"/>
            <p:nvPr/>
          </p:nvSpPr>
          <p:spPr bwMode="auto">
            <a:xfrm>
              <a:off x="1165923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0" name="TextBox 489"/>
            <p:cNvSpPr txBox="1"/>
            <p:nvPr/>
          </p:nvSpPr>
          <p:spPr bwMode="auto">
            <a:xfrm>
              <a:off x="3326159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1" name="TextBox 490"/>
            <p:cNvSpPr txBox="1"/>
            <p:nvPr/>
          </p:nvSpPr>
          <p:spPr bwMode="auto">
            <a:xfrm>
              <a:off x="5486400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2" name="TextBox 491"/>
            <p:cNvSpPr txBox="1"/>
            <p:nvPr/>
          </p:nvSpPr>
          <p:spPr bwMode="auto">
            <a:xfrm>
              <a:off x="7646642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93" name="Braces"/>
          <p:cNvGrpSpPr/>
          <p:nvPr/>
        </p:nvGrpSpPr>
        <p:grpSpPr>
          <a:xfrm>
            <a:off x="1241631" y="4186928"/>
            <a:ext cx="7200803" cy="225023"/>
            <a:chOff x="1165920" y="3284647"/>
            <a:chExt cx="8640964" cy="202521"/>
          </a:xfrm>
        </p:grpSpPr>
        <p:sp>
          <p:nvSpPr>
            <p:cNvPr id="494" name="Left Brace 493"/>
            <p:cNvSpPr/>
            <p:nvPr/>
          </p:nvSpPr>
          <p:spPr>
            <a:xfrm rot="16200000">
              <a:off x="214477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FF993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5" name="Left Brace 494"/>
            <p:cNvSpPr/>
            <p:nvPr/>
          </p:nvSpPr>
          <p:spPr>
            <a:xfrm rot="16200000">
              <a:off x="430501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ADE2E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6" name="Left Brace 495"/>
            <p:cNvSpPr/>
            <p:nvPr/>
          </p:nvSpPr>
          <p:spPr>
            <a:xfrm rot="16200000">
              <a:off x="6465262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7" name="Left Brace 496"/>
            <p:cNvSpPr/>
            <p:nvPr/>
          </p:nvSpPr>
          <p:spPr>
            <a:xfrm rot="16200000">
              <a:off x="8625503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98" name="blockIdx"/>
          <p:cNvGrpSpPr/>
          <p:nvPr/>
        </p:nvGrpSpPr>
        <p:grpSpPr>
          <a:xfrm>
            <a:off x="1241630" y="4516376"/>
            <a:ext cx="7200798" cy="307779"/>
            <a:chOff x="1165919" y="3581153"/>
            <a:chExt cx="8640957" cy="277001"/>
          </a:xfrm>
        </p:grpSpPr>
        <p:sp>
          <p:nvSpPr>
            <p:cNvPr id="499" name="TextBox 498"/>
            <p:cNvSpPr txBox="1"/>
            <p:nvPr/>
          </p:nvSpPr>
          <p:spPr bwMode="auto">
            <a:xfrm>
              <a:off x="1165919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0</a:t>
              </a:r>
            </a:p>
          </p:txBody>
        </p:sp>
        <p:sp>
          <p:nvSpPr>
            <p:cNvPr id="500" name="TextBox 499"/>
            <p:cNvSpPr txBox="1"/>
            <p:nvPr/>
          </p:nvSpPr>
          <p:spPr bwMode="auto">
            <a:xfrm>
              <a:off x="3326162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1</a:t>
              </a:r>
            </a:p>
          </p:txBody>
        </p:sp>
        <p:sp>
          <p:nvSpPr>
            <p:cNvPr id="501" name="TextBox 500"/>
            <p:cNvSpPr txBox="1"/>
            <p:nvPr/>
          </p:nvSpPr>
          <p:spPr bwMode="auto">
            <a:xfrm>
              <a:off x="5486398" y="3581154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2</a:t>
              </a:r>
            </a:p>
          </p:txBody>
        </p:sp>
        <p:sp>
          <p:nvSpPr>
            <p:cNvPr id="502" name="TextBox 501"/>
            <p:cNvSpPr txBox="1"/>
            <p:nvPr/>
          </p:nvSpPr>
          <p:spPr bwMode="auto">
            <a:xfrm>
              <a:off x="7646637" y="3581153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3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5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(probably) need </a:t>
            </a:r>
            <a:r>
              <a:rPr lang="en-GB" dirty="0"/>
              <a:t>e</a:t>
            </a:r>
            <a:r>
              <a:rPr lang="en-GB" dirty="0" smtClean="0"/>
              <a:t>xperience with C or C++</a:t>
            </a:r>
          </a:p>
          <a:p>
            <a:endParaRPr lang="en-GB" dirty="0"/>
          </a:p>
          <a:p>
            <a:r>
              <a:rPr lang="en-GB" dirty="0" smtClean="0"/>
              <a:t>You don’t need GPU experience</a:t>
            </a:r>
          </a:p>
          <a:p>
            <a:endParaRPr lang="en-GB" dirty="0"/>
          </a:p>
          <a:p>
            <a:r>
              <a:rPr lang="en-GB" dirty="0" smtClean="0"/>
              <a:t>You don’t need parallel programming experience</a:t>
            </a:r>
          </a:p>
          <a:p>
            <a:endParaRPr lang="en-GB" dirty="0"/>
          </a:p>
          <a:p>
            <a:r>
              <a:rPr lang="en-GB" dirty="0" smtClean="0"/>
              <a:t>You don’t </a:t>
            </a:r>
            <a:r>
              <a:rPr lang="en-GB" dirty="0"/>
              <a:t>need graphics </a:t>
            </a:r>
            <a:r>
              <a:rPr lang="en-GB" dirty="0" smtClean="0"/>
              <a:t>experience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Arrays: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Which thread will operate on the red element</a:t>
            </a:r>
            <a:r>
              <a:rPr lang="en-GB" dirty="0" smtClean="0"/>
              <a:t>?</a:t>
            </a:r>
          </a:p>
          <a:p>
            <a:pPr lvl="0"/>
            <a:endParaRPr lang="en-GB" dirty="0"/>
          </a:p>
        </p:txBody>
      </p:sp>
      <p:sp>
        <p:nvSpPr>
          <p:cNvPr id="314" name="Content Placeholder 3"/>
          <p:cNvSpPr txBox="1">
            <a:spLocks/>
          </p:cNvSpPr>
          <p:nvPr/>
        </p:nvSpPr>
        <p:spPr bwMode="auto">
          <a:xfrm>
            <a:off x="386535" y="5411459"/>
            <a:ext cx="8368771" cy="14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index = 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threadIdx.x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+ 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blockIdx.x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 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=      5      +     2      * 8;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= 21;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15" name="Vector (numbered)"/>
          <p:cNvGrpSpPr/>
          <p:nvPr/>
        </p:nvGrpSpPr>
        <p:grpSpPr>
          <a:xfrm>
            <a:off x="971601" y="4045868"/>
            <a:ext cx="7200800" cy="480058"/>
            <a:chOff x="1165920" y="2969084"/>
            <a:chExt cx="8640960" cy="432052"/>
          </a:xfrm>
        </p:grpSpPr>
        <p:sp>
          <p:nvSpPr>
            <p:cNvPr id="316" name="Round Same Side Corner Rectangle 315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8" name="Round Same Side Corner Rectangle 317"/>
            <p:cNvSpPr/>
            <p:nvPr/>
          </p:nvSpPr>
          <p:spPr>
            <a:xfrm rot="5400000" flipH="1">
              <a:off x="9455841" y="3050094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1</a:t>
              </a:r>
              <a:endParaRPr lang="en-GB" sz="1200" kern="0" dirty="0">
                <a:solidFill>
                  <a:srgbClr val="C00000"/>
                </a:solidFill>
                <a:latin typeface="Arial"/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2</a:t>
              </a:r>
              <a:endParaRPr lang="en-GB" sz="1200" kern="0" dirty="0">
                <a:solidFill>
                  <a:srgbClr val="C00000"/>
                </a:solidFill>
                <a:latin typeface="Arial"/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3</a:t>
              </a:r>
              <a:endParaRPr lang="en-GB" sz="1200" kern="0" dirty="0">
                <a:solidFill>
                  <a:srgbClr val="C00000"/>
                </a:solidFill>
                <a:latin typeface="Arial"/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4</a:t>
              </a:r>
              <a:endParaRPr lang="en-GB" sz="1200" kern="0" dirty="0">
                <a:solidFill>
                  <a:srgbClr val="C00000"/>
                </a:solidFill>
                <a:latin typeface="Arial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5</a:t>
              </a:r>
              <a:endParaRPr lang="en-GB" sz="1200" kern="0" dirty="0">
                <a:solidFill>
                  <a:srgbClr val="C00000"/>
                </a:solidFill>
                <a:latin typeface="Arial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6</a:t>
              </a:r>
              <a:endParaRPr lang="en-GB" sz="1200" kern="0" dirty="0">
                <a:solidFill>
                  <a:srgbClr val="C00000"/>
                </a:solidFill>
                <a:latin typeface="Arial"/>
              </a:endParaRPr>
            </a:p>
          </p:txBody>
        </p:sp>
      </p:grpSp>
      <p:sp>
        <p:nvSpPr>
          <p:cNvPr id="348" name="TextBox 347"/>
          <p:cNvSpPr txBox="1"/>
          <p:nvPr/>
        </p:nvSpPr>
        <p:spPr bwMode="auto">
          <a:xfrm>
            <a:off x="5022051" y="3475489"/>
            <a:ext cx="2497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5</a:t>
            </a:r>
          </a:p>
        </p:txBody>
      </p:sp>
      <p:sp>
        <p:nvSpPr>
          <p:cNvPr id="349" name="Left Brace 348"/>
          <p:cNvSpPr/>
          <p:nvPr/>
        </p:nvSpPr>
        <p:spPr>
          <a:xfrm rot="16200000">
            <a:off x="5359591" y="3758924"/>
            <a:ext cx="225023" cy="1800200"/>
          </a:xfrm>
          <a:prstGeom prst="leftBrace">
            <a:avLst>
              <a:gd name="adj1" fmla="val 39890"/>
              <a:gd name="adj2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0" name="TextBox 349"/>
          <p:cNvSpPr txBox="1"/>
          <p:nvPr/>
        </p:nvSpPr>
        <p:spPr bwMode="auto">
          <a:xfrm>
            <a:off x="4346977" y="4717884"/>
            <a:ext cx="2250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</p:txBody>
      </p:sp>
      <p:grpSp>
        <p:nvGrpSpPr>
          <p:cNvPr id="351" name="Vector (unnumbered)"/>
          <p:cNvGrpSpPr/>
          <p:nvPr/>
        </p:nvGrpSpPr>
        <p:grpSpPr>
          <a:xfrm>
            <a:off x="971600" y="2659591"/>
            <a:ext cx="7245805" cy="480058"/>
            <a:chOff x="1165920" y="2969084"/>
            <a:chExt cx="8694966" cy="432052"/>
          </a:xfrm>
        </p:grpSpPr>
        <p:sp>
          <p:nvSpPr>
            <p:cNvPr id="352" name="Round Same Side Corner Rectangle 351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4" name="Round Same Side Corner Rectangle 353"/>
            <p:cNvSpPr/>
            <p:nvPr/>
          </p:nvSpPr>
          <p:spPr>
            <a:xfrm rot="5400000" flipH="1">
              <a:off x="9482844" y="3023091"/>
              <a:ext cx="432048" cy="324036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84" name="Vector (numbered)"/>
          <p:cNvGrpSpPr/>
          <p:nvPr/>
        </p:nvGrpSpPr>
        <p:grpSpPr>
          <a:xfrm>
            <a:off x="971600" y="2659591"/>
            <a:ext cx="7245805" cy="480058"/>
            <a:chOff x="1165920" y="2969084"/>
            <a:chExt cx="8694965" cy="432052"/>
          </a:xfrm>
        </p:grpSpPr>
        <p:sp>
          <p:nvSpPr>
            <p:cNvPr id="385" name="Round Same Side Corner Rectangle 384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7" name="Round Same Side Corner Rectangle 386"/>
            <p:cNvSpPr/>
            <p:nvPr/>
          </p:nvSpPr>
          <p:spPr>
            <a:xfrm rot="5400000" flipH="1">
              <a:off x="9482845" y="3023092"/>
              <a:ext cx="432048" cy="324032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31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8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9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12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16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21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22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24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25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26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27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28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29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30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417" name="Straight Arrow Connector 416"/>
          <p:cNvCxnSpPr/>
          <p:nvPr/>
        </p:nvCxnSpPr>
        <p:spPr>
          <a:xfrm flipH="1">
            <a:off x="5809638" y="3830671"/>
            <a:ext cx="225025" cy="337151"/>
          </a:xfrm>
          <a:prstGeom prst="straightConnector1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18" name="Left Brace 417"/>
          <p:cNvSpPr/>
          <p:nvPr/>
        </p:nvSpPr>
        <p:spPr>
          <a:xfrm rot="5400000" flipV="1">
            <a:off x="1762164" y="3033257"/>
            <a:ext cx="225023" cy="1800200"/>
          </a:xfrm>
          <a:prstGeom prst="leftBrace">
            <a:avLst>
              <a:gd name="adj1" fmla="val 39890"/>
              <a:gd name="adj2" fmla="val 50000"/>
            </a:avLst>
          </a:prstGeom>
          <a:noFill/>
          <a:ln w="9525" cap="flat" cmpd="sng" algn="ctr">
            <a:solidFill>
              <a:srgbClr val="FF99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9" name="TextBox 418"/>
          <p:cNvSpPr txBox="1"/>
          <p:nvPr/>
        </p:nvSpPr>
        <p:spPr bwMode="auto">
          <a:xfrm>
            <a:off x="971600" y="3509687"/>
            <a:ext cx="18001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 =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  <p:bldP spid="349" grpId="0" animBg="1"/>
      <p:bldP spid="350" grpId="0"/>
      <p:bldP spid="418" grpId="0" animBg="1"/>
      <p:bldP spid="4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with Blocks and Threads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87615" y="4007556"/>
            <a:ext cx="8368771" cy="2308931"/>
          </a:xfrm>
        </p:spPr>
        <p:txBody>
          <a:bodyPr>
            <a:normAutofit/>
          </a:bodyPr>
          <a:lstStyle/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What changes need to be made in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7615" y="1599848"/>
            <a:ext cx="8368771" cy="230893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GB" dirty="0" smtClean="0"/>
              <a:t>Use the built-in variable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for threads per block</a:t>
            </a:r>
          </a:p>
          <a:p>
            <a:pPr marL="0" lvl="0" indent="0">
              <a:buNone/>
            </a:pP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0" indent="0">
              <a:buNone/>
            </a:pPr>
            <a:endParaRPr lang="en-GB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Combined version of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/>
              <a:t> to use parallel threads </a:t>
            </a:r>
            <a:r>
              <a:rPr lang="en-GB" i="1" dirty="0" smtClean="0"/>
              <a:t>and</a:t>
            </a:r>
            <a:r>
              <a:rPr lang="en-GB" dirty="0" smtClean="0"/>
              <a:t> parallel blocks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dd"/>
          <p:cNvSpPr txBox="1"/>
          <p:nvPr/>
        </p:nvSpPr>
        <p:spPr bwMode="auto">
          <a:xfrm>
            <a:off x="1061610" y="3991129"/>
            <a:ext cx="7965884" cy="136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*b,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   c[index]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a[index]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b[index];</a:t>
            </a:r>
            <a:endParaRPr lang="en-GB" b="1" kern="0" dirty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5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85965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Addition with Blocks and </a:t>
            </a:r>
            <a:r>
              <a:rPr lang="en-GB" dirty="0" smtClean="0"/>
              <a:t>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342782"/>
            <a:ext cx="9144000" cy="514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#define N (2048*2048)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#define THREADS_PER_BLOCK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*a, *b, *c;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size = N *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host copies of a, b, c and setup input values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b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c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3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4" y="274638"/>
            <a:ext cx="8775975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Addition with Blocks and </a:t>
            </a:r>
            <a:r>
              <a:rPr lang="en-GB" dirty="0" smtClean="0"/>
              <a:t>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532803"/>
            <a:ext cx="9144000" cy="50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a,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b,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Launch add() kernel on GPU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N/THREADS_PER_BLOCK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THREADS_PER_BLOCK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free(a);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04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Arbitrary Vector Sizes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75230" y="4007556"/>
            <a:ext cx="8368771" cy="2308931"/>
          </a:xfrm>
        </p:spPr>
        <p:txBody>
          <a:bodyPr>
            <a:normAutofit lnSpcReduction="10000"/>
          </a:bodyPr>
          <a:lstStyle/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Update the kernel launch:</a:t>
            </a:r>
          </a:p>
          <a:p>
            <a:pPr marL="0" lvl="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	add&lt;&lt;&lt;</a:t>
            </a:r>
            <a:r>
              <a:rPr lang="en-GB" sz="1800" b="1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(N + M-1) / M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,M&gt;&gt;&gt;(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5230" y="1599848"/>
            <a:ext cx="8368771" cy="2308930"/>
          </a:xfrm>
        </p:spPr>
        <p:txBody>
          <a:bodyPr/>
          <a:lstStyle/>
          <a:p>
            <a:pPr lvl="0"/>
            <a:r>
              <a:rPr lang="en-GB" dirty="0" smtClean="0"/>
              <a:t>Typical problems are not friendly multiples of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endParaRPr lang="en-GB" sz="18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Avoid accessing beyond the end of the arrays: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dd"/>
          <p:cNvSpPr txBox="1"/>
          <p:nvPr/>
        </p:nvSpPr>
        <p:spPr bwMode="auto">
          <a:xfrm>
            <a:off x="1219573" y="3446830"/>
            <a:ext cx="7140348" cy="155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*a,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*b,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*c,</a:t>
            </a:r>
            <a:r>
              <a:rPr lang="en-GB" sz="16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n) {</a:t>
            </a:r>
            <a:endParaRPr lang="en-GB" sz="1600" b="1" kern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SzPct val="100000"/>
            </a:pPr>
            <a:r>
              <a:rPr lang="en-GB" sz="16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if (index &lt; n)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        c[index]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a[index]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b[index];</a:t>
            </a:r>
            <a:endParaRPr lang="en-GB" sz="1600" b="1" kern="0" dirty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3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Bother with Threads?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Threads seem unnecessary</a:t>
            </a:r>
          </a:p>
          <a:p>
            <a:pPr lvl="1"/>
            <a:r>
              <a:rPr lang="en-GB" smtClean="0"/>
              <a:t>They add a level of complexity</a:t>
            </a:r>
          </a:p>
          <a:p>
            <a:pPr lvl="1"/>
            <a:r>
              <a:rPr lang="en-GB" smtClean="0"/>
              <a:t>What do we gain?</a:t>
            </a:r>
          </a:p>
          <a:p>
            <a:endParaRPr lang="en-GB" smtClean="0"/>
          </a:p>
          <a:p>
            <a:r>
              <a:rPr lang="en-GB" smtClean="0"/>
              <a:t>Unlike parallel blocks, threads have mechanisms to:</a:t>
            </a:r>
          </a:p>
          <a:p>
            <a:pPr lvl="1"/>
            <a:r>
              <a:rPr lang="en-GB" smtClean="0"/>
              <a:t>Communicate</a:t>
            </a:r>
          </a:p>
          <a:p>
            <a:pPr lvl="1"/>
            <a:r>
              <a:rPr lang="en-GB" smtClean="0"/>
              <a:t>Synchronize</a:t>
            </a:r>
          </a:p>
          <a:p>
            <a:endParaRPr lang="en-GB" smtClean="0"/>
          </a:p>
          <a:p>
            <a:r>
              <a:rPr lang="en-GB" smtClean="0"/>
              <a:t>To look closer, we need a new example…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5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275167"/>
            <a:ext cx="7670271" cy="64974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Launching </a:t>
            </a:r>
            <a:r>
              <a:rPr lang="en-GB" dirty="0"/>
              <a:t>parallel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Launch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 smtClean="0"/>
              <a:t> copies of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add&lt;&lt;&lt;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N/M,M&gt;&gt;&gt;(…);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6"/>
                </a:solidFill>
              </a:rPr>
              <a:t> </a:t>
            </a:r>
            <a:r>
              <a:rPr lang="en-GB" dirty="0" smtClean="0"/>
              <a:t>to access block index</a:t>
            </a: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dirty="0" smtClean="0">
                <a:solidFill>
                  <a:schemeClr val="accent2"/>
                </a:solidFill>
              </a:rPr>
              <a:t> </a:t>
            </a:r>
            <a:r>
              <a:rPr lang="en-GB" dirty="0"/>
              <a:t>to access </a:t>
            </a:r>
            <a:r>
              <a:rPr lang="en-GB" dirty="0" smtClean="0"/>
              <a:t>thread index within block</a:t>
            </a:r>
          </a:p>
          <a:p>
            <a:endParaRPr lang="en-GB" dirty="0" smtClean="0"/>
          </a:p>
          <a:p>
            <a:r>
              <a:rPr lang="en-GB" dirty="0" smtClean="0"/>
              <a:t>Allocate elements to threads:</a:t>
            </a:r>
          </a:p>
          <a:p>
            <a:pPr marL="0" lvl="0" indent="0">
              <a:buNone/>
            </a:pPr>
            <a:endParaRPr lang="en-GB" sz="1600" dirty="0" smtClean="0">
              <a:solidFill>
                <a:srgbClr val="8AAD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2000" b="1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Cooperating Threads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444162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47208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421982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84745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84745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84745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84745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auto">
          <a:xfrm>
            <a:off x="6784745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auto">
          <a:xfrm>
            <a:off x="6784745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84745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84745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84745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46975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45985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47208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45984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47208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47208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47208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47208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47208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4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1D Stencil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457200" y="1600200"/>
            <a:ext cx="8229600" cy="3532188"/>
          </a:xfrm>
        </p:spPr>
        <p:txBody>
          <a:bodyPr/>
          <a:lstStyle/>
          <a:p>
            <a:r>
              <a:rPr lang="en-GB" sz="2800" smtClean="0"/>
              <a:t>Consider applying a 1D stencil to a 1D array of elements</a:t>
            </a:r>
          </a:p>
          <a:p>
            <a:pPr lvl="1"/>
            <a:r>
              <a:rPr lang="en-GB" sz="2400" smtClean="0"/>
              <a:t>Each output element is the sum of input elements within a radius</a:t>
            </a:r>
          </a:p>
          <a:p>
            <a:endParaRPr lang="en-GB" sz="2800" smtClean="0"/>
          </a:p>
          <a:p>
            <a:r>
              <a:rPr lang="en-GB" sz="2800" smtClean="0"/>
              <a:t>If radius is 3, then each output element is the sum of 7 input elements: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/>
          </a:p>
        </p:txBody>
      </p:sp>
      <p:sp>
        <p:nvSpPr>
          <p:cNvPr id="96" name="Cube 95"/>
          <p:cNvSpPr>
            <a:spLocks noChangeAspect="1"/>
          </p:cNvSpPr>
          <p:nvPr/>
        </p:nvSpPr>
        <p:spPr>
          <a:xfrm>
            <a:off x="3325813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7" name="Cube 96"/>
          <p:cNvSpPr>
            <a:spLocks noChangeAspect="1"/>
          </p:cNvSpPr>
          <p:nvPr/>
        </p:nvSpPr>
        <p:spPr>
          <a:xfrm>
            <a:off x="3602038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8" name="Cube 97"/>
          <p:cNvSpPr>
            <a:spLocks noChangeAspect="1"/>
          </p:cNvSpPr>
          <p:nvPr/>
        </p:nvSpPr>
        <p:spPr>
          <a:xfrm>
            <a:off x="3878263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9" name="Cube 98"/>
          <p:cNvSpPr>
            <a:spLocks noChangeAspect="1"/>
          </p:cNvSpPr>
          <p:nvPr/>
        </p:nvSpPr>
        <p:spPr>
          <a:xfrm>
            <a:off x="4152900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0" name="Cube 99"/>
          <p:cNvSpPr>
            <a:spLocks noChangeAspect="1"/>
          </p:cNvSpPr>
          <p:nvPr/>
        </p:nvSpPr>
        <p:spPr>
          <a:xfrm>
            <a:off x="4429125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1" name="Cube 100"/>
          <p:cNvSpPr>
            <a:spLocks noChangeAspect="1"/>
          </p:cNvSpPr>
          <p:nvPr/>
        </p:nvSpPr>
        <p:spPr>
          <a:xfrm>
            <a:off x="4705350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2" name="Cube 101"/>
          <p:cNvSpPr>
            <a:spLocks noChangeAspect="1"/>
          </p:cNvSpPr>
          <p:nvPr/>
        </p:nvSpPr>
        <p:spPr>
          <a:xfrm>
            <a:off x="4981575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3" name="Left Brace 102"/>
          <p:cNvSpPr/>
          <p:nvPr/>
        </p:nvSpPr>
        <p:spPr>
          <a:xfrm rot="16200000">
            <a:off x="3621088" y="5291138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4" name="Left Brace 103"/>
          <p:cNvSpPr/>
          <p:nvPr/>
        </p:nvSpPr>
        <p:spPr>
          <a:xfrm rot="16200000">
            <a:off x="4721225" y="5291138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314700" y="5862638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4419600" y="5862638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17397287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Implementing Within a Block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/>
              <a:t>Each thread processes one output element</a:t>
            </a:r>
          </a:p>
          <a:p>
            <a:pPr lvl="1"/>
            <a:r>
              <a:rPr lang="en-GB" sz="2400" smtClean="0"/>
              <a:t>blockDim.x elements per block</a:t>
            </a:r>
          </a:p>
          <a:p>
            <a:endParaRPr lang="en-GB" sz="2800" smtClean="0"/>
          </a:p>
          <a:p>
            <a:r>
              <a:rPr lang="en-GB" sz="2800" smtClean="0"/>
              <a:t>Input elements are read several times</a:t>
            </a:r>
          </a:p>
          <a:p>
            <a:pPr lvl="1"/>
            <a:r>
              <a:rPr lang="en-GB" sz="2400" smtClean="0"/>
              <a:t>With radius 3, each input element is read seven times</a:t>
            </a:r>
          </a:p>
        </p:txBody>
      </p:sp>
      <p:grpSp>
        <p:nvGrpSpPr>
          <p:cNvPr id="11268" name="Input"/>
          <p:cNvGrpSpPr>
            <a:grpSpLocks/>
          </p:cNvGrpSpPr>
          <p:nvPr/>
        </p:nvGrpSpPr>
        <p:grpSpPr bwMode="auto">
          <a:xfrm>
            <a:off x="2171700" y="4724400"/>
            <a:ext cx="4865688" cy="274638"/>
            <a:chOff x="2606080" y="4211221"/>
            <a:chExt cx="5838474" cy="315040"/>
          </a:xfrm>
        </p:grpSpPr>
        <p:sp>
          <p:nvSpPr>
            <p:cNvPr id="146" name="Cube 14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269" name="Output"/>
          <p:cNvGrpSpPr>
            <a:grpSpLocks/>
          </p:cNvGrpSpPr>
          <p:nvPr/>
        </p:nvGrpSpPr>
        <p:grpSpPr bwMode="auto">
          <a:xfrm>
            <a:off x="2171700" y="5478463"/>
            <a:ext cx="4865688" cy="274637"/>
            <a:chOff x="2606080" y="4211221"/>
            <a:chExt cx="5838474" cy="315040"/>
          </a:xfrm>
        </p:grpSpPr>
        <p:sp>
          <p:nvSpPr>
            <p:cNvPr id="163" name="Cube 16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8" name="Cube 17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79" name="Cube 178"/>
          <p:cNvSpPr/>
          <p:nvPr/>
        </p:nvSpPr>
        <p:spPr>
          <a:xfrm>
            <a:off x="3089275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0" name="Cube 179"/>
          <p:cNvSpPr/>
          <p:nvPr/>
        </p:nvSpPr>
        <p:spPr>
          <a:xfrm>
            <a:off x="3395663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1" name="Cube 180"/>
          <p:cNvSpPr/>
          <p:nvPr/>
        </p:nvSpPr>
        <p:spPr>
          <a:xfrm>
            <a:off x="3702050" y="5478463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2" name="Cube 181"/>
          <p:cNvSpPr/>
          <p:nvPr/>
        </p:nvSpPr>
        <p:spPr>
          <a:xfrm>
            <a:off x="4006850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3" name="Cube 182"/>
          <p:cNvSpPr/>
          <p:nvPr/>
        </p:nvSpPr>
        <p:spPr>
          <a:xfrm>
            <a:off x="4313238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4" name="Cube 183"/>
          <p:cNvSpPr/>
          <p:nvPr/>
        </p:nvSpPr>
        <p:spPr>
          <a:xfrm>
            <a:off x="4619625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5" name="Cube 184"/>
          <p:cNvSpPr/>
          <p:nvPr/>
        </p:nvSpPr>
        <p:spPr>
          <a:xfrm>
            <a:off x="4926013" y="5478463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6" name="Cube 185"/>
          <p:cNvSpPr/>
          <p:nvPr/>
        </p:nvSpPr>
        <p:spPr>
          <a:xfrm>
            <a:off x="5230813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7" name="Cube 186"/>
          <p:cNvSpPr/>
          <p:nvPr/>
        </p:nvSpPr>
        <p:spPr>
          <a:xfrm>
            <a:off x="5537200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8" name="Cube 187"/>
          <p:cNvSpPr/>
          <p:nvPr/>
        </p:nvSpPr>
        <p:spPr>
          <a:xfrm>
            <a:off x="217170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9" name="Cube 188"/>
          <p:cNvSpPr/>
          <p:nvPr/>
        </p:nvSpPr>
        <p:spPr>
          <a:xfrm>
            <a:off x="24780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0" name="Cube 189"/>
          <p:cNvSpPr/>
          <p:nvPr/>
        </p:nvSpPr>
        <p:spPr>
          <a:xfrm>
            <a:off x="27828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1" name="Cube 190"/>
          <p:cNvSpPr/>
          <p:nvPr/>
        </p:nvSpPr>
        <p:spPr>
          <a:xfrm>
            <a:off x="308927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2" name="Cube 191"/>
          <p:cNvSpPr/>
          <p:nvPr/>
        </p:nvSpPr>
        <p:spPr>
          <a:xfrm>
            <a:off x="3395663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3" name="Cube 192"/>
          <p:cNvSpPr/>
          <p:nvPr/>
        </p:nvSpPr>
        <p:spPr>
          <a:xfrm>
            <a:off x="3702050" y="4724400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4" name="Cube 193"/>
          <p:cNvSpPr/>
          <p:nvPr/>
        </p:nvSpPr>
        <p:spPr>
          <a:xfrm>
            <a:off x="400685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5" name="Cube 194"/>
          <p:cNvSpPr/>
          <p:nvPr/>
        </p:nvSpPr>
        <p:spPr>
          <a:xfrm>
            <a:off x="431323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6" name="Cube 195"/>
          <p:cNvSpPr/>
          <p:nvPr/>
        </p:nvSpPr>
        <p:spPr>
          <a:xfrm>
            <a:off x="461962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7" name="Cube 196"/>
          <p:cNvSpPr/>
          <p:nvPr/>
        </p:nvSpPr>
        <p:spPr>
          <a:xfrm>
            <a:off x="4926013" y="4724400"/>
            <a:ext cx="274637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8" name="Cube 197"/>
          <p:cNvSpPr/>
          <p:nvPr/>
        </p:nvSpPr>
        <p:spPr>
          <a:xfrm>
            <a:off x="5230813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9" name="Cube 198"/>
          <p:cNvSpPr/>
          <p:nvPr/>
        </p:nvSpPr>
        <p:spPr>
          <a:xfrm>
            <a:off x="553720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0" name="Cube 199"/>
          <p:cNvSpPr/>
          <p:nvPr/>
        </p:nvSpPr>
        <p:spPr>
          <a:xfrm>
            <a:off x="58435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1" name="Cube 200"/>
          <p:cNvSpPr/>
          <p:nvPr/>
        </p:nvSpPr>
        <p:spPr>
          <a:xfrm>
            <a:off x="6149975" y="4724400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2" name="Cube 201"/>
          <p:cNvSpPr/>
          <p:nvPr/>
        </p:nvSpPr>
        <p:spPr>
          <a:xfrm>
            <a:off x="645477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00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4900752" y="1570954"/>
            <a:ext cx="0" cy="4628296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89" name="Straight Connector 88"/>
          <p:cNvCxnSpPr/>
          <p:nvPr/>
        </p:nvCxnSpPr>
        <p:spPr>
          <a:xfrm>
            <a:off x="4900752" y="157095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90" name="Straight Connector 89"/>
          <p:cNvCxnSpPr/>
          <p:nvPr/>
        </p:nvCxnSpPr>
        <p:spPr>
          <a:xfrm flipV="1">
            <a:off x="1064720" y="3874140"/>
            <a:ext cx="3825044" cy="10962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91" name="AutoShape 14"/>
          <p:cNvSpPr>
            <a:spLocks noChangeArrowheads="1"/>
          </p:cNvSpPr>
          <p:nvPr/>
        </p:nvSpPr>
        <p:spPr bwMode="auto">
          <a:xfrm>
            <a:off x="5419787" y="131095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2" name="AutoShape 14"/>
          <p:cNvSpPr>
            <a:spLocks noChangeArrowheads="1"/>
          </p:cNvSpPr>
          <p:nvPr/>
        </p:nvSpPr>
        <p:spPr bwMode="auto">
          <a:xfrm>
            <a:off x="5419787" y="188949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3" name="AutoShape 14"/>
          <p:cNvSpPr>
            <a:spLocks noChangeArrowheads="1"/>
          </p:cNvSpPr>
          <p:nvPr/>
        </p:nvSpPr>
        <p:spPr bwMode="auto">
          <a:xfrm>
            <a:off x="5419787" y="2468028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4" name="AutoShape 14"/>
          <p:cNvSpPr>
            <a:spLocks noChangeArrowheads="1"/>
          </p:cNvSpPr>
          <p:nvPr/>
        </p:nvSpPr>
        <p:spPr bwMode="auto">
          <a:xfrm>
            <a:off x="5419787" y="304656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5" name="AutoShape 14"/>
          <p:cNvSpPr>
            <a:spLocks noChangeArrowheads="1"/>
          </p:cNvSpPr>
          <p:nvPr/>
        </p:nvSpPr>
        <p:spPr bwMode="auto">
          <a:xfrm>
            <a:off x="5419787" y="362510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6" name="AutoShape 14"/>
          <p:cNvSpPr>
            <a:spLocks noChangeArrowheads="1"/>
          </p:cNvSpPr>
          <p:nvPr/>
        </p:nvSpPr>
        <p:spPr bwMode="auto">
          <a:xfrm>
            <a:off x="5419787" y="4203638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7" name="AutoShape 14"/>
          <p:cNvSpPr>
            <a:spLocks noChangeArrowheads="1"/>
          </p:cNvSpPr>
          <p:nvPr/>
        </p:nvSpPr>
        <p:spPr bwMode="auto">
          <a:xfrm>
            <a:off x="5419787" y="478217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8" name="AutoShape 14"/>
          <p:cNvSpPr>
            <a:spLocks noChangeArrowheads="1"/>
          </p:cNvSpPr>
          <p:nvPr/>
        </p:nvSpPr>
        <p:spPr bwMode="auto">
          <a:xfrm>
            <a:off x="5419787" y="536071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9" name="AutoShape 14"/>
          <p:cNvSpPr>
            <a:spLocks noChangeArrowheads="1"/>
          </p:cNvSpPr>
          <p:nvPr/>
        </p:nvSpPr>
        <p:spPr bwMode="auto">
          <a:xfrm>
            <a:off x="5419787" y="5939250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900751" y="2149491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4900750" y="2725347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4900752" y="330656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>
            <a:off x="4900752" y="3885101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4900750" y="4463638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>
            <a:off x="4900752" y="504217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4900752" y="5637509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900752" y="6204178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108" name="TextBox 107"/>
          <p:cNvSpPr txBox="1"/>
          <p:nvPr/>
        </p:nvSpPr>
        <p:spPr bwMode="auto">
          <a:xfrm>
            <a:off x="1001470" y="3283127"/>
            <a:ext cx="230864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Sharing Data Between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Terminology: within a block, threads share data via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shared memory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Extremely fast on-chip memory, user-managed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Declare using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2800" dirty="0" smtClean="0"/>
              <a:t>, allocated per block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Data is not visible to threads in other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61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GB" smtClean="0"/>
              <a:t>Implementing With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66863"/>
            <a:ext cx="8585200" cy="5130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Cache data in shared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Read (</a:t>
            </a:r>
            <a:r>
              <a:rPr lang="en-GB" sz="2400" dirty="0" err="1" smtClean="0"/>
              <a:t>blockDim.x</a:t>
            </a:r>
            <a:r>
              <a:rPr lang="en-GB" sz="2400" dirty="0" smtClean="0"/>
              <a:t> + 2 * radius) input elements from global memory to shared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Compute </a:t>
            </a:r>
            <a:r>
              <a:rPr lang="en-GB" sz="2400" dirty="0" err="1" smtClean="0"/>
              <a:t>blockDim.x</a:t>
            </a:r>
            <a:r>
              <a:rPr lang="en-GB" sz="2400" dirty="0" smtClean="0"/>
              <a:t> output elements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Write </a:t>
            </a:r>
            <a:r>
              <a:rPr lang="en-GB" sz="2400" dirty="0" err="1" smtClean="0"/>
              <a:t>blockDim.x</a:t>
            </a:r>
            <a:r>
              <a:rPr lang="en-GB" sz="2400" dirty="0" smtClean="0"/>
              <a:t> output elements to global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GB" sz="2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Each block needs a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halo </a:t>
            </a:r>
            <a:r>
              <a:rPr lang="en-GB" sz="2400" dirty="0" smtClean="0"/>
              <a:t>of radius elements at each boundary</a:t>
            </a:r>
            <a:endParaRPr lang="en-GB" sz="2400" dirty="0"/>
          </a:p>
        </p:txBody>
      </p:sp>
      <p:grpSp>
        <p:nvGrpSpPr>
          <p:cNvPr id="13316" name="Output"/>
          <p:cNvGrpSpPr>
            <a:grpSpLocks/>
          </p:cNvGrpSpPr>
          <p:nvPr/>
        </p:nvGrpSpPr>
        <p:grpSpPr bwMode="auto">
          <a:xfrm>
            <a:off x="2171700" y="5678488"/>
            <a:ext cx="4865688" cy="274637"/>
            <a:chOff x="2606080" y="4211221"/>
            <a:chExt cx="5838474" cy="315040"/>
          </a:xfrm>
        </p:grpSpPr>
        <p:sp>
          <p:nvSpPr>
            <p:cNvPr id="99" name="Cube 98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0" name="Cube 99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1" name="Cube 100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2" name="Cube 101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3" name="Cube 102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4" name="Cube 103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25" name="Cube 124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26" name="Cube 12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3317" name="Input"/>
          <p:cNvGrpSpPr>
            <a:grpSpLocks/>
          </p:cNvGrpSpPr>
          <p:nvPr/>
        </p:nvGrpSpPr>
        <p:grpSpPr bwMode="auto">
          <a:xfrm>
            <a:off x="2171700" y="4729163"/>
            <a:ext cx="4865688" cy="274637"/>
            <a:chOff x="2606080" y="4211221"/>
            <a:chExt cx="5838474" cy="315040"/>
          </a:xfrm>
        </p:grpSpPr>
        <p:sp>
          <p:nvSpPr>
            <p:cNvPr id="143" name="Cube 14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59" name="Cube 158"/>
          <p:cNvSpPr/>
          <p:nvPr/>
        </p:nvSpPr>
        <p:spPr>
          <a:xfrm>
            <a:off x="7062788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0" name="Cube 159"/>
          <p:cNvSpPr/>
          <p:nvPr/>
        </p:nvSpPr>
        <p:spPr>
          <a:xfrm>
            <a:off x="7369175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1" name="Cube 160"/>
          <p:cNvSpPr/>
          <p:nvPr/>
        </p:nvSpPr>
        <p:spPr>
          <a:xfrm>
            <a:off x="7675563" y="4729163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2" name="Cube 161"/>
          <p:cNvSpPr/>
          <p:nvPr/>
        </p:nvSpPr>
        <p:spPr>
          <a:xfrm>
            <a:off x="1260475" y="4729163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3" name="Cube 162"/>
          <p:cNvSpPr/>
          <p:nvPr/>
        </p:nvSpPr>
        <p:spPr>
          <a:xfrm>
            <a:off x="1565275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4" name="Cube 163"/>
          <p:cNvSpPr/>
          <p:nvPr/>
        </p:nvSpPr>
        <p:spPr>
          <a:xfrm>
            <a:off x="1871663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5" name="Down Arrow 164"/>
          <p:cNvSpPr/>
          <p:nvPr/>
        </p:nvSpPr>
        <p:spPr>
          <a:xfrm>
            <a:off x="4384675" y="5278438"/>
            <a:ext cx="449263" cy="250825"/>
          </a:xfrm>
          <a:prstGeom prst="downArrow">
            <a:avLst/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808080"/>
              </a:solidFill>
              <a:latin typeface="Arial"/>
              <a:cs typeface="+mn-cs"/>
            </a:endParaRPr>
          </a:p>
        </p:txBody>
      </p:sp>
      <p:sp>
        <p:nvSpPr>
          <p:cNvPr id="166" name="Left Brace 165"/>
          <p:cNvSpPr/>
          <p:nvPr/>
        </p:nvSpPr>
        <p:spPr>
          <a:xfrm rot="16200000">
            <a:off x="4454525" y="3795713"/>
            <a:ext cx="300037" cy="4865688"/>
          </a:xfrm>
          <a:prstGeom prst="leftBrace">
            <a:avLst>
              <a:gd name="adj1" fmla="val 553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67" name="Left Brace 166"/>
          <p:cNvSpPr/>
          <p:nvPr/>
        </p:nvSpPr>
        <p:spPr>
          <a:xfrm rot="16200000">
            <a:off x="1628775" y="4810125"/>
            <a:ext cx="150813" cy="887413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68" name="Left Brace 167"/>
          <p:cNvSpPr/>
          <p:nvPr/>
        </p:nvSpPr>
        <p:spPr>
          <a:xfrm rot="16200000">
            <a:off x="7427912" y="4810126"/>
            <a:ext cx="150813" cy="887412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3328" name="TextBox 168"/>
          <p:cNvSpPr txBox="1">
            <a:spLocks noChangeArrowheads="1"/>
          </p:cNvSpPr>
          <p:nvPr/>
        </p:nvSpPr>
        <p:spPr bwMode="auto">
          <a:xfrm>
            <a:off x="3248025" y="6378575"/>
            <a:ext cx="2705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blockDim.x output elements</a:t>
            </a:r>
          </a:p>
        </p:txBody>
      </p:sp>
      <p:sp>
        <p:nvSpPr>
          <p:cNvPr id="170" name="TextBox 169"/>
          <p:cNvSpPr txBox="1"/>
          <p:nvPr/>
        </p:nvSpPr>
        <p:spPr bwMode="auto">
          <a:xfrm>
            <a:off x="1109663" y="5303838"/>
            <a:ext cx="1187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latin typeface="Arial"/>
              </a:rPr>
              <a:t>halo on left</a:t>
            </a: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6848475" y="5297488"/>
            <a:ext cx="1312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halo on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152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7" grpId="0" animBg="1"/>
      <p:bldP spid="168" grpId="0" animBg="1"/>
      <p:bldP spid="170" grpId="0"/>
      <p:bldP spid="17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ontent Placeholder 2"/>
          <p:cNvSpPr txBox="1">
            <a:spLocks/>
          </p:cNvSpPr>
          <p:nvPr/>
        </p:nvSpPr>
        <p:spPr bwMode="auto">
          <a:xfrm>
            <a:off x="76200" y="1674813"/>
            <a:ext cx="6546850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*in,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__shared__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500" b="1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- RADIUS] = in[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-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+ BLOCK_SIZE] =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    in[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grpSp>
        <p:nvGrpSpPr>
          <p:cNvPr id="328" name="Group 327"/>
          <p:cNvGrpSpPr/>
          <p:nvPr/>
        </p:nvGrpSpPr>
        <p:grpSpPr>
          <a:xfrm>
            <a:off x="6240536" y="2028845"/>
            <a:ext cx="2801728" cy="137160"/>
            <a:chOff x="7168058" y="1735951"/>
            <a:chExt cx="3789141" cy="180020"/>
          </a:xfrm>
          <a:solidFill>
            <a:srgbClr val="000000">
              <a:lumMod val="85000"/>
              <a:lumOff val="15000"/>
            </a:srgbClr>
          </a:solidFill>
        </p:grpSpPr>
        <p:sp>
          <p:nvSpPr>
            <p:cNvPr id="329" name="Cube 328"/>
            <p:cNvSpPr/>
            <p:nvPr/>
          </p:nvSpPr>
          <p:spPr>
            <a:xfrm>
              <a:off x="716805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0" name="Cube 329"/>
            <p:cNvSpPr/>
            <p:nvPr/>
          </p:nvSpPr>
          <p:spPr>
            <a:xfrm>
              <a:off x="734070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1" name="Cube 330"/>
            <p:cNvSpPr/>
            <p:nvPr/>
          </p:nvSpPr>
          <p:spPr>
            <a:xfrm>
              <a:off x="751335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2" name="Cube 331"/>
            <p:cNvSpPr/>
            <p:nvPr/>
          </p:nvSpPr>
          <p:spPr>
            <a:xfrm>
              <a:off x="768599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3" name="Cube 332"/>
            <p:cNvSpPr/>
            <p:nvPr/>
          </p:nvSpPr>
          <p:spPr>
            <a:xfrm>
              <a:off x="785864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4" name="Cube 333"/>
            <p:cNvSpPr/>
            <p:nvPr/>
          </p:nvSpPr>
          <p:spPr>
            <a:xfrm>
              <a:off x="803129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5" name="Cube 334"/>
            <p:cNvSpPr/>
            <p:nvPr/>
          </p:nvSpPr>
          <p:spPr>
            <a:xfrm>
              <a:off x="820394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6" name="Cube 335"/>
            <p:cNvSpPr/>
            <p:nvPr/>
          </p:nvSpPr>
          <p:spPr>
            <a:xfrm>
              <a:off x="837658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7" name="Cube 336"/>
            <p:cNvSpPr/>
            <p:nvPr/>
          </p:nvSpPr>
          <p:spPr>
            <a:xfrm>
              <a:off x="854923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8" name="Cube 337"/>
            <p:cNvSpPr/>
            <p:nvPr/>
          </p:nvSpPr>
          <p:spPr>
            <a:xfrm>
              <a:off x="872188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9" name="Cube 338"/>
            <p:cNvSpPr/>
            <p:nvPr/>
          </p:nvSpPr>
          <p:spPr>
            <a:xfrm>
              <a:off x="889452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0" name="Cube 339"/>
            <p:cNvSpPr/>
            <p:nvPr/>
          </p:nvSpPr>
          <p:spPr>
            <a:xfrm>
              <a:off x="906717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1" name="Cube 340"/>
            <p:cNvSpPr/>
            <p:nvPr/>
          </p:nvSpPr>
          <p:spPr>
            <a:xfrm>
              <a:off x="923982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2" name="Cube 341"/>
            <p:cNvSpPr/>
            <p:nvPr/>
          </p:nvSpPr>
          <p:spPr>
            <a:xfrm>
              <a:off x="941246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3" name="Cube 342"/>
            <p:cNvSpPr/>
            <p:nvPr/>
          </p:nvSpPr>
          <p:spPr>
            <a:xfrm>
              <a:off x="958511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4" name="Cube 343"/>
            <p:cNvSpPr/>
            <p:nvPr/>
          </p:nvSpPr>
          <p:spPr>
            <a:xfrm>
              <a:off x="975776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5" name="Cube 344"/>
            <p:cNvSpPr/>
            <p:nvPr/>
          </p:nvSpPr>
          <p:spPr>
            <a:xfrm>
              <a:off x="993041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6" name="Cube 345"/>
            <p:cNvSpPr/>
            <p:nvPr/>
          </p:nvSpPr>
          <p:spPr>
            <a:xfrm>
              <a:off x="1010305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7" name="Cube 346"/>
            <p:cNvSpPr/>
            <p:nvPr/>
          </p:nvSpPr>
          <p:spPr>
            <a:xfrm>
              <a:off x="1027570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8" name="Cube 347"/>
            <p:cNvSpPr/>
            <p:nvPr/>
          </p:nvSpPr>
          <p:spPr>
            <a:xfrm>
              <a:off x="104483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9" name="Cube 348"/>
            <p:cNvSpPr/>
            <p:nvPr/>
          </p:nvSpPr>
          <p:spPr>
            <a:xfrm>
              <a:off x="1062099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0" name="Cube 349"/>
            <p:cNvSpPr/>
            <p:nvPr/>
          </p:nvSpPr>
          <p:spPr>
            <a:xfrm>
              <a:off x="107936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51" name="Group 350"/>
          <p:cNvGrpSpPr>
            <a:grpSpLocks/>
          </p:cNvGrpSpPr>
          <p:nvPr/>
        </p:nvGrpSpPr>
        <p:grpSpPr bwMode="auto">
          <a:xfrm>
            <a:off x="6240463" y="3444875"/>
            <a:ext cx="2801937" cy="136525"/>
            <a:chOff x="7168058" y="1735951"/>
            <a:chExt cx="3789141" cy="180020"/>
          </a:xfrm>
        </p:grpSpPr>
        <p:sp>
          <p:nvSpPr>
            <p:cNvPr id="352" name="Cube 351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3" name="Cube 352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4" name="Cube 353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5" name="Cube 354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6" name="Cube 355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7" name="Cube 356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8" name="Cube 357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9" name="Cube 358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0" name="Cube 359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1" name="Cube 360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2" name="Cube 361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3" name="Cube 362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4" name="Cube 363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5" name="Cube 364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6" name="Cube 365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7" name="Cube 366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8" name="Cube 367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9" name="Cube 368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0" name="Cube 369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1" name="Cube 370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2" name="Cube 371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3" name="Cube 372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74" name="Group 373"/>
          <p:cNvGrpSpPr>
            <a:grpSpLocks/>
          </p:cNvGrpSpPr>
          <p:nvPr/>
        </p:nvGrpSpPr>
        <p:grpSpPr bwMode="auto">
          <a:xfrm>
            <a:off x="6240463" y="3962400"/>
            <a:ext cx="2801937" cy="136525"/>
            <a:chOff x="7168058" y="1735951"/>
            <a:chExt cx="3789141" cy="180020"/>
          </a:xfrm>
        </p:grpSpPr>
        <p:sp>
          <p:nvSpPr>
            <p:cNvPr id="375" name="Cube 374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6" name="Cube 375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7" name="Cube 376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8" name="Cube 377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9" name="Cube 378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0" name="Cube 379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1" name="Cube 380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2" name="Cube 381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3" name="Cube 382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4" name="Cube 383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5" name="Cube 384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6" name="Cube 385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7" name="Cube 386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8" name="Cube 387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9" name="Cube 388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0" name="Cube 389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1" name="Cube 390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2" name="Cube 391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3" name="Cube 392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4" name="Cube 393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5" name="Cube 394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6" name="Cube 395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97" name="Group 396"/>
          <p:cNvGrpSpPr>
            <a:grpSpLocks/>
          </p:cNvGrpSpPr>
          <p:nvPr/>
        </p:nvGrpSpPr>
        <p:grpSpPr bwMode="auto">
          <a:xfrm>
            <a:off x="6240463" y="4267200"/>
            <a:ext cx="2801937" cy="136525"/>
            <a:chOff x="7168058" y="1735951"/>
            <a:chExt cx="3789141" cy="180020"/>
          </a:xfrm>
        </p:grpSpPr>
        <p:sp>
          <p:nvSpPr>
            <p:cNvPr id="398" name="Cube 397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9" name="Cube 398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0" name="Cube 399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1" name="Cube 400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2" name="Cube 401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3" name="Cube 402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4" name="Cube 403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5" name="Cube 404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6" name="Cube 405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7" name="Cube 406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8" name="Cube 407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9" name="Cube 408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0" name="Cube 409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1" name="Cube 410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2" name="Cube 411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3" name="Cube 412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4" name="Cube 413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5" name="Cube 414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6" name="Cube 415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7" name="Cube 416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8" name="Cube 417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9" name="Cube 418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/>
          </a:p>
        </p:txBody>
      </p:sp>
      <p:sp>
        <p:nvSpPr>
          <p:cNvPr id="14344" name="Title 3"/>
          <p:cNvSpPr txBox="1">
            <a:spLocks/>
          </p:cNvSpPr>
          <p:nvPr/>
        </p:nvSpPr>
        <p:spPr bwMode="auto">
          <a:xfrm>
            <a:off x="457200" y="45720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4400">
                <a:latin typeface="Calibri" pitchFamily="34" charset="0"/>
              </a:rPr>
              <a:t>Stencil Kernel</a:t>
            </a:r>
            <a:endParaRPr lang="en-US" sz="4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229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" y="1600200"/>
            <a:ext cx="8369300" cy="47244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sz="1500" i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Apply the stencil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sz="1500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offset = -RADIUS ; offset &lt;= RADIUS ; offset++)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   result += temp[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 marL="0" indent="0">
              <a:buFontTx/>
              <a:buNone/>
              <a:defRPr/>
            </a:pPr>
            <a:endParaRPr lang="en-GB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500" i="1" dirty="0" smtClean="0">
                <a:latin typeface="Courier New" pitchFamily="49" charset="0"/>
                <a:cs typeface="Courier New" pitchFamily="49" charset="0"/>
              </a:rPr>
              <a:t>  // Store the result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 out[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] = result;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Stencil Kernel</a:t>
            </a:r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38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Race!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  <p:sp>
        <p:nvSpPr>
          <p:cNvPr id="128" name="Content Placeholder 2"/>
          <p:cNvSpPr txBox="1">
            <a:spLocks/>
          </p:cNvSpPr>
          <p:nvPr/>
        </p:nvSpPr>
        <p:spPr bwMode="auto">
          <a:xfrm>
            <a:off x="76200" y="1600200"/>
            <a:ext cx="87503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GB" kern="0" dirty="0" smtClean="0"/>
              <a:t>The stencil example will not work…</a:t>
            </a:r>
          </a:p>
          <a:p>
            <a:pPr lvl="1">
              <a:defRPr/>
            </a:pPr>
            <a:endParaRPr lang="en-GB" sz="2400" kern="0" dirty="0" smtClean="0"/>
          </a:p>
          <a:p>
            <a:pPr>
              <a:defRPr/>
            </a:pPr>
            <a:r>
              <a:rPr lang="en-GB" kern="0" dirty="0" smtClean="0"/>
              <a:t>Suppose thread 15 reads the halo before thread 0 has fetched it…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400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GB" sz="1400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– RADIUS = in[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result += 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kern="0" dirty="0">
              <a:latin typeface="Arial"/>
            </a:endParaRPr>
          </a:p>
        </p:txBody>
      </p:sp>
      <p:grpSp>
        <p:nvGrpSpPr>
          <p:cNvPr id="129" name="Group 128"/>
          <p:cNvGrpSpPr>
            <a:grpSpLocks/>
          </p:cNvGrpSpPr>
          <p:nvPr/>
        </p:nvGrpSpPr>
        <p:grpSpPr bwMode="auto">
          <a:xfrm>
            <a:off x="6027738" y="5260975"/>
            <a:ext cx="2936875" cy="136525"/>
            <a:chOff x="7061575" y="4485901"/>
            <a:chExt cx="3789141" cy="180020"/>
          </a:xfrm>
        </p:grpSpPr>
        <p:sp>
          <p:nvSpPr>
            <p:cNvPr id="130" name="Cube 129"/>
            <p:cNvSpPr/>
            <p:nvPr/>
          </p:nvSpPr>
          <p:spPr>
            <a:xfrm>
              <a:off x="7061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1" name="Cube 130"/>
            <p:cNvSpPr/>
            <p:nvPr/>
          </p:nvSpPr>
          <p:spPr>
            <a:xfrm>
              <a:off x="7233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2" name="Cube 131"/>
            <p:cNvSpPr/>
            <p:nvPr/>
          </p:nvSpPr>
          <p:spPr>
            <a:xfrm>
              <a:off x="7407718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3" name="Cube 132"/>
            <p:cNvSpPr/>
            <p:nvPr/>
          </p:nvSpPr>
          <p:spPr>
            <a:xfrm>
              <a:off x="757976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775181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792386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8097956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827000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844205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8616146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878819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96024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2" name="Cube 141"/>
            <p:cNvSpPr/>
            <p:nvPr/>
          </p:nvSpPr>
          <p:spPr>
            <a:xfrm>
              <a:off x="9134338" y="4485901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3" name="Cube 142"/>
            <p:cNvSpPr/>
            <p:nvPr/>
          </p:nvSpPr>
          <p:spPr>
            <a:xfrm>
              <a:off x="930638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9478433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965048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9824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9996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10168670" y="4485901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10342766" y="4485901"/>
              <a:ext cx="161806" cy="18002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1051481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1068686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52" name="TextBox 151"/>
          <p:cNvSpPr txBox="1"/>
          <p:nvPr/>
        </p:nvSpPr>
        <p:spPr bwMode="auto">
          <a:xfrm>
            <a:off x="4011613" y="3409950"/>
            <a:ext cx="2009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Store at temp[18]</a:t>
            </a: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3983038" y="5187950"/>
            <a:ext cx="2117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Load from temp[19]</a:t>
            </a:r>
          </a:p>
        </p:txBody>
      </p: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5562600" y="3910013"/>
            <a:ext cx="308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400" b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Skipped, threadIdx &gt; RADIUS</a:t>
            </a:r>
          </a:p>
        </p:txBody>
      </p:sp>
      <p:grpSp>
        <p:nvGrpSpPr>
          <p:cNvPr id="155" name="Group 154"/>
          <p:cNvGrpSpPr>
            <a:grpSpLocks/>
          </p:cNvGrpSpPr>
          <p:nvPr/>
        </p:nvGrpSpPr>
        <p:grpSpPr bwMode="auto">
          <a:xfrm>
            <a:off x="5978525" y="3492500"/>
            <a:ext cx="2936875" cy="138113"/>
            <a:chOff x="7054973" y="3230407"/>
            <a:chExt cx="3789141" cy="180020"/>
          </a:xfrm>
        </p:grpSpPr>
        <p:sp>
          <p:nvSpPr>
            <p:cNvPr id="156" name="Cube 155"/>
            <p:cNvSpPr/>
            <p:nvPr/>
          </p:nvSpPr>
          <p:spPr>
            <a:xfrm>
              <a:off x="705497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227020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401117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57316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7917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2" name="Cube 161"/>
            <p:cNvSpPr/>
            <p:nvPr/>
          </p:nvSpPr>
          <p:spPr>
            <a:xfrm>
              <a:off x="809135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3" name="Cube 162"/>
            <p:cNvSpPr/>
            <p:nvPr/>
          </p:nvSpPr>
          <p:spPr>
            <a:xfrm>
              <a:off x="826340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843544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8609546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878159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895364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9127736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929978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947183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9643878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981797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999002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0162069" y="3230407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0336164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10508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10680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6447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__syncthreads()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dirty="0" smtClean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dirty="0" err="1" smtClean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dirty="0" smtClean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Synchronizes all threads within a block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Used to prevent RAW / WAR / WAW hazards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All threads must reach the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In conditional code, the condition must be uniform across the block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70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Stencil Kernel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93465"/>
            <a:ext cx="85820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*in,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1800" b="1" kern="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– RADIUS] = in[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Synchronize (ensure all the data is available)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800" b="1" kern="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460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Stencil Kernel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600200"/>
            <a:ext cx="85979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// Apply the stencil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offset = -RADIUS ; offset &lt;= RADIUS ; offset++)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    result += 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Store the result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out[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] = result;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8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87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10" y="1600214"/>
            <a:ext cx="882098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Launching </a:t>
            </a:r>
            <a:r>
              <a:rPr lang="en-GB" dirty="0"/>
              <a:t>parallel </a:t>
            </a:r>
            <a:r>
              <a:rPr lang="en-GB" dirty="0" smtClean="0"/>
              <a:t>threads</a:t>
            </a:r>
          </a:p>
          <a:p>
            <a:pPr lvl="1"/>
            <a:r>
              <a:rPr lang="en-GB" dirty="0" smtClean="0"/>
              <a:t>Launch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 smtClean="0"/>
              <a:t> </a:t>
            </a:r>
            <a:r>
              <a:rPr lang="en-GB" dirty="0"/>
              <a:t>blocks with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GB" dirty="0" smtClean="0"/>
              <a:t> </a:t>
            </a:r>
            <a:r>
              <a:rPr lang="en-GB" dirty="0"/>
              <a:t>threads </a:t>
            </a:r>
            <a:r>
              <a:rPr lang="en-GB" dirty="0" smtClean="0"/>
              <a:t>per block with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en-GB" sz="1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N,M</a:t>
            </a:r>
            <a:r>
              <a:rPr lang="en-GB" sz="1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dirty="0" smtClean="0"/>
              <a:t>to access block index within grid</a:t>
            </a:r>
          </a:p>
          <a:p>
            <a:pPr lvl="1"/>
            <a:r>
              <a:rPr lang="en-GB" dirty="0"/>
              <a:t>Use 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dirty="0" smtClean="0">
                <a:solidFill>
                  <a:schemeClr val="accent6"/>
                </a:solidFill>
              </a:rPr>
              <a:t> </a:t>
            </a:r>
            <a:r>
              <a:rPr lang="en-GB" dirty="0"/>
              <a:t>to access </a:t>
            </a:r>
            <a:r>
              <a:rPr lang="en-GB" dirty="0" smtClean="0"/>
              <a:t>thread index within block</a:t>
            </a:r>
          </a:p>
          <a:p>
            <a:endParaRPr lang="en-GB" dirty="0" smtClean="0"/>
          </a:p>
          <a:p>
            <a:r>
              <a:rPr lang="en-GB" dirty="0" smtClean="0"/>
              <a:t>Allocate elements to threads:</a:t>
            </a:r>
          </a:p>
          <a:p>
            <a:pPr marL="0" lvl="0" indent="0">
              <a:buNone/>
            </a:pPr>
            <a:endParaRPr lang="en-GB" sz="1600" dirty="0" smtClean="0">
              <a:solidFill>
                <a:srgbClr val="8AAD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GB" sz="2000" b="1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20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__shared__ </a:t>
            </a:r>
            <a:r>
              <a:rPr lang="en-GB" dirty="0" smtClean="0"/>
              <a:t>to declare a variable/array in shared memory</a:t>
            </a:r>
          </a:p>
          <a:p>
            <a:pPr lvl="1"/>
            <a:r>
              <a:rPr lang="en-GB" dirty="0" smtClean="0"/>
              <a:t>Data is shared between threads in a block</a:t>
            </a:r>
          </a:p>
          <a:p>
            <a:pPr lvl="1"/>
            <a:r>
              <a:rPr lang="en-GB" dirty="0" smtClean="0"/>
              <a:t>Not visible to threads in other blocks</a:t>
            </a:r>
          </a:p>
          <a:p>
            <a:endParaRPr lang="en-GB" dirty="0" smtClean="0"/>
          </a:p>
          <a:p>
            <a:r>
              <a:rPr lang="en-GB" dirty="0" smtClean="0"/>
              <a:t>Use </a:t>
            </a:r>
            <a:r>
              <a:rPr lang="en-GB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 smtClean="0">
                <a:solidFill>
                  <a:schemeClr val="accent6"/>
                </a:solidFill>
              </a:rPr>
              <a:t> </a:t>
            </a:r>
            <a:r>
              <a:rPr lang="en-GB" dirty="0" smtClean="0"/>
              <a:t>as a barrier</a:t>
            </a:r>
          </a:p>
          <a:p>
            <a:pPr lvl="1"/>
            <a:r>
              <a:rPr lang="en-GB" dirty="0" smtClean="0"/>
              <a:t>Use to prevent data hazards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 bwMode="auto">
          <a:xfrm>
            <a:off x="722313" y="4406900"/>
            <a:ext cx="5424862" cy="70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Hello World!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457609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6460655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9" name="Straight Connector 58"/>
          <p:cNvCxnSpPr/>
          <p:nvPr/>
        </p:nvCxnSpPr>
        <p:spPr>
          <a:xfrm>
            <a:off x="4435429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6795997" y="1296401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95997" y="1737803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95997" y="2179206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95997" y="2620608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95997" y="3062010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95997" y="3503412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95997" y="3944814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95997" y="4386217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AutoShape 14"/>
          <p:cNvSpPr>
            <a:spLocks noChangeArrowheads="1"/>
          </p:cNvSpPr>
          <p:nvPr/>
        </p:nvSpPr>
        <p:spPr bwMode="ltGray">
          <a:xfrm>
            <a:off x="6795997" y="4827621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360422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6459432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60655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59431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60655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60655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60655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60655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7" name="Straight Connector 76"/>
          <p:cNvCxnSpPr/>
          <p:nvPr/>
        </p:nvCxnSpPr>
        <p:spPr>
          <a:xfrm>
            <a:off x="6460655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</p:spTree>
    <p:extLst>
      <p:ext uri="{BB962C8B-B14F-4D97-AF65-F5344CB8AC3E}">
        <p14:creationId xmlns:p14="http://schemas.microsoft.com/office/powerpoint/2010/main" val="1879138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Managing the Device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39" y="1296401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39739" y="1737803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39739" y="2179206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39" y="2620608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39" y="3062010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39" y="3503412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auto">
          <a:xfrm>
            <a:off x="6739739" y="3944814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auto">
          <a:xfrm>
            <a:off x="6739739" y="4386217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auto">
          <a:xfrm>
            <a:off x="6739739" y="4827621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Coordinating Host &amp; Device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10" y="1600214"/>
            <a:ext cx="8795320" cy="4525963"/>
          </a:xfrm>
        </p:spPr>
        <p:txBody>
          <a:bodyPr/>
          <a:lstStyle/>
          <a:p>
            <a:r>
              <a:rPr lang="en-GB" dirty="0" smtClean="0"/>
              <a:t>Kernel launches are </a:t>
            </a:r>
            <a:r>
              <a:rPr lang="en-GB" dirty="0" smtClean="0">
                <a:solidFill>
                  <a:schemeClr val="accent6"/>
                </a:solidFill>
              </a:rPr>
              <a:t>asynchronous</a:t>
            </a:r>
          </a:p>
          <a:p>
            <a:pPr lvl="1"/>
            <a:r>
              <a:rPr lang="en-GB" dirty="0" smtClean="0"/>
              <a:t>Control returns to the CPU immediately</a:t>
            </a:r>
          </a:p>
          <a:p>
            <a:endParaRPr lang="en-GB" dirty="0"/>
          </a:p>
          <a:p>
            <a:r>
              <a:rPr lang="en-GB" dirty="0" smtClean="0"/>
              <a:t>CPU needs to synchronize before consuming the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02614"/>
              </p:ext>
            </p:extLst>
          </p:nvPr>
        </p:nvGraphicFramePr>
        <p:xfrm>
          <a:off x="521550" y="4329100"/>
          <a:ext cx="8513446" cy="2139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2813"/>
                <a:gridCol w="5700633"/>
              </a:tblGrid>
              <a:tr h="71120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cudaMemcpy</a:t>
                      </a:r>
                      <a:r>
                        <a:rPr lang="en-GB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GB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Blocks the CPU until the copy is complete</a:t>
                      </a:r>
                    </a:p>
                    <a:p>
                      <a:r>
                        <a:rPr lang="en-GB" sz="2000" dirty="0" smtClean="0"/>
                        <a:t>Copy begins when all preceding CUDA calls have completed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</a:tr>
              <a:tr h="412044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cudaMemcpyAsync</a:t>
                      </a:r>
                      <a:r>
                        <a:rPr lang="en-GB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GB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Asynchronous</a:t>
                      </a:r>
                      <a:r>
                        <a:rPr lang="en-GB" sz="2000" baseline="0" dirty="0" smtClean="0"/>
                        <a:t>, does not block the CPU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</a:tr>
              <a:tr h="412044">
                <a:tc>
                  <a:txBody>
                    <a:bodyPr/>
                    <a:lstStyle/>
                    <a:p>
                      <a:pPr marL="0" marR="0" indent="0" algn="l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cudaDeviceSynchronize</a:t>
                      </a:r>
                      <a:r>
                        <a:rPr lang="en-GB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GB" sz="16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Blocks the CPU until all preceding CUDA calls have</a:t>
                      </a:r>
                      <a:r>
                        <a:rPr lang="en-GB" sz="2000" baseline="0" dirty="0" smtClean="0"/>
                        <a:t> completed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Reporting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All CUDA API calls return an error code (</a:t>
            </a:r>
            <a:r>
              <a:rPr lang="en-GB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Error in the API call itself</a:t>
            </a:r>
            <a:endParaRPr lang="en-GB" dirty="0"/>
          </a:p>
          <a:p>
            <a:pPr marL="571454" lvl="1" indent="0">
              <a:buNone/>
            </a:pPr>
            <a:r>
              <a:rPr lang="en-GB" dirty="0" smtClean="0"/>
              <a:t>	OR</a:t>
            </a:r>
          </a:p>
          <a:p>
            <a:pPr lvl="1"/>
            <a:r>
              <a:rPr lang="en-GB" dirty="0" smtClean="0"/>
              <a:t>Error in an earlier asynchronous operation (e.g. kernel)</a:t>
            </a:r>
          </a:p>
          <a:p>
            <a:endParaRPr lang="en-GB" dirty="0"/>
          </a:p>
          <a:p>
            <a:r>
              <a:rPr lang="en-GB" dirty="0" smtClean="0"/>
              <a:t>Get the error code for the last error:</a:t>
            </a:r>
          </a:p>
          <a:p>
            <a:pPr marL="571454" lvl="1" indent="0">
              <a:buNone/>
            </a:pP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cudaGetLastError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(void)</a:t>
            </a:r>
            <a:endParaRPr lang="en-GB" sz="3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Get a string to describe the error:</a:t>
            </a:r>
          </a:p>
          <a:p>
            <a:pPr marL="571454" lvl="1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GB" sz="19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cudaGetErrorString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GB" sz="3300" dirty="0" smtClean="0"/>
          </a:p>
          <a:p>
            <a:pPr marL="571454" lvl="1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cudaGetErrorString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cudaGetLastError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()));</a:t>
            </a:r>
            <a:endParaRPr lang="en-GB" sz="1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Device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14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Application can query and select GPUs</a:t>
            </a:r>
          </a:p>
          <a:p>
            <a:pPr marL="571454" lvl="1" indent="0">
              <a:buNone/>
            </a:pPr>
            <a:r>
              <a:rPr lang="en-GB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cudaGetDeviceCount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*count)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device)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*device)</a:t>
            </a:r>
          </a:p>
          <a:p>
            <a:pPr marL="571454" lvl="1" indent="0">
              <a:buNone/>
            </a:pPr>
            <a:r>
              <a:rPr lang="en-GB" sz="1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cudaGetDeviceProperties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cudaDeviceProp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*prop,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device)</a:t>
            </a:r>
          </a:p>
          <a:p>
            <a:pPr lvl="1"/>
            <a:endParaRPr lang="en-GB" dirty="0"/>
          </a:p>
          <a:p>
            <a:r>
              <a:rPr lang="en-GB" dirty="0" smtClean="0"/>
              <a:t>Multiple threads can share a device</a:t>
            </a:r>
          </a:p>
          <a:p>
            <a:pPr lvl="1"/>
            <a:endParaRPr lang="en-GB" dirty="0"/>
          </a:p>
          <a:p>
            <a:r>
              <a:rPr lang="en-GB" dirty="0" smtClean="0"/>
              <a:t>A single thread can manage multiple devices</a:t>
            </a:r>
          </a:p>
          <a:p>
            <a:pPr marL="571454" lvl="1" indent="0">
              <a:buNone/>
            </a:pPr>
            <a:r>
              <a:rPr lang="en-GB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b="1" dirty="0" smtClean="0"/>
              <a:t> </a:t>
            </a:r>
            <a:r>
              <a:rPr lang="en-GB" sz="2600" dirty="0" smtClean="0"/>
              <a:t>to select current device</a:t>
            </a:r>
            <a:endParaRPr lang="en-GB" dirty="0" smtClean="0"/>
          </a:p>
          <a:p>
            <a:pPr marL="571454" lvl="1" indent="0">
              <a:buNone/>
            </a:pPr>
            <a:r>
              <a:rPr lang="en-GB" sz="1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b="1" dirty="0" smtClean="0"/>
              <a:t> </a:t>
            </a:r>
            <a:r>
              <a:rPr lang="en-GB" sz="2600" dirty="0" smtClean="0"/>
              <a:t>for peer-to-peer copies</a:t>
            </a:r>
            <a:r>
              <a:rPr lang="en-GB" sz="2600" baseline="30000" dirty="0" smtClean="0"/>
              <a:t>✝</a:t>
            </a:r>
            <a:endParaRPr lang="en-GB" sz="2600" baseline="30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642230" y="6229312"/>
            <a:ext cx="2472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sz="1200" baseline="30000" dirty="0" smtClean="0"/>
              <a:t>✝</a:t>
            </a:r>
            <a:r>
              <a:rPr lang="en-US" sz="1200" dirty="0" smtClean="0">
                <a:latin typeface="Trebuchet MS" pitchFamily="34" charset="0"/>
              </a:rPr>
              <a:t> requires OS and device support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4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CUDA C/C++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we learned?</a:t>
            </a:r>
          </a:p>
          <a:p>
            <a:pPr lvl="1"/>
            <a:r>
              <a:rPr lang="en-GB" dirty="0" smtClean="0"/>
              <a:t>Write and launch CUDA C/C++ kernels</a:t>
            </a:r>
          </a:p>
          <a:p>
            <a:pPr lvl="2"/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b="1" dirty="0" smtClean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 smtClean="0"/>
              <a:t>, 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dirty="0" smtClean="0"/>
              <a:t>, 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&lt;&lt;&lt;&gt;&gt;&gt;</a:t>
            </a:r>
          </a:p>
          <a:p>
            <a:pPr lvl="1"/>
            <a:r>
              <a:rPr lang="en-GB" dirty="0" smtClean="0"/>
              <a:t>Manage GPU memory</a:t>
            </a:r>
          </a:p>
          <a:p>
            <a:pPr lvl="2"/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 smtClean="0"/>
              <a:t>, 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 smtClean="0"/>
              <a:t>, 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 smtClean="0"/>
          </a:p>
          <a:p>
            <a:pPr lvl="1"/>
            <a:r>
              <a:rPr lang="en-GB" dirty="0" smtClean="0"/>
              <a:t>Manage communication and synchronization</a:t>
            </a:r>
          </a:p>
          <a:p>
            <a:pPr lvl="2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shared__</a:t>
            </a:r>
            <a:r>
              <a:rPr lang="en-GB" b="1" dirty="0" smtClean="0"/>
              <a:t>,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cudaMemcpyAsync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 smtClean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cudaDeviceSynchronize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 Capability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The </a:t>
            </a:r>
            <a:r>
              <a:rPr lang="en-GB" sz="2000" b="1" dirty="0" smtClean="0">
                <a:solidFill>
                  <a:schemeClr val="accent6"/>
                </a:solidFill>
              </a:rPr>
              <a:t>compute capability </a:t>
            </a:r>
            <a:r>
              <a:rPr lang="en-GB" sz="2000" dirty="0" smtClean="0"/>
              <a:t>of a device describes its architecture, e.g.</a:t>
            </a:r>
          </a:p>
          <a:p>
            <a:pPr lvl="1"/>
            <a:r>
              <a:rPr lang="en-GB" sz="1800" dirty="0" smtClean="0"/>
              <a:t>Number of registers</a:t>
            </a:r>
          </a:p>
          <a:p>
            <a:pPr lvl="1"/>
            <a:r>
              <a:rPr lang="en-GB" sz="1800" dirty="0" smtClean="0"/>
              <a:t>Sizes of memories</a:t>
            </a:r>
          </a:p>
          <a:p>
            <a:pPr lvl="1"/>
            <a:r>
              <a:rPr lang="en-GB" sz="1800" dirty="0" smtClean="0"/>
              <a:t>Features &amp; capabilities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31540" y="6002713"/>
            <a:ext cx="8368771" cy="84666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following presentations concentrate on Fermi devices</a:t>
            </a:r>
          </a:p>
          <a:p>
            <a:pPr lvl="1"/>
            <a:r>
              <a:rPr lang="en-GB" dirty="0"/>
              <a:t>Compute Capability &gt;= </a:t>
            </a:r>
            <a:r>
              <a:rPr lang="en-GB" dirty="0" smtClean="0"/>
              <a:t>2.0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27517"/>
              </p:ext>
            </p:extLst>
          </p:nvPr>
        </p:nvGraphicFramePr>
        <p:xfrm>
          <a:off x="656565" y="3023955"/>
          <a:ext cx="7800867" cy="29114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12646"/>
                <a:gridCol w="5070416"/>
                <a:gridCol w="1417805"/>
              </a:tblGrid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Compute Capability</a:t>
                      </a:r>
                      <a:endParaRPr lang="en-GB" sz="1800" b="1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Selected Features</a:t>
                      </a:r>
                      <a:br>
                        <a:rPr lang="en-GB" sz="1800" dirty="0" smtClean="0"/>
                      </a:br>
                      <a:r>
                        <a:rPr lang="en-GB" sz="1800" dirty="0" smtClean="0"/>
                        <a:t>(see CUDA C Programming Guide for complete list)</a:t>
                      </a:r>
                      <a:endParaRPr lang="en-GB" sz="1800" b="0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Tesla models</a:t>
                      </a:r>
                      <a:endParaRPr lang="en-GB" sz="1800" b="1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1.0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Fundamental CUDA support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870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1.3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Double precision, improved</a:t>
                      </a:r>
                      <a:r>
                        <a:rPr lang="en-GB" sz="1800" baseline="0" dirty="0" smtClean="0"/>
                        <a:t> memory accesses, a</a:t>
                      </a:r>
                      <a:r>
                        <a:rPr lang="en-GB" sz="1800" dirty="0" smtClean="0"/>
                        <a:t>tomics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10-series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2.0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Caches,</a:t>
                      </a:r>
                      <a:r>
                        <a:rPr lang="en-GB" sz="1800" baseline="0" dirty="0" smtClean="0"/>
                        <a:t> f</a:t>
                      </a:r>
                      <a:r>
                        <a:rPr lang="en-GB" sz="1800" dirty="0" smtClean="0"/>
                        <a:t>used multiply-add, 3D grids, surfaces, ECC, P2P,</a:t>
                      </a:r>
                      <a:br>
                        <a:rPr lang="en-GB" sz="1800" dirty="0" smtClean="0"/>
                      </a:br>
                      <a:r>
                        <a:rPr lang="en-GB" sz="1800" dirty="0" smtClean="0"/>
                        <a:t>concurrent kernels/copies, function pointers, recursion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20-series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Dimensions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78681"/>
            <a:ext cx="4391980" cy="4725458"/>
          </a:xfrm>
        </p:spPr>
        <p:txBody>
          <a:bodyPr>
            <a:normAutofit lnSpcReduction="10000"/>
          </a:bodyPr>
          <a:lstStyle/>
          <a:p>
            <a:pPr marL="342874" lvl="1">
              <a:buSzPct val="100000"/>
            </a:pPr>
            <a:r>
              <a:rPr lang="en-GB" dirty="0"/>
              <a:t>A kernel is launched as a grid of blocks of </a:t>
            </a:r>
            <a:r>
              <a:rPr lang="en-GB" dirty="0" smtClean="0"/>
              <a:t>threads</a:t>
            </a:r>
          </a:p>
          <a:p>
            <a:pPr marL="800036" lvl="2"/>
            <a:r>
              <a:rPr lang="en-GB" dirty="0" err="1"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GB" dirty="0" smtClean="0"/>
              <a:t> are 3D</a:t>
            </a:r>
          </a:p>
          <a:p>
            <a:pPr marL="800036" lvl="2"/>
            <a:r>
              <a:rPr lang="en-GB" dirty="0" smtClean="0"/>
              <a:t>We showed only one dimension (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GB" dirty="0" smtClean="0"/>
              <a:t>)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Built-in variables: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threadIdx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blockIdx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blockDim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gridDim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4391980" y="1207353"/>
            <a:ext cx="3487888" cy="2977384"/>
          </a:xfrm>
          <a:prstGeom prst="roundRect">
            <a:avLst>
              <a:gd name="adj" fmla="val 2334"/>
            </a:avLst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767023" y="1921908"/>
            <a:ext cx="2887821" cy="2128573"/>
          </a:xfrm>
          <a:prstGeom prst="roundRect">
            <a:avLst>
              <a:gd name="adj" fmla="val 3356"/>
            </a:avLst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Grid 1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42064" y="2242955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(0,0,0)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29652" y="2242955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(1,0,0)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17239" y="2242955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(2,0,0)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929652" y="3110250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(1,1,0)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717239" y="3110250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(2,1,0)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767024" y="3107565"/>
            <a:ext cx="375043" cy="1000111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2" name="Straight Connector 41"/>
          <p:cNvCxnSpPr/>
          <p:nvPr/>
        </p:nvCxnSpPr>
        <p:spPr>
          <a:xfrm>
            <a:off x="5755334" y="3107565"/>
            <a:ext cx="1486963" cy="1000111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 flipH="1">
            <a:off x="4729519" y="3707632"/>
            <a:ext cx="440308" cy="2232438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4" name="Straight Connector 43"/>
          <p:cNvCxnSpPr/>
          <p:nvPr/>
        </p:nvCxnSpPr>
        <p:spPr>
          <a:xfrm>
            <a:off x="5755334" y="3707632"/>
            <a:ext cx="1486963" cy="2300256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sp>
        <p:nvSpPr>
          <p:cNvPr id="45" name="Rounded Rectangle 44"/>
          <p:cNvSpPr/>
          <p:nvPr/>
        </p:nvSpPr>
        <p:spPr>
          <a:xfrm>
            <a:off x="5142064" y="3110250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(0,1,0)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692014" y="4239435"/>
            <a:ext cx="2625293" cy="1875103"/>
          </a:xfrm>
          <a:prstGeom prst="roundRect">
            <a:avLst>
              <a:gd name="adj" fmla="val 3238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(1,1,0)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51282"/>
              </p:ext>
            </p:extLst>
          </p:nvPr>
        </p:nvGraphicFramePr>
        <p:xfrm>
          <a:off x="4823279" y="4580765"/>
          <a:ext cx="2362765" cy="2133600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AAAAAA">
                        <a:tint val="50000"/>
                        <a:satMod val="300000"/>
                      </a:srgbClr>
                    </a:gs>
                    <a:gs pos="35000">
                      <a:srgbClr val="AAAAAA">
                        <a:tint val="37000"/>
                        <a:satMod val="300000"/>
                      </a:srgbClr>
                    </a:gs>
                    <a:gs pos="100000">
                      <a:srgbClr val="AAAAAA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472553"/>
                <a:gridCol w="472553"/>
                <a:gridCol w="472553"/>
                <a:gridCol w="472553"/>
                <a:gridCol w="472553"/>
              </a:tblGrid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(0,0,0)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(1,0,0)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(0,1,0)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(1,1,0)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(0,2,0)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(1,2,0)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Textures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Read-only object</a:t>
            </a:r>
          </a:p>
          <a:p>
            <a:pPr lvl="1"/>
            <a:r>
              <a:rPr lang="en-GB" dirty="0" smtClean="0"/>
              <a:t>Dedicated cache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Dedicated filtering hardware</a:t>
            </a:r>
          </a:p>
          <a:p>
            <a:pPr marL="571454" lvl="1" indent="0">
              <a:buNone/>
            </a:pPr>
            <a:r>
              <a:rPr lang="en-GB" dirty="0" smtClean="0"/>
              <a:t>(Linear, bilinear, </a:t>
            </a:r>
            <a:r>
              <a:rPr lang="en-GB" dirty="0" err="1" smtClean="0"/>
              <a:t>trilinear</a:t>
            </a:r>
            <a:r>
              <a:rPr lang="en-GB" dirty="0" smtClean="0"/>
              <a:t>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Addressable as 1D, 2D or 3D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Out-of-bounds address handling</a:t>
            </a:r>
          </a:p>
          <a:p>
            <a:pPr marL="571454" lvl="1" indent="0">
              <a:buNone/>
            </a:pPr>
            <a:r>
              <a:rPr lang="en-GB" dirty="0" smtClean="0"/>
              <a:t>(Wrap, clamp)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 bwMode="auto">
          <a:xfrm>
            <a:off x="5580518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0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6142892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1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6727957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2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7358027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3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713567" y="1930740"/>
            <a:ext cx="2400267" cy="1600178"/>
          </a:xfrm>
          <a:prstGeom prst="roundRect">
            <a:avLst>
              <a:gd name="adj" fmla="val 2557"/>
            </a:avLst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13634" y="1930740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7513767" y="1930740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5713567" y="2730828"/>
            <a:ext cx="240026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9" name="Oval 58"/>
          <p:cNvSpPr/>
          <p:nvPr/>
        </p:nvSpPr>
        <p:spPr>
          <a:xfrm>
            <a:off x="7101222" y="2180767"/>
            <a:ext cx="225025" cy="300033"/>
          </a:xfrm>
          <a:prstGeom prst="ellipse">
            <a:avLst/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413534" y="175452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0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5420243" y="2519608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1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5413534" y="3338990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2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201122" y="2580812"/>
            <a:ext cx="225025" cy="300033"/>
          </a:xfrm>
          <a:prstGeom prst="ellipse">
            <a:avLst/>
          </a:prstGeom>
          <a:gradFill rotWithShape="1">
            <a:gsLst>
              <a:gs pos="0">
                <a:srgbClr val="33CCCC">
                  <a:shade val="51000"/>
                  <a:satMod val="130000"/>
                </a:srgbClr>
              </a:gs>
              <a:gs pos="80000">
                <a:srgbClr val="33CCCC">
                  <a:shade val="93000"/>
                  <a:satMod val="130000"/>
                </a:srgbClr>
              </a:gs>
              <a:gs pos="100000">
                <a:srgbClr val="33CCCC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3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7898087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4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913701" y="1930740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6" name="TextBox 65"/>
          <p:cNvSpPr txBox="1"/>
          <p:nvPr/>
        </p:nvSpPr>
        <p:spPr bwMode="auto">
          <a:xfrm>
            <a:off x="8037385" y="2713232"/>
            <a:ext cx="121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rebuchet MS" pitchFamily="34" charset="0"/>
              </a:rPr>
              <a:t>(2.5, 0.5)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8037385" y="3123601"/>
            <a:ext cx="121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Trebuchet MS" pitchFamily="34" charset="0"/>
              </a:rPr>
              <a:t>(1.0, 1.0)</a:t>
            </a:r>
          </a:p>
        </p:txBody>
      </p:sp>
      <p:cxnSp>
        <p:nvCxnSpPr>
          <p:cNvPr id="68" name="Straight Connector 67"/>
          <p:cNvCxnSpPr>
            <a:stCxn id="59" idx="5"/>
            <a:endCxn id="66" idx="1"/>
          </p:cNvCxnSpPr>
          <p:nvPr/>
        </p:nvCxnSpPr>
        <p:spPr>
          <a:xfrm>
            <a:off x="7293293" y="2436861"/>
            <a:ext cx="744092" cy="461037"/>
          </a:xfrm>
          <a:prstGeom prst="line">
            <a:avLst/>
          </a:prstGeom>
          <a:noFill/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9" name="Straight Connector 68"/>
          <p:cNvCxnSpPr>
            <a:stCxn id="63" idx="5"/>
            <a:endCxn id="67" idx="1"/>
          </p:cNvCxnSpPr>
          <p:nvPr/>
        </p:nvCxnSpPr>
        <p:spPr>
          <a:xfrm>
            <a:off x="6393193" y="2836906"/>
            <a:ext cx="1644192" cy="471361"/>
          </a:xfrm>
          <a:prstGeom prst="line">
            <a:avLst/>
          </a:prstGeom>
          <a:noFill/>
          <a:ln w="9525" cap="flat" cmpd="sng" algn="ctr">
            <a:solidFill>
              <a:srgbClr val="33CCCC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we skipped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skipped some details, you can learn more:</a:t>
            </a:r>
          </a:p>
          <a:p>
            <a:pPr lvl="1"/>
            <a:r>
              <a:rPr lang="en-GB" dirty="0" smtClean="0"/>
              <a:t>CUDA Programming Guide</a:t>
            </a:r>
          </a:p>
          <a:p>
            <a:pPr lvl="1"/>
            <a:r>
              <a:rPr lang="en-GB" dirty="0" smtClean="0"/>
              <a:t>CUDA Zone – tools, training, webinars and more</a:t>
            </a:r>
          </a:p>
          <a:p>
            <a:pPr marL="1088937" lvl="2" indent="0">
              <a:buNone/>
            </a:pPr>
            <a:r>
              <a:rPr lang="en-GB" dirty="0" smtClean="0">
                <a:solidFill>
                  <a:schemeClr val="accent6"/>
                </a:solidFill>
              </a:rPr>
              <a:t>developer.nvidia.com/</a:t>
            </a:r>
            <a:r>
              <a:rPr lang="en-GB" dirty="0" err="1" smtClean="0">
                <a:solidFill>
                  <a:schemeClr val="accent6"/>
                </a:solidFill>
              </a:rPr>
              <a:t>cuda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endParaRPr lang="en-GB" dirty="0" smtClean="0"/>
          </a:p>
          <a:p>
            <a:r>
              <a:rPr lang="en-GB" dirty="0" smtClean="0"/>
              <a:t>Need a quick primer for later:</a:t>
            </a:r>
          </a:p>
          <a:p>
            <a:pPr lvl="1"/>
            <a:r>
              <a:rPr lang="en-GB" dirty="0" smtClean="0"/>
              <a:t>Multi-dimensional indexing</a:t>
            </a:r>
          </a:p>
          <a:p>
            <a:pPr lvl="1"/>
            <a:r>
              <a:rPr lang="en-GB" dirty="0" smtClean="0"/>
              <a:t>Textures</a:t>
            </a:r>
          </a:p>
          <a:p>
            <a:pPr marL="1088937" lvl="2" indent="0">
              <a:buNone/>
            </a:pPr>
            <a:endParaRPr lang="en-GB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6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Heterogeneous Computing</a:t>
            </a:r>
            <a:endParaRPr lang="en-GB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732" y="1599850"/>
            <a:ext cx="8368771" cy="19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Terminology:</a:t>
            </a:r>
          </a:p>
          <a:p>
            <a:pPr marL="914328" marR="0" lvl="1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</a:rPr>
              <a:t>Host</a:t>
            </a: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The CPU and its memory (host memory)</a:t>
            </a:r>
          </a:p>
          <a:p>
            <a:pPr marL="914328" marR="0" lvl="1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</a:rPr>
              <a:t>Device</a:t>
            </a: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The GPU and its memory (device memory)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</a:endParaRPr>
          </a:p>
        </p:txBody>
      </p:sp>
      <p:pic>
        <p:nvPicPr>
          <p:cNvPr id="18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971" y="3969060"/>
            <a:ext cx="2239935" cy="1942139"/>
          </a:xfrm>
          <a:prstGeom prst="rect">
            <a:avLst/>
          </a:prstGeom>
          <a:noFill/>
        </p:spPr>
      </p:pic>
      <p:pic>
        <p:nvPicPr>
          <p:cNvPr id="1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1632" y="3969060"/>
            <a:ext cx="2219592" cy="17055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 bwMode="auto">
          <a:xfrm>
            <a:off x="2242325" y="5911198"/>
            <a:ext cx="712046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</a:rPr>
              <a:t>Host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6514740" y="5911198"/>
            <a:ext cx="970129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</a:rPr>
              <a:t>Device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Heterogeneous Computing</a:t>
            </a:r>
            <a:endParaRPr lang="en-GB" dirty="0"/>
          </a:p>
        </p:txBody>
      </p:sp>
      <p:sp>
        <p:nvSpPr>
          <p:cNvPr id="100" name="Folded Corner 99"/>
          <p:cNvSpPr/>
          <p:nvPr/>
        </p:nvSpPr>
        <p:spPr>
          <a:xfrm>
            <a:off x="1016605" y="1538791"/>
            <a:ext cx="1912713" cy="4500499"/>
          </a:xfrm>
          <a:prstGeom prst="foldedCorner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#include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iostream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#include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&lt;algorithm&gt;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using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namespace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          1024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RADIUS    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BLOCK_SIZE 16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__global__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stencil_1d(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*in,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*out)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__shared__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temp[BLOCK_SIZE + 2 * RADIUS];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blockDim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Read input elements into shared memory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 RADIUS)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RADIUS]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RADIUS];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BLOCK_SIZE]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BLOCK_SIZE];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Synchronize (ensure all the data is available)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syncthreads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the stencil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result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offset = -RADIUS ; offset &lt;= RADIUS ; offset++)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result += 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offset];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Store the result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out[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= result;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*x,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(x, n, 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main(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*in, *out;             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host copies of a, b,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*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         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device copies of a, b,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size = (N + 2*RADIUS) *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sizeof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space for host copies and setup values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in  =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*)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(size);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(in,  N + 2*RADIUS);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out =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*)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(size);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(out, N + 2*RADIUS);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space for device copies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**)&amp;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size);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**)&amp;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size);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Copy to device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in, 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cudaMemcpyHostToDevice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out,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cudaMemcpyHostToDevice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Launch stencil_1d() kernel on GPU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stencil_1d&lt;&lt;&lt;N/BLOCK_SIZE,BLOCK_SIZE&gt;&gt;&gt;(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Copy result back to host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(out,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cudaMemcpyDeviceToHost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Cleanup</a:t>
            </a: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free(in); free(out);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cudaFree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cudaFree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return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ight Brace 100"/>
          <p:cNvSpPr/>
          <p:nvPr/>
        </p:nvSpPr>
        <p:spPr>
          <a:xfrm>
            <a:off x="2986451" y="4089074"/>
            <a:ext cx="75008" cy="110012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Right Brace 101"/>
          <p:cNvSpPr/>
          <p:nvPr/>
        </p:nvSpPr>
        <p:spPr>
          <a:xfrm>
            <a:off x="2998524" y="5489228"/>
            <a:ext cx="62935" cy="450051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Right Brace 102"/>
          <p:cNvSpPr/>
          <p:nvPr/>
        </p:nvSpPr>
        <p:spPr>
          <a:xfrm>
            <a:off x="2986451" y="5189196"/>
            <a:ext cx="75008" cy="30003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3128690" y="4416851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serial code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128691" y="5116928"/>
            <a:ext cx="15359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parallel code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128690" y="5491970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serial code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86451" y="2161119"/>
            <a:ext cx="75008" cy="1627920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3128690" y="2769895"/>
            <a:ext cx="1255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parallel </a:t>
            </a:r>
            <a:r>
              <a:rPr lang="en-GB" dirty="0" err="1" smtClean="0">
                <a:latin typeface="Trebuchet MS" pitchFamily="34" charset="0"/>
              </a:rPr>
              <a:t>fn</a:t>
            </a:r>
            <a:endParaRPr lang="en-GB" dirty="0" smtClean="0">
              <a:latin typeface="Trebuchet MS" pitchFamily="34" charset="0"/>
            </a:endParaRPr>
          </a:p>
        </p:txBody>
      </p:sp>
      <p:pic>
        <p:nvPicPr>
          <p:cNvPr id="109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328" y="1538790"/>
            <a:ext cx="1107723" cy="1107824"/>
          </a:xfrm>
          <a:prstGeom prst="rect">
            <a:avLst/>
          </a:prstGeom>
          <a:noFill/>
        </p:spPr>
      </p:pic>
      <p:sp>
        <p:nvSpPr>
          <p:cNvPr id="110" name="Freeform 109"/>
          <p:cNvSpPr/>
          <p:nvPr/>
        </p:nvSpPr>
        <p:spPr>
          <a:xfrm>
            <a:off x="6712081" y="1692224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032449" y="2988083"/>
            <a:ext cx="1217937" cy="800956"/>
            <a:chOff x="7881458" y="2545259"/>
            <a:chExt cx="1461524" cy="720860"/>
          </a:xfrm>
        </p:grpSpPr>
        <p:sp>
          <p:nvSpPr>
            <p:cNvPr id="112" name="Freeform 111"/>
            <p:cNvSpPr/>
            <p:nvPr/>
          </p:nvSpPr>
          <p:spPr>
            <a:xfrm>
              <a:off x="788145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93338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798531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803724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814110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824496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834881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850460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866039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808917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819303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829689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840074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855653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71232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881618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92003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902389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845267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860846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876425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886810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897196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907582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912775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917968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923160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3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4383" y="2923864"/>
            <a:ext cx="957612" cy="864404"/>
          </a:xfrm>
          <a:prstGeom prst="rect">
            <a:avLst/>
          </a:prstGeom>
          <a:noFill/>
        </p:spPr>
      </p:pic>
      <p:pic>
        <p:nvPicPr>
          <p:cNvPr id="140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328" y="4481416"/>
            <a:ext cx="1107723" cy="1107824"/>
          </a:xfrm>
          <a:prstGeom prst="rect">
            <a:avLst/>
          </a:prstGeom>
          <a:noFill/>
        </p:spPr>
      </p:pic>
      <p:sp>
        <p:nvSpPr>
          <p:cNvPr id="141" name="Freeform 140"/>
          <p:cNvSpPr/>
          <p:nvPr/>
        </p:nvSpPr>
        <p:spPr>
          <a:xfrm>
            <a:off x="6712081" y="4634850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4299096" y="2238869"/>
            <a:ext cx="2129083" cy="2177982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3" name="Straight Arrow Connector 142"/>
          <p:cNvCxnSpPr/>
          <p:nvPr/>
        </p:nvCxnSpPr>
        <p:spPr>
          <a:xfrm flipV="1">
            <a:off x="4572000" y="3788268"/>
            <a:ext cx="1414784" cy="1400928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4" name="Straight Arrow Connector 143"/>
          <p:cNvCxnSpPr/>
          <p:nvPr/>
        </p:nvCxnSpPr>
        <p:spPr>
          <a:xfrm flipV="1">
            <a:off x="4438664" y="5116929"/>
            <a:ext cx="2026526" cy="559707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5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/>
      <p:bldP spid="105" grpId="0"/>
      <p:bldP spid="106" grpId="0"/>
      <p:bldP spid="107" grpId="0" animBg="1"/>
      <p:bldP spid="108" grpId="0"/>
      <p:bldP spid="110" grpId="0" animBg="1"/>
      <p:bldP spid="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0"/>
            <a:ext cx="41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input data from CPU memory to GPU memory</a:t>
            </a:r>
          </a:p>
        </p:txBody>
      </p:sp>
      <p:pic>
        <p:nvPicPr>
          <p:cNvPr id="133123" name="Picture 3" descr="\\europa\USB_Storage\Parallel programming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pic>
        <p:nvPicPr>
          <p:cNvPr id="133124" name="Picture 4" descr="\\europa\USB_Storage\Parallel programming (CPU)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sp>
        <p:nvSpPr>
          <p:cNvPr id="124" name="Left-Right Arrow 123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2" name="Bent Arrow 131"/>
          <p:cNvSpPr/>
          <p:nvPr/>
        </p:nvSpPr>
        <p:spPr>
          <a:xfrm rot="5400000">
            <a:off x="3202528" y="2278193"/>
            <a:ext cx="2949997" cy="363143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theme/theme1.xml><?xml version="1.0" encoding="utf-8"?>
<a:theme xmlns:a="http://schemas.openxmlformats.org/drawingml/2006/main" name="NVIDIA_Developer_Curriculum_4x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E50FE4E83134C8518AD921FB0A4A5" ma:contentTypeVersion="0" ma:contentTypeDescription="Create a new document." ma:contentTypeScope="" ma:versionID="5e4399a53672ba32467c4ab61950bd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69518ED-EBA0-4E1B-8758-A78F00C8C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BA93D17-D153-49A4-9FCE-3B810FBC70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64BF7E-7044-494D-AD07-F09143F3B43B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59469</TotalTime>
  <Words>2867</Words>
  <Application>Microsoft Office PowerPoint</Application>
  <PresentationFormat>On-screen Show (4:3)</PresentationFormat>
  <Paragraphs>1012</Paragraphs>
  <Slides>68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NVIDIA_Developer_Curriculum_4x3_Theme</vt:lpstr>
      <vt:lpstr>CUDA C/C++ BASICS</vt:lpstr>
      <vt:lpstr>What is CUDA?</vt:lpstr>
      <vt:lpstr>Introduction to CUDA C/C++</vt:lpstr>
      <vt:lpstr>Prerequisites</vt:lpstr>
      <vt:lpstr>PowerPoint Presentation</vt:lpstr>
      <vt:lpstr>PowerPoint Presentation</vt:lpstr>
      <vt:lpstr>Heterogeneous Computing</vt:lpstr>
      <vt:lpstr>Heterogeneous Computing</vt:lpstr>
      <vt:lpstr>Simple Processing Flow</vt:lpstr>
      <vt:lpstr>Simple Processing Flow</vt:lpstr>
      <vt:lpstr>Simple Processing Flow</vt:lpstr>
      <vt:lpstr>Hello World!</vt:lpstr>
      <vt:lpstr>Hello World! with Device Code</vt:lpstr>
      <vt:lpstr>Hello World! with Device Code</vt:lpstr>
      <vt:lpstr>Hello World! with Device COde</vt:lpstr>
      <vt:lpstr>Hello World! with Device Code</vt:lpstr>
      <vt:lpstr>Parallel Programming in CUDA C/C++</vt:lpstr>
      <vt:lpstr>Addition on the Device</vt:lpstr>
      <vt:lpstr>Addition on the Device</vt:lpstr>
      <vt:lpstr>Memory Management</vt:lpstr>
      <vt:lpstr>Addition on the Device: add()</vt:lpstr>
      <vt:lpstr>Addition on the Device: main()</vt:lpstr>
      <vt:lpstr>Addition on the Device: main()</vt:lpstr>
      <vt:lpstr>PowerPoint Presentation</vt:lpstr>
      <vt:lpstr>Moving to Parallel</vt:lpstr>
      <vt:lpstr>Vector Addition on the Device</vt:lpstr>
      <vt:lpstr>Vector Addition on the Device</vt:lpstr>
      <vt:lpstr>Vector Addition on the Device: add()</vt:lpstr>
      <vt:lpstr>Vector Addition on the Device: main()</vt:lpstr>
      <vt:lpstr>Vector Addition on the Device: main()</vt:lpstr>
      <vt:lpstr>Review (1 of 2)</vt:lpstr>
      <vt:lpstr>Review (2 of 2)</vt:lpstr>
      <vt:lpstr>PowerPoint Presentation</vt:lpstr>
      <vt:lpstr>CUDA Threads</vt:lpstr>
      <vt:lpstr>Vector Addition Using Threads: main()</vt:lpstr>
      <vt:lpstr>Vector Addition Using Threads: main()</vt:lpstr>
      <vt:lpstr>PowerPoint Presentation</vt:lpstr>
      <vt:lpstr>Combining Blocks and Threads</vt:lpstr>
      <vt:lpstr>Indexing Arrays with Blocks and Threads</vt:lpstr>
      <vt:lpstr>Indexing Arrays: Example</vt:lpstr>
      <vt:lpstr>Vector Addition with Blocks and Threads</vt:lpstr>
      <vt:lpstr>Addition with Blocks and Threads: main()</vt:lpstr>
      <vt:lpstr>Addition with Blocks and Threads: main()</vt:lpstr>
      <vt:lpstr>Handling Arbitrary Vector Sizes</vt:lpstr>
      <vt:lpstr>Why Bother with Threads?</vt:lpstr>
      <vt:lpstr>Review</vt:lpstr>
      <vt:lpstr>PowerPoint Presentation</vt:lpstr>
      <vt:lpstr>1D Stencil</vt:lpstr>
      <vt:lpstr>Implementing Within a Block</vt:lpstr>
      <vt:lpstr>Sharing Data Between Threads</vt:lpstr>
      <vt:lpstr>Implementing With Shared Memory</vt:lpstr>
      <vt:lpstr>PowerPoint Presentation</vt:lpstr>
      <vt:lpstr>Stencil Kernel</vt:lpstr>
      <vt:lpstr>Data Race!</vt:lpstr>
      <vt:lpstr>__syncthreads()</vt:lpstr>
      <vt:lpstr>Stencil Kernel</vt:lpstr>
      <vt:lpstr>Stencil Kernel</vt:lpstr>
      <vt:lpstr>Review (1 of 2)</vt:lpstr>
      <vt:lpstr>Review (2 of 2)</vt:lpstr>
      <vt:lpstr>PowerPoint Presentation</vt:lpstr>
      <vt:lpstr>Coordinating Host &amp; Device</vt:lpstr>
      <vt:lpstr>Reporting Errors</vt:lpstr>
      <vt:lpstr>Device Management</vt:lpstr>
      <vt:lpstr>Introduction to CUDA C/C++</vt:lpstr>
      <vt:lpstr>Compute Capability</vt:lpstr>
      <vt:lpstr>IDs and Dimensions</vt:lpstr>
      <vt:lpstr>Textures</vt:lpstr>
      <vt:lpstr>Topics we skipped</vt:lpstr>
    </vt:vector>
  </TitlesOfParts>
  <Company>NVIDIA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Introduction to CUDA C Programming</dc:title>
  <dc:creator>NVIDIA</dc:creator>
  <cp:lastModifiedBy>Windows User</cp:lastModifiedBy>
  <cp:revision>1667</cp:revision>
  <dcterms:created xsi:type="dcterms:W3CDTF">2008-09-02T20:19:23Z</dcterms:created>
  <dcterms:modified xsi:type="dcterms:W3CDTF">2013-04-19T17:53:24Z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0x0101003FAE50FE4E83134C8518AD921FB0A4A5</vt:lpwstr>
  </property>
  <property fmtid="{D5CDD505-2E9C-101B-9397-08002B2CF9AE}" pid="4" name="Security0">
    <vt:lpwstr>Public</vt:lpwstr>
  </property>
  <property fmtid="{D5CDD505-2E9C-101B-9397-08002B2CF9AE}" pid="5" name="Description0">
    <vt:lpwstr>CUDA Toolkit 4.0 Overview</vt:lpwstr>
  </property>
</Properties>
</file>