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5" r:id="rId3"/>
    <p:sldMasterId id="2147483677" r:id="rId4"/>
    <p:sldMasterId id="2147483681" r:id="rId5"/>
    <p:sldMasterId id="2147483679" r:id="rId6"/>
  </p:sldMasterIdLst>
  <p:notesMasterIdLst>
    <p:notesMasterId r:id="rId35"/>
  </p:notesMasterIdLst>
  <p:sldIdLst>
    <p:sldId id="256" r:id="rId7"/>
    <p:sldId id="288" r:id="rId8"/>
    <p:sldId id="311" r:id="rId9"/>
    <p:sldId id="286" r:id="rId10"/>
    <p:sldId id="287" r:id="rId11"/>
    <p:sldId id="289" r:id="rId12"/>
    <p:sldId id="290" r:id="rId13"/>
    <p:sldId id="291" r:id="rId14"/>
    <p:sldId id="292" r:id="rId15"/>
    <p:sldId id="293" r:id="rId16"/>
    <p:sldId id="294" r:id="rId17"/>
    <p:sldId id="295" r:id="rId18"/>
    <p:sldId id="296" r:id="rId19"/>
    <p:sldId id="297" r:id="rId20"/>
    <p:sldId id="299" r:id="rId21"/>
    <p:sldId id="300" r:id="rId22"/>
    <p:sldId id="301" r:id="rId23"/>
    <p:sldId id="303" r:id="rId24"/>
    <p:sldId id="304" r:id="rId25"/>
    <p:sldId id="305" r:id="rId26"/>
    <p:sldId id="306" r:id="rId27"/>
    <p:sldId id="315" r:id="rId28"/>
    <p:sldId id="316" r:id="rId29"/>
    <p:sldId id="317" r:id="rId30"/>
    <p:sldId id="309" r:id="rId31"/>
    <p:sldId id="310" r:id="rId32"/>
    <p:sldId id="284" r:id="rId33"/>
    <p:sldId id="25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03">
          <p15:clr>
            <a:srgbClr val="A4A3A4"/>
          </p15:clr>
        </p15:guide>
        <p15:guide id="3" orient="horz" pos="734" userDrawn="1">
          <p15:clr>
            <a:srgbClr val="A4A3A4"/>
          </p15:clr>
        </p15:guide>
        <p15:guide id="4" pos="2880">
          <p15:clr>
            <a:srgbClr val="A4A3A4"/>
          </p15:clr>
        </p15:guide>
        <p15:guide id="5" pos="192">
          <p15:clr>
            <a:srgbClr val="A4A3A4"/>
          </p15:clr>
        </p15:guide>
        <p15:guide id="6"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62" autoAdjust="0"/>
    <p:restoredTop sz="94660"/>
  </p:normalViewPr>
  <p:slideViewPr>
    <p:cSldViewPr snapToObjects="1" showGuides="1">
      <p:cViewPr varScale="1">
        <p:scale>
          <a:sx n="70" d="100"/>
          <a:sy n="70" d="100"/>
        </p:scale>
        <p:origin x="1788" y="66"/>
      </p:cViewPr>
      <p:guideLst>
        <p:guide orient="horz" pos="2160"/>
        <p:guide orient="horz" pos="4003"/>
        <p:guide orient="horz" pos="734"/>
        <p:guide pos="2880"/>
        <p:guide pos="192"/>
        <p:guide pos="556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813A0-7E44-402E-ACD1-BC363B95AD21}" type="datetimeFigureOut">
              <a:rPr lang="en-US" smtClean="0"/>
              <a:t>4/19/2016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98ABD-334B-4F44-B7D6-C2CA3D170415}" type="slidenum">
              <a:rPr lang="en-US" smtClean="0"/>
              <a:t>‹#›</a:t>
            </a:fld>
            <a:endParaRPr lang="en-US" dirty="0"/>
          </a:p>
        </p:txBody>
      </p:sp>
    </p:spTree>
    <p:extLst>
      <p:ext uri="{BB962C8B-B14F-4D97-AF65-F5344CB8AC3E}">
        <p14:creationId xmlns:p14="http://schemas.microsoft.com/office/powerpoint/2010/main" val="3263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8ABD-334B-4F44-B7D6-C2CA3D170415}" type="slidenum">
              <a:rPr lang="en-US" smtClean="0"/>
              <a:t>8</a:t>
            </a:fld>
            <a:endParaRPr lang="en-US" dirty="0"/>
          </a:p>
        </p:txBody>
      </p:sp>
    </p:spTree>
    <p:extLst>
      <p:ext uri="{BB962C8B-B14F-4D97-AF65-F5344CB8AC3E}">
        <p14:creationId xmlns:p14="http://schemas.microsoft.com/office/powerpoint/2010/main" val="98552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8ABD-334B-4F44-B7D6-C2CA3D170415}" type="slidenum">
              <a:rPr lang="en-US" smtClean="0"/>
              <a:t>11</a:t>
            </a:fld>
            <a:endParaRPr lang="en-US" dirty="0"/>
          </a:p>
        </p:txBody>
      </p:sp>
    </p:spTree>
    <p:extLst>
      <p:ext uri="{BB962C8B-B14F-4D97-AF65-F5344CB8AC3E}">
        <p14:creationId xmlns:p14="http://schemas.microsoft.com/office/powerpoint/2010/main" val="3862995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17"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9" name="Picture 4" descr="Q:\Repro 2\New guidelines 2011_12\Final 260411\PPT\OLD\050511\WMF\TATA Patter revised.wmf"/>
          <p:cNvPicPr>
            <a:picLocks noChangeAspect="1" noChangeArrowheads="1"/>
          </p:cNvPicPr>
          <p:nvPr/>
        </p:nvPicPr>
        <p:blipFill>
          <a:blip r:embed="rId2"/>
          <a:srcRect/>
          <a:stretch>
            <a:fillRect/>
          </a:stretch>
        </p:blipFill>
        <p:spPr bwMode="auto">
          <a:xfrm>
            <a:off x="0" y="1345406"/>
            <a:ext cx="2461565" cy="1260043"/>
          </a:xfrm>
          <a:prstGeom prst="rect">
            <a:avLst/>
          </a:prstGeom>
          <a:noFill/>
        </p:spPr>
      </p:pic>
      <p:sp>
        <p:nvSpPr>
          <p:cNvPr id="15" name="TextBox 14"/>
          <p:cNvSpPr txBox="1"/>
          <p:nvPr/>
        </p:nvSpPr>
        <p:spPr>
          <a:xfrm>
            <a:off x="33655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2014 Tata Consultancy Services Limited</a:t>
            </a:r>
            <a:endParaRPr lang="en-US" sz="750" dirty="0">
              <a:solidFill>
                <a:schemeClr val="bg1"/>
              </a:solidFill>
              <a:latin typeface="+mn-l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9" name="Rectangle 71"/>
          <p:cNvSpPr txBox="1">
            <a:spLocks noChangeArrowheads="1"/>
          </p:cNvSpPr>
          <p:nvPr/>
        </p:nvSpPr>
        <p:spPr bwMode="auto">
          <a:xfrm>
            <a:off x="8229600" y="63119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200" kern="1200" noProof="0" smtClean="0">
                <a:solidFill>
                  <a:schemeClr val="tx1"/>
                </a:solidFill>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r>
              <a:rPr lang="en-US" sz="1200" kern="1200" noProof="0" dirty="0" smtClean="0">
                <a:solidFill>
                  <a:schemeClr val="tx1"/>
                </a:solidFill>
                <a:latin typeface="Arial" pitchFamily="34" charset="0"/>
                <a:ea typeface="+mn-ea"/>
                <a:cs typeface="Arial" pitchFamily="34" charset="0"/>
              </a:rPr>
              <a:t> </a:t>
            </a:r>
            <a:endParaRPr lang="en-US" sz="1200" kern="1200" noProof="0" dirty="0">
              <a:solidFill>
                <a:schemeClr val="tx1"/>
              </a:solidFill>
              <a:latin typeface="Arial" pitchFamily="34" charset="0"/>
              <a:ea typeface="+mn-ea"/>
              <a:cs typeface="Arial" pitchFamily="34" charset="0"/>
            </a:endParaRPr>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4"/>
          <a:srcRect/>
          <a:stretch>
            <a:fillRect/>
          </a:stretch>
        </p:blipFill>
        <p:spPr bwMode="auto">
          <a:xfrm>
            <a:off x="0" y="1"/>
            <a:ext cx="1243832" cy="10668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 name="Group 4"/>
          <p:cNvGrpSpPr>
            <a:grpSpLocks noChangeAspect="1"/>
          </p:cNvGrpSpPr>
          <p:nvPr/>
        </p:nvGrpSpPr>
        <p:grpSpPr bwMode="auto">
          <a:xfrm>
            <a:off x="317500" y="6308725"/>
            <a:ext cx="2590800" cy="460375"/>
            <a:chOff x="200" y="3974"/>
            <a:chExt cx="1632" cy="290"/>
          </a:xfrm>
        </p:grpSpPr>
        <p:sp>
          <p:nvSpPr>
            <p:cNvPr id="7" name="AutoShape 3"/>
            <p:cNvSpPr>
              <a:spLocks noChangeAspect="1" noChangeArrowheads="1" noTextEdit="1"/>
            </p:cNvSpPr>
            <p:nvPr userDrawn="1"/>
          </p:nvSpPr>
          <p:spPr bwMode="auto">
            <a:xfrm>
              <a:off x="200" y="3974"/>
              <a:ext cx="1632" cy="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noEditPoints="1"/>
            </p:cNvSpPr>
            <p:nvPr userDrawn="1"/>
          </p:nvSpPr>
          <p:spPr bwMode="auto">
            <a:xfrm>
              <a:off x="1079" y="4049"/>
              <a:ext cx="334" cy="58"/>
            </a:xfrm>
            <a:custGeom>
              <a:avLst/>
              <a:gdLst/>
              <a:ahLst/>
              <a:cxnLst>
                <a:cxn ang="0">
                  <a:pos x="3179" y="573"/>
                </a:cxn>
                <a:cxn ang="0">
                  <a:pos x="3333" y="458"/>
                </a:cxn>
                <a:cxn ang="0">
                  <a:pos x="3305" y="309"/>
                </a:cxn>
                <a:cxn ang="0">
                  <a:pos x="3138" y="218"/>
                </a:cxn>
                <a:cxn ang="0">
                  <a:pos x="3089" y="151"/>
                </a:cxn>
                <a:cxn ang="0">
                  <a:pos x="3131" y="93"/>
                </a:cxn>
                <a:cxn ang="0">
                  <a:pos x="3275" y="102"/>
                </a:cxn>
                <a:cxn ang="0">
                  <a:pos x="3184" y="0"/>
                </a:cxn>
                <a:cxn ang="0">
                  <a:pos x="3006" y="82"/>
                </a:cxn>
                <a:cxn ang="0">
                  <a:pos x="3008" y="239"/>
                </a:cxn>
                <a:cxn ang="0">
                  <a:pos x="3161" y="333"/>
                </a:cxn>
                <a:cxn ang="0">
                  <a:pos x="3235" y="401"/>
                </a:cxn>
                <a:cxn ang="0">
                  <a:pos x="3203" y="476"/>
                </a:cxn>
                <a:cxn ang="0">
                  <a:pos x="3059" y="481"/>
                </a:cxn>
                <a:cxn ang="0">
                  <a:pos x="2572" y="8"/>
                </a:cxn>
                <a:cxn ang="0">
                  <a:pos x="2432" y="483"/>
                </a:cxn>
                <a:cxn ang="0">
                  <a:pos x="2240" y="460"/>
                </a:cxn>
                <a:cxn ang="0">
                  <a:pos x="2162" y="312"/>
                </a:cxn>
                <a:cxn ang="0">
                  <a:pos x="2205" y="151"/>
                </a:cxn>
                <a:cxn ang="0">
                  <a:pos x="2375" y="85"/>
                </a:cxn>
                <a:cxn ang="0">
                  <a:pos x="2456" y="12"/>
                </a:cxn>
                <a:cxn ang="0">
                  <a:pos x="2263" y="11"/>
                </a:cxn>
                <a:cxn ang="0">
                  <a:pos x="2129" y="89"/>
                </a:cxn>
                <a:cxn ang="0">
                  <a:pos x="2060" y="230"/>
                </a:cxn>
                <a:cxn ang="0">
                  <a:pos x="2069" y="398"/>
                </a:cxn>
                <a:cxn ang="0">
                  <a:pos x="2150" y="518"/>
                </a:cxn>
                <a:cxn ang="0">
                  <a:pos x="2291" y="573"/>
                </a:cxn>
                <a:cxn ang="0">
                  <a:pos x="2485" y="551"/>
                </a:cxn>
                <a:cxn ang="0">
                  <a:pos x="1604" y="290"/>
                </a:cxn>
                <a:cxn ang="0">
                  <a:pos x="1535" y="392"/>
                </a:cxn>
                <a:cxn ang="0">
                  <a:pos x="997" y="85"/>
                </a:cxn>
                <a:cxn ang="0">
                  <a:pos x="1131" y="104"/>
                </a:cxn>
                <a:cxn ang="0">
                  <a:pos x="1156" y="200"/>
                </a:cxn>
                <a:cxn ang="0">
                  <a:pos x="1072" y="261"/>
                </a:cxn>
                <a:cxn ang="0">
                  <a:pos x="1068" y="342"/>
                </a:cxn>
                <a:cxn ang="0">
                  <a:pos x="1134" y="411"/>
                </a:cxn>
                <a:cxn ang="0">
                  <a:pos x="1263" y="508"/>
                </a:cxn>
                <a:cxn ang="0">
                  <a:pos x="1194" y="324"/>
                </a:cxn>
                <a:cxn ang="0">
                  <a:pos x="1207" y="276"/>
                </a:cxn>
                <a:cxn ang="0">
                  <a:pos x="1262" y="162"/>
                </a:cxn>
                <a:cxn ang="0">
                  <a:pos x="1191" y="34"/>
                </a:cxn>
                <a:cxn ang="0">
                  <a:pos x="997" y="5"/>
                </a:cxn>
                <a:cxn ang="0">
                  <a:pos x="784" y="93"/>
                </a:cxn>
                <a:cxn ang="0">
                  <a:pos x="14" y="548"/>
                </a:cxn>
                <a:cxn ang="0">
                  <a:pos x="246" y="563"/>
                </a:cxn>
                <a:cxn ang="0">
                  <a:pos x="365" y="425"/>
                </a:cxn>
                <a:cxn ang="0">
                  <a:pos x="309" y="290"/>
                </a:cxn>
                <a:cxn ang="0">
                  <a:pos x="146" y="208"/>
                </a:cxn>
                <a:cxn ang="0">
                  <a:pos x="115" y="138"/>
                </a:cxn>
                <a:cxn ang="0">
                  <a:pos x="173" y="87"/>
                </a:cxn>
                <a:cxn ang="0">
                  <a:pos x="318" y="110"/>
                </a:cxn>
                <a:cxn ang="0">
                  <a:pos x="165" y="3"/>
                </a:cxn>
                <a:cxn ang="0">
                  <a:pos x="18" y="112"/>
                </a:cxn>
                <a:cxn ang="0">
                  <a:pos x="50" y="259"/>
                </a:cxn>
                <a:cxn ang="0">
                  <a:pos x="216" y="348"/>
                </a:cxn>
                <a:cxn ang="0">
                  <a:pos x="261" y="416"/>
                </a:cxn>
                <a:cxn ang="0">
                  <a:pos x="212" y="484"/>
                </a:cxn>
                <a:cxn ang="0">
                  <a:pos x="51" y="470"/>
                </a:cxn>
              </a:cxnLst>
              <a:rect l="0" t="0" r="r" b="b"/>
              <a:pathLst>
                <a:path w="3341" h="576">
                  <a:moveTo>
                    <a:pt x="2976" y="541"/>
                  </a:moveTo>
                  <a:lnTo>
                    <a:pt x="2989" y="548"/>
                  </a:lnTo>
                  <a:lnTo>
                    <a:pt x="3004" y="554"/>
                  </a:lnTo>
                  <a:lnTo>
                    <a:pt x="3022" y="560"/>
                  </a:lnTo>
                  <a:lnTo>
                    <a:pt x="3041" y="566"/>
                  </a:lnTo>
                  <a:lnTo>
                    <a:pt x="3061" y="570"/>
                  </a:lnTo>
                  <a:lnTo>
                    <a:pt x="3083" y="573"/>
                  </a:lnTo>
                  <a:lnTo>
                    <a:pt x="3105" y="575"/>
                  </a:lnTo>
                  <a:lnTo>
                    <a:pt x="3128" y="576"/>
                  </a:lnTo>
                  <a:lnTo>
                    <a:pt x="3154" y="575"/>
                  </a:lnTo>
                  <a:lnTo>
                    <a:pt x="3179" y="573"/>
                  </a:lnTo>
                  <a:lnTo>
                    <a:pt x="3201" y="569"/>
                  </a:lnTo>
                  <a:lnTo>
                    <a:pt x="3222" y="563"/>
                  </a:lnTo>
                  <a:lnTo>
                    <a:pt x="3241" y="556"/>
                  </a:lnTo>
                  <a:lnTo>
                    <a:pt x="3258" y="547"/>
                  </a:lnTo>
                  <a:lnTo>
                    <a:pt x="3275" y="538"/>
                  </a:lnTo>
                  <a:lnTo>
                    <a:pt x="3289" y="527"/>
                  </a:lnTo>
                  <a:lnTo>
                    <a:pt x="3301" y="514"/>
                  </a:lnTo>
                  <a:lnTo>
                    <a:pt x="3311" y="501"/>
                  </a:lnTo>
                  <a:lnTo>
                    <a:pt x="3321" y="487"/>
                  </a:lnTo>
                  <a:lnTo>
                    <a:pt x="3328" y="473"/>
                  </a:lnTo>
                  <a:lnTo>
                    <a:pt x="3333" y="458"/>
                  </a:lnTo>
                  <a:lnTo>
                    <a:pt x="3337" y="441"/>
                  </a:lnTo>
                  <a:lnTo>
                    <a:pt x="3340" y="425"/>
                  </a:lnTo>
                  <a:lnTo>
                    <a:pt x="3341" y="409"/>
                  </a:lnTo>
                  <a:lnTo>
                    <a:pt x="3340" y="394"/>
                  </a:lnTo>
                  <a:lnTo>
                    <a:pt x="3338" y="380"/>
                  </a:lnTo>
                  <a:lnTo>
                    <a:pt x="3336" y="367"/>
                  </a:lnTo>
                  <a:lnTo>
                    <a:pt x="3332" y="354"/>
                  </a:lnTo>
                  <a:lnTo>
                    <a:pt x="3327" y="342"/>
                  </a:lnTo>
                  <a:lnTo>
                    <a:pt x="3321" y="331"/>
                  </a:lnTo>
                  <a:lnTo>
                    <a:pt x="3313" y="319"/>
                  </a:lnTo>
                  <a:lnTo>
                    <a:pt x="3305" y="309"/>
                  </a:lnTo>
                  <a:lnTo>
                    <a:pt x="3295" y="299"/>
                  </a:lnTo>
                  <a:lnTo>
                    <a:pt x="3285" y="290"/>
                  </a:lnTo>
                  <a:lnTo>
                    <a:pt x="3273" y="281"/>
                  </a:lnTo>
                  <a:lnTo>
                    <a:pt x="3260" y="273"/>
                  </a:lnTo>
                  <a:lnTo>
                    <a:pt x="3246" y="264"/>
                  </a:lnTo>
                  <a:lnTo>
                    <a:pt x="3231" y="257"/>
                  </a:lnTo>
                  <a:lnTo>
                    <a:pt x="3213" y="249"/>
                  </a:lnTo>
                  <a:lnTo>
                    <a:pt x="3196" y="242"/>
                  </a:lnTo>
                  <a:lnTo>
                    <a:pt x="3171" y="232"/>
                  </a:lnTo>
                  <a:lnTo>
                    <a:pt x="3148" y="222"/>
                  </a:lnTo>
                  <a:lnTo>
                    <a:pt x="3138" y="218"/>
                  </a:lnTo>
                  <a:lnTo>
                    <a:pt x="3130" y="213"/>
                  </a:lnTo>
                  <a:lnTo>
                    <a:pt x="3122" y="208"/>
                  </a:lnTo>
                  <a:lnTo>
                    <a:pt x="3114" y="202"/>
                  </a:lnTo>
                  <a:lnTo>
                    <a:pt x="3108" y="196"/>
                  </a:lnTo>
                  <a:lnTo>
                    <a:pt x="3103" y="191"/>
                  </a:lnTo>
                  <a:lnTo>
                    <a:pt x="3099" y="185"/>
                  </a:lnTo>
                  <a:lnTo>
                    <a:pt x="3095" y="179"/>
                  </a:lnTo>
                  <a:lnTo>
                    <a:pt x="3092" y="173"/>
                  </a:lnTo>
                  <a:lnTo>
                    <a:pt x="3090" y="166"/>
                  </a:lnTo>
                  <a:lnTo>
                    <a:pt x="3089" y="159"/>
                  </a:lnTo>
                  <a:lnTo>
                    <a:pt x="3089" y="151"/>
                  </a:lnTo>
                  <a:lnTo>
                    <a:pt x="3089" y="144"/>
                  </a:lnTo>
                  <a:lnTo>
                    <a:pt x="3090" y="138"/>
                  </a:lnTo>
                  <a:lnTo>
                    <a:pt x="3092" y="132"/>
                  </a:lnTo>
                  <a:lnTo>
                    <a:pt x="3094" y="126"/>
                  </a:lnTo>
                  <a:lnTo>
                    <a:pt x="3097" y="121"/>
                  </a:lnTo>
                  <a:lnTo>
                    <a:pt x="3101" y="115"/>
                  </a:lnTo>
                  <a:lnTo>
                    <a:pt x="3105" y="110"/>
                  </a:lnTo>
                  <a:lnTo>
                    <a:pt x="3110" y="105"/>
                  </a:lnTo>
                  <a:lnTo>
                    <a:pt x="3117" y="101"/>
                  </a:lnTo>
                  <a:lnTo>
                    <a:pt x="3124" y="96"/>
                  </a:lnTo>
                  <a:lnTo>
                    <a:pt x="3131" y="93"/>
                  </a:lnTo>
                  <a:lnTo>
                    <a:pt x="3140" y="90"/>
                  </a:lnTo>
                  <a:lnTo>
                    <a:pt x="3149" y="87"/>
                  </a:lnTo>
                  <a:lnTo>
                    <a:pt x="3159" y="86"/>
                  </a:lnTo>
                  <a:lnTo>
                    <a:pt x="3170" y="84"/>
                  </a:lnTo>
                  <a:lnTo>
                    <a:pt x="3182" y="84"/>
                  </a:lnTo>
                  <a:lnTo>
                    <a:pt x="3200" y="85"/>
                  </a:lnTo>
                  <a:lnTo>
                    <a:pt x="3219" y="87"/>
                  </a:lnTo>
                  <a:lnTo>
                    <a:pt x="3235" y="90"/>
                  </a:lnTo>
                  <a:lnTo>
                    <a:pt x="3250" y="93"/>
                  </a:lnTo>
                  <a:lnTo>
                    <a:pt x="3263" y="97"/>
                  </a:lnTo>
                  <a:lnTo>
                    <a:pt x="3275" y="102"/>
                  </a:lnTo>
                  <a:lnTo>
                    <a:pt x="3285" y="106"/>
                  </a:lnTo>
                  <a:lnTo>
                    <a:pt x="3294" y="110"/>
                  </a:lnTo>
                  <a:lnTo>
                    <a:pt x="3318" y="28"/>
                  </a:lnTo>
                  <a:lnTo>
                    <a:pt x="3306" y="23"/>
                  </a:lnTo>
                  <a:lnTo>
                    <a:pt x="3293" y="17"/>
                  </a:lnTo>
                  <a:lnTo>
                    <a:pt x="3279" y="12"/>
                  </a:lnTo>
                  <a:lnTo>
                    <a:pt x="3262" y="8"/>
                  </a:lnTo>
                  <a:lnTo>
                    <a:pt x="3245" y="5"/>
                  </a:lnTo>
                  <a:lnTo>
                    <a:pt x="3227" y="2"/>
                  </a:lnTo>
                  <a:lnTo>
                    <a:pt x="3205" y="0"/>
                  </a:lnTo>
                  <a:lnTo>
                    <a:pt x="3184" y="0"/>
                  </a:lnTo>
                  <a:lnTo>
                    <a:pt x="3161" y="1"/>
                  </a:lnTo>
                  <a:lnTo>
                    <a:pt x="3140" y="3"/>
                  </a:lnTo>
                  <a:lnTo>
                    <a:pt x="3121" y="7"/>
                  </a:lnTo>
                  <a:lnTo>
                    <a:pt x="3101" y="12"/>
                  </a:lnTo>
                  <a:lnTo>
                    <a:pt x="3084" y="18"/>
                  </a:lnTo>
                  <a:lnTo>
                    <a:pt x="3068" y="27"/>
                  </a:lnTo>
                  <a:lnTo>
                    <a:pt x="3052" y="36"/>
                  </a:lnTo>
                  <a:lnTo>
                    <a:pt x="3039" y="46"/>
                  </a:lnTo>
                  <a:lnTo>
                    <a:pt x="3027" y="57"/>
                  </a:lnTo>
                  <a:lnTo>
                    <a:pt x="3016" y="69"/>
                  </a:lnTo>
                  <a:lnTo>
                    <a:pt x="3006" y="82"/>
                  </a:lnTo>
                  <a:lnTo>
                    <a:pt x="2999" y="97"/>
                  </a:lnTo>
                  <a:lnTo>
                    <a:pt x="2993" y="112"/>
                  </a:lnTo>
                  <a:lnTo>
                    <a:pt x="2989" y="127"/>
                  </a:lnTo>
                  <a:lnTo>
                    <a:pt x="2986" y="143"/>
                  </a:lnTo>
                  <a:lnTo>
                    <a:pt x="2985" y="161"/>
                  </a:lnTo>
                  <a:lnTo>
                    <a:pt x="2986" y="175"/>
                  </a:lnTo>
                  <a:lnTo>
                    <a:pt x="2988" y="189"/>
                  </a:lnTo>
                  <a:lnTo>
                    <a:pt x="2991" y="202"/>
                  </a:lnTo>
                  <a:lnTo>
                    <a:pt x="2996" y="216"/>
                  </a:lnTo>
                  <a:lnTo>
                    <a:pt x="3001" y="227"/>
                  </a:lnTo>
                  <a:lnTo>
                    <a:pt x="3008" y="239"/>
                  </a:lnTo>
                  <a:lnTo>
                    <a:pt x="3017" y="249"/>
                  </a:lnTo>
                  <a:lnTo>
                    <a:pt x="3027" y="259"/>
                  </a:lnTo>
                  <a:lnTo>
                    <a:pt x="3037" y="270"/>
                  </a:lnTo>
                  <a:lnTo>
                    <a:pt x="3048" y="279"/>
                  </a:lnTo>
                  <a:lnTo>
                    <a:pt x="3060" y="287"/>
                  </a:lnTo>
                  <a:lnTo>
                    <a:pt x="3074" y="295"/>
                  </a:lnTo>
                  <a:lnTo>
                    <a:pt x="3089" y="303"/>
                  </a:lnTo>
                  <a:lnTo>
                    <a:pt x="3104" y="310"/>
                  </a:lnTo>
                  <a:lnTo>
                    <a:pt x="3120" y="316"/>
                  </a:lnTo>
                  <a:lnTo>
                    <a:pt x="3137" y="323"/>
                  </a:lnTo>
                  <a:lnTo>
                    <a:pt x="3161" y="333"/>
                  </a:lnTo>
                  <a:lnTo>
                    <a:pt x="3183" y="343"/>
                  </a:lnTo>
                  <a:lnTo>
                    <a:pt x="3191" y="348"/>
                  </a:lnTo>
                  <a:lnTo>
                    <a:pt x="3199" y="353"/>
                  </a:lnTo>
                  <a:lnTo>
                    <a:pt x="3207" y="358"/>
                  </a:lnTo>
                  <a:lnTo>
                    <a:pt x="3213" y="363"/>
                  </a:lnTo>
                  <a:lnTo>
                    <a:pt x="3219" y="369"/>
                  </a:lnTo>
                  <a:lnTo>
                    <a:pt x="3224" y="374"/>
                  </a:lnTo>
                  <a:lnTo>
                    <a:pt x="3228" y="380"/>
                  </a:lnTo>
                  <a:lnTo>
                    <a:pt x="3231" y="387"/>
                  </a:lnTo>
                  <a:lnTo>
                    <a:pt x="3233" y="394"/>
                  </a:lnTo>
                  <a:lnTo>
                    <a:pt x="3235" y="401"/>
                  </a:lnTo>
                  <a:lnTo>
                    <a:pt x="3236" y="408"/>
                  </a:lnTo>
                  <a:lnTo>
                    <a:pt x="3236" y="416"/>
                  </a:lnTo>
                  <a:lnTo>
                    <a:pt x="3236" y="424"/>
                  </a:lnTo>
                  <a:lnTo>
                    <a:pt x="3235" y="432"/>
                  </a:lnTo>
                  <a:lnTo>
                    <a:pt x="3233" y="440"/>
                  </a:lnTo>
                  <a:lnTo>
                    <a:pt x="3230" y="447"/>
                  </a:lnTo>
                  <a:lnTo>
                    <a:pt x="3226" y="454"/>
                  </a:lnTo>
                  <a:lnTo>
                    <a:pt x="3222" y="460"/>
                  </a:lnTo>
                  <a:lnTo>
                    <a:pt x="3215" y="466"/>
                  </a:lnTo>
                  <a:lnTo>
                    <a:pt x="3209" y="471"/>
                  </a:lnTo>
                  <a:lnTo>
                    <a:pt x="3203" y="476"/>
                  </a:lnTo>
                  <a:lnTo>
                    <a:pt x="3195" y="480"/>
                  </a:lnTo>
                  <a:lnTo>
                    <a:pt x="3187" y="484"/>
                  </a:lnTo>
                  <a:lnTo>
                    <a:pt x="3178" y="487"/>
                  </a:lnTo>
                  <a:lnTo>
                    <a:pt x="3169" y="489"/>
                  </a:lnTo>
                  <a:lnTo>
                    <a:pt x="3157" y="491"/>
                  </a:lnTo>
                  <a:lnTo>
                    <a:pt x="3146" y="492"/>
                  </a:lnTo>
                  <a:lnTo>
                    <a:pt x="3135" y="492"/>
                  </a:lnTo>
                  <a:lnTo>
                    <a:pt x="3114" y="491"/>
                  </a:lnTo>
                  <a:lnTo>
                    <a:pt x="3096" y="489"/>
                  </a:lnTo>
                  <a:lnTo>
                    <a:pt x="3078" y="486"/>
                  </a:lnTo>
                  <a:lnTo>
                    <a:pt x="3059" y="481"/>
                  </a:lnTo>
                  <a:lnTo>
                    <a:pt x="3042" y="476"/>
                  </a:lnTo>
                  <a:lnTo>
                    <a:pt x="3027" y="470"/>
                  </a:lnTo>
                  <a:lnTo>
                    <a:pt x="3012" y="464"/>
                  </a:lnTo>
                  <a:lnTo>
                    <a:pt x="2999" y="457"/>
                  </a:lnTo>
                  <a:lnTo>
                    <a:pt x="2976" y="541"/>
                  </a:lnTo>
                  <a:close/>
                  <a:moveTo>
                    <a:pt x="2886" y="236"/>
                  </a:moveTo>
                  <a:lnTo>
                    <a:pt x="2675" y="236"/>
                  </a:lnTo>
                  <a:lnTo>
                    <a:pt x="2675" y="93"/>
                  </a:lnTo>
                  <a:lnTo>
                    <a:pt x="2898" y="93"/>
                  </a:lnTo>
                  <a:lnTo>
                    <a:pt x="2898" y="8"/>
                  </a:lnTo>
                  <a:lnTo>
                    <a:pt x="2572" y="8"/>
                  </a:lnTo>
                  <a:lnTo>
                    <a:pt x="2572" y="567"/>
                  </a:lnTo>
                  <a:lnTo>
                    <a:pt x="2910" y="567"/>
                  </a:lnTo>
                  <a:lnTo>
                    <a:pt x="2910" y="484"/>
                  </a:lnTo>
                  <a:lnTo>
                    <a:pt x="2675" y="484"/>
                  </a:lnTo>
                  <a:lnTo>
                    <a:pt x="2675" y="320"/>
                  </a:lnTo>
                  <a:lnTo>
                    <a:pt x="2886" y="320"/>
                  </a:lnTo>
                  <a:lnTo>
                    <a:pt x="2886" y="236"/>
                  </a:lnTo>
                  <a:close/>
                  <a:moveTo>
                    <a:pt x="2469" y="471"/>
                  </a:moveTo>
                  <a:lnTo>
                    <a:pt x="2458" y="475"/>
                  </a:lnTo>
                  <a:lnTo>
                    <a:pt x="2445" y="479"/>
                  </a:lnTo>
                  <a:lnTo>
                    <a:pt x="2432" y="483"/>
                  </a:lnTo>
                  <a:lnTo>
                    <a:pt x="2418" y="485"/>
                  </a:lnTo>
                  <a:lnTo>
                    <a:pt x="2404" y="488"/>
                  </a:lnTo>
                  <a:lnTo>
                    <a:pt x="2388" y="490"/>
                  </a:lnTo>
                  <a:lnTo>
                    <a:pt x="2372" y="491"/>
                  </a:lnTo>
                  <a:lnTo>
                    <a:pt x="2357" y="491"/>
                  </a:lnTo>
                  <a:lnTo>
                    <a:pt x="2334" y="490"/>
                  </a:lnTo>
                  <a:lnTo>
                    <a:pt x="2313" y="487"/>
                  </a:lnTo>
                  <a:lnTo>
                    <a:pt x="2293" y="483"/>
                  </a:lnTo>
                  <a:lnTo>
                    <a:pt x="2274" y="477"/>
                  </a:lnTo>
                  <a:lnTo>
                    <a:pt x="2257" y="469"/>
                  </a:lnTo>
                  <a:lnTo>
                    <a:pt x="2240" y="460"/>
                  </a:lnTo>
                  <a:lnTo>
                    <a:pt x="2233" y="455"/>
                  </a:lnTo>
                  <a:lnTo>
                    <a:pt x="2226" y="449"/>
                  </a:lnTo>
                  <a:lnTo>
                    <a:pt x="2219" y="443"/>
                  </a:lnTo>
                  <a:lnTo>
                    <a:pt x="2213" y="436"/>
                  </a:lnTo>
                  <a:lnTo>
                    <a:pt x="2201" y="423"/>
                  </a:lnTo>
                  <a:lnTo>
                    <a:pt x="2190" y="408"/>
                  </a:lnTo>
                  <a:lnTo>
                    <a:pt x="2182" y="392"/>
                  </a:lnTo>
                  <a:lnTo>
                    <a:pt x="2174" y="373"/>
                  </a:lnTo>
                  <a:lnTo>
                    <a:pt x="2169" y="354"/>
                  </a:lnTo>
                  <a:lnTo>
                    <a:pt x="2165" y="334"/>
                  </a:lnTo>
                  <a:lnTo>
                    <a:pt x="2162" y="312"/>
                  </a:lnTo>
                  <a:lnTo>
                    <a:pt x="2162" y="290"/>
                  </a:lnTo>
                  <a:lnTo>
                    <a:pt x="2163" y="265"/>
                  </a:lnTo>
                  <a:lnTo>
                    <a:pt x="2165" y="242"/>
                  </a:lnTo>
                  <a:lnTo>
                    <a:pt x="2170" y="221"/>
                  </a:lnTo>
                  <a:lnTo>
                    <a:pt x="2176" y="201"/>
                  </a:lnTo>
                  <a:lnTo>
                    <a:pt x="2180" y="191"/>
                  </a:lnTo>
                  <a:lnTo>
                    <a:pt x="2184" y="182"/>
                  </a:lnTo>
                  <a:lnTo>
                    <a:pt x="2188" y="174"/>
                  </a:lnTo>
                  <a:lnTo>
                    <a:pt x="2193" y="166"/>
                  </a:lnTo>
                  <a:lnTo>
                    <a:pt x="2199" y="158"/>
                  </a:lnTo>
                  <a:lnTo>
                    <a:pt x="2205" y="151"/>
                  </a:lnTo>
                  <a:lnTo>
                    <a:pt x="2211" y="143"/>
                  </a:lnTo>
                  <a:lnTo>
                    <a:pt x="2217" y="136"/>
                  </a:lnTo>
                  <a:lnTo>
                    <a:pt x="2230" y="124"/>
                  </a:lnTo>
                  <a:lnTo>
                    <a:pt x="2245" y="114"/>
                  </a:lnTo>
                  <a:lnTo>
                    <a:pt x="2262" y="105"/>
                  </a:lnTo>
                  <a:lnTo>
                    <a:pt x="2279" y="98"/>
                  </a:lnTo>
                  <a:lnTo>
                    <a:pt x="2297" y="92"/>
                  </a:lnTo>
                  <a:lnTo>
                    <a:pt x="2317" y="88"/>
                  </a:lnTo>
                  <a:lnTo>
                    <a:pt x="2337" y="86"/>
                  </a:lnTo>
                  <a:lnTo>
                    <a:pt x="2358" y="85"/>
                  </a:lnTo>
                  <a:lnTo>
                    <a:pt x="2375" y="85"/>
                  </a:lnTo>
                  <a:lnTo>
                    <a:pt x="2391" y="86"/>
                  </a:lnTo>
                  <a:lnTo>
                    <a:pt x="2406" y="88"/>
                  </a:lnTo>
                  <a:lnTo>
                    <a:pt x="2420" y="91"/>
                  </a:lnTo>
                  <a:lnTo>
                    <a:pt x="2433" y="94"/>
                  </a:lnTo>
                  <a:lnTo>
                    <a:pt x="2445" y="98"/>
                  </a:lnTo>
                  <a:lnTo>
                    <a:pt x="2458" y="102"/>
                  </a:lnTo>
                  <a:lnTo>
                    <a:pt x="2468" y="106"/>
                  </a:lnTo>
                  <a:lnTo>
                    <a:pt x="2490" y="25"/>
                  </a:lnTo>
                  <a:lnTo>
                    <a:pt x="2481" y="20"/>
                  </a:lnTo>
                  <a:lnTo>
                    <a:pt x="2469" y="16"/>
                  </a:lnTo>
                  <a:lnTo>
                    <a:pt x="2456" y="12"/>
                  </a:lnTo>
                  <a:lnTo>
                    <a:pt x="2439" y="8"/>
                  </a:lnTo>
                  <a:lnTo>
                    <a:pt x="2421" y="5"/>
                  </a:lnTo>
                  <a:lnTo>
                    <a:pt x="2400" y="2"/>
                  </a:lnTo>
                  <a:lnTo>
                    <a:pt x="2378" y="1"/>
                  </a:lnTo>
                  <a:lnTo>
                    <a:pt x="2354" y="0"/>
                  </a:lnTo>
                  <a:lnTo>
                    <a:pt x="2338" y="0"/>
                  </a:lnTo>
                  <a:lnTo>
                    <a:pt x="2322" y="1"/>
                  </a:lnTo>
                  <a:lnTo>
                    <a:pt x="2307" y="3"/>
                  </a:lnTo>
                  <a:lnTo>
                    <a:pt x="2291" y="5"/>
                  </a:lnTo>
                  <a:lnTo>
                    <a:pt x="2277" y="8"/>
                  </a:lnTo>
                  <a:lnTo>
                    <a:pt x="2263" y="11"/>
                  </a:lnTo>
                  <a:lnTo>
                    <a:pt x="2249" y="15"/>
                  </a:lnTo>
                  <a:lnTo>
                    <a:pt x="2234" y="20"/>
                  </a:lnTo>
                  <a:lnTo>
                    <a:pt x="2221" y="26"/>
                  </a:lnTo>
                  <a:lnTo>
                    <a:pt x="2208" y="32"/>
                  </a:lnTo>
                  <a:lnTo>
                    <a:pt x="2195" y="38"/>
                  </a:lnTo>
                  <a:lnTo>
                    <a:pt x="2183" y="45"/>
                  </a:lnTo>
                  <a:lnTo>
                    <a:pt x="2172" y="52"/>
                  </a:lnTo>
                  <a:lnTo>
                    <a:pt x="2161" y="60"/>
                  </a:lnTo>
                  <a:lnTo>
                    <a:pt x="2150" y="69"/>
                  </a:lnTo>
                  <a:lnTo>
                    <a:pt x="2139" y="78"/>
                  </a:lnTo>
                  <a:lnTo>
                    <a:pt x="2129" y="89"/>
                  </a:lnTo>
                  <a:lnTo>
                    <a:pt x="2120" y="99"/>
                  </a:lnTo>
                  <a:lnTo>
                    <a:pt x="2112" y="110"/>
                  </a:lnTo>
                  <a:lnTo>
                    <a:pt x="2104" y="121"/>
                  </a:lnTo>
                  <a:lnTo>
                    <a:pt x="2096" y="132"/>
                  </a:lnTo>
                  <a:lnTo>
                    <a:pt x="2088" y="146"/>
                  </a:lnTo>
                  <a:lnTo>
                    <a:pt x="2082" y="158"/>
                  </a:lnTo>
                  <a:lnTo>
                    <a:pt x="2076" y="171"/>
                  </a:lnTo>
                  <a:lnTo>
                    <a:pt x="2071" y="185"/>
                  </a:lnTo>
                  <a:lnTo>
                    <a:pt x="2067" y="199"/>
                  </a:lnTo>
                  <a:lnTo>
                    <a:pt x="2063" y="215"/>
                  </a:lnTo>
                  <a:lnTo>
                    <a:pt x="2060" y="230"/>
                  </a:lnTo>
                  <a:lnTo>
                    <a:pt x="2057" y="245"/>
                  </a:lnTo>
                  <a:lnTo>
                    <a:pt x="2055" y="261"/>
                  </a:lnTo>
                  <a:lnTo>
                    <a:pt x="2054" y="278"/>
                  </a:lnTo>
                  <a:lnTo>
                    <a:pt x="2054" y="295"/>
                  </a:lnTo>
                  <a:lnTo>
                    <a:pt x="2054" y="311"/>
                  </a:lnTo>
                  <a:lnTo>
                    <a:pt x="2055" y="326"/>
                  </a:lnTo>
                  <a:lnTo>
                    <a:pt x="2057" y="342"/>
                  </a:lnTo>
                  <a:lnTo>
                    <a:pt x="2059" y="356"/>
                  </a:lnTo>
                  <a:lnTo>
                    <a:pt x="2061" y="370"/>
                  </a:lnTo>
                  <a:lnTo>
                    <a:pt x="2065" y="384"/>
                  </a:lnTo>
                  <a:lnTo>
                    <a:pt x="2069" y="398"/>
                  </a:lnTo>
                  <a:lnTo>
                    <a:pt x="2073" y="411"/>
                  </a:lnTo>
                  <a:lnTo>
                    <a:pt x="2078" y="423"/>
                  </a:lnTo>
                  <a:lnTo>
                    <a:pt x="2084" y="435"/>
                  </a:lnTo>
                  <a:lnTo>
                    <a:pt x="2090" y="447"/>
                  </a:lnTo>
                  <a:lnTo>
                    <a:pt x="2098" y="459"/>
                  </a:lnTo>
                  <a:lnTo>
                    <a:pt x="2105" y="470"/>
                  </a:lnTo>
                  <a:lnTo>
                    <a:pt x="2113" y="480"/>
                  </a:lnTo>
                  <a:lnTo>
                    <a:pt x="2121" y="490"/>
                  </a:lnTo>
                  <a:lnTo>
                    <a:pt x="2130" y="499"/>
                  </a:lnTo>
                  <a:lnTo>
                    <a:pt x="2139" y="508"/>
                  </a:lnTo>
                  <a:lnTo>
                    <a:pt x="2150" y="518"/>
                  </a:lnTo>
                  <a:lnTo>
                    <a:pt x="2160" y="525"/>
                  </a:lnTo>
                  <a:lnTo>
                    <a:pt x="2171" y="533"/>
                  </a:lnTo>
                  <a:lnTo>
                    <a:pt x="2182" y="539"/>
                  </a:lnTo>
                  <a:lnTo>
                    <a:pt x="2194" y="546"/>
                  </a:lnTo>
                  <a:lnTo>
                    <a:pt x="2207" y="551"/>
                  </a:lnTo>
                  <a:lnTo>
                    <a:pt x="2220" y="556"/>
                  </a:lnTo>
                  <a:lnTo>
                    <a:pt x="2233" y="561"/>
                  </a:lnTo>
                  <a:lnTo>
                    <a:pt x="2247" y="565"/>
                  </a:lnTo>
                  <a:lnTo>
                    <a:pt x="2262" y="568"/>
                  </a:lnTo>
                  <a:lnTo>
                    <a:pt x="2276" y="571"/>
                  </a:lnTo>
                  <a:lnTo>
                    <a:pt x="2291" y="573"/>
                  </a:lnTo>
                  <a:lnTo>
                    <a:pt x="2308" y="575"/>
                  </a:lnTo>
                  <a:lnTo>
                    <a:pt x="2323" y="576"/>
                  </a:lnTo>
                  <a:lnTo>
                    <a:pt x="2340" y="576"/>
                  </a:lnTo>
                  <a:lnTo>
                    <a:pt x="2365" y="576"/>
                  </a:lnTo>
                  <a:lnTo>
                    <a:pt x="2388" y="574"/>
                  </a:lnTo>
                  <a:lnTo>
                    <a:pt x="2410" y="571"/>
                  </a:lnTo>
                  <a:lnTo>
                    <a:pt x="2429" y="568"/>
                  </a:lnTo>
                  <a:lnTo>
                    <a:pt x="2446" y="564"/>
                  </a:lnTo>
                  <a:lnTo>
                    <a:pt x="2462" y="560"/>
                  </a:lnTo>
                  <a:lnTo>
                    <a:pt x="2475" y="556"/>
                  </a:lnTo>
                  <a:lnTo>
                    <a:pt x="2485" y="551"/>
                  </a:lnTo>
                  <a:lnTo>
                    <a:pt x="2469" y="471"/>
                  </a:lnTo>
                  <a:close/>
                  <a:moveTo>
                    <a:pt x="1863" y="8"/>
                  </a:moveTo>
                  <a:lnTo>
                    <a:pt x="1863" y="568"/>
                  </a:lnTo>
                  <a:lnTo>
                    <a:pt x="1965" y="568"/>
                  </a:lnTo>
                  <a:lnTo>
                    <a:pt x="1965" y="8"/>
                  </a:lnTo>
                  <a:lnTo>
                    <a:pt x="1863" y="8"/>
                  </a:lnTo>
                  <a:close/>
                  <a:moveTo>
                    <a:pt x="1609" y="568"/>
                  </a:moveTo>
                  <a:lnTo>
                    <a:pt x="1803" y="8"/>
                  </a:lnTo>
                  <a:lnTo>
                    <a:pt x="1694" y="8"/>
                  </a:lnTo>
                  <a:lnTo>
                    <a:pt x="1612" y="264"/>
                  </a:lnTo>
                  <a:lnTo>
                    <a:pt x="1604" y="290"/>
                  </a:lnTo>
                  <a:lnTo>
                    <a:pt x="1596" y="315"/>
                  </a:lnTo>
                  <a:lnTo>
                    <a:pt x="1588" y="341"/>
                  </a:lnTo>
                  <a:lnTo>
                    <a:pt x="1580" y="366"/>
                  </a:lnTo>
                  <a:lnTo>
                    <a:pt x="1573" y="392"/>
                  </a:lnTo>
                  <a:lnTo>
                    <a:pt x="1567" y="417"/>
                  </a:lnTo>
                  <a:lnTo>
                    <a:pt x="1560" y="441"/>
                  </a:lnTo>
                  <a:lnTo>
                    <a:pt x="1555" y="467"/>
                  </a:lnTo>
                  <a:lnTo>
                    <a:pt x="1553" y="467"/>
                  </a:lnTo>
                  <a:lnTo>
                    <a:pt x="1547" y="441"/>
                  </a:lnTo>
                  <a:lnTo>
                    <a:pt x="1541" y="416"/>
                  </a:lnTo>
                  <a:lnTo>
                    <a:pt x="1535" y="392"/>
                  </a:lnTo>
                  <a:lnTo>
                    <a:pt x="1528" y="366"/>
                  </a:lnTo>
                  <a:lnTo>
                    <a:pt x="1521" y="341"/>
                  </a:lnTo>
                  <a:lnTo>
                    <a:pt x="1513" y="315"/>
                  </a:lnTo>
                  <a:lnTo>
                    <a:pt x="1506" y="289"/>
                  </a:lnTo>
                  <a:lnTo>
                    <a:pt x="1498" y="263"/>
                  </a:lnTo>
                  <a:lnTo>
                    <a:pt x="1421" y="8"/>
                  </a:lnTo>
                  <a:lnTo>
                    <a:pt x="1309" y="8"/>
                  </a:lnTo>
                  <a:lnTo>
                    <a:pt x="1491" y="568"/>
                  </a:lnTo>
                  <a:lnTo>
                    <a:pt x="1609" y="568"/>
                  </a:lnTo>
                  <a:close/>
                  <a:moveTo>
                    <a:pt x="988" y="87"/>
                  </a:moveTo>
                  <a:lnTo>
                    <a:pt x="997" y="85"/>
                  </a:lnTo>
                  <a:lnTo>
                    <a:pt x="1011" y="82"/>
                  </a:lnTo>
                  <a:lnTo>
                    <a:pt x="1029" y="81"/>
                  </a:lnTo>
                  <a:lnTo>
                    <a:pt x="1051" y="81"/>
                  </a:lnTo>
                  <a:lnTo>
                    <a:pt x="1063" y="81"/>
                  </a:lnTo>
                  <a:lnTo>
                    <a:pt x="1074" y="82"/>
                  </a:lnTo>
                  <a:lnTo>
                    <a:pt x="1086" y="85"/>
                  </a:lnTo>
                  <a:lnTo>
                    <a:pt x="1096" y="87"/>
                  </a:lnTo>
                  <a:lnTo>
                    <a:pt x="1106" y="90"/>
                  </a:lnTo>
                  <a:lnTo>
                    <a:pt x="1115" y="94"/>
                  </a:lnTo>
                  <a:lnTo>
                    <a:pt x="1123" y="99"/>
                  </a:lnTo>
                  <a:lnTo>
                    <a:pt x="1131" y="104"/>
                  </a:lnTo>
                  <a:lnTo>
                    <a:pt x="1138" y="109"/>
                  </a:lnTo>
                  <a:lnTo>
                    <a:pt x="1143" y="116"/>
                  </a:lnTo>
                  <a:lnTo>
                    <a:pt x="1148" y="123"/>
                  </a:lnTo>
                  <a:lnTo>
                    <a:pt x="1153" y="131"/>
                  </a:lnTo>
                  <a:lnTo>
                    <a:pt x="1156" y="140"/>
                  </a:lnTo>
                  <a:lnTo>
                    <a:pt x="1158" y="150"/>
                  </a:lnTo>
                  <a:lnTo>
                    <a:pt x="1160" y="160"/>
                  </a:lnTo>
                  <a:lnTo>
                    <a:pt x="1160" y="171"/>
                  </a:lnTo>
                  <a:lnTo>
                    <a:pt x="1160" y="181"/>
                  </a:lnTo>
                  <a:lnTo>
                    <a:pt x="1158" y="191"/>
                  </a:lnTo>
                  <a:lnTo>
                    <a:pt x="1156" y="200"/>
                  </a:lnTo>
                  <a:lnTo>
                    <a:pt x="1153" y="209"/>
                  </a:lnTo>
                  <a:lnTo>
                    <a:pt x="1148" y="217"/>
                  </a:lnTo>
                  <a:lnTo>
                    <a:pt x="1143" y="225"/>
                  </a:lnTo>
                  <a:lnTo>
                    <a:pt x="1137" y="232"/>
                  </a:lnTo>
                  <a:lnTo>
                    <a:pt x="1131" y="238"/>
                  </a:lnTo>
                  <a:lnTo>
                    <a:pt x="1122" y="244"/>
                  </a:lnTo>
                  <a:lnTo>
                    <a:pt x="1114" y="248"/>
                  </a:lnTo>
                  <a:lnTo>
                    <a:pt x="1105" y="253"/>
                  </a:lnTo>
                  <a:lnTo>
                    <a:pt x="1095" y="256"/>
                  </a:lnTo>
                  <a:lnTo>
                    <a:pt x="1085" y="259"/>
                  </a:lnTo>
                  <a:lnTo>
                    <a:pt x="1072" y="261"/>
                  </a:lnTo>
                  <a:lnTo>
                    <a:pt x="1061" y="262"/>
                  </a:lnTo>
                  <a:lnTo>
                    <a:pt x="1048" y="263"/>
                  </a:lnTo>
                  <a:lnTo>
                    <a:pt x="988" y="263"/>
                  </a:lnTo>
                  <a:lnTo>
                    <a:pt x="988" y="87"/>
                  </a:lnTo>
                  <a:close/>
                  <a:moveTo>
                    <a:pt x="886" y="568"/>
                  </a:moveTo>
                  <a:lnTo>
                    <a:pt x="988" y="568"/>
                  </a:lnTo>
                  <a:lnTo>
                    <a:pt x="988" y="338"/>
                  </a:lnTo>
                  <a:lnTo>
                    <a:pt x="1039" y="338"/>
                  </a:lnTo>
                  <a:lnTo>
                    <a:pt x="1050" y="339"/>
                  </a:lnTo>
                  <a:lnTo>
                    <a:pt x="1059" y="340"/>
                  </a:lnTo>
                  <a:lnTo>
                    <a:pt x="1068" y="342"/>
                  </a:lnTo>
                  <a:lnTo>
                    <a:pt x="1078" y="344"/>
                  </a:lnTo>
                  <a:lnTo>
                    <a:pt x="1085" y="347"/>
                  </a:lnTo>
                  <a:lnTo>
                    <a:pt x="1092" y="351"/>
                  </a:lnTo>
                  <a:lnTo>
                    <a:pt x="1099" y="355"/>
                  </a:lnTo>
                  <a:lnTo>
                    <a:pt x="1105" y="360"/>
                  </a:lnTo>
                  <a:lnTo>
                    <a:pt x="1111" y="366"/>
                  </a:lnTo>
                  <a:lnTo>
                    <a:pt x="1116" y="373"/>
                  </a:lnTo>
                  <a:lnTo>
                    <a:pt x="1121" y="381"/>
                  </a:lnTo>
                  <a:lnTo>
                    <a:pt x="1125" y="390"/>
                  </a:lnTo>
                  <a:lnTo>
                    <a:pt x="1130" y="400"/>
                  </a:lnTo>
                  <a:lnTo>
                    <a:pt x="1134" y="411"/>
                  </a:lnTo>
                  <a:lnTo>
                    <a:pt x="1137" y="423"/>
                  </a:lnTo>
                  <a:lnTo>
                    <a:pt x="1140" y="436"/>
                  </a:lnTo>
                  <a:lnTo>
                    <a:pt x="1151" y="484"/>
                  </a:lnTo>
                  <a:lnTo>
                    <a:pt x="1161" y="522"/>
                  </a:lnTo>
                  <a:lnTo>
                    <a:pt x="1170" y="550"/>
                  </a:lnTo>
                  <a:lnTo>
                    <a:pt x="1178" y="568"/>
                  </a:lnTo>
                  <a:lnTo>
                    <a:pt x="1283" y="568"/>
                  </a:lnTo>
                  <a:lnTo>
                    <a:pt x="1278" y="558"/>
                  </a:lnTo>
                  <a:lnTo>
                    <a:pt x="1273" y="544"/>
                  </a:lnTo>
                  <a:lnTo>
                    <a:pt x="1268" y="528"/>
                  </a:lnTo>
                  <a:lnTo>
                    <a:pt x="1263" y="508"/>
                  </a:lnTo>
                  <a:lnTo>
                    <a:pt x="1258" y="486"/>
                  </a:lnTo>
                  <a:lnTo>
                    <a:pt x="1252" y="463"/>
                  </a:lnTo>
                  <a:lnTo>
                    <a:pt x="1245" y="438"/>
                  </a:lnTo>
                  <a:lnTo>
                    <a:pt x="1239" y="412"/>
                  </a:lnTo>
                  <a:lnTo>
                    <a:pt x="1233" y="393"/>
                  </a:lnTo>
                  <a:lnTo>
                    <a:pt x="1226" y="374"/>
                  </a:lnTo>
                  <a:lnTo>
                    <a:pt x="1218" y="358"/>
                  </a:lnTo>
                  <a:lnTo>
                    <a:pt x="1209" y="344"/>
                  </a:lnTo>
                  <a:lnTo>
                    <a:pt x="1205" y="337"/>
                  </a:lnTo>
                  <a:lnTo>
                    <a:pt x="1200" y="331"/>
                  </a:lnTo>
                  <a:lnTo>
                    <a:pt x="1194" y="324"/>
                  </a:lnTo>
                  <a:lnTo>
                    <a:pt x="1188" y="319"/>
                  </a:lnTo>
                  <a:lnTo>
                    <a:pt x="1182" y="315"/>
                  </a:lnTo>
                  <a:lnTo>
                    <a:pt x="1175" y="310"/>
                  </a:lnTo>
                  <a:lnTo>
                    <a:pt x="1168" y="307"/>
                  </a:lnTo>
                  <a:lnTo>
                    <a:pt x="1160" y="304"/>
                  </a:lnTo>
                  <a:lnTo>
                    <a:pt x="1160" y="301"/>
                  </a:lnTo>
                  <a:lnTo>
                    <a:pt x="1170" y="298"/>
                  </a:lnTo>
                  <a:lnTo>
                    <a:pt x="1181" y="293"/>
                  </a:lnTo>
                  <a:lnTo>
                    <a:pt x="1190" y="288"/>
                  </a:lnTo>
                  <a:lnTo>
                    <a:pt x="1199" y="282"/>
                  </a:lnTo>
                  <a:lnTo>
                    <a:pt x="1207" y="276"/>
                  </a:lnTo>
                  <a:lnTo>
                    <a:pt x="1216" y="269"/>
                  </a:lnTo>
                  <a:lnTo>
                    <a:pt x="1224" y="260"/>
                  </a:lnTo>
                  <a:lnTo>
                    <a:pt x="1232" y="251"/>
                  </a:lnTo>
                  <a:lnTo>
                    <a:pt x="1238" y="242"/>
                  </a:lnTo>
                  <a:lnTo>
                    <a:pt x="1244" y="233"/>
                  </a:lnTo>
                  <a:lnTo>
                    <a:pt x="1250" y="222"/>
                  </a:lnTo>
                  <a:lnTo>
                    <a:pt x="1254" y="212"/>
                  </a:lnTo>
                  <a:lnTo>
                    <a:pt x="1257" y="199"/>
                  </a:lnTo>
                  <a:lnTo>
                    <a:pt x="1260" y="187"/>
                  </a:lnTo>
                  <a:lnTo>
                    <a:pt x="1262" y="175"/>
                  </a:lnTo>
                  <a:lnTo>
                    <a:pt x="1262" y="162"/>
                  </a:lnTo>
                  <a:lnTo>
                    <a:pt x="1261" y="144"/>
                  </a:lnTo>
                  <a:lnTo>
                    <a:pt x="1259" y="127"/>
                  </a:lnTo>
                  <a:lnTo>
                    <a:pt x="1255" y="112"/>
                  </a:lnTo>
                  <a:lnTo>
                    <a:pt x="1250" y="97"/>
                  </a:lnTo>
                  <a:lnTo>
                    <a:pt x="1243" y="84"/>
                  </a:lnTo>
                  <a:lnTo>
                    <a:pt x="1235" y="71"/>
                  </a:lnTo>
                  <a:lnTo>
                    <a:pt x="1225" y="60"/>
                  </a:lnTo>
                  <a:lnTo>
                    <a:pt x="1214" y="49"/>
                  </a:lnTo>
                  <a:lnTo>
                    <a:pt x="1207" y="44"/>
                  </a:lnTo>
                  <a:lnTo>
                    <a:pt x="1199" y="39"/>
                  </a:lnTo>
                  <a:lnTo>
                    <a:pt x="1191" y="34"/>
                  </a:lnTo>
                  <a:lnTo>
                    <a:pt x="1183" y="29"/>
                  </a:lnTo>
                  <a:lnTo>
                    <a:pt x="1173" y="25"/>
                  </a:lnTo>
                  <a:lnTo>
                    <a:pt x="1164" y="22"/>
                  </a:lnTo>
                  <a:lnTo>
                    <a:pt x="1154" y="18"/>
                  </a:lnTo>
                  <a:lnTo>
                    <a:pt x="1144" y="15"/>
                  </a:lnTo>
                  <a:lnTo>
                    <a:pt x="1121" y="10"/>
                  </a:lnTo>
                  <a:lnTo>
                    <a:pt x="1097" y="7"/>
                  </a:lnTo>
                  <a:lnTo>
                    <a:pt x="1070" y="5"/>
                  </a:lnTo>
                  <a:lnTo>
                    <a:pt x="1041" y="4"/>
                  </a:lnTo>
                  <a:lnTo>
                    <a:pt x="1019" y="4"/>
                  </a:lnTo>
                  <a:lnTo>
                    <a:pt x="997" y="5"/>
                  </a:lnTo>
                  <a:lnTo>
                    <a:pt x="976" y="6"/>
                  </a:lnTo>
                  <a:lnTo>
                    <a:pt x="956" y="7"/>
                  </a:lnTo>
                  <a:lnTo>
                    <a:pt x="937" y="9"/>
                  </a:lnTo>
                  <a:lnTo>
                    <a:pt x="918" y="11"/>
                  </a:lnTo>
                  <a:lnTo>
                    <a:pt x="901" y="13"/>
                  </a:lnTo>
                  <a:lnTo>
                    <a:pt x="886" y="16"/>
                  </a:lnTo>
                  <a:lnTo>
                    <a:pt x="886" y="568"/>
                  </a:lnTo>
                  <a:close/>
                  <a:moveTo>
                    <a:pt x="771" y="236"/>
                  </a:moveTo>
                  <a:lnTo>
                    <a:pt x="559" y="236"/>
                  </a:lnTo>
                  <a:lnTo>
                    <a:pt x="559" y="93"/>
                  </a:lnTo>
                  <a:lnTo>
                    <a:pt x="784" y="93"/>
                  </a:lnTo>
                  <a:lnTo>
                    <a:pt x="784" y="8"/>
                  </a:lnTo>
                  <a:lnTo>
                    <a:pt x="457" y="8"/>
                  </a:lnTo>
                  <a:lnTo>
                    <a:pt x="457" y="567"/>
                  </a:lnTo>
                  <a:lnTo>
                    <a:pt x="796" y="567"/>
                  </a:lnTo>
                  <a:lnTo>
                    <a:pt x="796" y="484"/>
                  </a:lnTo>
                  <a:lnTo>
                    <a:pt x="559" y="484"/>
                  </a:lnTo>
                  <a:lnTo>
                    <a:pt x="559" y="320"/>
                  </a:lnTo>
                  <a:lnTo>
                    <a:pt x="771" y="320"/>
                  </a:lnTo>
                  <a:lnTo>
                    <a:pt x="771" y="236"/>
                  </a:lnTo>
                  <a:close/>
                  <a:moveTo>
                    <a:pt x="0" y="541"/>
                  </a:moveTo>
                  <a:lnTo>
                    <a:pt x="14" y="548"/>
                  </a:lnTo>
                  <a:lnTo>
                    <a:pt x="29" y="554"/>
                  </a:lnTo>
                  <a:lnTo>
                    <a:pt x="46" y="560"/>
                  </a:lnTo>
                  <a:lnTo>
                    <a:pt x="66" y="566"/>
                  </a:lnTo>
                  <a:lnTo>
                    <a:pt x="86" y="570"/>
                  </a:lnTo>
                  <a:lnTo>
                    <a:pt x="108" y="573"/>
                  </a:lnTo>
                  <a:lnTo>
                    <a:pt x="130" y="575"/>
                  </a:lnTo>
                  <a:lnTo>
                    <a:pt x="152" y="576"/>
                  </a:lnTo>
                  <a:lnTo>
                    <a:pt x="178" y="575"/>
                  </a:lnTo>
                  <a:lnTo>
                    <a:pt x="202" y="573"/>
                  </a:lnTo>
                  <a:lnTo>
                    <a:pt x="226" y="569"/>
                  </a:lnTo>
                  <a:lnTo>
                    <a:pt x="246" y="563"/>
                  </a:lnTo>
                  <a:lnTo>
                    <a:pt x="266" y="556"/>
                  </a:lnTo>
                  <a:lnTo>
                    <a:pt x="283" y="547"/>
                  </a:lnTo>
                  <a:lnTo>
                    <a:pt x="299" y="538"/>
                  </a:lnTo>
                  <a:lnTo>
                    <a:pt x="313" y="527"/>
                  </a:lnTo>
                  <a:lnTo>
                    <a:pt x="325" y="514"/>
                  </a:lnTo>
                  <a:lnTo>
                    <a:pt x="336" y="501"/>
                  </a:lnTo>
                  <a:lnTo>
                    <a:pt x="345" y="487"/>
                  </a:lnTo>
                  <a:lnTo>
                    <a:pt x="352" y="473"/>
                  </a:lnTo>
                  <a:lnTo>
                    <a:pt x="357" y="458"/>
                  </a:lnTo>
                  <a:lnTo>
                    <a:pt x="362" y="441"/>
                  </a:lnTo>
                  <a:lnTo>
                    <a:pt x="365" y="425"/>
                  </a:lnTo>
                  <a:lnTo>
                    <a:pt x="365" y="409"/>
                  </a:lnTo>
                  <a:lnTo>
                    <a:pt x="365" y="394"/>
                  </a:lnTo>
                  <a:lnTo>
                    <a:pt x="363" y="380"/>
                  </a:lnTo>
                  <a:lnTo>
                    <a:pt x="359" y="367"/>
                  </a:lnTo>
                  <a:lnTo>
                    <a:pt x="356" y="354"/>
                  </a:lnTo>
                  <a:lnTo>
                    <a:pt x="351" y="342"/>
                  </a:lnTo>
                  <a:lnTo>
                    <a:pt x="345" y="331"/>
                  </a:lnTo>
                  <a:lnTo>
                    <a:pt x="338" y="319"/>
                  </a:lnTo>
                  <a:lnTo>
                    <a:pt x="329" y="309"/>
                  </a:lnTo>
                  <a:lnTo>
                    <a:pt x="320" y="299"/>
                  </a:lnTo>
                  <a:lnTo>
                    <a:pt x="309" y="290"/>
                  </a:lnTo>
                  <a:lnTo>
                    <a:pt x="297" y="281"/>
                  </a:lnTo>
                  <a:lnTo>
                    <a:pt x="284" y="273"/>
                  </a:lnTo>
                  <a:lnTo>
                    <a:pt x="270" y="264"/>
                  </a:lnTo>
                  <a:lnTo>
                    <a:pt x="254" y="257"/>
                  </a:lnTo>
                  <a:lnTo>
                    <a:pt x="238" y="249"/>
                  </a:lnTo>
                  <a:lnTo>
                    <a:pt x="221" y="242"/>
                  </a:lnTo>
                  <a:lnTo>
                    <a:pt x="194" y="232"/>
                  </a:lnTo>
                  <a:lnTo>
                    <a:pt x="172" y="222"/>
                  </a:lnTo>
                  <a:lnTo>
                    <a:pt x="163" y="218"/>
                  </a:lnTo>
                  <a:lnTo>
                    <a:pt x="153" y="213"/>
                  </a:lnTo>
                  <a:lnTo>
                    <a:pt x="146" y="208"/>
                  </a:lnTo>
                  <a:lnTo>
                    <a:pt x="139" y="202"/>
                  </a:lnTo>
                  <a:lnTo>
                    <a:pt x="133" y="196"/>
                  </a:lnTo>
                  <a:lnTo>
                    <a:pt x="128" y="191"/>
                  </a:lnTo>
                  <a:lnTo>
                    <a:pt x="123" y="185"/>
                  </a:lnTo>
                  <a:lnTo>
                    <a:pt x="120" y="179"/>
                  </a:lnTo>
                  <a:lnTo>
                    <a:pt x="117" y="173"/>
                  </a:lnTo>
                  <a:lnTo>
                    <a:pt x="115" y="166"/>
                  </a:lnTo>
                  <a:lnTo>
                    <a:pt x="114" y="159"/>
                  </a:lnTo>
                  <a:lnTo>
                    <a:pt x="114" y="151"/>
                  </a:lnTo>
                  <a:lnTo>
                    <a:pt x="114" y="144"/>
                  </a:lnTo>
                  <a:lnTo>
                    <a:pt x="115" y="138"/>
                  </a:lnTo>
                  <a:lnTo>
                    <a:pt x="117" y="132"/>
                  </a:lnTo>
                  <a:lnTo>
                    <a:pt x="119" y="126"/>
                  </a:lnTo>
                  <a:lnTo>
                    <a:pt x="122" y="121"/>
                  </a:lnTo>
                  <a:lnTo>
                    <a:pt x="126" y="115"/>
                  </a:lnTo>
                  <a:lnTo>
                    <a:pt x="130" y="110"/>
                  </a:lnTo>
                  <a:lnTo>
                    <a:pt x="135" y="105"/>
                  </a:lnTo>
                  <a:lnTo>
                    <a:pt x="141" y="101"/>
                  </a:lnTo>
                  <a:lnTo>
                    <a:pt x="148" y="96"/>
                  </a:lnTo>
                  <a:lnTo>
                    <a:pt x="155" y="93"/>
                  </a:lnTo>
                  <a:lnTo>
                    <a:pt x="164" y="90"/>
                  </a:lnTo>
                  <a:lnTo>
                    <a:pt x="173" y="87"/>
                  </a:lnTo>
                  <a:lnTo>
                    <a:pt x="183" y="86"/>
                  </a:lnTo>
                  <a:lnTo>
                    <a:pt x="194" y="84"/>
                  </a:lnTo>
                  <a:lnTo>
                    <a:pt x="206" y="84"/>
                  </a:lnTo>
                  <a:lnTo>
                    <a:pt x="225" y="85"/>
                  </a:lnTo>
                  <a:lnTo>
                    <a:pt x="243" y="87"/>
                  </a:lnTo>
                  <a:lnTo>
                    <a:pt x="260" y="90"/>
                  </a:lnTo>
                  <a:lnTo>
                    <a:pt x="274" y="93"/>
                  </a:lnTo>
                  <a:lnTo>
                    <a:pt x="288" y="97"/>
                  </a:lnTo>
                  <a:lnTo>
                    <a:pt x="299" y="102"/>
                  </a:lnTo>
                  <a:lnTo>
                    <a:pt x="309" y="106"/>
                  </a:lnTo>
                  <a:lnTo>
                    <a:pt x="318" y="110"/>
                  </a:lnTo>
                  <a:lnTo>
                    <a:pt x="342" y="28"/>
                  </a:lnTo>
                  <a:lnTo>
                    <a:pt x="331" y="23"/>
                  </a:lnTo>
                  <a:lnTo>
                    <a:pt x="318" y="17"/>
                  </a:lnTo>
                  <a:lnTo>
                    <a:pt x="303" y="12"/>
                  </a:lnTo>
                  <a:lnTo>
                    <a:pt x="287" y="8"/>
                  </a:lnTo>
                  <a:lnTo>
                    <a:pt x="270" y="5"/>
                  </a:lnTo>
                  <a:lnTo>
                    <a:pt x="250" y="2"/>
                  </a:lnTo>
                  <a:lnTo>
                    <a:pt x="230" y="0"/>
                  </a:lnTo>
                  <a:lnTo>
                    <a:pt x="209" y="0"/>
                  </a:lnTo>
                  <a:lnTo>
                    <a:pt x="186" y="1"/>
                  </a:lnTo>
                  <a:lnTo>
                    <a:pt x="165" y="3"/>
                  </a:lnTo>
                  <a:lnTo>
                    <a:pt x="144" y="7"/>
                  </a:lnTo>
                  <a:lnTo>
                    <a:pt x="126" y="12"/>
                  </a:lnTo>
                  <a:lnTo>
                    <a:pt x="109" y="18"/>
                  </a:lnTo>
                  <a:lnTo>
                    <a:pt x="92" y="27"/>
                  </a:lnTo>
                  <a:lnTo>
                    <a:pt x="77" y="36"/>
                  </a:lnTo>
                  <a:lnTo>
                    <a:pt x="64" y="46"/>
                  </a:lnTo>
                  <a:lnTo>
                    <a:pt x="51" y="57"/>
                  </a:lnTo>
                  <a:lnTo>
                    <a:pt x="40" y="69"/>
                  </a:lnTo>
                  <a:lnTo>
                    <a:pt x="31" y="82"/>
                  </a:lnTo>
                  <a:lnTo>
                    <a:pt x="24" y="97"/>
                  </a:lnTo>
                  <a:lnTo>
                    <a:pt x="18" y="112"/>
                  </a:lnTo>
                  <a:lnTo>
                    <a:pt x="13" y="127"/>
                  </a:lnTo>
                  <a:lnTo>
                    <a:pt x="11" y="143"/>
                  </a:lnTo>
                  <a:lnTo>
                    <a:pt x="10" y="161"/>
                  </a:lnTo>
                  <a:lnTo>
                    <a:pt x="11" y="175"/>
                  </a:lnTo>
                  <a:lnTo>
                    <a:pt x="13" y="189"/>
                  </a:lnTo>
                  <a:lnTo>
                    <a:pt x="16" y="202"/>
                  </a:lnTo>
                  <a:lnTo>
                    <a:pt x="20" y="216"/>
                  </a:lnTo>
                  <a:lnTo>
                    <a:pt x="26" y="227"/>
                  </a:lnTo>
                  <a:lnTo>
                    <a:pt x="33" y="239"/>
                  </a:lnTo>
                  <a:lnTo>
                    <a:pt x="41" y="249"/>
                  </a:lnTo>
                  <a:lnTo>
                    <a:pt x="50" y="259"/>
                  </a:lnTo>
                  <a:lnTo>
                    <a:pt x="62" y="270"/>
                  </a:lnTo>
                  <a:lnTo>
                    <a:pt x="73" y="279"/>
                  </a:lnTo>
                  <a:lnTo>
                    <a:pt x="85" y="287"/>
                  </a:lnTo>
                  <a:lnTo>
                    <a:pt x="98" y="295"/>
                  </a:lnTo>
                  <a:lnTo>
                    <a:pt x="113" y="303"/>
                  </a:lnTo>
                  <a:lnTo>
                    <a:pt x="128" y="310"/>
                  </a:lnTo>
                  <a:lnTo>
                    <a:pt x="144" y="316"/>
                  </a:lnTo>
                  <a:lnTo>
                    <a:pt x="162" y="323"/>
                  </a:lnTo>
                  <a:lnTo>
                    <a:pt x="186" y="333"/>
                  </a:lnTo>
                  <a:lnTo>
                    <a:pt x="206" y="343"/>
                  </a:lnTo>
                  <a:lnTo>
                    <a:pt x="216" y="348"/>
                  </a:lnTo>
                  <a:lnTo>
                    <a:pt x="224" y="353"/>
                  </a:lnTo>
                  <a:lnTo>
                    <a:pt x="231" y="358"/>
                  </a:lnTo>
                  <a:lnTo>
                    <a:pt x="238" y="363"/>
                  </a:lnTo>
                  <a:lnTo>
                    <a:pt x="243" y="369"/>
                  </a:lnTo>
                  <a:lnTo>
                    <a:pt x="248" y="374"/>
                  </a:lnTo>
                  <a:lnTo>
                    <a:pt x="252" y="380"/>
                  </a:lnTo>
                  <a:lnTo>
                    <a:pt x="255" y="387"/>
                  </a:lnTo>
                  <a:lnTo>
                    <a:pt x="257" y="394"/>
                  </a:lnTo>
                  <a:lnTo>
                    <a:pt x="260" y="401"/>
                  </a:lnTo>
                  <a:lnTo>
                    <a:pt x="261" y="408"/>
                  </a:lnTo>
                  <a:lnTo>
                    <a:pt x="261" y="416"/>
                  </a:lnTo>
                  <a:lnTo>
                    <a:pt x="261" y="424"/>
                  </a:lnTo>
                  <a:lnTo>
                    <a:pt x="260" y="432"/>
                  </a:lnTo>
                  <a:lnTo>
                    <a:pt x="257" y="440"/>
                  </a:lnTo>
                  <a:lnTo>
                    <a:pt x="254" y="447"/>
                  </a:lnTo>
                  <a:lnTo>
                    <a:pt x="250" y="454"/>
                  </a:lnTo>
                  <a:lnTo>
                    <a:pt x="246" y="460"/>
                  </a:lnTo>
                  <a:lnTo>
                    <a:pt x="240" y="466"/>
                  </a:lnTo>
                  <a:lnTo>
                    <a:pt x="234" y="471"/>
                  </a:lnTo>
                  <a:lnTo>
                    <a:pt x="228" y="476"/>
                  </a:lnTo>
                  <a:lnTo>
                    <a:pt x="220" y="480"/>
                  </a:lnTo>
                  <a:lnTo>
                    <a:pt x="212" y="484"/>
                  </a:lnTo>
                  <a:lnTo>
                    <a:pt x="202" y="487"/>
                  </a:lnTo>
                  <a:lnTo>
                    <a:pt x="192" y="489"/>
                  </a:lnTo>
                  <a:lnTo>
                    <a:pt x="182" y="491"/>
                  </a:lnTo>
                  <a:lnTo>
                    <a:pt x="171" y="492"/>
                  </a:lnTo>
                  <a:lnTo>
                    <a:pt x="159" y="492"/>
                  </a:lnTo>
                  <a:lnTo>
                    <a:pt x="139" y="491"/>
                  </a:lnTo>
                  <a:lnTo>
                    <a:pt x="120" y="489"/>
                  </a:lnTo>
                  <a:lnTo>
                    <a:pt x="101" y="486"/>
                  </a:lnTo>
                  <a:lnTo>
                    <a:pt x="84" y="481"/>
                  </a:lnTo>
                  <a:lnTo>
                    <a:pt x="67" y="476"/>
                  </a:lnTo>
                  <a:lnTo>
                    <a:pt x="51" y="470"/>
                  </a:lnTo>
                  <a:lnTo>
                    <a:pt x="36" y="464"/>
                  </a:lnTo>
                  <a:lnTo>
                    <a:pt x="23" y="457"/>
                  </a:lnTo>
                  <a:lnTo>
                    <a:pt x="0" y="54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userDrawn="1"/>
          </p:nvSpPr>
          <p:spPr bwMode="auto">
            <a:xfrm>
              <a:off x="525" y="4049"/>
              <a:ext cx="533" cy="58"/>
            </a:xfrm>
            <a:custGeom>
              <a:avLst/>
              <a:gdLst/>
              <a:ahLst/>
              <a:cxnLst>
                <a:cxn ang="0">
                  <a:pos x="5051" y="153"/>
                </a:cxn>
                <a:cxn ang="0">
                  <a:pos x="4701" y="491"/>
                </a:cxn>
                <a:cxn ang="0">
                  <a:pos x="4518" y="373"/>
                </a:cxn>
                <a:cxn ang="0">
                  <a:pos x="4549" y="151"/>
                </a:cxn>
                <a:cxn ang="0">
                  <a:pos x="4764" y="91"/>
                </a:cxn>
                <a:cxn ang="0">
                  <a:pos x="4682" y="0"/>
                </a:cxn>
                <a:cxn ang="0">
                  <a:pos x="4494" y="69"/>
                </a:cxn>
                <a:cxn ang="0">
                  <a:pos x="4401" y="245"/>
                </a:cxn>
                <a:cxn ang="0">
                  <a:pos x="4435" y="447"/>
                </a:cxn>
                <a:cxn ang="0">
                  <a:pos x="4578" y="561"/>
                </a:cxn>
                <a:cxn ang="0">
                  <a:pos x="4819" y="556"/>
                </a:cxn>
                <a:cxn ang="0">
                  <a:pos x="3967" y="153"/>
                </a:cxn>
                <a:cxn ang="0">
                  <a:pos x="4215" y="265"/>
                </a:cxn>
                <a:cxn ang="0">
                  <a:pos x="4140" y="272"/>
                </a:cxn>
                <a:cxn ang="0">
                  <a:pos x="3549" y="141"/>
                </a:cxn>
                <a:cxn ang="0">
                  <a:pos x="3066" y="568"/>
                </a:cxn>
                <a:cxn ang="0">
                  <a:pos x="2629" y="8"/>
                </a:cxn>
                <a:cxn ang="0">
                  <a:pos x="2103" y="475"/>
                </a:cxn>
                <a:cxn ang="0">
                  <a:pos x="2211" y="566"/>
                </a:cxn>
                <a:cxn ang="0">
                  <a:pos x="2410" y="549"/>
                </a:cxn>
                <a:cxn ang="0">
                  <a:pos x="2501" y="428"/>
                </a:cxn>
                <a:cxn ang="0">
                  <a:pos x="2403" y="406"/>
                </a:cxn>
                <a:cxn ang="0">
                  <a:pos x="2267" y="492"/>
                </a:cxn>
                <a:cxn ang="0">
                  <a:pos x="2177" y="335"/>
                </a:cxn>
                <a:cxn ang="0">
                  <a:pos x="1844" y="569"/>
                </a:cxn>
                <a:cxn ang="0">
                  <a:pos x="1983" y="394"/>
                </a:cxn>
                <a:cxn ang="0">
                  <a:pos x="1857" y="249"/>
                </a:cxn>
                <a:cxn ang="0">
                  <a:pos x="1732" y="159"/>
                </a:cxn>
                <a:cxn ang="0">
                  <a:pos x="1792" y="87"/>
                </a:cxn>
                <a:cxn ang="0">
                  <a:pos x="1936" y="17"/>
                </a:cxn>
                <a:cxn ang="0">
                  <a:pos x="1682" y="46"/>
                </a:cxn>
                <a:cxn ang="0">
                  <a:pos x="1651" y="239"/>
                </a:cxn>
                <a:cxn ang="0">
                  <a:pos x="1843" y="353"/>
                </a:cxn>
                <a:cxn ang="0">
                  <a:pos x="1872" y="447"/>
                </a:cxn>
                <a:cxn ang="0">
                  <a:pos x="1739" y="489"/>
                </a:cxn>
                <a:cxn ang="0">
                  <a:pos x="1174" y="213"/>
                </a:cxn>
                <a:cxn ang="0">
                  <a:pos x="1526" y="568"/>
                </a:cxn>
                <a:cxn ang="0">
                  <a:pos x="1418" y="389"/>
                </a:cxn>
                <a:cxn ang="0">
                  <a:pos x="702" y="493"/>
                </a:cxn>
                <a:cxn ang="0">
                  <a:pos x="579" y="351"/>
                </a:cxn>
                <a:cxn ang="0">
                  <a:pos x="641" y="113"/>
                </a:cxn>
                <a:cxn ang="0">
                  <a:pos x="757" y="84"/>
                </a:cxn>
                <a:cxn ang="0">
                  <a:pos x="878" y="229"/>
                </a:cxn>
                <a:cxn ang="0">
                  <a:pos x="809" y="471"/>
                </a:cxn>
                <a:cxn ang="0">
                  <a:pos x="768" y="574"/>
                </a:cxn>
                <a:cxn ang="0">
                  <a:pos x="926" y="490"/>
                </a:cxn>
                <a:cxn ang="0">
                  <a:pos x="992" y="300"/>
                </a:cxn>
                <a:cxn ang="0">
                  <a:pos x="947" y="112"/>
                </a:cxn>
                <a:cxn ang="0">
                  <a:pos x="805" y="8"/>
                </a:cxn>
                <a:cxn ang="0">
                  <a:pos x="613" y="27"/>
                </a:cxn>
                <a:cxn ang="0">
                  <a:pos x="490" y="161"/>
                </a:cxn>
                <a:cxn ang="0">
                  <a:pos x="473" y="366"/>
                </a:cxn>
                <a:cxn ang="0">
                  <a:pos x="563" y="523"/>
                </a:cxn>
                <a:cxn ang="0">
                  <a:pos x="725" y="578"/>
                </a:cxn>
                <a:cxn ang="0">
                  <a:pos x="203" y="469"/>
                </a:cxn>
                <a:cxn ang="0">
                  <a:pos x="109" y="265"/>
                </a:cxn>
                <a:cxn ang="0">
                  <a:pos x="208" y="105"/>
                </a:cxn>
                <a:cxn ang="0">
                  <a:pos x="436" y="25"/>
                </a:cxn>
                <a:cxn ang="0">
                  <a:pos x="209" y="11"/>
                </a:cxn>
                <a:cxn ang="0">
                  <a:pos x="50" y="121"/>
                </a:cxn>
                <a:cxn ang="0">
                  <a:pos x="1" y="326"/>
                </a:cxn>
                <a:cxn ang="0">
                  <a:pos x="76" y="499"/>
                </a:cxn>
                <a:cxn ang="0">
                  <a:pos x="254" y="575"/>
                </a:cxn>
              </a:cxnLst>
              <a:rect l="0" t="0" r="r" b="b"/>
              <a:pathLst>
                <a:path w="5332" h="578">
                  <a:moveTo>
                    <a:pt x="5147" y="568"/>
                  </a:moveTo>
                  <a:lnTo>
                    <a:pt x="5147" y="333"/>
                  </a:lnTo>
                  <a:lnTo>
                    <a:pt x="5332" y="8"/>
                  </a:lnTo>
                  <a:lnTo>
                    <a:pt x="5217" y="8"/>
                  </a:lnTo>
                  <a:lnTo>
                    <a:pt x="5150" y="152"/>
                  </a:lnTo>
                  <a:lnTo>
                    <a:pt x="5136" y="181"/>
                  </a:lnTo>
                  <a:lnTo>
                    <a:pt x="5123" y="210"/>
                  </a:lnTo>
                  <a:lnTo>
                    <a:pt x="5112" y="236"/>
                  </a:lnTo>
                  <a:lnTo>
                    <a:pt x="5101" y="263"/>
                  </a:lnTo>
                  <a:lnTo>
                    <a:pt x="5100" y="263"/>
                  </a:lnTo>
                  <a:lnTo>
                    <a:pt x="5088" y="236"/>
                  </a:lnTo>
                  <a:lnTo>
                    <a:pt x="5076" y="209"/>
                  </a:lnTo>
                  <a:lnTo>
                    <a:pt x="5064" y="181"/>
                  </a:lnTo>
                  <a:lnTo>
                    <a:pt x="5051" y="153"/>
                  </a:lnTo>
                  <a:lnTo>
                    <a:pt x="4983" y="8"/>
                  </a:lnTo>
                  <a:lnTo>
                    <a:pt x="4866" y="8"/>
                  </a:lnTo>
                  <a:lnTo>
                    <a:pt x="5044" y="336"/>
                  </a:lnTo>
                  <a:lnTo>
                    <a:pt x="5044" y="568"/>
                  </a:lnTo>
                  <a:lnTo>
                    <a:pt x="5147" y="568"/>
                  </a:lnTo>
                  <a:close/>
                  <a:moveTo>
                    <a:pt x="4813" y="471"/>
                  </a:moveTo>
                  <a:lnTo>
                    <a:pt x="4802" y="475"/>
                  </a:lnTo>
                  <a:lnTo>
                    <a:pt x="4790" y="479"/>
                  </a:lnTo>
                  <a:lnTo>
                    <a:pt x="4776" y="483"/>
                  </a:lnTo>
                  <a:lnTo>
                    <a:pt x="4762" y="485"/>
                  </a:lnTo>
                  <a:lnTo>
                    <a:pt x="4748" y="488"/>
                  </a:lnTo>
                  <a:lnTo>
                    <a:pt x="4733" y="490"/>
                  </a:lnTo>
                  <a:lnTo>
                    <a:pt x="4716" y="491"/>
                  </a:lnTo>
                  <a:lnTo>
                    <a:pt x="4701" y="491"/>
                  </a:lnTo>
                  <a:lnTo>
                    <a:pt x="4678" y="490"/>
                  </a:lnTo>
                  <a:lnTo>
                    <a:pt x="4657" y="487"/>
                  </a:lnTo>
                  <a:lnTo>
                    <a:pt x="4637" y="483"/>
                  </a:lnTo>
                  <a:lnTo>
                    <a:pt x="4618" y="477"/>
                  </a:lnTo>
                  <a:lnTo>
                    <a:pt x="4601" y="469"/>
                  </a:lnTo>
                  <a:lnTo>
                    <a:pt x="4585" y="460"/>
                  </a:lnTo>
                  <a:lnTo>
                    <a:pt x="4578" y="455"/>
                  </a:lnTo>
                  <a:lnTo>
                    <a:pt x="4570" y="449"/>
                  </a:lnTo>
                  <a:lnTo>
                    <a:pt x="4563" y="443"/>
                  </a:lnTo>
                  <a:lnTo>
                    <a:pt x="4557" y="436"/>
                  </a:lnTo>
                  <a:lnTo>
                    <a:pt x="4545" y="423"/>
                  </a:lnTo>
                  <a:lnTo>
                    <a:pt x="4535" y="408"/>
                  </a:lnTo>
                  <a:lnTo>
                    <a:pt x="4527" y="392"/>
                  </a:lnTo>
                  <a:lnTo>
                    <a:pt x="4518" y="373"/>
                  </a:lnTo>
                  <a:lnTo>
                    <a:pt x="4513" y="354"/>
                  </a:lnTo>
                  <a:lnTo>
                    <a:pt x="4509" y="334"/>
                  </a:lnTo>
                  <a:lnTo>
                    <a:pt x="4506" y="312"/>
                  </a:lnTo>
                  <a:lnTo>
                    <a:pt x="4505" y="290"/>
                  </a:lnTo>
                  <a:lnTo>
                    <a:pt x="4506" y="265"/>
                  </a:lnTo>
                  <a:lnTo>
                    <a:pt x="4509" y="242"/>
                  </a:lnTo>
                  <a:lnTo>
                    <a:pt x="4514" y="221"/>
                  </a:lnTo>
                  <a:lnTo>
                    <a:pt x="4520" y="201"/>
                  </a:lnTo>
                  <a:lnTo>
                    <a:pt x="4524" y="191"/>
                  </a:lnTo>
                  <a:lnTo>
                    <a:pt x="4529" y="182"/>
                  </a:lnTo>
                  <a:lnTo>
                    <a:pt x="4533" y="174"/>
                  </a:lnTo>
                  <a:lnTo>
                    <a:pt x="4538" y="166"/>
                  </a:lnTo>
                  <a:lnTo>
                    <a:pt x="4543" y="158"/>
                  </a:lnTo>
                  <a:lnTo>
                    <a:pt x="4549" y="151"/>
                  </a:lnTo>
                  <a:lnTo>
                    <a:pt x="4555" y="143"/>
                  </a:lnTo>
                  <a:lnTo>
                    <a:pt x="4561" y="136"/>
                  </a:lnTo>
                  <a:lnTo>
                    <a:pt x="4574" y="124"/>
                  </a:lnTo>
                  <a:lnTo>
                    <a:pt x="4590" y="114"/>
                  </a:lnTo>
                  <a:lnTo>
                    <a:pt x="4606" y="105"/>
                  </a:lnTo>
                  <a:lnTo>
                    <a:pt x="4623" y="98"/>
                  </a:lnTo>
                  <a:lnTo>
                    <a:pt x="4642" y="92"/>
                  </a:lnTo>
                  <a:lnTo>
                    <a:pt x="4661" y="88"/>
                  </a:lnTo>
                  <a:lnTo>
                    <a:pt x="4682" y="86"/>
                  </a:lnTo>
                  <a:lnTo>
                    <a:pt x="4702" y="85"/>
                  </a:lnTo>
                  <a:lnTo>
                    <a:pt x="4719" y="85"/>
                  </a:lnTo>
                  <a:lnTo>
                    <a:pt x="4735" y="86"/>
                  </a:lnTo>
                  <a:lnTo>
                    <a:pt x="4750" y="88"/>
                  </a:lnTo>
                  <a:lnTo>
                    <a:pt x="4764" y="91"/>
                  </a:lnTo>
                  <a:lnTo>
                    <a:pt x="4777" y="94"/>
                  </a:lnTo>
                  <a:lnTo>
                    <a:pt x="4790" y="98"/>
                  </a:lnTo>
                  <a:lnTo>
                    <a:pt x="4801" y="102"/>
                  </a:lnTo>
                  <a:lnTo>
                    <a:pt x="4812" y="106"/>
                  </a:lnTo>
                  <a:lnTo>
                    <a:pt x="4834" y="25"/>
                  </a:lnTo>
                  <a:lnTo>
                    <a:pt x="4825" y="20"/>
                  </a:lnTo>
                  <a:lnTo>
                    <a:pt x="4813" y="16"/>
                  </a:lnTo>
                  <a:lnTo>
                    <a:pt x="4800" y="12"/>
                  </a:lnTo>
                  <a:lnTo>
                    <a:pt x="4784" y="8"/>
                  </a:lnTo>
                  <a:lnTo>
                    <a:pt x="4765" y="5"/>
                  </a:lnTo>
                  <a:lnTo>
                    <a:pt x="4745" y="2"/>
                  </a:lnTo>
                  <a:lnTo>
                    <a:pt x="4722" y="1"/>
                  </a:lnTo>
                  <a:lnTo>
                    <a:pt x="4698" y="0"/>
                  </a:lnTo>
                  <a:lnTo>
                    <a:pt x="4682" y="0"/>
                  </a:lnTo>
                  <a:lnTo>
                    <a:pt x="4666" y="1"/>
                  </a:lnTo>
                  <a:lnTo>
                    <a:pt x="4651" y="3"/>
                  </a:lnTo>
                  <a:lnTo>
                    <a:pt x="4636" y="5"/>
                  </a:lnTo>
                  <a:lnTo>
                    <a:pt x="4621" y="8"/>
                  </a:lnTo>
                  <a:lnTo>
                    <a:pt x="4607" y="11"/>
                  </a:lnTo>
                  <a:lnTo>
                    <a:pt x="4593" y="15"/>
                  </a:lnTo>
                  <a:lnTo>
                    <a:pt x="4579" y="20"/>
                  </a:lnTo>
                  <a:lnTo>
                    <a:pt x="4565" y="26"/>
                  </a:lnTo>
                  <a:lnTo>
                    <a:pt x="4552" y="32"/>
                  </a:lnTo>
                  <a:lnTo>
                    <a:pt x="4540" y="38"/>
                  </a:lnTo>
                  <a:lnTo>
                    <a:pt x="4528" y="45"/>
                  </a:lnTo>
                  <a:lnTo>
                    <a:pt x="4516" y="52"/>
                  </a:lnTo>
                  <a:lnTo>
                    <a:pt x="4505" y="60"/>
                  </a:lnTo>
                  <a:lnTo>
                    <a:pt x="4494" y="69"/>
                  </a:lnTo>
                  <a:lnTo>
                    <a:pt x="4484" y="78"/>
                  </a:lnTo>
                  <a:lnTo>
                    <a:pt x="4473" y="89"/>
                  </a:lnTo>
                  <a:lnTo>
                    <a:pt x="4464" y="99"/>
                  </a:lnTo>
                  <a:lnTo>
                    <a:pt x="4456" y="110"/>
                  </a:lnTo>
                  <a:lnTo>
                    <a:pt x="4448" y="121"/>
                  </a:lnTo>
                  <a:lnTo>
                    <a:pt x="4440" y="132"/>
                  </a:lnTo>
                  <a:lnTo>
                    <a:pt x="4433" y="146"/>
                  </a:lnTo>
                  <a:lnTo>
                    <a:pt x="4427" y="158"/>
                  </a:lnTo>
                  <a:lnTo>
                    <a:pt x="4420" y="171"/>
                  </a:lnTo>
                  <a:lnTo>
                    <a:pt x="4415" y="185"/>
                  </a:lnTo>
                  <a:lnTo>
                    <a:pt x="4410" y="199"/>
                  </a:lnTo>
                  <a:lnTo>
                    <a:pt x="4407" y="215"/>
                  </a:lnTo>
                  <a:lnTo>
                    <a:pt x="4403" y="230"/>
                  </a:lnTo>
                  <a:lnTo>
                    <a:pt x="4401" y="245"/>
                  </a:lnTo>
                  <a:lnTo>
                    <a:pt x="4399" y="261"/>
                  </a:lnTo>
                  <a:lnTo>
                    <a:pt x="4398" y="278"/>
                  </a:lnTo>
                  <a:lnTo>
                    <a:pt x="4398" y="295"/>
                  </a:lnTo>
                  <a:lnTo>
                    <a:pt x="4398" y="311"/>
                  </a:lnTo>
                  <a:lnTo>
                    <a:pt x="4399" y="326"/>
                  </a:lnTo>
                  <a:lnTo>
                    <a:pt x="4400" y="342"/>
                  </a:lnTo>
                  <a:lnTo>
                    <a:pt x="4403" y="356"/>
                  </a:lnTo>
                  <a:lnTo>
                    <a:pt x="4405" y="370"/>
                  </a:lnTo>
                  <a:lnTo>
                    <a:pt x="4409" y="384"/>
                  </a:lnTo>
                  <a:lnTo>
                    <a:pt x="4413" y="398"/>
                  </a:lnTo>
                  <a:lnTo>
                    <a:pt x="4417" y="411"/>
                  </a:lnTo>
                  <a:lnTo>
                    <a:pt x="4422" y="423"/>
                  </a:lnTo>
                  <a:lnTo>
                    <a:pt x="4429" y="435"/>
                  </a:lnTo>
                  <a:lnTo>
                    <a:pt x="4435" y="447"/>
                  </a:lnTo>
                  <a:lnTo>
                    <a:pt x="4442" y="459"/>
                  </a:lnTo>
                  <a:lnTo>
                    <a:pt x="4449" y="470"/>
                  </a:lnTo>
                  <a:lnTo>
                    <a:pt x="4457" y="480"/>
                  </a:lnTo>
                  <a:lnTo>
                    <a:pt x="4465" y="490"/>
                  </a:lnTo>
                  <a:lnTo>
                    <a:pt x="4474" y="499"/>
                  </a:lnTo>
                  <a:lnTo>
                    <a:pt x="4484" y="508"/>
                  </a:lnTo>
                  <a:lnTo>
                    <a:pt x="4494" y="518"/>
                  </a:lnTo>
                  <a:lnTo>
                    <a:pt x="4504" y="525"/>
                  </a:lnTo>
                  <a:lnTo>
                    <a:pt x="4515" y="533"/>
                  </a:lnTo>
                  <a:lnTo>
                    <a:pt x="4527" y="539"/>
                  </a:lnTo>
                  <a:lnTo>
                    <a:pt x="4539" y="546"/>
                  </a:lnTo>
                  <a:lnTo>
                    <a:pt x="4551" y="551"/>
                  </a:lnTo>
                  <a:lnTo>
                    <a:pt x="4564" y="556"/>
                  </a:lnTo>
                  <a:lnTo>
                    <a:pt x="4578" y="561"/>
                  </a:lnTo>
                  <a:lnTo>
                    <a:pt x="4592" y="565"/>
                  </a:lnTo>
                  <a:lnTo>
                    <a:pt x="4606" y="568"/>
                  </a:lnTo>
                  <a:lnTo>
                    <a:pt x="4620" y="571"/>
                  </a:lnTo>
                  <a:lnTo>
                    <a:pt x="4636" y="573"/>
                  </a:lnTo>
                  <a:lnTo>
                    <a:pt x="4652" y="575"/>
                  </a:lnTo>
                  <a:lnTo>
                    <a:pt x="4667" y="576"/>
                  </a:lnTo>
                  <a:lnTo>
                    <a:pt x="4685" y="576"/>
                  </a:lnTo>
                  <a:lnTo>
                    <a:pt x="4709" y="576"/>
                  </a:lnTo>
                  <a:lnTo>
                    <a:pt x="4733" y="574"/>
                  </a:lnTo>
                  <a:lnTo>
                    <a:pt x="4754" y="571"/>
                  </a:lnTo>
                  <a:lnTo>
                    <a:pt x="4773" y="568"/>
                  </a:lnTo>
                  <a:lnTo>
                    <a:pt x="4791" y="564"/>
                  </a:lnTo>
                  <a:lnTo>
                    <a:pt x="4806" y="560"/>
                  </a:lnTo>
                  <a:lnTo>
                    <a:pt x="4819" y="556"/>
                  </a:lnTo>
                  <a:lnTo>
                    <a:pt x="4829" y="551"/>
                  </a:lnTo>
                  <a:lnTo>
                    <a:pt x="4813" y="471"/>
                  </a:lnTo>
                  <a:close/>
                  <a:moveTo>
                    <a:pt x="3959" y="568"/>
                  </a:moveTo>
                  <a:lnTo>
                    <a:pt x="3959" y="368"/>
                  </a:lnTo>
                  <a:lnTo>
                    <a:pt x="3958" y="335"/>
                  </a:lnTo>
                  <a:lnTo>
                    <a:pt x="3958" y="302"/>
                  </a:lnTo>
                  <a:lnTo>
                    <a:pt x="3958" y="272"/>
                  </a:lnTo>
                  <a:lnTo>
                    <a:pt x="3957" y="241"/>
                  </a:lnTo>
                  <a:lnTo>
                    <a:pt x="3957" y="213"/>
                  </a:lnTo>
                  <a:lnTo>
                    <a:pt x="3956" y="184"/>
                  </a:lnTo>
                  <a:lnTo>
                    <a:pt x="3955" y="157"/>
                  </a:lnTo>
                  <a:lnTo>
                    <a:pt x="3953" y="129"/>
                  </a:lnTo>
                  <a:lnTo>
                    <a:pt x="3956" y="129"/>
                  </a:lnTo>
                  <a:lnTo>
                    <a:pt x="3967" y="153"/>
                  </a:lnTo>
                  <a:lnTo>
                    <a:pt x="3979" y="177"/>
                  </a:lnTo>
                  <a:lnTo>
                    <a:pt x="3991" y="201"/>
                  </a:lnTo>
                  <a:lnTo>
                    <a:pt x="4003" y="226"/>
                  </a:lnTo>
                  <a:lnTo>
                    <a:pt x="4017" y="250"/>
                  </a:lnTo>
                  <a:lnTo>
                    <a:pt x="4030" y="275"/>
                  </a:lnTo>
                  <a:lnTo>
                    <a:pt x="4043" y="299"/>
                  </a:lnTo>
                  <a:lnTo>
                    <a:pt x="4056" y="322"/>
                  </a:lnTo>
                  <a:lnTo>
                    <a:pt x="4203" y="568"/>
                  </a:lnTo>
                  <a:lnTo>
                    <a:pt x="4309" y="568"/>
                  </a:lnTo>
                  <a:lnTo>
                    <a:pt x="4309" y="8"/>
                  </a:lnTo>
                  <a:lnTo>
                    <a:pt x="4214" y="8"/>
                  </a:lnTo>
                  <a:lnTo>
                    <a:pt x="4214" y="203"/>
                  </a:lnTo>
                  <a:lnTo>
                    <a:pt x="4214" y="235"/>
                  </a:lnTo>
                  <a:lnTo>
                    <a:pt x="4215" y="265"/>
                  </a:lnTo>
                  <a:lnTo>
                    <a:pt x="4215" y="295"/>
                  </a:lnTo>
                  <a:lnTo>
                    <a:pt x="4216" y="323"/>
                  </a:lnTo>
                  <a:lnTo>
                    <a:pt x="4217" y="352"/>
                  </a:lnTo>
                  <a:lnTo>
                    <a:pt x="4219" y="380"/>
                  </a:lnTo>
                  <a:lnTo>
                    <a:pt x="4222" y="408"/>
                  </a:lnTo>
                  <a:lnTo>
                    <a:pt x="4224" y="435"/>
                  </a:lnTo>
                  <a:lnTo>
                    <a:pt x="4222" y="436"/>
                  </a:lnTo>
                  <a:lnTo>
                    <a:pt x="4211" y="413"/>
                  </a:lnTo>
                  <a:lnTo>
                    <a:pt x="4201" y="389"/>
                  </a:lnTo>
                  <a:lnTo>
                    <a:pt x="4190" y="366"/>
                  </a:lnTo>
                  <a:lnTo>
                    <a:pt x="4178" y="343"/>
                  </a:lnTo>
                  <a:lnTo>
                    <a:pt x="4165" y="319"/>
                  </a:lnTo>
                  <a:lnTo>
                    <a:pt x="4153" y="296"/>
                  </a:lnTo>
                  <a:lnTo>
                    <a:pt x="4140" y="272"/>
                  </a:lnTo>
                  <a:lnTo>
                    <a:pt x="4127" y="249"/>
                  </a:lnTo>
                  <a:lnTo>
                    <a:pt x="3981" y="8"/>
                  </a:lnTo>
                  <a:lnTo>
                    <a:pt x="3865" y="8"/>
                  </a:lnTo>
                  <a:lnTo>
                    <a:pt x="3865" y="567"/>
                  </a:lnTo>
                  <a:lnTo>
                    <a:pt x="3959" y="568"/>
                  </a:lnTo>
                  <a:close/>
                  <a:moveTo>
                    <a:pt x="3464" y="333"/>
                  </a:moveTo>
                  <a:lnTo>
                    <a:pt x="3508" y="194"/>
                  </a:lnTo>
                  <a:lnTo>
                    <a:pt x="3515" y="169"/>
                  </a:lnTo>
                  <a:lnTo>
                    <a:pt x="3522" y="142"/>
                  </a:lnTo>
                  <a:lnTo>
                    <a:pt x="3528" y="115"/>
                  </a:lnTo>
                  <a:lnTo>
                    <a:pt x="3534" y="90"/>
                  </a:lnTo>
                  <a:lnTo>
                    <a:pt x="3536" y="90"/>
                  </a:lnTo>
                  <a:lnTo>
                    <a:pt x="3542" y="115"/>
                  </a:lnTo>
                  <a:lnTo>
                    <a:pt x="3549" y="141"/>
                  </a:lnTo>
                  <a:lnTo>
                    <a:pt x="3556" y="169"/>
                  </a:lnTo>
                  <a:lnTo>
                    <a:pt x="3565" y="195"/>
                  </a:lnTo>
                  <a:lnTo>
                    <a:pt x="3609" y="333"/>
                  </a:lnTo>
                  <a:lnTo>
                    <a:pt x="3464" y="333"/>
                  </a:lnTo>
                  <a:close/>
                  <a:moveTo>
                    <a:pt x="3626" y="410"/>
                  </a:moveTo>
                  <a:lnTo>
                    <a:pt x="3676" y="568"/>
                  </a:lnTo>
                  <a:lnTo>
                    <a:pt x="3786" y="568"/>
                  </a:lnTo>
                  <a:lnTo>
                    <a:pt x="3604" y="8"/>
                  </a:lnTo>
                  <a:lnTo>
                    <a:pt x="3474" y="8"/>
                  </a:lnTo>
                  <a:lnTo>
                    <a:pt x="3293" y="568"/>
                  </a:lnTo>
                  <a:lnTo>
                    <a:pt x="3399" y="568"/>
                  </a:lnTo>
                  <a:lnTo>
                    <a:pt x="3447" y="410"/>
                  </a:lnTo>
                  <a:lnTo>
                    <a:pt x="3626" y="410"/>
                  </a:lnTo>
                  <a:close/>
                  <a:moveTo>
                    <a:pt x="3066" y="568"/>
                  </a:moveTo>
                  <a:lnTo>
                    <a:pt x="3169" y="568"/>
                  </a:lnTo>
                  <a:lnTo>
                    <a:pt x="3169" y="95"/>
                  </a:lnTo>
                  <a:lnTo>
                    <a:pt x="3331" y="95"/>
                  </a:lnTo>
                  <a:lnTo>
                    <a:pt x="3331" y="8"/>
                  </a:lnTo>
                  <a:lnTo>
                    <a:pt x="2906" y="8"/>
                  </a:lnTo>
                  <a:lnTo>
                    <a:pt x="2906" y="95"/>
                  </a:lnTo>
                  <a:lnTo>
                    <a:pt x="3066" y="95"/>
                  </a:lnTo>
                  <a:lnTo>
                    <a:pt x="3066" y="568"/>
                  </a:lnTo>
                  <a:close/>
                  <a:moveTo>
                    <a:pt x="2629" y="567"/>
                  </a:moveTo>
                  <a:lnTo>
                    <a:pt x="2963" y="567"/>
                  </a:lnTo>
                  <a:lnTo>
                    <a:pt x="2963" y="482"/>
                  </a:lnTo>
                  <a:lnTo>
                    <a:pt x="2732" y="482"/>
                  </a:lnTo>
                  <a:lnTo>
                    <a:pt x="2732" y="8"/>
                  </a:lnTo>
                  <a:lnTo>
                    <a:pt x="2629" y="8"/>
                  </a:lnTo>
                  <a:lnTo>
                    <a:pt x="2629" y="567"/>
                  </a:lnTo>
                  <a:close/>
                  <a:moveTo>
                    <a:pt x="2074" y="8"/>
                  </a:moveTo>
                  <a:lnTo>
                    <a:pt x="2074" y="328"/>
                  </a:lnTo>
                  <a:lnTo>
                    <a:pt x="2075" y="345"/>
                  </a:lnTo>
                  <a:lnTo>
                    <a:pt x="2075" y="360"/>
                  </a:lnTo>
                  <a:lnTo>
                    <a:pt x="2077" y="375"/>
                  </a:lnTo>
                  <a:lnTo>
                    <a:pt x="2079" y="389"/>
                  </a:lnTo>
                  <a:lnTo>
                    <a:pt x="2081" y="404"/>
                  </a:lnTo>
                  <a:lnTo>
                    <a:pt x="2084" y="417"/>
                  </a:lnTo>
                  <a:lnTo>
                    <a:pt x="2087" y="429"/>
                  </a:lnTo>
                  <a:lnTo>
                    <a:pt x="2090" y="441"/>
                  </a:lnTo>
                  <a:lnTo>
                    <a:pt x="2094" y="454"/>
                  </a:lnTo>
                  <a:lnTo>
                    <a:pt x="2099" y="465"/>
                  </a:lnTo>
                  <a:lnTo>
                    <a:pt x="2103" y="475"/>
                  </a:lnTo>
                  <a:lnTo>
                    <a:pt x="2108" y="485"/>
                  </a:lnTo>
                  <a:lnTo>
                    <a:pt x="2114" y="494"/>
                  </a:lnTo>
                  <a:lnTo>
                    <a:pt x="2120" y="502"/>
                  </a:lnTo>
                  <a:lnTo>
                    <a:pt x="2126" y="511"/>
                  </a:lnTo>
                  <a:lnTo>
                    <a:pt x="2134" y="519"/>
                  </a:lnTo>
                  <a:lnTo>
                    <a:pt x="2141" y="526"/>
                  </a:lnTo>
                  <a:lnTo>
                    <a:pt x="2148" y="533"/>
                  </a:lnTo>
                  <a:lnTo>
                    <a:pt x="2156" y="539"/>
                  </a:lnTo>
                  <a:lnTo>
                    <a:pt x="2164" y="545"/>
                  </a:lnTo>
                  <a:lnTo>
                    <a:pt x="2172" y="550"/>
                  </a:lnTo>
                  <a:lnTo>
                    <a:pt x="2182" y="555"/>
                  </a:lnTo>
                  <a:lnTo>
                    <a:pt x="2191" y="559"/>
                  </a:lnTo>
                  <a:lnTo>
                    <a:pt x="2201" y="563"/>
                  </a:lnTo>
                  <a:lnTo>
                    <a:pt x="2211" y="566"/>
                  </a:lnTo>
                  <a:lnTo>
                    <a:pt x="2221" y="569"/>
                  </a:lnTo>
                  <a:lnTo>
                    <a:pt x="2232" y="571"/>
                  </a:lnTo>
                  <a:lnTo>
                    <a:pt x="2243" y="573"/>
                  </a:lnTo>
                  <a:lnTo>
                    <a:pt x="2265" y="576"/>
                  </a:lnTo>
                  <a:lnTo>
                    <a:pt x="2289" y="578"/>
                  </a:lnTo>
                  <a:lnTo>
                    <a:pt x="2313" y="576"/>
                  </a:lnTo>
                  <a:lnTo>
                    <a:pt x="2338" y="573"/>
                  </a:lnTo>
                  <a:lnTo>
                    <a:pt x="2349" y="571"/>
                  </a:lnTo>
                  <a:lnTo>
                    <a:pt x="2360" y="569"/>
                  </a:lnTo>
                  <a:lnTo>
                    <a:pt x="2370" y="566"/>
                  </a:lnTo>
                  <a:lnTo>
                    <a:pt x="2381" y="562"/>
                  </a:lnTo>
                  <a:lnTo>
                    <a:pt x="2391" y="558"/>
                  </a:lnTo>
                  <a:lnTo>
                    <a:pt x="2401" y="554"/>
                  </a:lnTo>
                  <a:lnTo>
                    <a:pt x="2410" y="549"/>
                  </a:lnTo>
                  <a:lnTo>
                    <a:pt x="2419" y="544"/>
                  </a:lnTo>
                  <a:lnTo>
                    <a:pt x="2428" y="538"/>
                  </a:lnTo>
                  <a:lnTo>
                    <a:pt x="2437" y="532"/>
                  </a:lnTo>
                  <a:lnTo>
                    <a:pt x="2445" y="525"/>
                  </a:lnTo>
                  <a:lnTo>
                    <a:pt x="2452" y="518"/>
                  </a:lnTo>
                  <a:lnTo>
                    <a:pt x="2459" y="509"/>
                  </a:lnTo>
                  <a:lnTo>
                    <a:pt x="2466" y="501"/>
                  </a:lnTo>
                  <a:lnTo>
                    <a:pt x="2472" y="492"/>
                  </a:lnTo>
                  <a:lnTo>
                    <a:pt x="2478" y="483"/>
                  </a:lnTo>
                  <a:lnTo>
                    <a:pt x="2483" y="473"/>
                  </a:lnTo>
                  <a:lnTo>
                    <a:pt x="2489" y="463"/>
                  </a:lnTo>
                  <a:lnTo>
                    <a:pt x="2493" y="451"/>
                  </a:lnTo>
                  <a:lnTo>
                    <a:pt x="2497" y="439"/>
                  </a:lnTo>
                  <a:lnTo>
                    <a:pt x="2501" y="428"/>
                  </a:lnTo>
                  <a:lnTo>
                    <a:pt x="2504" y="415"/>
                  </a:lnTo>
                  <a:lnTo>
                    <a:pt x="2507" y="402"/>
                  </a:lnTo>
                  <a:lnTo>
                    <a:pt x="2509" y="388"/>
                  </a:lnTo>
                  <a:lnTo>
                    <a:pt x="2511" y="374"/>
                  </a:lnTo>
                  <a:lnTo>
                    <a:pt x="2512" y="359"/>
                  </a:lnTo>
                  <a:lnTo>
                    <a:pt x="2513" y="344"/>
                  </a:lnTo>
                  <a:lnTo>
                    <a:pt x="2513" y="328"/>
                  </a:lnTo>
                  <a:lnTo>
                    <a:pt x="2513" y="8"/>
                  </a:lnTo>
                  <a:lnTo>
                    <a:pt x="2411" y="8"/>
                  </a:lnTo>
                  <a:lnTo>
                    <a:pt x="2411" y="335"/>
                  </a:lnTo>
                  <a:lnTo>
                    <a:pt x="2410" y="355"/>
                  </a:lnTo>
                  <a:lnTo>
                    <a:pt x="2409" y="373"/>
                  </a:lnTo>
                  <a:lnTo>
                    <a:pt x="2406" y="390"/>
                  </a:lnTo>
                  <a:lnTo>
                    <a:pt x="2403" y="406"/>
                  </a:lnTo>
                  <a:lnTo>
                    <a:pt x="2398" y="421"/>
                  </a:lnTo>
                  <a:lnTo>
                    <a:pt x="2393" y="433"/>
                  </a:lnTo>
                  <a:lnTo>
                    <a:pt x="2387" y="445"/>
                  </a:lnTo>
                  <a:lnTo>
                    <a:pt x="2379" y="456"/>
                  </a:lnTo>
                  <a:lnTo>
                    <a:pt x="2371" y="465"/>
                  </a:lnTo>
                  <a:lnTo>
                    <a:pt x="2362" y="473"/>
                  </a:lnTo>
                  <a:lnTo>
                    <a:pt x="2353" y="480"/>
                  </a:lnTo>
                  <a:lnTo>
                    <a:pt x="2342" y="485"/>
                  </a:lnTo>
                  <a:lnTo>
                    <a:pt x="2330" y="489"/>
                  </a:lnTo>
                  <a:lnTo>
                    <a:pt x="2318" y="492"/>
                  </a:lnTo>
                  <a:lnTo>
                    <a:pt x="2306" y="494"/>
                  </a:lnTo>
                  <a:lnTo>
                    <a:pt x="2293" y="495"/>
                  </a:lnTo>
                  <a:lnTo>
                    <a:pt x="2279" y="494"/>
                  </a:lnTo>
                  <a:lnTo>
                    <a:pt x="2267" y="492"/>
                  </a:lnTo>
                  <a:lnTo>
                    <a:pt x="2256" y="489"/>
                  </a:lnTo>
                  <a:lnTo>
                    <a:pt x="2245" y="485"/>
                  </a:lnTo>
                  <a:lnTo>
                    <a:pt x="2235" y="480"/>
                  </a:lnTo>
                  <a:lnTo>
                    <a:pt x="2225" y="473"/>
                  </a:lnTo>
                  <a:lnTo>
                    <a:pt x="2217" y="465"/>
                  </a:lnTo>
                  <a:lnTo>
                    <a:pt x="2209" y="456"/>
                  </a:lnTo>
                  <a:lnTo>
                    <a:pt x="2202" y="445"/>
                  </a:lnTo>
                  <a:lnTo>
                    <a:pt x="2196" y="433"/>
                  </a:lnTo>
                  <a:lnTo>
                    <a:pt x="2190" y="420"/>
                  </a:lnTo>
                  <a:lnTo>
                    <a:pt x="2186" y="406"/>
                  </a:lnTo>
                  <a:lnTo>
                    <a:pt x="2183" y="390"/>
                  </a:lnTo>
                  <a:lnTo>
                    <a:pt x="2179" y="373"/>
                  </a:lnTo>
                  <a:lnTo>
                    <a:pt x="2177" y="355"/>
                  </a:lnTo>
                  <a:lnTo>
                    <a:pt x="2177" y="335"/>
                  </a:lnTo>
                  <a:lnTo>
                    <a:pt x="2177" y="8"/>
                  </a:lnTo>
                  <a:lnTo>
                    <a:pt x="2074" y="8"/>
                  </a:lnTo>
                  <a:close/>
                  <a:moveTo>
                    <a:pt x="1618" y="541"/>
                  </a:moveTo>
                  <a:lnTo>
                    <a:pt x="1632" y="548"/>
                  </a:lnTo>
                  <a:lnTo>
                    <a:pt x="1647" y="554"/>
                  </a:lnTo>
                  <a:lnTo>
                    <a:pt x="1664" y="560"/>
                  </a:lnTo>
                  <a:lnTo>
                    <a:pt x="1684" y="566"/>
                  </a:lnTo>
                  <a:lnTo>
                    <a:pt x="1704" y="570"/>
                  </a:lnTo>
                  <a:lnTo>
                    <a:pt x="1727" y="573"/>
                  </a:lnTo>
                  <a:lnTo>
                    <a:pt x="1748" y="575"/>
                  </a:lnTo>
                  <a:lnTo>
                    <a:pt x="1770" y="576"/>
                  </a:lnTo>
                  <a:lnTo>
                    <a:pt x="1797" y="575"/>
                  </a:lnTo>
                  <a:lnTo>
                    <a:pt x="1821" y="573"/>
                  </a:lnTo>
                  <a:lnTo>
                    <a:pt x="1844" y="569"/>
                  </a:lnTo>
                  <a:lnTo>
                    <a:pt x="1865" y="563"/>
                  </a:lnTo>
                  <a:lnTo>
                    <a:pt x="1884" y="556"/>
                  </a:lnTo>
                  <a:lnTo>
                    <a:pt x="1902" y="547"/>
                  </a:lnTo>
                  <a:lnTo>
                    <a:pt x="1917" y="538"/>
                  </a:lnTo>
                  <a:lnTo>
                    <a:pt x="1932" y="527"/>
                  </a:lnTo>
                  <a:lnTo>
                    <a:pt x="1944" y="514"/>
                  </a:lnTo>
                  <a:lnTo>
                    <a:pt x="1954" y="501"/>
                  </a:lnTo>
                  <a:lnTo>
                    <a:pt x="1963" y="487"/>
                  </a:lnTo>
                  <a:lnTo>
                    <a:pt x="1970" y="473"/>
                  </a:lnTo>
                  <a:lnTo>
                    <a:pt x="1977" y="458"/>
                  </a:lnTo>
                  <a:lnTo>
                    <a:pt x="1981" y="441"/>
                  </a:lnTo>
                  <a:lnTo>
                    <a:pt x="1983" y="425"/>
                  </a:lnTo>
                  <a:lnTo>
                    <a:pt x="1984" y="409"/>
                  </a:lnTo>
                  <a:lnTo>
                    <a:pt x="1983" y="394"/>
                  </a:lnTo>
                  <a:lnTo>
                    <a:pt x="1982" y="380"/>
                  </a:lnTo>
                  <a:lnTo>
                    <a:pt x="1979" y="367"/>
                  </a:lnTo>
                  <a:lnTo>
                    <a:pt x="1974" y="354"/>
                  </a:lnTo>
                  <a:lnTo>
                    <a:pt x="1969" y="342"/>
                  </a:lnTo>
                  <a:lnTo>
                    <a:pt x="1963" y="331"/>
                  </a:lnTo>
                  <a:lnTo>
                    <a:pt x="1956" y="319"/>
                  </a:lnTo>
                  <a:lnTo>
                    <a:pt x="1948" y="309"/>
                  </a:lnTo>
                  <a:lnTo>
                    <a:pt x="1938" y="299"/>
                  </a:lnTo>
                  <a:lnTo>
                    <a:pt x="1928" y="290"/>
                  </a:lnTo>
                  <a:lnTo>
                    <a:pt x="1915" y="281"/>
                  </a:lnTo>
                  <a:lnTo>
                    <a:pt x="1903" y="273"/>
                  </a:lnTo>
                  <a:lnTo>
                    <a:pt x="1889" y="264"/>
                  </a:lnTo>
                  <a:lnTo>
                    <a:pt x="1873" y="257"/>
                  </a:lnTo>
                  <a:lnTo>
                    <a:pt x="1857" y="249"/>
                  </a:lnTo>
                  <a:lnTo>
                    <a:pt x="1839" y="242"/>
                  </a:lnTo>
                  <a:lnTo>
                    <a:pt x="1813" y="232"/>
                  </a:lnTo>
                  <a:lnTo>
                    <a:pt x="1791" y="222"/>
                  </a:lnTo>
                  <a:lnTo>
                    <a:pt x="1781" y="218"/>
                  </a:lnTo>
                  <a:lnTo>
                    <a:pt x="1773" y="213"/>
                  </a:lnTo>
                  <a:lnTo>
                    <a:pt x="1764" y="208"/>
                  </a:lnTo>
                  <a:lnTo>
                    <a:pt x="1757" y="202"/>
                  </a:lnTo>
                  <a:lnTo>
                    <a:pt x="1751" y="196"/>
                  </a:lnTo>
                  <a:lnTo>
                    <a:pt x="1746" y="191"/>
                  </a:lnTo>
                  <a:lnTo>
                    <a:pt x="1742" y="185"/>
                  </a:lnTo>
                  <a:lnTo>
                    <a:pt x="1738" y="179"/>
                  </a:lnTo>
                  <a:lnTo>
                    <a:pt x="1735" y="173"/>
                  </a:lnTo>
                  <a:lnTo>
                    <a:pt x="1734" y="166"/>
                  </a:lnTo>
                  <a:lnTo>
                    <a:pt x="1732" y="159"/>
                  </a:lnTo>
                  <a:lnTo>
                    <a:pt x="1732" y="151"/>
                  </a:lnTo>
                  <a:lnTo>
                    <a:pt x="1732" y="144"/>
                  </a:lnTo>
                  <a:lnTo>
                    <a:pt x="1733" y="138"/>
                  </a:lnTo>
                  <a:lnTo>
                    <a:pt x="1735" y="132"/>
                  </a:lnTo>
                  <a:lnTo>
                    <a:pt x="1737" y="126"/>
                  </a:lnTo>
                  <a:lnTo>
                    <a:pt x="1740" y="121"/>
                  </a:lnTo>
                  <a:lnTo>
                    <a:pt x="1744" y="115"/>
                  </a:lnTo>
                  <a:lnTo>
                    <a:pt x="1748" y="110"/>
                  </a:lnTo>
                  <a:lnTo>
                    <a:pt x="1754" y="105"/>
                  </a:lnTo>
                  <a:lnTo>
                    <a:pt x="1759" y="101"/>
                  </a:lnTo>
                  <a:lnTo>
                    <a:pt x="1766" y="96"/>
                  </a:lnTo>
                  <a:lnTo>
                    <a:pt x="1775" y="93"/>
                  </a:lnTo>
                  <a:lnTo>
                    <a:pt x="1783" y="90"/>
                  </a:lnTo>
                  <a:lnTo>
                    <a:pt x="1792" y="87"/>
                  </a:lnTo>
                  <a:lnTo>
                    <a:pt x="1802" y="86"/>
                  </a:lnTo>
                  <a:lnTo>
                    <a:pt x="1812" y="84"/>
                  </a:lnTo>
                  <a:lnTo>
                    <a:pt x="1825" y="84"/>
                  </a:lnTo>
                  <a:lnTo>
                    <a:pt x="1844" y="85"/>
                  </a:lnTo>
                  <a:lnTo>
                    <a:pt x="1861" y="87"/>
                  </a:lnTo>
                  <a:lnTo>
                    <a:pt x="1878" y="90"/>
                  </a:lnTo>
                  <a:lnTo>
                    <a:pt x="1893" y="93"/>
                  </a:lnTo>
                  <a:lnTo>
                    <a:pt x="1906" y="97"/>
                  </a:lnTo>
                  <a:lnTo>
                    <a:pt x="1917" y="102"/>
                  </a:lnTo>
                  <a:lnTo>
                    <a:pt x="1928" y="106"/>
                  </a:lnTo>
                  <a:lnTo>
                    <a:pt x="1937" y="110"/>
                  </a:lnTo>
                  <a:lnTo>
                    <a:pt x="1961" y="28"/>
                  </a:lnTo>
                  <a:lnTo>
                    <a:pt x="1949" y="23"/>
                  </a:lnTo>
                  <a:lnTo>
                    <a:pt x="1936" y="17"/>
                  </a:lnTo>
                  <a:lnTo>
                    <a:pt x="1921" y="12"/>
                  </a:lnTo>
                  <a:lnTo>
                    <a:pt x="1905" y="8"/>
                  </a:lnTo>
                  <a:lnTo>
                    <a:pt x="1888" y="5"/>
                  </a:lnTo>
                  <a:lnTo>
                    <a:pt x="1869" y="2"/>
                  </a:lnTo>
                  <a:lnTo>
                    <a:pt x="1849" y="0"/>
                  </a:lnTo>
                  <a:lnTo>
                    <a:pt x="1827" y="0"/>
                  </a:lnTo>
                  <a:lnTo>
                    <a:pt x="1804" y="1"/>
                  </a:lnTo>
                  <a:lnTo>
                    <a:pt x="1783" y="3"/>
                  </a:lnTo>
                  <a:lnTo>
                    <a:pt x="1763" y="7"/>
                  </a:lnTo>
                  <a:lnTo>
                    <a:pt x="1744" y="12"/>
                  </a:lnTo>
                  <a:lnTo>
                    <a:pt x="1727" y="18"/>
                  </a:lnTo>
                  <a:lnTo>
                    <a:pt x="1710" y="27"/>
                  </a:lnTo>
                  <a:lnTo>
                    <a:pt x="1695" y="36"/>
                  </a:lnTo>
                  <a:lnTo>
                    <a:pt x="1682" y="46"/>
                  </a:lnTo>
                  <a:lnTo>
                    <a:pt x="1669" y="57"/>
                  </a:lnTo>
                  <a:lnTo>
                    <a:pt x="1658" y="69"/>
                  </a:lnTo>
                  <a:lnTo>
                    <a:pt x="1649" y="82"/>
                  </a:lnTo>
                  <a:lnTo>
                    <a:pt x="1642" y="97"/>
                  </a:lnTo>
                  <a:lnTo>
                    <a:pt x="1636" y="112"/>
                  </a:lnTo>
                  <a:lnTo>
                    <a:pt x="1632" y="127"/>
                  </a:lnTo>
                  <a:lnTo>
                    <a:pt x="1629" y="143"/>
                  </a:lnTo>
                  <a:lnTo>
                    <a:pt x="1628" y="161"/>
                  </a:lnTo>
                  <a:lnTo>
                    <a:pt x="1629" y="175"/>
                  </a:lnTo>
                  <a:lnTo>
                    <a:pt x="1631" y="189"/>
                  </a:lnTo>
                  <a:lnTo>
                    <a:pt x="1634" y="202"/>
                  </a:lnTo>
                  <a:lnTo>
                    <a:pt x="1639" y="216"/>
                  </a:lnTo>
                  <a:lnTo>
                    <a:pt x="1645" y="227"/>
                  </a:lnTo>
                  <a:lnTo>
                    <a:pt x="1651" y="239"/>
                  </a:lnTo>
                  <a:lnTo>
                    <a:pt x="1660" y="249"/>
                  </a:lnTo>
                  <a:lnTo>
                    <a:pt x="1669" y="259"/>
                  </a:lnTo>
                  <a:lnTo>
                    <a:pt x="1680" y="270"/>
                  </a:lnTo>
                  <a:lnTo>
                    <a:pt x="1691" y="279"/>
                  </a:lnTo>
                  <a:lnTo>
                    <a:pt x="1703" y="287"/>
                  </a:lnTo>
                  <a:lnTo>
                    <a:pt x="1717" y="295"/>
                  </a:lnTo>
                  <a:lnTo>
                    <a:pt x="1732" y="303"/>
                  </a:lnTo>
                  <a:lnTo>
                    <a:pt x="1747" y="310"/>
                  </a:lnTo>
                  <a:lnTo>
                    <a:pt x="1763" y="316"/>
                  </a:lnTo>
                  <a:lnTo>
                    <a:pt x="1780" y="323"/>
                  </a:lnTo>
                  <a:lnTo>
                    <a:pt x="1804" y="333"/>
                  </a:lnTo>
                  <a:lnTo>
                    <a:pt x="1826" y="343"/>
                  </a:lnTo>
                  <a:lnTo>
                    <a:pt x="1835" y="348"/>
                  </a:lnTo>
                  <a:lnTo>
                    <a:pt x="1843" y="353"/>
                  </a:lnTo>
                  <a:lnTo>
                    <a:pt x="1850" y="358"/>
                  </a:lnTo>
                  <a:lnTo>
                    <a:pt x="1856" y="363"/>
                  </a:lnTo>
                  <a:lnTo>
                    <a:pt x="1861" y="369"/>
                  </a:lnTo>
                  <a:lnTo>
                    <a:pt x="1866" y="374"/>
                  </a:lnTo>
                  <a:lnTo>
                    <a:pt x="1870" y="380"/>
                  </a:lnTo>
                  <a:lnTo>
                    <a:pt x="1873" y="387"/>
                  </a:lnTo>
                  <a:lnTo>
                    <a:pt x="1877" y="394"/>
                  </a:lnTo>
                  <a:lnTo>
                    <a:pt x="1878" y="401"/>
                  </a:lnTo>
                  <a:lnTo>
                    <a:pt x="1879" y="408"/>
                  </a:lnTo>
                  <a:lnTo>
                    <a:pt x="1880" y="416"/>
                  </a:lnTo>
                  <a:lnTo>
                    <a:pt x="1879" y="424"/>
                  </a:lnTo>
                  <a:lnTo>
                    <a:pt x="1878" y="432"/>
                  </a:lnTo>
                  <a:lnTo>
                    <a:pt x="1876" y="440"/>
                  </a:lnTo>
                  <a:lnTo>
                    <a:pt x="1872" y="447"/>
                  </a:lnTo>
                  <a:lnTo>
                    <a:pt x="1868" y="454"/>
                  </a:lnTo>
                  <a:lnTo>
                    <a:pt x="1864" y="460"/>
                  </a:lnTo>
                  <a:lnTo>
                    <a:pt x="1859" y="466"/>
                  </a:lnTo>
                  <a:lnTo>
                    <a:pt x="1853" y="471"/>
                  </a:lnTo>
                  <a:lnTo>
                    <a:pt x="1846" y="476"/>
                  </a:lnTo>
                  <a:lnTo>
                    <a:pt x="1838" y="480"/>
                  </a:lnTo>
                  <a:lnTo>
                    <a:pt x="1830" y="484"/>
                  </a:lnTo>
                  <a:lnTo>
                    <a:pt x="1820" y="487"/>
                  </a:lnTo>
                  <a:lnTo>
                    <a:pt x="1811" y="489"/>
                  </a:lnTo>
                  <a:lnTo>
                    <a:pt x="1800" y="491"/>
                  </a:lnTo>
                  <a:lnTo>
                    <a:pt x="1789" y="492"/>
                  </a:lnTo>
                  <a:lnTo>
                    <a:pt x="1778" y="492"/>
                  </a:lnTo>
                  <a:lnTo>
                    <a:pt x="1758" y="491"/>
                  </a:lnTo>
                  <a:lnTo>
                    <a:pt x="1739" y="489"/>
                  </a:lnTo>
                  <a:lnTo>
                    <a:pt x="1720" y="486"/>
                  </a:lnTo>
                  <a:lnTo>
                    <a:pt x="1702" y="481"/>
                  </a:lnTo>
                  <a:lnTo>
                    <a:pt x="1686" y="476"/>
                  </a:lnTo>
                  <a:lnTo>
                    <a:pt x="1669" y="470"/>
                  </a:lnTo>
                  <a:lnTo>
                    <a:pt x="1655" y="464"/>
                  </a:lnTo>
                  <a:lnTo>
                    <a:pt x="1642" y="457"/>
                  </a:lnTo>
                  <a:lnTo>
                    <a:pt x="1618" y="541"/>
                  </a:lnTo>
                  <a:close/>
                  <a:moveTo>
                    <a:pt x="1176" y="568"/>
                  </a:moveTo>
                  <a:lnTo>
                    <a:pt x="1176" y="368"/>
                  </a:lnTo>
                  <a:lnTo>
                    <a:pt x="1176" y="335"/>
                  </a:lnTo>
                  <a:lnTo>
                    <a:pt x="1176" y="302"/>
                  </a:lnTo>
                  <a:lnTo>
                    <a:pt x="1175" y="272"/>
                  </a:lnTo>
                  <a:lnTo>
                    <a:pt x="1175" y="241"/>
                  </a:lnTo>
                  <a:lnTo>
                    <a:pt x="1174" y="213"/>
                  </a:lnTo>
                  <a:lnTo>
                    <a:pt x="1173" y="184"/>
                  </a:lnTo>
                  <a:lnTo>
                    <a:pt x="1172" y="157"/>
                  </a:lnTo>
                  <a:lnTo>
                    <a:pt x="1170" y="129"/>
                  </a:lnTo>
                  <a:lnTo>
                    <a:pt x="1173" y="129"/>
                  </a:lnTo>
                  <a:lnTo>
                    <a:pt x="1184" y="153"/>
                  </a:lnTo>
                  <a:lnTo>
                    <a:pt x="1195" y="177"/>
                  </a:lnTo>
                  <a:lnTo>
                    <a:pt x="1207" y="201"/>
                  </a:lnTo>
                  <a:lnTo>
                    <a:pt x="1220" y="226"/>
                  </a:lnTo>
                  <a:lnTo>
                    <a:pt x="1233" y="250"/>
                  </a:lnTo>
                  <a:lnTo>
                    <a:pt x="1246" y="275"/>
                  </a:lnTo>
                  <a:lnTo>
                    <a:pt x="1259" y="299"/>
                  </a:lnTo>
                  <a:lnTo>
                    <a:pt x="1274" y="322"/>
                  </a:lnTo>
                  <a:lnTo>
                    <a:pt x="1420" y="568"/>
                  </a:lnTo>
                  <a:lnTo>
                    <a:pt x="1526" y="568"/>
                  </a:lnTo>
                  <a:lnTo>
                    <a:pt x="1526" y="8"/>
                  </a:lnTo>
                  <a:lnTo>
                    <a:pt x="1431" y="8"/>
                  </a:lnTo>
                  <a:lnTo>
                    <a:pt x="1431" y="203"/>
                  </a:lnTo>
                  <a:lnTo>
                    <a:pt x="1432" y="235"/>
                  </a:lnTo>
                  <a:lnTo>
                    <a:pt x="1432" y="265"/>
                  </a:lnTo>
                  <a:lnTo>
                    <a:pt x="1432" y="295"/>
                  </a:lnTo>
                  <a:lnTo>
                    <a:pt x="1433" y="323"/>
                  </a:lnTo>
                  <a:lnTo>
                    <a:pt x="1434" y="352"/>
                  </a:lnTo>
                  <a:lnTo>
                    <a:pt x="1436" y="380"/>
                  </a:lnTo>
                  <a:lnTo>
                    <a:pt x="1438" y="408"/>
                  </a:lnTo>
                  <a:lnTo>
                    <a:pt x="1440" y="435"/>
                  </a:lnTo>
                  <a:lnTo>
                    <a:pt x="1438" y="436"/>
                  </a:lnTo>
                  <a:lnTo>
                    <a:pt x="1429" y="413"/>
                  </a:lnTo>
                  <a:lnTo>
                    <a:pt x="1418" y="389"/>
                  </a:lnTo>
                  <a:lnTo>
                    <a:pt x="1406" y="366"/>
                  </a:lnTo>
                  <a:lnTo>
                    <a:pt x="1395" y="343"/>
                  </a:lnTo>
                  <a:lnTo>
                    <a:pt x="1383" y="319"/>
                  </a:lnTo>
                  <a:lnTo>
                    <a:pt x="1370" y="296"/>
                  </a:lnTo>
                  <a:lnTo>
                    <a:pt x="1356" y="272"/>
                  </a:lnTo>
                  <a:lnTo>
                    <a:pt x="1343" y="249"/>
                  </a:lnTo>
                  <a:lnTo>
                    <a:pt x="1198" y="8"/>
                  </a:lnTo>
                  <a:lnTo>
                    <a:pt x="1081" y="8"/>
                  </a:lnTo>
                  <a:lnTo>
                    <a:pt x="1081" y="567"/>
                  </a:lnTo>
                  <a:lnTo>
                    <a:pt x="1176" y="568"/>
                  </a:lnTo>
                  <a:close/>
                  <a:moveTo>
                    <a:pt x="728" y="495"/>
                  </a:moveTo>
                  <a:lnTo>
                    <a:pt x="719" y="495"/>
                  </a:lnTo>
                  <a:lnTo>
                    <a:pt x="711" y="494"/>
                  </a:lnTo>
                  <a:lnTo>
                    <a:pt x="702" y="493"/>
                  </a:lnTo>
                  <a:lnTo>
                    <a:pt x="693" y="491"/>
                  </a:lnTo>
                  <a:lnTo>
                    <a:pt x="685" y="489"/>
                  </a:lnTo>
                  <a:lnTo>
                    <a:pt x="677" y="486"/>
                  </a:lnTo>
                  <a:lnTo>
                    <a:pt x="670" y="483"/>
                  </a:lnTo>
                  <a:lnTo>
                    <a:pt x="663" y="479"/>
                  </a:lnTo>
                  <a:lnTo>
                    <a:pt x="648" y="470"/>
                  </a:lnTo>
                  <a:lnTo>
                    <a:pt x="636" y="460"/>
                  </a:lnTo>
                  <a:lnTo>
                    <a:pt x="624" y="447"/>
                  </a:lnTo>
                  <a:lnTo>
                    <a:pt x="614" y="434"/>
                  </a:lnTo>
                  <a:lnTo>
                    <a:pt x="605" y="420"/>
                  </a:lnTo>
                  <a:lnTo>
                    <a:pt x="596" y="404"/>
                  </a:lnTo>
                  <a:lnTo>
                    <a:pt x="589" y="387"/>
                  </a:lnTo>
                  <a:lnTo>
                    <a:pt x="583" y="369"/>
                  </a:lnTo>
                  <a:lnTo>
                    <a:pt x="579" y="351"/>
                  </a:lnTo>
                  <a:lnTo>
                    <a:pt x="576" y="331"/>
                  </a:lnTo>
                  <a:lnTo>
                    <a:pt x="574" y="311"/>
                  </a:lnTo>
                  <a:lnTo>
                    <a:pt x="573" y="290"/>
                  </a:lnTo>
                  <a:lnTo>
                    <a:pt x="574" y="270"/>
                  </a:lnTo>
                  <a:lnTo>
                    <a:pt x="576" y="249"/>
                  </a:lnTo>
                  <a:lnTo>
                    <a:pt x="579" y="230"/>
                  </a:lnTo>
                  <a:lnTo>
                    <a:pt x="583" y="211"/>
                  </a:lnTo>
                  <a:lnTo>
                    <a:pt x="588" y="192"/>
                  </a:lnTo>
                  <a:lnTo>
                    <a:pt x="595" y="175"/>
                  </a:lnTo>
                  <a:lnTo>
                    <a:pt x="604" y="159"/>
                  </a:lnTo>
                  <a:lnTo>
                    <a:pt x="613" y="143"/>
                  </a:lnTo>
                  <a:lnTo>
                    <a:pt x="623" y="130"/>
                  </a:lnTo>
                  <a:lnTo>
                    <a:pt x="635" y="118"/>
                  </a:lnTo>
                  <a:lnTo>
                    <a:pt x="641" y="113"/>
                  </a:lnTo>
                  <a:lnTo>
                    <a:pt x="647" y="107"/>
                  </a:lnTo>
                  <a:lnTo>
                    <a:pt x="655" y="103"/>
                  </a:lnTo>
                  <a:lnTo>
                    <a:pt x="662" y="99"/>
                  </a:lnTo>
                  <a:lnTo>
                    <a:pt x="669" y="95"/>
                  </a:lnTo>
                  <a:lnTo>
                    <a:pt x="677" y="91"/>
                  </a:lnTo>
                  <a:lnTo>
                    <a:pt x="685" y="89"/>
                  </a:lnTo>
                  <a:lnTo>
                    <a:pt x="693" y="86"/>
                  </a:lnTo>
                  <a:lnTo>
                    <a:pt x="702" y="84"/>
                  </a:lnTo>
                  <a:lnTo>
                    <a:pt x="711" y="82"/>
                  </a:lnTo>
                  <a:lnTo>
                    <a:pt x="720" y="81"/>
                  </a:lnTo>
                  <a:lnTo>
                    <a:pt x="729" y="81"/>
                  </a:lnTo>
                  <a:lnTo>
                    <a:pt x="738" y="81"/>
                  </a:lnTo>
                  <a:lnTo>
                    <a:pt x="747" y="82"/>
                  </a:lnTo>
                  <a:lnTo>
                    <a:pt x="757" y="84"/>
                  </a:lnTo>
                  <a:lnTo>
                    <a:pt x="765" y="86"/>
                  </a:lnTo>
                  <a:lnTo>
                    <a:pt x="774" y="89"/>
                  </a:lnTo>
                  <a:lnTo>
                    <a:pt x="781" y="92"/>
                  </a:lnTo>
                  <a:lnTo>
                    <a:pt x="789" y="95"/>
                  </a:lnTo>
                  <a:lnTo>
                    <a:pt x="796" y="99"/>
                  </a:lnTo>
                  <a:lnTo>
                    <a:pt x="811" y="108"/>
                  </a:lnTo>
                  <a:lnTo>
                    <a:pt x="823" y="118"/>
                  </a:lnTo>
                  <a:lnTo>
                    <a:pt x="834" y="130"/>
                  </a:lnTo>
                  <a:lnTo>
                    <a:pt x="845" y="144"/>
                  </a:lnTo>
                  <a:lnTo>
                    <a:pt x="855" y="160"/>
                  </a:lnTo>
                  <a:lnTo>
                    <a:pt x="862" y="175"/>
                  </a:lnTo>
                  <a:lnTo>
                    <a:pt x="869" y="192"/>
                  </a:lnTo>
                  <a:lnTo>
                    <a:pt x="874" y="210"/>
                  </a:lnTo>
                  <a:lnTo>
                    <a:pt x="878" y="229"/>
                  </a:lnTo>
                  <a:lnTo>
                    <a:pt x="882" y="247"/>
                  </a:lnTo>
                  <a:lnTo>
                    <a:pt x="883" y="266"/>
                  </a:lnTo>
                  <a:lnTo>
                    <a:pt x="884" y="287"/>
                  </a:lnTo>
                  <a:lnTo>
                    <a:pt x="883" y="308"/>
                  </a:lnTo>
                  <a:lnTo>
                    <a:pt x="881" y="329"/>
                  </a:lnTo>
                  <a:lnTo>
                    <a:pt x="878" y="349"/>
                  </a:lnTo>
                  <a:lnTo>
                    <a:pt x="874" y="368"/>
                  </a:lnTo>
                  <a:lnTo>
                    <a:pt x="868" y="386"/>
                  </a:lnTo>
                  <a:lnTo>
                    <a:pt x="861" y="404"/>
                  </a:lnTo>
                  <a:lnTo>
                    <a:pt x="852" y="420"/>
                  </a:lnTo>
                  <a:lnTo>
                    <a:pt x="843" y="435"/>
                  </a:lnTo>
                  <a:lnTo>
                    <a:pt x="833" y="448"/>
                  </a:lnTo>
                  <a:lnTo>
                    <a:pt x="822" y="460"/>
                  </a:lnTo>
                  <a:lnTo>
                    <a:pt x="809" y="471"/>
                  </a:lnTo>
                  <a:lnTo>
                    <a:pt x="795" y="479"/>
                  </a:lnTo>
                  <a:lnTo>
                    <a:pt x="787" y="483"/>
                  </a:lnTo>
                  <a:lnTo>
                    <a:pt x="780" y="486"/>
                  </a:lnTo>
                  <a:lnTo>
                    <a:pt x="772" y="489"/>
                  </a:lnTo>
                  <a:lnTo>
                    <a:pt x="764" y="491"/>
                  </a:lnTo>
                  <a:lnTo>
                    <a:pt x="756" y="493"/>
                  </a:lnTo>
                  <a:lnTo>
                    <a:pt x="747" y="494"/>
                  </a:lnTo>
                  <a:lnTo>
                    <a:pt x="738" y="495"/>
                  </a:lnTo>
                  <a:lnTo>
                    <a:pt x="729" y="495"/>
                  </a:lnTo>
                  <a:lnTo>
                    <a:pt x="728" y="495"/>
                  </a:lnTo>
                  <a:close/>
                  <a:moveTo>
                    <a:pt x="725" y="578"/>
                  </a:moveTo>
                  <a:lnTo>
                    <a:pt x="739" y="576"/>
                  </a:lnTo>
                  <a:lnTo>
                    <a:pt x="754" y="575"/>
                  </a:lnTo>
                  <a:lnTo>
                    <a:pt x="768" y="574"/>
                  </a:lnTo>
                  <a:lnTo>
                    <a:pt x="781" y="572"/>
                  </a:lnTo>
                  <a:lnTo>
                    <a:pt x="794" y="569"/>
                  </a:lnTo>
                  <a:lnTo>
                    <a:pt x="808" y="566"/>
                  </a:lnTo>
                  <a:lnTo>
                    <a:pt x="820" y="562"/>
                  </a:lnTo>
                  <a:lnTo>
                    <a:pt x="832" y="557"/>
                  </a:lnTo>
                  <a:lnTo>
                    <a:pt x="844" y="552"/>
                  </a:lnTo>
                  <a:lnTo>
                    <a:pt x="856" y="547"/>
                  </a:lnTo>
                  <a:lnTo>
                    <a:pt x="867" y="540"/>
                  </a:lnTo>
                  <a:lnTo>
                    <a:pt x="878" y="534"/>
                  </a:lnTo>
                  <a:lnTo>
                    <a:pt x="888" y="526"/>
                  </a:lnTo>
                  <a:lnTo>
                    <a:pt x="898" y="518"/>
                  </a:lnTo>
                  <a:lnTo>
                    <a:pt x="908" y="509"/>
                  </a:lnTo>
                  <a:lnTo>
                    <a:pt x="917" y="500"/>
                  </a:lnTo>
                  <a:lnTo>
                    <a:pt x="926" y="490"/>
                  </a:lnTo>
                  <a:lnTo>
                    <a:pt x="934" y="480"/>
                  </a:lnTo>
                  <a:lnTo>
                    <a:pt x="941" y="470"/>
                  </a:lnTo>
                  <a:lnTo>
                    <a:pt x="949" y="459"/>
                  </a:lnTo>
                  <a:lnTo>
                    <a:pt x="955" y="446"/>
                  </a:lnTo>
                  <a:lnTo>
                    <a:pt x="962" y="434"/>
                  </a:lnTo>
                  <a:lnTo>
                    <a:pt x="968" y="421"/>
                  </a:lnTo>
                  <a:lnTo>
                    <a:pt x="973" y="408"/>
                  </a:lnTo>
                  <a:lnTo>
                    <a:pt x="978" y="394"/>
                  </a:lnTo>
                  <a:lnTo>
                    <a:pt x="981" y="379"/>
                  </a:lnTo>
                  <a:lnTo>
                    <a:pt x="985" y="364"/>
                  </a:lnTo>
                  <a:lnTo>
                    <a:pt x="988" y="349"/>
                  </a:lnTo>
                  <a:lnTo>
                    <a:pt x="990" y="334"/>
                  </a:lnTo>
                  <a:lnTo>
                    <a:pt x="991" y="317"/>
                  </a:lnTo>
                  <a:lnTo>
                    <a:pt x="992" y="300"/>
                  </a:lnTo>
                  <a:lnTo>
                    <a:pt x="993" y="283"/>
                  </a:lnTo>
                  <a:lnTo>
                    <a:pt x="993" y="267"/>
                  </a:lnTo>
                  <a:lnTo>
                    <a:pt x="992" y="253"/>
                  </a:lnTo>
                  <a:lnTo>
                    <a:pt x="990" y="239"/>
                  </a:lnTo>
                  <a:lnTo>
                    <a:pt x="988" y="225"/>
                  </a:lnTo>
                  <a:lnTo>
                    <a:pt x="986" y="211"/>
                  </a:lnTo>
                  <a:lnTo>
                    <a:pt x="983" y="197"/>
                  </a:lnTo>
                  <a:lnTo>
                    <a:pt x="980" y="184"/>
                  </a:lnTo>
                  <a:lnTo>
                    <a:pt x="975" y="171"/>
                  </a:lnTo>
                  <a:lnTo>
                    <a:pt x="971" y="159"/>
                  </a:lnTo>
                  <a:lnTo>
                    <a:pt x="966" y="147"/>
                  </a:lnTo>
                  <a:lnTo>
                    <a:pt x="960" y="134"/>
                  </a:lnTo>
                  <a:lnTo>
                    <a:pt x="953" y="123"/>
                  </a:lnTo>
                  <a:lnTo>
                    <a:pt x="947" y="112"/>
                  </a:lnTo>
                  <a:lnTo>
                    <a:pt x="940" y="101"/>
                  </a:lnTo>
                  <a:lnTo>
                    <a:pt x="932" y="91"/>
                  </a:lnTo>
                  <a:lnTo>
                    <a:pt x="924" y="81"/>
                  </a:lnTo>
                  <a:lnTo>
                    <a:pt x="916" y="72"/>
                  </a:lnTo>
                  <a:lnTo>
                    <a:pt x="907" y="63"/>
                  </a:lnTo>
                  <a:lnTo>
                    <a:pt x="897" y="55"/>
                  </a:lnTo>
                  <a:lnTo>
                    <a:pt x="887" y="47"/>
                  </a:lnTo>
                  <a:lnTo>
                    <a:pt x="877" y="40"/>
                  </a:lnTo>
                  <a:lnTo>
                    <a:pt x="866" y="33"/>
                  </a:lnTo>
                  <a:lnTo>
                    <a:pt x="855" y="27"/>
                  </a:lnTo>
                  <a:lnTo>
                    <a:pt x="842" y="22"/>
                  </a:lnTo>
                  <a:lnTo>
                    <a:pt x="830" y="16"/>
                  </a:lnTo>
                  <a:lnTo>
                    <a:pt x="818" y="12"/>
                  </a:lnTo>
                  <a:lnTo>
                    <a:pt x="805" y="8"/>
                  </a:lnTo>
                  <a:lnTo>
                    <a:pt x="791" y="5"/>
                  </a:lnTo>
                  <a:lnTo>
                    <a:pt x="777" y="3"/>
                  </a:lnTo>
                  <a:lnTo>
                    <a:pt x="763" y="1"/>
                  </a:lnTo>
                  <a:lnTo>
                    <a:pt x="748" y="0"/>
                  </a:lnTo>
                  <a:lnTo>
                    <a:pt x="733" y="0"/>
                  </a:lnTo>
                  <a:lnTo>
                    <a:pt x="718" y="0"/>
                  </a:lnTo>
                  <a:lnTo>
                    <a:pt x="704" y="1"/>
                  </a:lnTo>
                  <a:lnTo>
                    <a:pt x="689" y="3"/>
                  </a:lnTo>
                  <a:lnTo>
                    <a:pt x="676" y="5"/>
                  </a:lnTo>
                  <a:lnTo>
                    <a:pt x="663" y="8"/>
                  </a:lnTo>
                  <a:lnTo>
                    <a:pt x="649" y="12"/>
                  </a:lnTo>
                  <a:lnTo>
                    <a:pt x="636" y="16"/>
                  </a:lnTo>
                  <a:lnTo>
                    <a:pt x="624" y="22"/>
                  </a:lnTo>
                  <a:lnTo>
                    <a:pt x="613" y="27"/>
                  </a:lnTo>
                  <a:lnTo>
                    <a:pt x="601" y="33"/>
                  </a:lnTo>
                  <a:lnTo>
                    <a:pt x="589" y="40"/>
                  </a:lnTo>
                  <a:lnTo>
                    <a:pt x="579" y="47"/>
                  </a:lnTo>
                  <a:lnTo>
                    <a:pt x="569" y="55"/>
                  </a:lnTo>
                  <a:lnTo>
                    <a:pt x="559" y="63"/>
                  </a:lnTo>
                  <a:lnTo>
                    <a:pt x="549" y="72"/>
                  </a:lnTo>
                  <a:lnTo>
                    <a:pt x="540" y="81"/>
                  </a:lnTo>
                  <a:lnTo>
                    <a:pt x="531" y="92"/>
                  </a:lnTo>
                  <a:lnTo>
                    <a:pt x="523" y="102"/>
                  </a:lnTo>
                  <a:lnTo>
                    <a:pt x="516" y="113"/>
                  </a:lnTo>
                  <a:lnTo>
                    <a:pt x="509" y="124"/>
                  </a:lnTo>
                  <a:lnTo>
                    <a:pt x="502" y="136"/>
                  </a:lnTo>
                  <a:lnTo>
                    <a:pt x="495" y="149"/>
                  </a:lnTo>
                  <a:lnTo>
                    <a:pt x="490" y="161"/>
                  </a:lnTo>
                  <a:lnTo>
                    <a:pt x="485" y="174"/>
                  </a:lnTo>
                  <a:lnTo>
                    <a:pt x="481" y="188"/>
                  </a:lnTo>
                  <a:lnTo>
                    <a:pt x="477" y="201"/>
                  </a:lnTo>
                  <a:lnTo>
                    <a:pt x="473" y="216"/>
                  </a:lnTo>
                  <a:lnTo>
                    <a:pt x="471" y="231"/>
                  </a:lnTo>
                  <a:lnTo>
                    <a:pt x="469" y="246"/>
                  </a:lnTo>
                  <a:lnTo>
                    <a:pt x="467" y="261"/>
                  </a:lnTo>
                  <a:lnTo>
                    <a:pt x="466" y="277"/>
                  </a:lnTo>
                  <a:lnTo>
                    <a:pt x="466" y="293"/>
                  </a:lnTo>
                  <a:lnTo>
                    <a:pt x="466" y="308"/>
                  </a:lnTo>
                  <a:lnTo>
                    <a:pt x="467" y="322"/>
                  </a:lnTo>
                  <a:lnTo>
                    <a:pt x="468" y="338"/>
                  </a:lnTo>
                  <a:lnTo>
                    <a:pt x="470" y="352"/>
                  </a:lnTo>
                  <a:lnTo>
                    <a:pt x="473" y="366"/>
                  </a:lnTo>
                  <a:lnTo>
                    <a:pt x="476" y="379"/>
                  </a:lnTo>
                  <a:lnTo>
                    <a:pt x="480" y="394"/>
                  </a:lnTo>
                  <a:lnTo>
                    <a:pt x="484" y="406"/>
                  </a:lnTo>
                  <a:lnTo>
                    <a:pt x="488" y="419"/>
                  </a:lnTo>
                  <a:lnTo>
                    <a:pt x="493" y="431"/>
                  </a:lnTo>
                  <a:lnTo>
                    <a:pt x="500" y="443"/>
                  </a:lnTo>
                  <a:lnTo>
                    <a:pt x="506" y="455"/>
                  </a:lnTo>
                  <a:lnTo>
                    <a:pt x="513" y="466"/>
                  </a:lnTo>
                  <a:lnTo>
                    <a:pt x="520" y="476"/>
                  </a:lnTo>
                  <a:lnTo>
                    <a:pt x="527" y="486"/>
                  </a:lnTo>
                  <a:lnTo>
                    <a:pt x="535" y="496"/>
                  </a:lnTo>
                  <a:lnTo>
                    <a:pt x="544" y="505"/>
                  </a:lnTo>
                  <a:lnTo>
                    <a:pt x="554" y="514"/>
                  </a:lnTo>
                  <a:lnTo>
                    <a:pt x="563" y="523"/>
                  </a:lnTo>
                  <a:lnTo>
                    <a:pt x="573" y="530"/>
                  </a:lnTo>
                  <a:lnTo>
                    <a:pt x="583" y="538"/>
                  </a:lnTo>
                  <a:lnTo>
                    <a:pt x="594" y="544"/>
                  </a:lnTo>
                  <a:lnTo>
                    <a:pt x="606" y="550"/>
                  </a:lnTo>
                  <a:lnTo>
                    <a:pt x="617" y="556"/>
                  </a:lnTo>
                  <a:lnTo>
                    <a:pt x="629" y="560"/>
                  </a:lnTo>
                  <a:lnTo>
                    <a:pt x="642" y="565"/>
                  </a:lnTo>
                  <a:lnTo>
                    <a:pt x="655" y="568"/>
                  </a:lnTo>
                  <a:lnTo>
                    <a:pt x="668" y="571"/>
                  </a:lnTo>
                  <a:lnTo>
                    <a:pt x="681" y="574"/>
                  </a:lnTo>
                  <a:lnTo>
                    <a:pt x="695" y="575"/>
                  </a:lnTo>
                  <a:lnTo>
                    <a:pt x="710" y="576"/>
                  </a:lnTo>
                  <a:lnTo>
                    <a:pt x="725" y="578"/>
                  </a:lnTo>
                  <a:lnTo>
                    <a:pt x="725" y="578"/>
                  </a:lnTo>
                  <a:close/>
                  <a:moveTo>
                    <a:pt x="415" y="471"/>
                  </a:moveTo>
                  <a:lnTo>
                    <a:pt x="404" y="475"/>
                  </a:lnTo>
                  <a:lnTo>
                    <a:pt x="391" y="479"/>
                  </a:lnTo>
                  <a:lnTo>
                    <a:pt x="378" y="483"/>
                  </a:lnTo>
                  <a:lnTo>
                    <a:pt x="364" y="485"/>
                  </a:lnTo>
                  <a:lnTo>
                    <a:pt x="350" y="488"/>
                  </a:lnTo>
                  <a:lnTo>
                    <a:pt x="334" y="490"/>
                  </a:lnTo>
                  <a:lnTo>
                    <a:pt x="319" y="491"/>
                  </a:lnTo>
                  <a:lnTo>
                    <a:pt x="303" y="491"/>
                  </a:lnTo>
                  <a:lnTo>
                    <a:pt x="280" y="490"/>
                  </a:lnTo>
                  <a:lnTo>
                    <a:pt x="259" y="487"/>
                  </a:lnTo>
                  <a:lnTo>
                    <a:pt x="239" y="483"/>
                  </a:lnTo>
                  <a:lnTo>
                    <a:pt x="220" y="477"/>
                  </a:lnTo>
                  <a:lnTo>
                    <a:pt x="203" y="469"/>
                  </a:lnTo>
                  <a:lnTo>
                    <a:pt x="186" y="460"/>
                  </a:lnTo>
                  <a:lnTo>
                    <a:pt x="179" y="455"/>
                  </a:lnTo>
                  <a:lnTo>
                    <a:pt x="172" y="449"/>
                  </a:lnTo>
                  <a:lnTo>
                    <a:pt x="165" y="443"/>
                  </a:lnTo>
                  <a:lnTo>
                    <a:pt x="159" y="436"/>
                  </a:lnTo>
                  <a:lnTo>
                    <a:pt x="148" y="423"/>
                  </a:lnTo>
                  <a:lnTo>
                    <a:pt x="136" y="408"/>
                  </a:lnTo>
                  <a:lnTo>
                    <a:pt x="128" y="392"/>
                  </a:lnTo>
                  <a:lnTo>
                    <a:pt x="121" y="373"/>
                  </a:lnTo>
                  <a:lnTo>
                    <a:pt x="115" y="354"/>
                  </a:lnTo>
                  <a:lnTo>
                    <a:pt x="111" y="334"/>
                  </a:lnTo>
                  <a:lnTo>
                    <a:pt x="109" y="312"/>
                  </a:lnTo>
                  <a:lnTo>
                    <a:pt x="108" y="290"/>
                  </a:lnTo>
                  <a:lnTo>
                    <a:pt x="109" y="265"/>
                  </a:lnTo>
                  <a:lnTo>
                    <a:pt x="111" y="242"/>
                  </a:lnTo>
                  <a:lnTo>
                    <a:pt x="116" y="221"/>
                  </a:lnTo>
                  <a:lnTo>
                    <a:pt x="122" y="201"/>
                  </a:lnTo>
                  <a:lnTo>
                    <a:pt x="126" y="191"/>
                  </a:lnTo>
                  <a:lnTo>
                    <a:pt x="130" y="182"/>
                  </a:lnTo>
                  <a:lnTo>
                    <a:pt x="134" y="174"/>
                  </a:lnTo>
                  <a:lnTo>
                    <a:pt x="139" y="166"/>
                  </a:lnTo>
                  <a:lnTo>
                    <a:pt x="145" y="158"/>
                  </a:lnTo>
                  <a:lnTo>
                    <a:pt x="151" y="151"/>
                  </a:lnTo>
                  <a:lnTo>
                    <a:pt x="157" y="143"/>
                  </a:lnTo>
                  <a:lnTo>
                    <a:pt x="163" y="136"/>
                  </a:lnTo>
                  <a:lnTo>
                    <a:pt x="177" y="124"/>
                  </a:lnTo>
                  <a:lnTo>
                    <a:pt x="192" y="114"/>
                  </a:lnTo>
                  <a:lnTo>
                    <a:pt x="208" y="105"/>
                  </a:lnTo>
                  <a:lnTo>
                    <a:pt x="225" y="98"/>
                  </a:lnTo>
                  <a:lnTo>
                    <a:pt x="244" y="92"/>
                  </a:lnTo>
                  <a:lnTo>
                    <a:pt x="263" y="88"/>
                  </a:lnTo>
                  <a:lnTo>
                    <a:pt x="283" y="86"/>
                  </a:lnTo>
                  <a:lnTo>
                    <a:pt x="305" y="85"/>
                  </a:lnTo>
                  <a:lnTo>
                    <a:pt x="321" y="85"/>
                  </a:lnTo>
                  <a:lnTo>
                    <a:pt x="337" y="86"/>
                  </a:lnTo>
                  <a:lnTo>
                    <a:pt x="352" y="88"/>
                  </a:lnTo>
                  <a:lnTo>
                    <a:pt x="366" y="91"/>
                  </a:lnTo>
                  <a:lnTo>
                    <a:pt x="379" y="94"/>
                  </a:lnTo>
                  <a:lnTo>
                    <a:pt x="392" y="98"/>
                  </a:lnTo>
                  <a:lnTo>
                    <a:pt x="404" y="102"/>
                  </a:lnTo>
                  <a:lnTo>
                    <a:pt x="414" y="106"/>
                  </a:lnTo>
                  <a:lnTo>
                    <a:pt x="436" y="25"/>
                  </a:lnTo>
                  <a:lnTo>
                    <a:pt x="427" y="20"/>
                  </a:lnTo>
                  <a:lnTo>
                    <a:pt x="416" y="16"/>
                  </a:lnTo>
                  <a:lnTo>
                    <a:pt x="402" y="12"/>
                  </a:lnTo>
                  <a:lnTo>
                    <a:pt x="385" y="8"/>
                  </a:lnTo>
                  <a:lnTo>
                    <a:pt x="367" y="5"/>
                  </a:lnTo>
                  <a:lnTo>
                    <a:pt x="347" y="2"/>
                  </a:lnTo>
                  <a:lnTo>
                    <a:pt x="324" y="1"/>
                  </a:lnTo>
                  <a:lnTo>
                    <a:pt x="300" y="0"/>
                  </a:lnTo>
                  <a:lnTo>
                    <a:pt x="284" y="0"/>
                  </a:lnTo>
                  <a:lnTo>
                    <a:pt x="268" y="1"/>
                  </a:lnTo>
                  <a:lnTo>
                    <a:pt x="253" y="3"/>
                  </a:lnTo>
                  <a:lnTo>
                    <a:pt x="237" y="5"/>
                  </a:lnTo>
                  <a:lnTo>
                    <a:pt x="223" y="8"/>
                  </a:lnTo>
                  <a:lnTo>
                    <a:pt x="209" y="11"/>
                  </a:lnTo>
                  <a:lnTo>
                    <a:pt x="195" y="15"/>
                  </a:lnTo>
                  <a:lnTo>
                    <a:pt x="180" y="20"/>
                  </a:lnTo>
                  <a:lnTo>
                    <a:pt x="167" y="26"/>
                  </a:lnTo>
                  <a:lnTo>
                    <a:pt x="155" y="32"/>
                  </a:lnTo>
                  <a:lnTo>
                    <a:pt x="142" y="38"/>
                  </a:lnTo>
                  <a:lnTo>
                    <a:pt x="129" y="45"/>
                  </a:lnTo>
                  <a:lnTo>
                    <a:pt x="118" y="52"/>
                  </a:lnTo>
                  <a:lnTo>
                    <a:pt x="107" y="60"/>
                  </a:lnTo>
                  <a:lnTo>
                    <a:pt x="96" y="69"/>
                  </a:lnTo>
                  <a:lnTo>
                    <a:pt x="85" y="78"/>
                  </a:lnTo>
                  <a:lnTo>
                    <a:pt x="75" y="89"/>
                  </a:lnTo>
                  <a:lnTo>
                    <a:pt x="66" y="99"/>
                  </a:lnTo>
                  <a:lnTo>
                    <a:pt x="58" y="110"/>
                  </a:lnTo>
                  <a:lnTo>
                    <a:pt x="50" y="121"/>
                  </a:lnTo>
                  <a:lnTo>
                    <a:pt x="42" y="132"/>
                  </a:lnTo>
                  <a:lnTo>
                    <a:pt x="34" y="146"/>
                  </a:lnTo>
                  <a:lnTo>
                    <a:pt x="28" y="158"/>
                  </a:lnTo>
                  <a:lnTo>
                    <a:pt x="22" y="171"/>
                  </a:lnTo>
                  <a:lnTo>
                    <a:pt x="17" y="185"/>
                  </a:lnTo>
                  <a:lnTo>
                    <a:pt x="13" y="199"/>
                  </a:lnTo>
                  <a:lnTo>
                    <a:pt x="9" y="215"/>
                  </a:lnTo>
                  <a:lnTo>
                    <a:pt x="6" y="230"/>
                  </a:lnTo>
                  <a:lnTo>
                    <a:pt x="3" y="245"/>
                  </a:lnTo>
                  <a:lnTo>
                    <a:pt x="1" y="261"/>
                  </a:lnTo>
                  <a:lnTo>
                    <a:pt x="0" y="278"/>
                  </a:lnTo>
                  <a:lnTo>
                    <a:pt x="0" y="295"/>
                  </a:lnTo>
                  <a:lnTo>
                    <a:pt x="0" y="311"/>
                  </a:lnTo>
                  <a:lnTo>
                    <a:pt x="1" y="326"/>
                  </a:lnTo>
                  <a:lnTo>
                    <a:pt x="3" y="342"/>
                  </a:lnTo>
                  <a:lnTo>
                    <a:pt x="5" y="356"/>
                  </a:lnTo>
                  <a:lnTo>
                    <a:pt x="8" y="370"/>
                  </a:lnTo>
                  <a:lnTo>
                    <a:pt x="11" y="384"/>
                  </a:lnTo>
                  <a:lnTo>
                    <a:pt x="15" y="398"/>
                  </a:lnTo>
                  <a:lnTo>
                    <a:pt x="19" y="411"/>
                  </a:lnTo>
                  <a:lnTo>
                    <a:pt x="24" y="423"/>
                  </a:lnTo>
                  <a:lnTo>
                    <a:pt x="30" y="435"/>
                  </a:lnTo>
                  <a:lnTo>
                    <a:pt x="36" y="447"/>
                  </a:lnTo>
                  <a:lnTo>
                    <a:pt x="44" y="459"/>
                  </a:lnTo>
                  <a:lnTo>
                    <a:pt x="51" y="470"/>
                  </a:lnTo>
                  <a:lnTo>
                    <a:pt x="59" y="480"/>
                  </a:lnTo>
                  <a:lnTo>
                    <a:pt x="67" y="490"/>
                  </a:lnTo>
                  <a:lnTo>
                    <a:pt x="76" y="499"/>
                  </a:lnTo>
                  <a:lnTo>
                    <a:pt x="85" y="508"/>
                  </a:lnTo>
                  <a:lnTo>
                    <a:pt x="96" y="518"/>
                  </a:lnTo>
                  <a:lnTo>
                    <a:pt x="106" y="525"/>
                  </a:lnTo>
                  <a:lnTo>
                    <a:pt x="117" y="533"/>
                  </a:lnTo>
                  <a:lnTo>
                    <a:pt x="129" y="539"/>
                  </a:lnTo>
                  <a:lnTo>
                    <a:pt x="141" y="546"/>
                  </a:lnTo>
                  <a:lnTo>
                    <a:pt x="154" y="551"/>
                  </a:lnTo>
                  <a:lnTo>
                    <a:pt x="166" y="556"/>
                  </a:lnTo>
                  <a:lnTo>
                    <a:pt x="179" y="561"/>
                  </a:lnTo>
                  <a:lnTo>
                    <a:pt x="194" y="565"/>
                  </a:lnTo>
                  <a:lnTo>
                    <a:pt x="208" y="568"/>
                  </a:lnTo>
                  <a:lnTo>
                    <a:pt x="223" y="571"/>
                  </a:lnTo>
                  <a:lnTo>
                    <a:pt x="238" y="573"/>
                  </a:lnTo>
                  <a:lnTo>
                    <a:pt x="254" y="575"/>
                  </a:lnTo>
                  <a:lnTo>
                    <a:pt x="270" y="576"/>
                  </a:lnTo>
                  <a:lnTo>
                    <a:pt x="286" y="576"/>
                  </a:lnTo>
                  <a:lnTo>
                    <a:pt x="311" y="576"/>
                  </a:lnTo>
                  <a:lnTo>
                    <a:pt x="334" y="574"/>
                  </a:lnTo>
                  <a:lnTo>
                    <a:pt x="356" y="571"/>
                  </a:lnTo>
                  <a:lnTo>
                    <a:pt x="375" y="568"/>
                  </a:lnTo>
                  <a:lnTo>
                    <a:pt x="392" y="564"/>
                  </a:lnTo>
                  <a:lnTo>
                    <a:pt x="408" y="560"/>
                  </a:lnTo>
                  <a:lnTo>
                    <a:pt x="421" y="556"/>
                  </a:lnTo>
                  <a:lnTo>
                    <a:pt x="431" y="551"/>
                  </a:lnTo>
                  <a:lnTo>
                    <a:pt x="415" y="47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noEditPoints="1"/>
            </p:cNvSpPr>
            <p:nvPr userDrawn="1"/>
          </p:nvSpPr>
          <p:spPr bwMode="auto">
            <a:xfrm>
              <a:off x="272" y="4050"/>
              <a:ext cx="225" cy="56"/>
            </a:xfrm>
            <a:custGeom>
              <a:avLst/>
              <a:gdLst/>
              <a:ahLst/>
              <a:cxnLst>
                <a:cxn ang="0">
                  <a:pos x="542" y="161"/>
                </a:cxn>
                <a:cxn ang="0">
                  <a:pos x="542" y="0"/>
                </a:cxn>
                <a:cxn ang="0">
                  <a:pos x="474" y="0"/>
                </a:cxn>
                <a:cxn ang="0">
                  <a:pos x="406" y="0"/>
                </a:cxn>
                <a:cxn ang="0">
                  <a:pos x="339" y="0"/>
                </a:cxn>
                <a:cxn ang="0">
                  <a:pos x="271" y="0"/>
                </a:cxn>
                <a:cxn ang="0">
                  <a:pos x="203" y="0"/>
                </a:cxn>
                <a:cxn ang="0">
                  <a:pos x="136" y="0"/>
                </a:cxn>
                <a:cxn ang="0">
                  <a:pos x="68" y="0"/>
                </a:cxn>
                <a:cxn ang="0">
                  <a:pos x="0" y="0"/>
                </a:cxn>
                <a:cxn ang="0">
                  <a:pos x="0" y="161"/>
                </a:cxn>
                <a:cxn ang="0">
                  <a:pos x="159" y="161"/>
                </a:cxn>
                <a:cxn ang="0">
                  <a:pos x="159" y="559"/>
                </a:cxn>
                <a:cxn ang="0">
                  <a:pos x="383" y="559"/>
                </a:cxn>
                <a:cxn ang="0">
                  <a:pos x="383" y="161"/>
                </a:cxn>
                <a:cxn ang="0">
                  <a:pos x="542" y="161"/>
                </a:cxn>
                <a:cxn ang="0">
                  <a:pos x="821" y="225"/>
                </a:cxn>
                <a:cxn ang="0">
                  <a:pos x="707" y="559"/>
                </a:cxn>
                <a:cxn ang="0">
                  <a:pos x="488" y="559"/>
                </a:cxn>
                <a:cxn ang="0">
                  <a:pos x="703" y="0"/>
                </a:cxn>
                <a:cxn ang="0">
                  <a:pos x="732" y="0"/>
                </a:cxn>
                <a:cxn ang="0">
                  <a:pos x="762" y="0"/>
                </a:cxn>
                <a:cxn ang="0">
                  <a:pos x="792" y="0"/>
                </a:cxn>
                <a:cxn ang="0">
                  <a:pos x="821" y="0"/>
                </a:cxn>
                <a:cxn ang="0">
                  <a:pos x="851" y="0"/>
                </a:cxn>
                <a:cxn ang="0">
                  <a:pos x="880" y="0"/>
                </a:cxn>
                <a:cxn ang="0">
                  <a:pos x="910" y="0"/>
                </a:cxn>
                <a:cxn ang="0">
                  <a:pos x="939" y="0"/>
                </a:cxn>
                <a:cxn ang="0">
                  <a:pos x="1154" y="559"/>
                </a:cxn>
                <a:cxn ang="0">
                  <a:pos x="935" y="559"/>
                </a:cxn>
                <a:cxn ang="0">
                  <a:pos x="821" y="225"/>
                </a:cxn>
                <a:cxn ang="0">
                  <a:pos x="1642" y="161"/>
                </a:cxn>
                <a:cxn ang="0">
                  <a:pos x="1642" y="0"/>
                </a:cxn>
                <a:cxn ang="0">
                  <a:pos x="1574" y="0"/>
                </a:cxn>
                <a:cxn ang="0">
                  <a:pos x="1507" y="0"/>
                </a:cxn>
                <a:cxn ang="0">
                  <a:pos x="1439" y="0"/>
                </a:cxn>
                <a:cxn ang="0">
                  <a:pos x="1371" y="0"/>
                </a:cxn>
                <a:cxn ang="0">
                  <a:pos x="1304" y="0"/>
                </a:cxn>
                <a:cxn ang="0">
                  <a:pos x="1235" y="0"/>
                </a:cxn>
                <a:cxn ang="0">
                  <a:pos x="1168" y="0"/>
                </a:cxn>
                <a:cxn ang="0">
                  <a:pos x="1101" y="0"/>
                </a:cxn>
                <a:cxn ang="0">
                  <a:pos x="1101" y="161"/>
                </a:cxn>
                <a:cxn ang="0">
                  <a:pos x="1259" y="161"/>
                </a:cxn>
                <a:cxn ang="0">
                  <a:pos x="1259" y="559"/>
                </a:cxn>
                <a:cxn ang="0">
                  <a:pos x="1483" y="559"/>
                </a:cxn>
                <a:cxn ang="0">
                  <a:pos x="1483" y="161"/>
                </a:cxn>
                <a:cxn ang="0">
                  <a:pos x="1642" y="161"/>
                </a:cxn>
                <a:cxn ang="0">
                  <a:pos x="1921" y="225"/>
                </a:cxn>
                <a:cxn ang="0">
                  <a:pos x="1807" y="559"/>
                </a:cxn>
                <a:cxn ang="0">
                  <a:pos x="1588" y="559"/>
                </a:cxn>
                <a:cxn ang="0">
                  <a:pos x="1802" y="0"/>
                </a:cxn>
                <a:cxn ang="0">
                  <a:pos x="1832" y="0"/>
                </a:cxn>
                <a:cxn ang="0">
                  <a:pos x="1862" y="0"/>
                </a:cxn>
                <a:cxn ang="0">
                  <a:pos x="1891" y="0"/>
                </a:cxn>
                <a:cxn ang="0">
                  <a:pos x="1921" y="0"/>
                </a:cxn>
                <a:cxn ang="0">
                  <a:pos x="1950" y="0"/>
                </a:cxn>
                <a:cxn ang="0">
                  <a:pos x="1981" y="0"/>
                </a:cxn>
                <a:cxn ang="0">
                  <a:pos x="2010" y="0"/>
                </a:cxn>
                <a:cxn ang="0">
                  <a:pos x="2040" y="0"/>
                </a:cxn>
                <a:cxn ang="0">
                  <a:pos x="2254" y="559"/>
                </a:cxn>
                <a:cxn ang="0">
                  <a:pos x="2035" y="559"/>
                </a:cxn>
                <a:cxn ang="0">
                  <a:pos x="1921" y="225"/>
                </a:cxn>
              </a:cxnLst>
              <a:rect l="0" t="0" r="r" b="b"/>
              <a:pathLst>
                <a:path w="2254" h="559">
                  <a:moveTo>
                    <a:pt x="542" y="161"/>
                  </a:moveTo>
                  <a:lnTo>
                    <a:pt x="542" y="0"/>
                  </a:lnTo>
                  <a:lnTo>
                    <a:pt x="474" y="0"/>
                  </a:lnTo>
                  <a:lnTo>
                    <a:pt x="406" y="0"/>
                  </a:lnTo>
                  <a:lnTo>
                    <a:pt x="339" y="0"/>
                  </a:lnTo>
                  <a:lnTo>
                    <a:pt x="271" y="0"/>
                  </a:lnTo>
                  <a:lnTo>
                    <a:pt x="203" y="0"/>
                  </a:lnTo>
                  <a:lnTo>
                    <a:pt x="136" y="0"/>
                  </a:lnTo>
                  <a:lnTo>
                    <a:pt x="68" y="0"/>
                  </a:lnTo>
                  <a:lnTo>
                    <a:pt x="0" y="0"/>
                  </a:lnTo>
                  <a:lnTo>
                    <a:pt x="0" y="161"/>
                  </a:lnTo>
                  <a:lnTo>
                    <a:pt x="159" y="161"/>
                  </a:lnTo>
                  <a:lnTo>
                    <a:pt x="159" y="559"/>
                  </a:lnTo>
                  <a:lnTo>
                    <a:pt x="383" y="559"/>
                  </a:lnTo>
                  <a:lnTo>
                    <a:pt x="383" y="161"/>
                  </a:lnTo>
                  <a:lnTo>
                    <a:pt x="542" y="161"/>
                  </a:lnTo>
                  <a:close/>
                  <a:moveTo>
                    <a:pt x="821" y="225"/>
                  </a:moveTo>
                  <a:lnTo>
                    <a:pt x="707" y="559"/>
                  </a:lnTo>
                  <a:lnTo>
                    <a:pt x="488" y="559"/>
                  </a:lnTo>
                  <a:lnTo>
                    <a:pt x="703" y="0"/>
                  </a:lnTo>
                  <a:lnTo>
                    <a:pt x="732" y="0"/>
                  </a:lnTo>
                  <a:lnTo>
                    <a:pt x="762" y="0"/>
                  </a:lnTo>
                  <a:lnTo>
                    <a:pt x="792" y="0"/>
                  </a:lnTo>
                  <a:lnTo>
                    <a:pt x="821" y="0"/>
                  </a:lnTo>
                  <a:lnTo>
                    <a:pt x="851" y="0"/>
                  </a:lnTo>
                  <a:lnTo>
                    <a:pt x="880" y="0"/>
                  </a:lnTo>
                  <a:lnTo>
                    <a:pt x="910" y="0"/>
                  </a:lnTo>
                  <a:lnTo>
                    <a:pt x="939" y="0"/>
                  </a:lnTo>
                  <a:lnTo>
                    <a:pt x="1154" y="559"/>
                  </a:lnTo>
                  <a:lnTo>
                    <a:pt x="935" y="559"/>
                  </a:lnTo>
                  <a:lnTo>
                    <a:pt x="821" y="225"/>
                  </a:lnTo>
                  <a:close/>
                  <a:moveTo>
                    <a:pt x="1642" y="161"/>
                  </a:moveTo>
                  <a:lnTo>
                    <a:pt x="1642" y="0"/>
                  </a:lnTo>
                  <a:lnTo>
                    <a:pt x="1574" y="0"/>
                  </a:lnTo>
                  <a:lnTo>
                    <a:pt x="1507" y="0"/>
                  </a:lnTo>
                  <a:lnTo>
                    <a:pt x="1439" y="0"/>
                  </a:lnTo>
                  <a:lnTo>
                    <a:pt x="1371" y="0"/>
                  </a:lnTo>
                  <a:lnTo>
                    <a:pt x="1304" y="0"/>
                  </a:lnTo>
                  <a:lnTo>
                    <a:pt x="1235" y="0"/>
                  </a:lnTo>
                  <a:lnTo>
                    <a:pt x="1168" y="0"/>
                  </a:lnTo>
                  <a:lnTo>
                    <a:pt x="1101" y="0"/>
                  </a:lnTo>
                  <a:lnTo>
                    <a:pt x="1101" y="161"/>
                  </a:lnTo>
                  <a:lnTo>
                    <a:pt x="1259" y="161"/>
                  </a:lnTo>
                  <a:lnTo>
                    <a:pt x="1259" y="559"/>
                  </a:lnTo>
                  <a:lnTo>
                    <a:pt x="1483" y="559"/>
                  </a:lnTo>
                  <a:lnTo>
                    <a:pt x="1483" y="161"/>
                  </a:lnTo>
                  <a:lnTo>
                    <a:pt x="1642" y="161"/>
                  </a:lnTo>
                  <a:close/>
                  <a:moveTo>
                    <a:pt x="1921" y="225"/>
                  </a:moveTo>
                  <a:lnTo>
                    <a:pt x="1807" y="559"/>
                  </a:lnTo>
                  <a:lnTo>
                    <a:pt x="1588" y="559"/>
                  </a:lnTo>
                  <a:lnTo>
                    <a:pt x="1802" y="0"/>
                  </a:lnTo>
                  <a:lnTo>
                    <a:pt x="1832" y="0"/>
                  </a:lnTo>
                  <a:lnTo>
                    <a:pt x="1862" y="0"/>
                  </a:lnTo>
                  <a:lnTo>
                    <a:pt x="1891" y="0"/>
                  </a:lnTo>
                  <a:lnTo>
                    <a:pt x="1921" y="0"/>
                  </a:lnTo>
                  <a:lnTo>
                    <a:pt x="1950" y="0"/>
                  </a:lnTo>
                  <a:lnTo>
                    <a:pt x="1981" y="0"/>
                  </a:lnTo>
                  <a:lnTo>
                    <a:pt x="2010" y="0"/>
                  </a:lnTo>
                  <a:lnTo>
                    <a:pt x="2040" y="0"/>
                  </a:lnTo>
                  <a:lnTo>
                    <a:pt x="2254" y="559"/>
                  </a:lnTo>
                  <a:lnTo>
                    <a:pt x="2035" y="559"/>
                  </a:lnTo>
                  <a:lnTo>
                    <a:pt x="1921" y="22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 name="Freeform 12"/>
          <p:cNvSpPr>
            <a:spLocks noEditPoints="1"/>
          </p:cNvSpPr>
          <p:nvPr/>
        </p:nvSpPr>
        <p:spPr bwMode="auto">
          <a:xfrm>
            <a:off x="1676264" y="6581815"/>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FFFFFF">
              <a:alpha val="6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 name="Group 4"/>
          <p:cNvGrpSpPr>
            <a:grpSpLocks noChangeAspect="1"/>
          </p:cNvGrpSpPr>
          <p:nvPr/>
        </p:nvGrpSpPr>
        <p:grpSpPr bwMode="auto">
          <a:xfrm>
            <a:off x="317500" y="6308725"/>
            <a:ext cx="2590800" cy="460375"/>
            <a:chOff x="200" y="3974"/>
            <a:chExt cx="1632" cy="290"/>
          </a:xfrm>
        </p:grpSpPr>
        <p:sp>
          <p:nvSpPr>
            <p:cNvPr id="7" name="AutoShape 3"/>
            <p:cNvSpPr>
              <a:spLocks noChangeAspect="1" noChangeArrowheads="1" noTextEdit="1"/>
            </p:cNvSpPr>
            <p:nvPr userDrawn="1"/>
          </p:nvSpPr>
          <p:spPr bwMode="auto">
            <a:xfrm>
              <a:off x="200" y="3974"/>
              <a:ext cx="1632" cy="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noEditPoints="1"/>
            </p:cNvSpPr>
            <p:nvPr userDrawn="1"/>
          </p:nvSpPr>
          <p:spPr bwMode="auto">
            <a:xfrm>
              <a:off x="1079" y="4049"/>
              <a:ext cx="334" cy="58"/>
            </a:xfrm>
            <a:custGeom>
              <a:avLst/>
              <a:gdLst/>
              <a:ahLst/>
              <a:cxnLst>
                <a:cxn ang="0">
                  <a:pos x="3179" y="573"/>
                </a:cxn>
                <a:cxn ang="0">
                  <a:pos x="3333" y="458"/>
                </a:cxn>
                <a:cxn ang="0">
                  <a:pos x="3305" y="309"/>
                </a:cxn>
                <a:cxn ang="0">
                  <a:pos x="3138" y="218"/>
                </a:cxn>
                <a:cxn ang="0">
                  <a:pos x="3089" y="151"/>
                </a:cxn>
                <a:cxn ang="0">
                  <a:pos x="3131" y="93"/>
                </a:cxn>
                <a:cxn ang="0">
                  <a:pos x="3275" y="102"/>
                </a:cxn>
                <a:cxn ang="0">
                  <a:pos x="3184" y="0"/>
                </a:cxn>
                <a:cxn ang="0">
                  <a:pos x="3006" y="82"/>
                </a:cxn>
                <a:cxn ang="0">
                  <a:pos x="3008" y="239"/>
                </a:cxn>
                <a:cxn ang="0">
                  <a:pos x="3161" y="333"/>
                </a:cxn>
                <a:cxn ang="0">
                  <a:pos x="3235" y="401"/>
                </a:cxn>
                <a:cxn ang="0">
                  <a:pos x="3203" y="476"/>
                </a:cxn>
                <a:cxn ang="0">
                  <a:pos x="3059" y="481"/>
                </a:cxn>
                <a:cxn ang="0">
                  <a:pos x="2572" y="8"/>
                </a:cxn>
                <a:cxn ang="0">
                  <a:pos x="2432" y="483"/>
                </a:cxn>
                <a:cxn ang="0">
                  <a:pos x="2240" y="460"/>
                </a:cxn>
                <a:cxn ang="0">
                  <a:pos x="2162" y="312"/>
                </a:cxn>
                <a:cxn ang="0">
                  <a:pos x="2205" y="151"/>
                </a:cxn>
                <a:cxn ang="0">
                  <a:pos x="2375" y="85"/>
                </a:cxn>
                <a:cxn ang="0">
                  <a:pos x="2456" y="12"/>
                </a:cxn>
                <a:cxn ang="0">
                  <a:pos x="2263" y="11"/>
                </a:cxn>
                <a:cxn ang="0">
                  <a:pos x="2129" y="89"/>
                </a:cxn>
                <a:cxn ang="0">
                  <a:pos x="2060" y="230"/>
                </a:cxn>
                <a:cxn ang="0">
                  <a:pos x="2069" y="398"/>
                </a:cxn>
                <a:cxn ang="0">
                  <a:pos x="2150" y="518"/>
                </a:cxn>
                <a:cxn ang="0">
                  <a:pos x="2291" y="573"/>
                </a:cxn>
                <a:cxn ang="0">
                  <a:pos x="2485" y="551"/>
                </a:cxn>
                <a:cxn ang="0">
                  <a:pos x="1604" y="290"/>
                </a:cxn>
                <a:cxn ang="0">
                  <a:pos x="1535" y="392"/>
                </a:cxn>
                <a:cxn ang="0">
                  <a:pos x="997" y="85"/>
                </a:cxn>
                <a:cxn ang="0">
                  <a:pos x="1131" y="104"/>
                </a:cxn>
                <a:cxn ang="0">
                  <a:pos x="1156" y="200"/>
                </a:cxn>
                <a:cxn ang="0">
                  <a:pos x="1072" y="261"/>
                </a:cxn>
                <a:cxn ang="0">
                  <a:pos x="1068" y="342"/>
                </a:cxn>
                <a:cxn ang="0">
                  <a:pos x="1134" y="411"/>
                </a:cxn>
                <a:cxn ang="0">
                  <a:pos x="1263" y="508"/>
                </a:cxn>
                <a:cxn ang="0">
                  <a:pos x="1194" y="324"/>
                </a:cxn>
                <a:cxn ang="0">
                  <a:pos x="1207" y="276"/>
                </a:cxn>
                <a:cxn ang="0">
                  <a:pos x="1262" y="162"/>
                </a:cxn>
                <a:cxn ang="0">
                  <a:pos x="1191" y="34"/>
                </a:cxn>
                <a:cxn ang="0">
                  <a:pos x="997" y="5"/>
                </a:cxn>
                <a:cxn ang="0">
                  <a:pos x="784" y="93"/>
                </a:cxn>
                <a:cxn ang="0">
                  <a:pos x="14" y="548"/>
                </a:cxn>
                <a:cxn ang="0">
                  <a:pos x="246" y="563"/>
                </a:cxn>
                <a:cxn ang="0">
                  <a:pos x="365" y="425"/>
                </a:cxn>
                <a:cxn ang="0">
                  <a:pos x="309" y="290"/>
                </a:cxn>
                <a:cxn ang="0">
                  <a:pos x="146" y="208"/>
                </a:cxn>
                <a:cxn ang="0">
                  <a:pos x="115" y="138"/>
                </a:cxn>
                <a:cxn ang="0">
                  <a:pos x="173" y="87"/>
                </a:cxn>
                <a:cxn ang="0">
                  <a:pos x="318" y="110"/>
                </a:cxn>
                <a:cxn ang="0">
                  <a:pos x="165" y="3"/>
                </a:cxn>
                <a:cxn ang="0">
                  <a:pos x="18" y="112"/>
                </a:cxn>
                <a:cxn ang="0">
                  <a:pos x="50" y="259"/>
                </a:cxn>
                <a:cxn ang="0">
                  <a:pos x="216" y="348"/>
                </a:cxn>
                <a:cxn ang="0">
                  <a:pos x="261" y="416"/>
                </a:cxn>
                <a:cxn ang="0">
                  <a:pos x="212" y="484"/>
                </a:cxn>
                <a:cxn ang="0">
                  <a:pos x="51" y="470"/>
                </a:cxn>
              </a:cxnLst>
              <a:rect l="0" t="0" r="r" b="b"/>
              <a:pathLst>
                <a:path w="3341" h="576">
                  <a:moveTo>
                    <a:pt x="2976" y="541"/>
                  </a:moveTo>
                  <a:lnTo>
                    <a:pt x="2989" y="548"/>
                  </a:lnTo>
                  <a:lnTo>
                    <a:pt x="3004" y="554"/>
                  </a:lnTo>
                  <a:lnTo>
                    <a:pt x="3022" y="560"/>
                  </a:lnTo>
                  <a:lnTo>
                    <a:pt x="3041" y="566"/>
                  </a:lnTo>
                  <a:lnTo>
                    <a:pt x="3061" y="570"/>
                  </a:lnTo>
                  <a:lnTo>
                    <a:pt x="3083" y="573"/>
                  </a:lnTo>
                  <a:lnTo>
                    <a:pt x="3105" y="575"/>
                  </a:lnTo>
                  <a:lnTo>
                    <a:pt x="3128" y="576"/>
                  </a:lnTo>
                  <a:lnTo>
                    <a:pt x="3154" y="575"/>
                  </a:lnTo>
                  <a:lnTo>
                    <a:pt x="3179" y="573"/>
                  </a:lnTo>
                  <a:lnTo>
                    <a:pt x="3201" y="569"/>
                  </a:lnTo>
                  <a:lnTo>
                    <a:pt x="3222" y="563"/>
                  </a:lnTo>
                  <a:lnTo>
                    <a:pt x="3241" y="556"/>
                  </a:lnTo>
                  <a:lnTo>
                    <a:pt x="3258" y="547"/>
                  </a:lnTo>
                  <a:lnTo>
                    <a:pt x="3275" y="538"/>
                  </a:lnTo>
                  <a:lnTo>
                    <a:pt x="3289" y="527"/>
                  </a:lnTo>
                  <a:lnTo>
                    <a:pt x="3301" y="514"/>
                  </a:lnTo>
                  <a:lnTo>
                    <a:pt x="3311" y="501"/>
                  </a:lnTo>
                  <a:lnTo>
                    <a:pt x="3321" y="487"/>
                  </a:lnTo>
                  <a:lnTo>
                    <a:pt x="3328" y="473"/>
                  </a:lnTo>
                  <a:lnTo>
                    <a:pt x="3333" y="458"/>
                  </a:lnTo>
                  <a:lnTo>
                    <a:pt x="3337" y="441"/>
                  </a:lnTo>
                  <a:lnTo>
                    <a:pt x="3340" y="425"/>
                  </a:lnTo>
                  <a:lnTo>
                    <a:pt x="3341" y="409"/>
                  </a:lnTo>
                  <a:lnTo>
                    <a:pt x="3340" y="394"/>
                  </a:lnTo>
                  <a:lnTo>
                    <a:pt x="3338" y="380"/>
                  </a:lnTo>
                  <a:lnTo>
                    <a:pt x="3336" y="367"/>
                  </a:lnTo>
                  <a:lnTo>
                    <a:pt x="3332" y="354"/>
                  </a:lnTo>
                  <a:lnTo>
                    <a:pt x="3327" y="342"/>
                  </a:lnTo>
                  <a:lnTo>
                    <a:pt x="3321" y="331"/>
                  </a:lnTo>
                  <a:lnTo>
                    <a:pt x="3313" y="319"/>
                  </a:lnTo>
                  <a:lnTo>
                    <a:pt x="3305" y="309"/>
                  </a:lnTo>
                  <a:lnTo>
                    <a:pt x="3295" y="299"/>
                  </a:lnTo>
                  <a:lnTo>
                    <a:pt x="3285" y="290"/>
                  </a:lnTo>
                  <a:lnTo>
                    <a:pt x="3273" y="281"/>
                  </a:lnTo>
                  <a:lnTo>
                    <a:pt x="3260" y="273"/>
                  </a:lnTo>
                  <a:lnTo>
                    <a:pt x="3246" y="264"/>
                  </a:lnTo>
                  <a:lnTo>
                    <a:pt x="3231" y="257"/>
                  </a:lnTo>
                  <a:lnTo>
                    <a:pt x="3213" y="249"/>
                  </a:lnTo>
                  <a:lnTo>
                    <a:pt x="3196" y="242"/>
                  </a:lnTo>
                  <a:lnTo>
                    <a:pt x="3171" y="232"/>
                  </a:lnTo>
                  <a:lnTo>
                    <a:pt x="3148" y="222"/>
                  </a:lnTo>
                  <a:lnTo>
                    <a:pt x="3138" y="218"/>
                  </a:lnTo>
                  <a:lnTo>
                    <a:pt x="3130" y="213"/>
                  </a:lnTo>
                  <a:lnTo>
                    <a:pt x="3122" y="208"/>
                  </a:lnTo>
                  <a:lnTo>
                    <a:pt x="3114" y="202"/>
                  </a:lnTo>
                  <a:lnTo>
                    <a:pt x="3108" y="196"/>
                  </a:lnTo>
                  <a:lnTo>
                    <a:pt x="3103" y="191"/>
                  </a:lnTo>
                  <a:lnTo>
                    <a:pt x="3099" y="185"/>
                  </a:lnTo>
                  <a:lnTo>
                    <a:pt x="3095" y="179"/>
                  </a:lnTo>
                  <a:lnTo>
                    <a:pt x="3092" y="173"/>
                  </a:lnTo>
                  <a:lnTo>
                    <a:pt x="3090" y="166"/>
                  </a:lnTo>
                  <a:lnTo>
                    <a:pt x="3089" y="159"/>
                  </a:lnTo>
                  <a:lnTo>
                    <a:pt x="3089" y="151"/>
                  </a:lnTo>
                  <a:lnTo>
                    <a:pt x="3089" y="144"/>
                  </a:lnTo>
                  <a:lnTo>
                    <a:pt x="3090" y="138"/>
                  </a:lnTo>
                  <a:lnTo>
                    <a:pt x="3092" y="132"/>
                  </a:lnTo>
                  <a:lnTo>
                    <a:pt x="3094" y="126"/>
                  </a:lnTo>
                  <a:lnTo>
                    <a:pt x="3097" y="121"/>
                  </a:lnTo>
                  <a:lnTo>
                    <a:pt x="3101" y="115"/>
                  </a:lnTo>
                  <a:lnTo>
                    <a:pt x="3105" y="110"/>
                  </a:lnTo>
                  <a:lnTo>
                    <a:pt x="3110" y="105"/>
                  </a:lnTo>
                  <a:lnTo>
                    <a:pt x="3117" y="101"/>
                  </a:lnTo>
                  <a:lnTo>
                    <a:pt x="3124" y="96"/>
                  </a:lnTo>
                  <a:lnTo>
                    <a:pt x="3131" y="93"/>
                  </a:lnTo>
                  <a:lnTo>
                    <a:pt x="3140" y="90"/>
                  </a:lnTo>
                  <a:lnTo>
                    <a:pt x="3149" y="87"/>
                  </a:lnTo>
                  <a:lnTo>
                    <a:pt x="3159" y="86"/>
                  </a:lnTo>
                  <a:lnTo>
                    <a:pt x="3170" y="84"/>
                  </a:lnTo>
                  <a:lnTo>
                    <a:pt x="3182" y="84"/>
                  </a:lnTo>
                  <a:lnTo>
                    <a:pt x="3200" y="85"/>
                  </a:lnTo>
                  <a:lnTo>
                    <a:pt x="3219" y="87"/>
                  </a:lnTo>
                  <a:lnTo>
                    <a:pt x="3235" y="90"/>
                  </a:lnTo>
                  <a:lnTo>
                    <a:pt x="3250" y="93"/>
                  </a:lnTo>
                  <a:lnTo>
                    <a:pt x="3263" y="97"/>
                  </a:lnTo>
                  <a:lnTo>
                    <a:pt x="3275" y="102"/>
                  </a:lnTo>
                  <a:lnTo>
                    <a:pt x="3285" y="106"/>
                  </a:lnTo>
                  <a:lnTo>
                    <a:pt x="3294" y="110"/>
                  </a:lnTo>
                  <a:lnTo>
                    <a:pt x="3318" y="28"/>
                  </a:lnTo>
                  <a:lnTo>
                    <a:pt x="3306" y="23"/>
                  </a:lnTo>
                  <a:lnTo>
                    <a:pt x="3293" y="17"/>
                  </a:lnTo>
                  <a:lnTo>
                    <a:pt x="3279" y="12"/>
                  </a:lnTo>
                  <a:lnTo>
                    <a:pt x="3262" y="8"/>
                  </a:lnTo>
                  <a:lnTo>
                    <a:pt x="3245" y="5"/>
                  </a:lnTo>
                  <a:lnTo>
                    <a:pt x="3227" y="2"/>
                  </a:lnTo>
                  <a:lnTo>
                    <a:pt x="3205" y="0"/>
                  </a:lnTo>
                  <a:lnTo>
                    <a:pt x="3184" y="0"/>
                  </a:lnTo>
                  <a:lnTo>
                    <a:pt x="3161" y="1"/>
                  </a:lnTo>
                  <a:lnTo>
                    <a:pt x="3140" y="3"/>
                  </a:lnTo>
                  <a:lnTo>
                    <a:pt x="3121" y="7"/>
                  </a:lnTo>
                  <a:lnTo>
                    <a:pt x="3101" y="12"/>
                  </a:lnTo>
                  <a:lnTo>
                    <a:pt x="3084" y="18"/>
                  </a:lnTo>
                  <a:lnTo>
                    <a:pt x="3068" y="27"/>
                  </a:lnTo>
                  <a:lnTo>
                    <a:pt x="3052" y="36"/>
                  </a:lnTo>
                  <a:lnTo>
                    <a:pt x="3039" y="46"/>
                  </a:lnTo>
                  <a:lnTo>
                    <a:pt x="3027" y="57"/>
                  </a:lnTo>
                  <a:lnTo>
                    <a:pt x="3016" y="69"/>
                  </a:lnTo>
                  <a:lnTo>
                    <a:pt x="3006" y="82"/>
                  </a:lnTo>
                  <a:lnTo>
                    <a:pt x="2999" y="97"/>
                  </a:lnTo>
                  <a:lnTo>
                    <a:pt x="2993" y="112"/>
                  </a:lnTo>
                  <a:lnTo>
                    <a:pt x="2989" y="127"/>
                  </a:lnTo>
                  <a:lnTo>
                    <a:pt x="2986" y="143"/>
                  </a:lnTo>
                  <a:lnTo>
                    <a:pt x="2985" y="161"/>
                  </a:lnTo>
                  <a:lnTo>
                    <a:pt x="2986" y="175"/>
                  </a:lnTo>
                  <a:lnTo>
                    <a:pt x="2988" y="189"/>
                  </a:lnTo>
                  <a:lnTo>
                    <a:pt x="2991" y="202"/>
                  </a:lnTo>
                  <a:lnTo>
                    <a:pt x="2996" y="216"/>
                  </a:lnTo>
                  <a:lnTo>
                    <a:pt x="3001" y="227"/>
                  </a:lnTo>
                  <a:lnTo>
                    <a:pt x="3008" y="239"/>
                  </a:lnTo>
                  <a:lnTo>
                    <a:pt x="3017" y="249"/>
                  </a:lnTo>
                  <a:lnTo>
                    <a:pt x="3027" y="259"/>
                  </a:lnTo>
                  <a:lnTo>
                    <a:pt x="3037" y="270"/>
                  </a:lnTo>
                  <a:lnTo>
                    <a:pt x="3048" y="279"/>
                  </a:lnTo>
                  <a:lnTo>
                    <a:pt x="3060" y="287"/>
                  </a:lnTo>
                  <a:lnTo>
                    <a:pt x="3074" y="295"/>
                  </a:lnTo>
                  <a:lnTo>
                    <a:pt x="3089" y="303"/>
                  </a:lnTo>
                  <a:lnTo>
                    <a:pt x="3104" y="310"/>
                  </a:lnTo>
                  <a:lnTo>
                    <a:pt x="3120" y="316"/>
                  </a:lnTo>
                  <a:lnTo>
                    <a:pt x="3137" y="323"/>
                  </a:lnTo>
                  <a:lnTo>
                    <a:pt x="3161" y="333"/>
                  </a:lnTo>
                  <a:lnTo>
                    <a:pt x="3183" y="343"/>
                  </a:lnTo>
                  <a:lnTo>
                    <a:pt x="3191" y="348"/>
                  </a:lnTo>
                  <a:lnTo>
                    <a:pt x="3199" y="353"/>
                  </a:lnTo>
                  <a:lnTo>
                    <a:pt x="3207" y="358"/>
                  </a:lnTo>
                  <a:lnTo>
                    <a:pt x="3213" y="363"/>
                  </a:lnTo>
                  <a:lnTo>
                    <a:pt x="3219" y="369"/>
                  </a:lnTo>
                  <a:lnTo>
                    <a:pt x="3224" y="374"/>
                  </a:lnTo>
                  <a:lnTo>
                    <a:pt x="3228" y="380"/>
                  </a:lnTo>
                  <a:lnTo>
                    <a:pt x="3231" y="387"/>
                  </a:lnTo>
                  <a:lnTo>
                    <a:pt x="3233" y="394"/>
                  </a:lnTo>
                  <a:lnTo>
                    <a:pt x="3235" y="401"/>
                  </a:lnTo>
                  <a:lnTo>
                    <a:pt x="3236" y="408"/>
                  </a:lnTo>
                  <a:lnTo>
                    <a:pt x="3236" y="416"/>
                  </a:lnTo>
                  <a:lnTo>
                    <a:pt x="3236" y="424"/>
                  </a:lnTo>
                  <a:lnTo>
                    <a:pt x="3235" y="432"/>
                  </a:lnTo>
                  <a:lnTo>
                    <a:pt x="3233" y="440"/>
                  </a:lnTo>
                  <a:lnTo>
                    <a:pt x="3230" y="447"/>
                  </a:lnTo>
                  <a:lnTo>
                    <a:pt x="3226" y="454"/>
                  </a:lnTo>
                  <a:lnTo>
                    <a:pt x="3222" y="460"/>
                  </a:lnTo>
                  <a:lnTo>
                    <a:pt x="3215" y="466"/>
                  </a:lnTo>
                  <a:lnTo>
                    <a:pt x="3209" y="471"/>
                  </a:lnTo>
                  <a:lnTo>
                    <a:pt x="3203" y="476"/>
                  </a:lnTo>
                  <a:lnTo>
                    <a:pt x="3195" y="480"/>
                  </a:lnTo>
                  <a:lnTo>
                    <a:pt x="3187" y="484"/>
                  </a:lnTo>
                  <a:lnTo>
                    <a:pt x="3178" y="487"/>
                  </a:lnTo>
                  <a:lnTo>
                    <a:pt x="3169" y="489"/>
                  </a:lnTo>
                  <a:lnTo>
                    <a:pt x="3157" y="491"/>
                  </a:lnTo>
                  <a:lnTo>
                    <a:pt x="3146" y="492"/>
                  </a:lnTo>
                  <a:lnTo>
                    <a:pt x="3135" y="492"/>
                  </a:lnTo>
                  <a:lnTo>
                    <a:pt x="3114" y="491"/>
                  </a:lnTo>
                  <a:lnTo>
                    <a:pt x="3096" y="489"/>
                  </a:lnTo>
                  <a:lnTo>
                    <a:pt x="3078" y="486"/>
                  </a:lnTo>
                  <a:lnTo>
                    <a:pt x="3059" y="481"/>
                  </a:lnTo>
                  <a:lnTo>
                    <a:pt x="3042" y="476"/>
                  </a:lnTo>
                  <a:lnTo>
                    <a:pt x="3027" y="470"/>
                  </a:lnTo>
                  <a:lnTo>
                    <a:pt x="3012" y="464"/>
                  </a:lnTo>
                  <a:lnTo>
                    <a:pt x="2999" y="457"/>
                  </a:lnTo>
                  <a:lnTo>
                    <a:pt x="2976" y="541"/>
                  </a:lnTo>
                  <a:close/>
                  <a:moveTo>
                    <a:pt x="2886" y="236"/>
                  </a:moveTo>
                  <a:lnTo>
                    <a:pt x="2675" y="236"/>
                  </a:lnTo>
                  <a:lnTo>
                    <a:pt x="2675" y="93"/>
                  </a:lnTo>
                  <a:lnTo>
                    <a:pt x="2898" y="93"/>
                  </a:lnTo>
                  <a:lnTo>
                    <a:pt x="2898" y="8"/>
                  </a:lnTo>
                  <a:lnTo>
                    <a:pt x="2572" y="8"/>
                  </a:lnTo>
                  <a:lnTo>
                    <a:pt x="2572" y="567"/>
                  </a:lnTo>
                  <a:lnTo>
                    <a:pt x="2910" y="567"/>
                  </a:lnTo>
                  <a:lnTo>
                    <a:pt x="2910" y="484"/>
                  </a:lnTo>
                  <a:lnTo>
                    <a:pt x="2675" y="484"/>
                  </a:lnTo>
                  <a:lnTo>
                    <a:pt x="2675" y="320"/>
                  </a:lnTo>
                  <a:lnTo>
                    <a:pt x="2886" y="320"/>
                  </a:lnTo>
                  <a:lnTo>
                    <a:pt x="2886" y="236"/>
                  </a:lnTo>
                  <a:close/>
                  <a:moveTo>
                    <a:pt x="2469" y="471"/>
                  </a:moveTo>
                  <a:lnTo>
                    <a:pt x="2458" y="475"/>
                  </a:lnTo>
                  <a:lnTo>
                    <a:pt x="2445" y="479"/>
                  </a:lnTo>
                  <a:lnTo>
                    <a:pt x="2432" y="483"/>
                  </a:lnTo>
                  <a:lnTo>
                    <a:pt x="2418" y="485"/>
                  </a:lnTo>
                  <a:lnTo>
                    <a:pt x="2404" y="488"/>
                  </a:lnTo>
                  <a:lnTo>
                    <a:pt x="2388" y="490"/>
                  </a:lnTo>
                  <a:lnTo>
                    <a:pt x="2372" y="491"/>
                  </a:lnTo>
                  <a:lnTo>
                    <a:pt x="2357" y="491"/>
                  </a:lnTo>
                  <a:lnTo>
                    <a:pt x="2334" y="490"/>
                  </a:lnTo>
                  <a:lnTo>
                    <a:pt x="2313" y="487"/>
                  </a:lnTo>
                  <a:lnTo>
                    <a:pt x="2293" y="483"/>
                  </a:lnTo>
                  <a:lnTo>
                    <a:pt x="2274" y="477"/>
                  </a:lnTo>
                  <a:lnTo>
                    <a:pt x="2257" y="469"/>
                  </a:lnTo>
                  <a:lnTo>
                    <a:pt x="2240" y="460"/>
                  </a:lnTo>
                  <a:lnTo>
                    <a:pt x="2233" y="455"/>
                  </a:lnTo>
                  <a:lnTo>
                    <a:pt x="2226" y="449"/>
                  </a:lnTo>
                  <a:lnTo>
                    <a:pt x="2219" y="443"/>
                  </a:lnTo>
                  <a:lnTo>
                    <a:pt x="2213" y="436"/>
                  </a:lnTo>
                  <a:lnTo>
                    <a:pt x="2201" y="423"/>
                  </a:lnTo>
                  <a:lnTo>
                    <a:pt x="2190" y="408"/>
                  </a:lnTo>
                  <a:lnTo>
                    <a:pt x="2182" y="392"/>
                  </a:lnTo>
                  <a:lnTo>
                    <a:pt x="2174" y="373"/>
                  </a:lnTo>
                  <a:lnTo>
                    <a:pt x="2169" y="354"/>
                  </a:lnTo>
                  <a:lnTo>
                    <a:pt x="2165" y="334"/>
                  </a:lnTo>
                  <a:lnTo>
                    <a:pt x="2162" y="312"/>
                  </a:lnTo>
                  <a:lnTo>
                    <a:pt x="2162" y="290"/>
                  </a:lnTo>
                  <a:lnTo>
                    <a:pt x="2163" y="265"/>
                  </a:lnTo>
                  <a:lnTo>
                    <a:pt x="2165" y="242"/>
                  </a:lnTo>
                  <a:lnTo>
                    <a:pt x="2170" y="221"/>
                  </a:lnTo>
                  <a:lnTo>
                    <a:pt x="2176" y="201"/>
                  </a:lnTo>
                  <a:lnTo>
                    <a:pt x="2180" y="191"/>
                  </a:lnTo>
                  <a:lnTo>
                    <a:pt x="2184" y="182"/>
                  </a:lnTo>
                  <a:lnTo>
                    <a:pt x="2188" y="174"/>
                  </a:lnTo>
                  <a:lnTo>
                    <a:pt x="2193" y="166"/>
                  </a:lnTo>
                  <a:lnTo>
                    <a:pt x="2199" y="158"/>
                  </a:lnTo>
                  <a:lnTo>
                    <a:pt x="2205" y="151"/>
                  </a:lnTo>
                  <a:lnTo>
                    <a:pt x="2211" y="143"/>
                  </a:lnTo>
                  <a:lnTo>
                    <a:pt x="2217" y="136"/>
                  </a:lnTo>
                  <a:lnTo>
                    <a:pt x="2230" y="124"/>
                  </a:lnTo>
                  <a:lnTo>
                    <a:pt x="2245" y="114"/>
                  </a:lnTo>
                  <a:lnTo>
                    <a:pt x="2262" y="105"/>
                  </a:lnTo>
                  <a:lnTo>
                    <a:pt x="2279" y="98"/>
                  </a:lnTo>
                  <a:lnTo>
                    <a:pt x="2297" y="92"/>
                  </a:lnTo>
                  <a:lnTo>
                    <a:pt x="2317" y="88"/>
                  </a:lnTo>
                  <a:lnTo>
                    <a:pt x="2337" y="86"/>
                  </a:lnTo>
                  <a:lnTo>
                    <a:pt x="2358" y="85"/>
                  </a:lnTo>
                  <a:lnTo>
                    <a:pt x="2375" y="85"/>
                  </a:lnTo>
                  <a:lnTo>
                    <a:pt x="2391" y="86"/>
                  </a:lnTo>
                  <a:lnTo>
                    <a:pt x="2406" y="88"/>
                  </a:lnTo>
                  <a:lnTo>
                    <a:pt x="2420" y="91"/>
                  </a:lnTo>
                  <a:lnTo>
                    <a:pt x="2433" y="94"/>
                  </a:lnTo>
                  <a:lnTo>
                    <a:pt x="2445" y="98"/>
                  </a:lnTo>
                  <a:lnTo>
                    <a:pt x="2458" y="102"/>
                  </a:lnTo>
                  <a:lnTo>
                    <a:pt x="2468" y="106"/>
                  </a:lnTo>
                  <a:lnTo>
                    <a:pt x="2490" y="25"/>
                  </a:lnTo>
                  <a:lnTo>
                    <a:pt x="2481" y="20"/>
                  </a:lnTo>
                  <a:lnTo>
                    <a:pt x="2469" y="16"/>
                  </a:lnTo>
                  <a:lnTo>
                    <a:pt x="2456" y="12"/>
                  </a:lnTo>
                  <a:lnTo>
                    <a:pt x="2439" y="8"/>
                  </a:lnTo>
                  <a:lnTo>
                    <a:pt x="2421" y="5"/>
                  </a:lnTo>
                  <a:lnTo>
                    <a:pt x="2400" y="2"/>
                  </a:lnTo>
                  <a:lnTo>
                    <a:pt x="2378" y="1"/>
                  </a:lnTo>
                  <a:lnTo>
                    <a:pt x="2354" y="0"/>
                  </a:lnTo>
                  <a:lnTo>
                    <a:pt x="2338" y="0"/>
                  </a:lnTo>
                  <a:lnTo>
                    <a:pt x="2322" y="1"/>
                  </a:lnTo>
                  <a:lnTo>
                    <a:pt x="2307" y="3"/>
                  </a:lnTo>
                  <a:lnTo>
                    <a:pt x="2291" y="5"/>
                  </a:lnTo>
                  <a:lnTo>
                    <a:pt x="2277" y="8"/>
                  </a:lnTo>
                  <a:lnTo>
                    <a:pt x="2263" y="11"/>
                  </a:lnTo>
                  <a:lnTo>
                    <a:pt x="2249" y="15"/>
                  </a:lnTo>
                  <a:lnTo>
                    <a:pt x="2234" y="20"/>
                  </a:lnTo>
                  <a:lnTo>
                    <a:pt x="2221" y="26"/>
                  </a:lnTo>
                  <a:lnTo>
                    <a:pt x="2208" y="32"/>
                  </a:lnTo>
                  <a:lnTo>
                    <a:pt x="2195" y="38"/>
                  </a:lnTo>
                  <a:lnTo>
                    <a:pt x="2183" y="45"/>
                  </a:lnTo>
                  <a:lnTo>
                    <a:pt x="2172" y="52"/>
                  </a:lnTo>
                  <a:lnTo>
                    <a:pt x="2161" y="60"/>
                  </a:lnTo>
                  <a:lnTo>
                    <a:pt x="2150" y="69"/>
                  </a:lnTo>
                  <a:lnTo>
                    <a:pt x="2139" y="78"/>
                  </a:lnTo>
                  <a:lnTo>
                    <a:pt x="2129" y="89"/>
                  </a:lnTo>
                  <a:lnTo>
                    <a:pt x="2120" y="99"/>
                  </a:lnTo>
                  <a:lnTo>
                    <a:pt x="2112" y="110"/>
                  </a:lnTo>
                  <a:lnTo>
                    <a:pt x="2104" y="121"/>
                  </a:lnTo>
                  <a:lnTo>
                    <a:pt x="2096" y="132"/>
                  </a:lnTo>
                  <a:lnTo>
                    <a:pt x="2088" y="146"/>
                  </a:lnTo>
                  <a:lnTo>
                    <a:pt x="2082" y="158"/>
                  </a:lnTo>
                  <a:lnTo>
                    <a:pt x="2076" y="171"/>
                  </a:lnTo>
                  <a:lnTo>
                    <a:pt x="2071" y="185"/>
                  </a:lnTo>
                  <a:lnTo>
                    <a:pt x="2067" y="199"/>
                  </a:lnTo>
                  <a:lnTo>
                    <a:pt x="2063" y="215"/>
                  </a:lnTo>
                  <a:lnTo>
                    <a:pt x="2060" y="230"/>
                  </a:lnTo>
                  <a:lnTo>
                    <a:pt x="2057" y="245"/>
                  </a:lnTo>
                  <a:lnTo>
                    <a:pt x="2055" y="261"/>
                  </a:lnTo>
                  <a:lnTo>
                    <a:pt x="2054" y="278"/>
                  </a:lnTo>
                  <a:lnTo>
                    <a:pt x="2054" y="295"/>
                  </a:lnTo>
                  <a:lnTo>
                    <a:pt x="2054" y="311"/>
                  </a:lnTo>
                  <a:lnTo>
                    <a:pt x="2055" y="326"/>
                  </a:lnTo>
                  <a:lnTo>
                    <a:pt x="2057" y="342"/>
                  </a:lnTo>
                  <a:lnTo>
                    <a:pt x="2059" y="356"/>
                  </a:lnTo>
                  <a:lnTo>
                    <a:pt x="2061" y="370"/>
                  </a:lnTo>
                  <a:lnTo>
                    <a:pt x="2065" y="384"/>
                  </a:lnTo>
                  <a:lnTo>
                    <a:pt x="2069" y="398"/>
                  </a:lnTo>
                  <a:lnTo>
                    <a:pt x="2073" y="411"/>
                  </a:lnTo>
                  <a:lnTo>
                    <a:pt x="2078" y="423"/>
                  </a:lnTo>
                  <a:lnTo>
                    <a:pt x="2084" y="435"/>
                  </a:lnTo>
                  <a:lnTo>
                    <a:pt x="2090" y="447"/>
                  </a:lnTo>
                  <a:lnTo>
                    <a:pt x="2098" y="459"/>
                  </a:lnTo>
                  <a:lnTo>
                    <a:pt x="2105" y="470"/>
                  </a:lnTo>
                  <a:lnTo>
                    <a:pt x="2113" y="480"/>
                  </a:lnTo>
                  <a:lnTo>
                    <a:pt x="2121" y="490"/>
                  </a:lnTo>
                  <a:lnTo>
                    <a:pt x="2130" y="499"/>
                  </a:lnTo>
                  <a:lnTo>
                    <a:pt x="2139" y="508"/>
                  </a:lnTo>
                  <a:lnTo>
                    <a:pt x="2150" y="518"/>
                  </a:lnTo>
                  <a:lnTo>
                    <a:pt x="2160" y="525"/>
                  </a:lnTo>
                  <a:lnTo>
                    <a:pt x="2171" y="533"/>
                  </a:lnTo>
                  <a:lnTo>
                    <a:pt x="2182" y="539"/>
                  </a:lnTo>
                  <a:lnTo>
                    <a:pt x="2194" y="546"/>
                  </a:lnTo>
                  <a:lnTo>
                    <a:pt x="2207" y="551"/>
                  </a:lnTo>
                  <a:lnTo>
                    <a:pt x="2220" y="556"/>
                  </a:lnTo>
                  <a:lnTo>
                    <a:pt x="2233" y="561"/>
                  </a:lnTo>
                  <a:lnTo>
                    <a:pt x="2247" y="565"/>
                  </a:lnTo>
                  <a:lnTo>
                    <a:pt x="2262" y="568"/>
                  </a:lnTo>
                  <a:lnTo>
                    <a:pt x="2276" y="571"/>
                  </a:lnTo>
                  <a:lnTo>
                    <a:pt x="2291" y="573"/>
                  </a:lnTo>
                  <a:lnTo>
                    <a:pt x="2308" y="575"/>
                  </a:lnTo>
                  <a:lnTo>
                    <a:pt x="2323" y="576"/>
                  </a:lnTo>
                  <a:lnTo>
                    <a:pt x="2340" y="576"/>
                  </a:lnTo>
                  <a:lnTo>
                    <a:pt x="2365" y="576"/>
                  </a:lnTo>
                  <a:lnTo>
                    <a:pt x="2388" y="574"/>
                  </a:lnTo>
                  <a:lnTo>
                    <a:pt x="2410" y="571"/>
                  </a:lnTo>
                  <a:lnTo>
                    <a:pt x="2429" y="568"/>
                  </a:lnTo>
                  <a:lnTo>
                    <a:pt x="2446" y="564"/>
                  </a:lnTo>
                  <a:lnTo>
                    <a:pt x="2462" y="560"/>
                  </a:lnTo>
                  <a:lnTo>
                    <a:pt x="2475" y="556"/>
                  </a:lnTo>
                  <a:lnTo>
                    <a:pt x="2485" y="551"/>
                  </a:lnTo>
                  <a:lnTo>
                    <a:pt x="2469" y="471"/>
                  </a:lnTo>
                  <a:close/>
                  <a:moveTo>
                    <a:pt x="1863" y="8"/>
                  </a:moveTo>
                  <a:lnTo>
                    <a:pt x="1863" y="568"/>
                  </a:lnTo>
                  <a:lnTo>
                    <a:pt x="1965" y="568"/>
                  </a:lnTo>
                  <a:lnTo>
                    <a:pt x="1965" y="8"/>
                  </a:lnTo>
                  <a:lnTo>
                    <a:pt x="1863" y="8"/>
                  </a:lnTo>
                  <a:close/>
                  <a:moveTo>
                    <a:pt x="1609" y="568"/>
                  </a:moveTo>
                  <a:lnTo>
                    <a:pt x="1803" y="8"/>
                  </a:lnTo>
                  <a:lnTo>
                    <a:pt x="1694" y="8"/>
                  </a:lnTo>
                  <a:lnTo>
                    <a:pt x="1612" y="264"/>
                  </a:lnTo>
                  <a:lnTo>
                    <a:pt x="1604" y="290"/>
                  </a:lnTo>
                  <a:lnTo>
                    <a:pt x="1596" y="315"/>
                  </a:lnTo>
                  <a:lnTo>
                    <a:pt x="1588" y="341"/>
                  </a:lnTo>
                  <a:lnTo>
                    <a:pt x="1580" y="366"/>
                  </a:lnTo>
                  <a:lnTo>
                    <a:pt x="1573" y="392"/>
                  </a:lnTo>
                  <a:lnTo>
                    <a:pt x="1567" y="417"/>
                  </a:lnTo>
                  <a:lnTo>
                    <a:pt x="1560" y="441"/>
                  </a:lnTo>
                  <a:lnTo>
                    <a:pt x="1555" y="467"/>
                  </a:lnTo>
                  <a:lnTo>
                    <a:pt x="1553" y="467"/>
                  </a:lnTo>
                  <a:lnTo>
                    <a:pt x="1547" y="441"/>
                  </a:lnTo>
                  <a:lnTo>
                    <a:pt x="1541" y="416"/>
                  </a:lnTo>
                  <a:lnTo>
                    <a:pt x="1535" y="392"/>
                  </a:lnTo>
                  <a:lnTo>
                    <a:pt x="1528" y="366"/>
                  </a:lnTo>
                  <a:lnTo>
                    <a:pt x="1521" y="341"/>
                  </a:lnTo>
                  <a:lnTo>
                    <a:pt x="1513" y="315"/>
                  </a:lnTo>
                  <a:lnTo>
                    <a:pt x="1506" y="289"/>
                  </a:lnTo>
                  <a:lnTo>
                    <a:pt x="1498" y="263"/>
                  </a:lnTo>
                  <a:lnTo>
                    <a:pt x="1421" y="8"/>
                  </a:lnTo>
                  <a:lnTo>
                    <a:pt x="1309" y="8"/>
                  </a:lnTo>
                  <a:lnTo>
                    <a:pt x="1491" y="568"/>
                  </a:lnTo>
                  <a:lnTo>
                    <a:pt x="1609" y="568"/>
                  </a:lnTo>
                  <a:close/>
                  <a:moveTo>
                    <a:pt x="988" y="87"/>
                  </a:moveTo>
                  <a:lnTo>
                    <a:pt x="997" y="85"/>
                  </a:lnTo>
                  <a:lnTo>
                    <a:pt x="1011" y="82"/>
                  </a:lnTo>
                  <a:lnTo>
                    <a:pt x="1029" y="81"/>
                  </a:lnTo>
                  <a:lnTo>
                    <a:pt x="1051" y="81"/>
                  </a:lnTo>
                  <a:lnTo>
                    <a:pt x="1063" y="81"/>
                  </a:lnTo>
                  <a:lnTo>
                    <a:pt x="1074" y="82"/>
                  </a:lnTo>
                  <a:lnTo>
                    <a:pt x="1086" y="85"/>
                  </a:lnTo>
                  <a:lnTo>
                    <a:pt x="1096" y="87"/>
                  </a:lnTo>
                  <a:lnTo>
                    <a:pt x="1106" y="90"/>
                  </a:lnTo>
                  <a:lnTo>
                    <a:pt x="1115" y="94"/>
                  </a:lnTo>
                  <a:lnTo>
                    <a:pt x="1123" y="99"/>
                  </a:lnTo>
                  <a:lnTo>
                    <a:pt x="1131" y="104"/>
                  </a:lnTo>
                  <a:lnTo>
                    <a:pt x="1138" y="109"/>
                  </a:lnTo>
                  <a:lnTo>
                    <a:pt x="1143" y="116"/>
                  </a:lnTo>
                  <a:lnTo>
                    <a:pt x="1148" y="123"/>
                  </a:lnTo>
                  <a:lnTo>
                    <a:pt x="1153" y="131"/>
                  </a:lnTo>
                  <a:lnTo>
                    <a:pt x="1156" y="140"/>
                  </a:lnTo>
                  <a:lnTo>
                    <a:pt x="1158" y="150"/>
                  </a:lnTo>
                  <a:lnTo>
                    <a:pt x="1160" y="160"/>
                  </a:lnTo>
                  <a:lnTo>
                    <a:pt x="1160" y="171"/>
                  </a:lnTo>
                  <a:lnTo>
                    <a:pt x="1160" y="181"/>
                  </a:lnTo>
                  <a:lnTo>
                    <a:pt x="1158" y="191"/>
                  </a:lnTo>
                  <a:lnTo>
                    <a:pt x="1156" y="200"/>
                  </a:lnTo>
                  <a:lnTo>
                    <a:pt x="1153" y="209"/>
                  </a:lnTo>
                  <a:lnTo>
                    <a:pt x="1148" y="217"/>
                  </a:lnTo>
                  <a:lnTo>
                    <a:pt x="1143" y="225"/>
                  </a:lnTo>
                  <a:lnTo>
                    <a:pt x="1137" y="232"/>
                  </a:lnTo>
                  <a:lnTo>
                    <a:pt x="1131" y="238"/>
                  </a:lnTo>
                  <a:lnTo>
                    <a:pt x="1122" y="244"/>
                  </a:lnTo>
                  <a:lnTo>
                    <a:pt x="1114" y="248"/>
                  </a:lnTo>
                  <a:lnTo>
                    <a:pt x="1105" y="253"/>
                  </a:lnTo>
                  <a:lnTo>
                    <a:pt x="1095" y="256"/>
                  </a:lnTo>
                  <a:lnTo>
                    <a:pt x="1085" y="259"/>
                  </a:lnTo>
                  <a:lnTo>
                    <a:pt x="1072" y="261"/>
                  </a:lnTo>
                  <a:lnTo>
                    <a:pt x="1061" y="262"/>
                  </a:lnTo>
                  <a:lnTo>
                    <a:pt x="1048" y="263"/>
                  </a:lnTo>
                  <a:lnTo>
                    <a:pt x="988" y="263"/>
                  </a:lnTo>
                  <a:lnTo>
                    <a:pt x="988" y="87"/>
                  </a:lnTo>
                  <a:close/>
                  <a:moveTo>
                    <a:pt x="886" y="568"/>
                  </a:moveTo>
                  <a:lnTo>
                    <a:pt x="988" y="568"/>
                  </a:lnTo>
                  <a:lnTo>
                    <a:pt x="988" y="338"/>
                  </a:lnTo>
                  <a:lnTo>
                    <a:pt x="1039" y="338"/>
                  </a:lnTo>
                  <a:lnTo>
                    <a:pt x="1050" y="339"/>
                  </a:lnTo>
                  <a:lnTo>
                    <a:pt x="1059" y="340"/>
                  </a:lnTo>
                  <a:lnTo>
                    <a:pt x="1068" y="342"/>
                  </a:lnTo>
                  <a:lnTo>
                    <a:pt x="1078" y="344"/>
                  </a:lnTo>
                  <a:lnTo>
                    <a:pt x="1085" y="347"/>
                  </a:lnTo>
                  <a:lnTo>
                    <a:pt x="1092" y="351"/>
                  </a:lnTo>
                  <a:lnTo>
                    <a:pt x="1099" y="355"/>
                  </a:lnTo>
                  <a:lnTo>
                    <a:pt x="1105" y="360"/>
                  </a:lnTo>
                  <a:lnTo>
                    <a:pt x="1111" y="366"/>
                  </a:lnTo>
                  <a:lnTo>
                    <a:pt x="1116" y="373"/>
                  </a:lnTo>
                  <a:lnTo>
                    <a:pt x="1121" y="381"/>
                  </a:lnTo>
                  <a:lnTo>
                    <a:pt x="1125" y="390"/>
                  </a:lnTo>
                  <a:lnTo>
                    <a:pt x="1130" y="400"/>
                  </a:lnTo>
                  <a:lnTo>
                    <a:pt x="1134" y="411"/>
                  </a:lnTo>
                  <a:lnTo>
                    <a:pt x="1137" y="423"/>
                  </a:lnTo>
                  <a:lnTo>
                    <a:pt x="1140" y="436"/>
                  </a:lnTo>
                  <a:lnTo>
                    <a:pt x="1151" y="484"/>
                  </a:lnTo>
                  <a:lnTo>
                    <a:pt x="1161" y="522"/>
                  </a:lnTo>
                  <a:lnTo>
                    <a:pt x="1170" y="550"/>
                  </a:lnTo>
                  <a:lnTo>
                    <a:pt x="1178" y="568"/>
                  </a:lnTo>
                  <a:lnTo>
                    <a:pt x="1283" y="568"/>
                  </a:lnTo>
                  <a:lnTo>
                    <a:pt x="1278" y="558"/>
                  </a:lnTo>
                  <a:lnTo>
                    <a:pt x="1273" y="544"/>
                  </a:lnTo>
                  <a:lnTo>
                    <a:pt x="1268" y="528"/>
                  </a:lnTo>
                  <a:lnTo>
                    <a:pt x="1263" y="508"/>
                  </a:lnTo>
                  <a:lnTo>
                    <a:pt x="1258" y="486"/>
                  </a:lnTo>
                  <a:lnTo>
                    <a:pt x="1252" y="463"/>
                  </a:lnTo>
                  <a:lnTo>
                    <a:pt x="1245" y="438"/>
                  </a:lnTo>
                  <a:lnTo>
                    <a:pt x="1239" y="412"/>
                  </a:lnTo>
                  <a:lnTo>
                    <a:pt x="1233" y="393"/>
                  </a:lnTo>
                  <a:lnTo>
                    <a:pt x="1226" y="374"/>
                  </a:lnTo>
                  <a:lnTo>
                    <a:pt x="1218" y="358"/>
                  </a:lnTo>
                  <a:lnTo>
                    <a:pt x="1209" y="344"/>
                  </a:lnTo>
                  <a:lnTo>
                    <a:pt x="1205" y="337"/>
                  </a:lnTo>
                  <a:lnTo>
                    <a:pt x="1200" y="331"/>
                  </a:lnTo>
                  <a:lnTo>
                    <a:pt x="1194" y="324"/>
                  </a:lnTo>
                  <a:lnTo>
                    <a:pt x="1188" y="319"/>
                  </a:lnTo>
                  <a:lnTo>
                    <a:pt x="1182" y="315"/>
                  </a:lnTo>
                  <a:lnTo>
                    <a:pt x="1175" y="310"/>
                  </a:lnTo>
                  <a:lnTo>
                    <a:pt x="1168" y="307"/>
                  </a:lnTo>
                  <a:lnTo>
                    <a:pt x="1160" y="304"/>
                  </a:lnTo>
                  <a:lnTo>
                    <a:pt x="1160" y="301"/>
                  </a:lnTo>
                  <a:lnTo>
                    <a:pt x="1170" y="298"/>
                  </a:lnTo>
                  <a:lnTo>
                    <a:pt x="1181" y="293"/>
                  </a:lnTo>
                  <a:lnTo>
                    <a:pt x="1190" y="288"/>
                  </a:lnTo>
                  <a:lnTo>
                    <a:pt x="1199" y="282"/>
                  </a:lnTo>
                  <a:lnTo>
                    <a:pt x="1207" y="276"/>
                  </a:lnTo>
                  <a:lnTo>
                    <a:pt x="1216" y="269"/>
                  </a:lnTo>
                  <a:lnTo>
                    <a:pt x="1224" y="260"/>
                  </a:lnTo>
                  <a:lnTo>
                    <a:pt x="1232" y="251"/>
                  </a:lnTo>
                  <a:lnTo>
                    <a:pt x="1238" y="242"/>
                  </a:lnTo>
                  <a:lnTo>
                    <a:pt x="1244" y="233"/>
                  </a:lnTo>
                  <a:lnTo>
                    <a:pt x="1250" y="222"/>
                  </a:lnTo>
                  <a:lnTo>
                    <a:pt x="1254" y="212"/>
                  </a:lnTo>
                  <a:lnTo>
                    <a:pt x="1257" y="199"/>
                  </a:lnTo>
                  <a:lnTo>
                    <a:pt x="1260" y="187"/>
                  </a:lnTo>
                  <a:lnTo>
                    <a:pt x="1262" y="175"/>
                  </a:lnTo>
                  <a:lnTo>
                    <a:pt x="1262" y="162"/>
                  </a:lnTo>
                  <a:lnTo>
                    <a:pt x="1261" y="144"/>
                  </a:lnTo>
                  <a:lnTo>
                    <a:pt x="1259" y="127"/>
                  </a:lnTo>
                  <a:lnTo>
                    <a:pt x="1255" y="112"/>
                  </a:lnTo>
                  <a:lnTo>
                    <a:pt x="1250" y="97"/>
                  </a:lnTo>
                  <a:lnTo>
                    <a:pt x="1243" y="84"/>
                  </a:lnTo>
                  <a:lnTo>
                    <a:pt x="1235" y="71"/>
                  </a:lnTo>
                  <a:lnTo>
                    <a:pt x="1225" y="60"/>
                  </a:lnTo>
                  <a:lnTo>
                    <a:pt x="1214" y="49"/>
                  </a:lnTo>
                  <a:lnTo>
                    <a:pt x="1207" y="44"/>
                  </a:lnTo>
                  <a:lnTo>
                    <a:pt x="1199" y="39"/>
                  </a:lnTo>
                  <a:lnTo>
                    <a:pt x="1191" y="34"/>
                  </a:lnTo>
                  <a:lnTo>
                    <a:pt x="1183" y="29"/>
                  </a:lnTo>
                  <a:lnTo>
                    <a:pt x="1173" y="25"/>
                  </a:lnTo>
                  <a:lnTo>
                    <a:pt x="1164" y="22"/>
                  </a:lnTo>
                  <a:lnTo>
                    <a:pt x="1154" y="18"/>
                  </a:lnTo>
                  <a:lnTo>
                    <a:pt x="1144" y="15"/>
                  </a:lnTo>
                  <a:lnTo>
                    <a:pt x="1121" y="10"/>
                  </a:lnTo>
                  <a:lnTo>
                    <a:pt x="1097" y="7"/>
                  </a:lnTo>
                  <a:lnTo>
                    <a:pt x="1070" y="5"/>
                  </a:lnTo>
                  <a:lnTo>
                    <a:pt x="1041" y="4"/>
                  </a:lnTo>
                  <a:lnTo>
                    <a:pt x="1019" y="4"/>
                  </a:lnTo>
                  <a:lnTo>
                    <a:pt x="997" y="5"/>
                  </a:lnTo>
                  <a:lnTo>
                    <a:pt x="976" y="6"/>
                  </a:lnTo>
                  <a:lnTo>
                    <a:pt x="956" y="7"/>
                  </a:lnTo>
                  <a:lnTo>
                    <a:pt x="937" y="9"/>
                  </a:lnTo>
                  <a:lnTo>
                    <a:pt x="918" y="11"/>
                  </a:lnTo>
                  <a:lnTo>
                    <a:pt x="901" y="13"/>
                  </a:lnTo>
                  <a:lnTo>
                    <a:pt x="886" y="16"/>
                  </a:lnTo>
                  <a:lnTo>
                    <a:pt x="886" y="568"/>
                  </a:lnTo>
                  <a:close/>
                  <a:moveTo>
                    <a:pt x="771" y="236"/>
                  </a:moveTo>
                  <a:lnTo>
                    <a:pt x="559" y="236"/>
                  </a:lnTo>
                  <a:lnTo>
                    <a:pt x="559" y="93"/>
                  </a:lnTo>
                  <a:lnTo>
                    <a:pt x="784" y="93"/>
                  </a:lnTo>
                  <a:lnTo>
                    <a:pt x="784" y="8"/>
                  </a:lnTo>
                  <a:lnTo>
                    <a:pt x="457" y="8"/>
                  </a:lnTo>
                  <a:lnTo>
                    <a:pt x="457" y="567"/>
                  </a:lnTo>
                  <a:lnTo>
                    <a:pt x="796" y="567"/>
                  </a:lnTo>
                  <a:lnTo>
                    <a:pt x="796" y="484"/>
                  </a:lnTo>
                  <a:lnTo>
                    <a:pt x="559" y="484"/>
                  </a:lnTo>
                  <a:lnTo>
                    <a:pt x="559" y="320"/>
                  </a:lnTo>
                  <a:lnTo>
                    <a:pt x="771" y="320"/>
                  </a:lnTo>
                  <a:lnTo>
                    <a:pt x="771" y="236"/>
                  </a:lnTo>
                  <a:close/>
                  <a:moveTo>
                    <a:pt x="0" y="541"/>
                  </a:moveTo>
                  <a:lnTo>
                    <a:pt x="14" y="548"/>
                  </a:lnTo>
                  <a:lnTo>
                    <a:pt x="29" y="554"/>
                  </a:lnTo>
                  <a:lnTo>
                    <a:pt x="46" y="560"/>
                  </a:lnTo>
                  <a:lnTo>
                    <a:pt x="66" y="566"/>
                  </a:lnTo>
                  <a:lnTo>
                    <a:pt x="86" y="570"/>
                  </a:lnTo>
                  <a:lnTo>
                    <a:pt x="108" y="573"/>
                  </a:lnTo>
                  <a:lnTo>
                    <a:pt x="130" y="575"/>
                  </a:lnTo>
                  <a:lnTo>
                    <a:pt x="152" y="576"/>
                  </a:lnTo>
                  <a:lnTo>
                    <a:pt x="178" y="575"/>
                  </a:lnTo>
                  <a:lnTo>
                    <a:pt x="202" y="573"/>
                  </a:lnTo>
                  <a:lnTo>
                    <a:pt x="226" y="569"/>
                  </a:lnTo>
                  <a:lnTo>
                    <a:pt x="246" y="563"/>
                  </a:lnTo>
                  <a:lnTo>
                    <a:pt x="266" y="556"/>
                  </a:lnTo>
                  <a:lnTo>
                    <a:pt x="283" y="547"/>
                  </a:lnTo>
                  <a:lnTo>
                    <a:pt x="299" y="538"/>
                  </a:lnTo>
                  <a:lnTo>
                    <a:pt x="313" y="527"/>
                  </a:lnTo>
                  <a:lnTo>
                    <a:pt x="325" y="514"/>
                  </a:lnTo>
                  <a:lnTo>
                    <a:pt x="336" y="501"/>
                  </a:lnTo>
                  <a:lnTo>
                    <a:pt x="345" y="487"/>
                  </a:lnTo>
                  <a:lnTo>
                    <a:pt x="352" y="473"/>
                  </a:lnTo>
                  <a:lnTo>
                    <a:pt x="357" y="458"/>
                  </a:lnTo>
                  <a:lnTo>
                    <a:pt x="362" y="441"/>
                  </a:lnTo>
                  <a:lnTo>
                    <a:pt x="365" y="425"/>
                  </a:lnTo>
                  <a:lnTo>
                    <a:pt x="365" y="409"/>
                  </a:lnTo>
                  <a:lnTo>
                    <a:pt x="365" y="394"/>
                  </a:lnTo>
                  <a:lnTo>
                    <a:pt x="363" y="380"/>
                  </a:lnTo>
                  <a:lnTo>
                    <a:pt x="359" y="367"/>
                  </a:lnTo>
                  <a:lnTo>
                    <a:pt x="356" y="354"/>
                  </a:lnTo>
                  <a:lnTo>
                    <a:pt x="351" y="342"/>
                  </a:lnTo>
                  <a:lnTo>
                    <a:pt x="345" y="331"/>
                  </a:lnTo>
                  <a:lnTo>
                    <a:pt x="338" y="319"/>
                  </a:lnTo>
                  <a:lnTo>
                    <a:pt x="329" y="309"/>
                  </a:lnTo>
                  <a:lnTo>
                    <a:pt x="320" y="299"/>
                  </a:lnTo>
                  <a:lnTo>
                    <a:pt x="309" y="290"/>
                  </a:lnTo>
                  <a:lnTo>
                    <a:pt x="297" y="281"/>
                  </a:lnTo>
                  <a:lnTo>
                    <a:pt x="284" y="273"/>
                  </a:lnTo>
                  <a:lnTo>
                    <a:pt x="270" y="264"/>
                  </a:lnTo>
                  <a:lnTo>
                    <a:pt x="254" y="257"/>
                  </a:lnTo>
                  <a:lnTo>
                    <a:pt x="238" y="249"/>
                  </a:lnTo>
                  <a:lnTo>
                    <a:pt x="221" y="242"/>
                  </a:lnTo>
                  <a:lnTo>
                    <a:pt x="194" y="232"/>
                  </a:lnTo>
                  <a:lnTo>
                    <a:pt x="172" y="222"/>
                  </a:lnTo>
                  <a:lnTo>
                    <a:pt x="163" y="218"/>
                  </a:lnTo>
                  <a:lnTo>
                    <a:pt x="153" y="213"/>
                  </a:lnTo>
                  <a:lnTo>
                    <a:pt x="146" y="208"/>
                  </a:lnTo>
                  <a:lnTo>
                    <a:pt x="139" y="202"/>
                  </a:lnTo>
                  <a:lnTo>
                    <a:pt x="133" y="196"/>
                  </a:lnTo>
                  <a:lnTo>
                    <a:pt x="128" y="191"/>
                  </a:lnTo>
                  <a:lnTo>
                    <a:pt x="123" y="185"/>
                  </a:lnTo>
                  <a:lnTo>
                    <a:pt x="120" y="179"/>
                  </a:lnTo>
                  <a:lnTo>
                    <a:pt x="117" y="173"/>
                  </a:lnTo>
                  <a:lnTo>
                    <a:pt x="115" y="166"/>
                  </a:lnTo>
                  <a:lnTo>
                    <a:pt x="114" y="159"/>
                  </a:lnTo>
                  <a:lnTo>
                    <a:pt x="114" y="151"/>
                  </a:lnTo>
                  <a:lnTo>
                    <a:pt x="114" y="144"/>
                  </a:lnTo>
                  <a:lnTo>
                    <a:pt x="115" y="138"/>
                  </a:lnTo>
                  <a:lnTo>
                    <a:pt x="117" y="132"/>
                  </a:lnTo>
                  <a:lnTo>
                    <a:pt x="119" y="126"/>
                  </a:lnTo>
                  <a:lnTo>
                    <a:pt x="122" y="121"/>
                  </a:lnTo>
                  <a:lnTo>
                    <a:pt x="126" y="115"/>
                  </a:lnTo>
                  <a:lnTo>
                    <a:pt x="130" y="110"/>
                  </a:lnTo>
                  <a:lnTo>
                    <a:pt x="135" y="105"/>
                  </a:lnTo>
                  <a:lnTo>
                    <a:pt x="141" y="101"/>
                  </a:lnTo>
                  <a:lnTo>
                    <a:pt x="148" y="96"/>
                  </a:lnTo>
                  <a:lnTo>
                    <a:pt x="155" y="93"/>
                  </a:lnTo>
                  <a:lnTo>
                    <a:pt x="164" y="90"/>
                  </a:lnTo>
                  <a:lnTo>
                    <a:pt x="173" y="87"/>
                  </a:lnTo>
                  <a:lnTo>
                    <a:pt x="183" y="86"/>
                  </a:lnTo>
                  <a:lnTo>
                    <a:pt x="194" y="84"/>
                  </a:lnTo>
                  <a:lnTo>
                    <a:pt x="206" y="84"/>
                  </a:lnTo>
                  <a:lnTo>
                    <a:pt x="225" y="85"/>
                  </a:lnTo>
                  <a:lnTo>
                    <a:pt x="243" y="87"/>
                  </a:lnTo>
                  <a:lnTo>
                    <a:pt x="260" y="90"/>
                  </a:lnTo>
                  <a:lnTo>
                    <a:pt x="274" y="93"/>
                  </a:lnTo>
                  <a:lnTo>
                    <a:pt x="288" y="97"/>
                  </a:lnTo>
                  <a:lnTo>
                    <a:pt x="299" y="102"/>
                  </a:lnTo>
                  <a:lnTo>
                    <a:pt x="309" y="106"/>
                  </a:lnTo>
                  <a:lnTo>
                    <a:pt x="318" y="110"/>
                  </a:lnTo>
                  <a:lnTo>
                    <a:pt x="342" y="28"/>
                  </a:lnTo>
                  <a:lnTo>
                    <a:pt x="331" y="23"/>
                  </a:lnTo>
                  <a:lnTo>
                    <a:pt x="318" y="17"/>
                  </a:lnTo>
                  <a:lnTo>
                    <a:pt x="303" y="12"/>
                  </a:lnTo>
                  <a:lnTo>
                    <a:pt x="287" y="8"/>
                  </a:lnTo>
                  <a:lnTo>
                    <a:pt x="270" y="5"/>
                  </a:lnTo>
                  <a:lnTo>
                    <a:pt x="250" y="2"/>
                  </a:lnTo>
                  <a:lnTo>
                    <a:pt x="230" y="0"/>
                  </a:lnTo>
                  <a:lnTo>
                    <a:pt x="209" y="0"/>
                  </a:lnTo>
                  <a:lnTo>
                    <a:pt x="186" y="1"/>
                  </a:lnTo>
                  <a:lnTo>
                    <a:pt x="165" y="3"/>
                  </a:lnTo>
                  <a:lnTo>
                    <a:pt x="144" y="7"/>
                  </a:lnTo>
                  <a:lnTo>
                    <a:pt x="126" y="12"/>
                  </a:lnTo>
                  <a:lnTo>
                    <a:pt x="109" y="18"/>
                  </a:lnTo>
                  <a:lnTo>
                    <a:pt x="92" y="27"/>
                  </a:lnTo>
                  <a:lnTo>
                    <a:pt x="77" y="36"/>
                  </a:lnTo>
                  <a:lnTo>
                    <a:pt x="64" y="46"/>
                  </a:lnTo>
                  <a:lnTo>
                    <a:pt x="51" y="57"/>
                  </a:lnTo>
                  <a:lnTo>
                    <a:pt x="40" y="69"/>
                  </a:lnTo>
                  <a:lnTo>
                    <a:pt x="31" y="82"/>
                  </a:lnTo>
                  <a:lnTo>
                    <a:pt x="24" y="97"/>
                  </a:lnTo>
                  <a:lnTo>
                    <a:pt x="18" y="112"/>
                  </a:lnTo>
                  <a:lnTo>
                    <a:pt x="13" y="127"/>
                  </a:lnTo>
                  <a:lnTo>
                    <a:pt x="11" y="143"/>
                  </a:lnTo>
                  <a:lnTo>
                    <a:pt x="10" y="161"/>
                  </a:lnTo>
                  <a:lnTo>
                    <a:pt x="11" y="175"/>
                  </a:lnTo>
                  <a:lnTo>
                    <a:pt x="13" y="189"/>
                  </a:lnTo>
                  <a:lnTo>
                    <a:pt x="16" y="202"/>
                  </a:lnTo>
                  <a:lnTo>
                    <a:pt x="20" y="216"/>
                  </a:lnTo>
                  <a:lnTo>
                    <a:pt x="26" y="227"/>
                  </a:lnTo>
                  <a:lnTo>
                    <a:pt x="33" y="239"/>
                  </a:lnTo>
                  <a:lnTo>
                    <a:pt x="41" y="249"/>
                  </a:lnTo>
                  <a:lnTo>
                    <a:pt x="50" y="259"/>
                  </a:lnTo>
                  <a:lnTo>
                    <a:pt x="62" y="270"/>
                  </a:lnTo>
                  <a:lnTo>
                    <a:pt x="73" y="279"/>
                  </a:lnTo>
                  <a:lnTo>
                    <a:pt x="85" y="287"/>
                  </a:lnTo>
                  <a:lnTo>
                    <a:pt x="98" y="295"/>
                  </a:lnTo>
                  <a:lnTo>
                    <a:pt x="113" y="303"/>
                  </a:lnTo>
                  <a:lnTo>
                    <a:pt x="128" y="310"/>
                  </a:lnTo>
                  <a:lnTo>
                    <a:pt x="144" y="316"/>
                  </a:lnTo>
                  <a:lnTo>
                    <a:pt x="162" y="323"/>
                  </a:lnTo>
                  <a:lnTo>
                    <a:pt x="186" y="333"/>
                  </a:lnTo>
                  <a:lnTo>
                    <a:pt x="206" y="343"/>
                  </a:lnTo>
                  <a:lnTo>
                    <a:pt x="216" y="348"/>
                  </a:lnTo>
                  <a:lnTo>
                    <a:pt x="224" y="353"/>
                  </a:lnTo>
                  <a:lnTo>
                    <a:pt x="231" y="358"/>
                  </a:lnTo>
                  <a:lnTo>
                    <a:pt x="238" y="363"/>
                  </a:lnTo>
                  <a:lnTo>
                    <a:pt x="243" y="369"/>
                  </a:lnTo>
                  <a:lnTo>
                    <a:pt x="248" y="374"/>
                  </a:lnTo>
                  <a:lnTo>
                    <a:pt x="252" y="380"/>
                  </a:lnTo>
                  <a:lnTo>
                    <a:pt x="255" y="387"/>
                  </a:lnTo>
                  <a:lnTo>
                    <a:pt x="257" y="394"/>
                  </a:lnTo>
                  <a:lnTo>
                    <a:pt x="260" y="401"/>
                  </a:lnTo>
                  <a:lnTo>
                    <a:pt x="261" y="408"/>
                  </a:lnTo>
                  <a:lnTo>
                    <a:pt x="261" y="416"/>
                  </a:lnTo>
                  <a:lnTo>
                    <a:pt x="261" y="424"/>
                  </a:lnTo>
                  <a:lnTo>
                    <a:pt x="260" y="432"/>
                  </a:lnTo>
                  <a:lnTo>
                    <a:pt x="257" y="440"/>
                  </a:lnTo>
                  <a:lnTo>
                    <a:pt x="254" y="447"/>
                  </a:lnTo>
                  <a:lnTo>
                    <a:pt x="250" y="454"/>
                  </a:lnTo>
                  <a:lnTo>
                    <a:pt x="246" y="460"/>
                  </a:lnTo>
                  <a:lnTo>
                    <a:pt x="240" y="466"/>
                  </a:lnTo>
                  <a:lnTo>
                    <a:pt x="234" y="471"/>
                  </a:lnTo>
                  <a:lnTo>
                    <a:pt x="228" y="476"/>
                  </a:lnTo>
                  <a:lnTo>
                    <a:pt x="220" y="480"/>
                  </a:lnTo>
                  <a:lnTo>
                    <a:pt x="212" y="484"/>
                  </a:lnTo>
                  <a:lnTo>
                    <a:pt x="202" y="487"/>
                  </a:lnTo>
                  <a:lnTo>
                    <a:pt x="192" y="489"/>
                  </a:lnTo>
                  <a:lnTo>
                    <a:pt x="182" y="491"/>
                  </a:lnTo>
                  <a:lnTo>
                    <a:pt x="171" y="492"/>
                  </a:lnTo>
                  <a:lnTo>
                    <a:pt x="159" y="492"/>
                  </a:lnTo>
                  <a:lnTo>
                    <a:pt x="139" y="491"/>
                  </a:lnTo>
                  <a:lnTo>
                    <a:pt x="120" y="489"/>
                  </a:lnTo>
                  <a:lnTo>
                    <a:pt x="101" y="486"/>
                  </a:lnTo>
                  <a:lnTo>
                    <a:pt x="84" y="481"/>
                  </a:lnTo>
                  <a:lnTo>
                    <a:pt x="67" y="476"/>
                  </a:lnTo>
                  <a:lnTo>
                    <a:pt x="51" y="470"/>
                  </a:lnTo>
                  <a:lnTo>
                    <a:pt x="36" y="464"/>
                  </a:lnTo>
                  <a:lnTo>
                    <a:pt x="23" y="457"/>
                  </a:lnTo>
                  <a:lnTo>
                    <a:pt x="0" y="54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userDrawn="1"/>
          </p:nvSpPr>
          <p:spPr bwMode="auto">
            <a:xfrm>
              <a:off x="525" y="4049"/>
              <a:ext cx="533" cy="58"/>
            </a:xfrm>
            <a:custGeom>
              <a:avLst/>
              <a:gdLst/>
              <a:ahLst/>
              <a:cxnLst>
                <a:cxn ang="0">
                  <a:pos x="5051" y="153"/>
                </a:cxn>
                <a:cxn ang="0">
                  <a:pos x="4701" y="491"/>
                </a:cxn>
                <a:cxn ang="0">
                  <a:pos x="4518" y="373"/>
                </a:cxn>
                <a:cxn ang="0">
                  <a:pos x="4549" y="151"/>
                </a:cxn>
                <a:cxn ang="0">
                  <a:pos x="4764" y="91"/>
                </a:cxn>
                <a:cxn ang="0">
                  <a:pos x="4682" y="0"/>
                </a:cxn>
                <a:cxn ang="0">
                  <a:pos x="4494" y="69"/>
                </a:cxn>
                <a:cxn ang="0">
                  <a:pos x="4401" y="245"/>
                </a:cxn>
                <a:cxn ang="0">
                  <a:pos x="4435" y="447"/>
                </a:cxn>
                <a:cxn ang="0">
                  <a:pos x="4578" y="561"/>
                </a:cxn>
                <a:cxn ang="0">
                  <a:pos x="4819" y="556"/>
                </a:cxn>
                <a:cxn ang="0">
                  <a:pos x="3967" y="153"/>
                </a:cxn>
                <a:cxn ang="0">
                  <a:pos x="4215" y="265"/>
                </a:cxn>
                <a:cxn ang="0">
                  <a:pos x="4140" y="272"/>
                </a:cxn>
                <a:cxn ang="0">
                  <a:pos x="3549" y="141"/>
                </a:cxn>
                <a:cxn ang="0">
                  <a:pos x="3066" y="568"/>
                </a:cxn>
                <a:cxn ang="0">
                  <a:pos x="2629" y="8"/>
                </a:cxn>
                <a:cxn ang="0">
                  <a:pos x="2103" y="475"/>
                </a:cxn>
                <a:cxn ang="0">
                  <a:pos x="2211" y="566"/>
                </a:cxn>
                <a:cxn ang="0">
                  <a:pos x="2410" y="549"/>
                </a:cxn>
                <a:cxn ang="0">
                  <a:pos x="2501" y="428"/>
                </a:cxn>
                <a:cxn ang="0">
                  <a:pos x="2403" y="406"/>
                </a:cxn>
                <a:cxn ang="0">
                  <a:pos x="2267" y="492"/>
                </a:cxn>
                <a:cxn ang="0">
                  <a:pos x="2177" y="335"/>
                </a:cxn>
                <a:cxn ang="0">
                  <a:pos x="1844" y="569"/>
                </a:cxn>
                <a:cxn ang="0">
                  <a:pos x="1983" y="394"/>
                </a:cxn>
                <a:cxn ang="0">
                  <a:pos x="1857" y="249"/>
                </a:cxn>
                <a:cxn ang="0">
                  <a:pos x="1732" y="159"/>
                </a:cxn>
                <a:cxn ang="0">
                  <a:pos x="1792" y="87"/>
                </a:cxn>
                <a:cxn ang="0">
                  <a:pos x="1936" y="17"/>
                </a:cxn>
                <a:cxn ang="0">
                  <a:pos x="1682" y="46"/>
                </a:cxn>
                <a:cxn ang="0">
                  <a:pos x="1651" y="239"/>
                </a:cxn>
                <a:cxn ang="0">
                  <a:pos x="1843" y="353"/>
                </a:cxn>
                <a:cxn ang="0">
                  <a:pos x="1872" y="447"/>
                </a:cxn>
                <a:cxn ang="0">
                  <a:pos x="1739" y="489"/>
                </a:cxn>
                <a:cxn ang="0">
                  <a:pos x="1174" y="213"/>
                </a:cxn>
                <a:cxn ang="0">
                  <a:pos x="1526" y="568"/>
                </a:cxn>
                <a:cxn ang="0">
                  <a:pos x="1418" y="389"/>
                </a:cxn>
                <a:cxn ang="0">
                  <a:pos x="702" y="493"/>
                </a:cxn>
                <a:cxn ang="0">
                  <a:pos x="579" y="351"/>
                </a:cxn>
                <a:cxn ang="0">
                  <a:pos x="641" y="113"/>
                </a:cxn>
                <a:cxn ang="0">
                  <a:pos x="757" y="84"/>
                </a:cxn>
                <a:cxn ang="0">
                  <a:pos x="878" y="229"/>
                </a:cxn>
                <a:cxn ang="0">
                  <a:pos x="809" y="471"/>
                </a:cxn>
                <a:cxn ang="0">
                  <a:pos x="768" y="574"/>
                </a:cxn>
                <a:cxn ang="0">
                  <a:pos x="926" y="490"/>
                </a:cxn>
                <a:cxn ang="0">
                  <a:pos x="992" y="300"/>
                </a:cxn>
                <a:cxn ang="0">
                  <a:pos x="947" y="112"/>
                </a:cxn>
                <a:cxn ang="0">
                  <a:pos x="805" y="8"/>
                </a:cxn>
                <a:cxn ang="0">
                  <a:pos x="613" y="27"/>
                </a:cxn>
                <a:cxn ang="0">
                  <a:pos x="490" y="161"/>
                </a:cxn>
                <a:cxn ang="0">
                  <a:pos x="473" y="366"/>
                </a:cxn>
                <a:cxn ang="0">
                  <a:pos x="563" y="523"/>
                </a:cxn>
                <a:cxn ang="0">
                  <a:pos x="725" y="578"/>
                </a:cxn>
                <a:cxn ang="0">
                  <a:pos x="203" y="469"/>
                </a:cxn>
                <a:cxn ang="0">
                  <a:pos x="109" y="265"/>
                </a:cxn>
                <a:cxn ang="0">
                  <a:pos x="208" y="105"/>
                </a:cxn>
                <a:cxn ang="0">
                  <a:pos x="436" y="25"/>
                </a:cxn>
                <a:cxn ang="0">
                  <a:pos x="209" y="11"/>
                </a:cxn>
                <a:cxn ang="0">
                  <a:pos x="50" y="121"/>
                </a:cxn>
                <a:cxn ang="0">
                  <a:pos x="1" y="326"/>
                </a:cxn>
                <a:cxn ang="0">
                  <a:pos x="76" y="499"/>
                </a:cxn>
                <a:cxn ang="0">
                  <a:pos x="254" y="575"/>
                </a:cxn>
              </a:cxnLst>
              <a:rect l="0" t="0" r="r" b="b"/>
              <a:pathLst>
                <a:path w="5332" h="578">
                  <a:moveTo>
                    <a:pt x="5147" y="568"/>
                  </a:moveTo>
                  <a:lnTo>
                    <a:pt x="5147" y="333"/>
                  </a:lnTo>
                  <a:lnTo>
                    <a:pt x="5332" y="8"/>
                  </a:lnTo>
                  <a:lnTo>
                    <a:pt x="5217" y="8"/>
                  </a:lnTo>
                  <a:lnTo>
                    <a:pt x="5150" y="152"/>
                  </a:lnTo>
                  <a:lnTo>
                    <a:pt x="5136" y="181"/>
                  </a:lnTo>
                  <a:lnTo>
                    <a:pt x="5123" y="210"/>
                  </a:lnTo>
                  <a:lnTo>
                    <a:pt x="5112" y="236"/>
                  </a:lnTo>
                  <a:lnTo>
                    <a:pt x="5101" y="263"/>
                  </a:lnTo>
                  <a:lnTo>
                    <a:pt x="5100" y="263"/>
                  </a:lnTo>
                  <a:lnTo>
                    <a:pt x="5088" y="236"/>
                  </a:lnTo>
                  <a:lnTo>
                    <a:pt x="5076" y="209"/>
                  </a:lnTo>
                  <a:lnTo>
                    <a:pt x="5064" y="181"/>
                  </a:lnTo>
                  <a:lnTo>
                    <a:pt x="5051" y="153"/>
                  </a:lnTo>
                  <a:lnTo>
                    <a:pt x="4983" y="8"/>
                  </a:lnTo>
                  <a:lnTo>
                    <a:pt x="4866" y="8"/>
                  </a:lnTo>
                  <a:lnTo>
                    <a:pt x="5044" y="336"/>
                  </a:lnTo>
                  <a:lnTo>
                    <a:pt x="5044" y="568"/>
                  </a:lnTo>
                  <a:lnTo>
                    <a:pt x="5147" y="568"/>
                  </a:lnTo>
                  <a:close/>
                  <a:moveTo>
                    <a:pt x="4813" y="471"/>
                  </a:moveTo>
                  <a:lnTo>
                    <a:pt x="4802" y="475"/>
                  </a:lnTo>
                  <a:lnTo>
                    <a:pt x="4790" y="479"/>
                  </a:lnTo>
                  <a:lnTo>
                    <a:pt x="4776" y="483"/>
                  </a:lnTo>
                  <a:lnTo>
                    <a:pt x="4762" y="485"/>
                  </a:lnTo>
                  <a:lnTo>
                    <a:pt x="4748" y="488"/>
                  </a:lnTo>
                  <a:lnTo>
                    <a:pt x="4733" y="490"/>
                  </a:lnTo>
                  <a:lnTo>
                    <a:pt x="4716" y="491"/>
                  </a:lnTo>
                  <a:lnTo>
                    <a:pt x="4701" y="491"/>
                  </a:lnTo>
                  <a:lnTo>
                    <a:pt x="4678" y="490"/>
                  </a:lnTo>
                  <a:lnTo>
                    <a:pt x="4657" y="487"/>
                  </a:lnTo>
                  <a:lnTo>
                    <a:pt x="4637" y="483"/>
                  </a:lnTo>
                  <a:lnTo>
                    <a:pt x="4618" y="477"/>
                  </a:lnTo>
                  <a:lnTo>
                    <a:pt x="4601" y="469"/>
                  </a:lnTo>
                  <a:lnTo>
                    <a:pt x="4585" y="460"/>
                  </a:lnTo>
                  <a:lnTo>
                    <a:pt x="4578" y="455"/>
                  </a:lnTo>
                  <a:lnTo>
                    <a:pt x="4570" y="449"/>
                  </a:lnTo>
                  <a:lnTo>
                    <a:pt x="4563" y="443"/>
                  </a:lnTo>
                  <a:lnTo>
                    <a:pt x="4557" y="436"/>
                  </a:lnTo>
                  <a:lnTo>
                    <a:pt x="4545" y="423"/>
                  </a:lnTo>
                  <a:lnTo>
                    <a:pt x="4535" y="408"/>
                  </a:lnTo>
                  <a:lnTo>
                    <a:pt x="4527" y="392"/>
                  </a:lnTo>
                  <a:lnTo>
                    <a:pt x="4518" y="373"/>
                  </a:lnTo>
                  <a:lnTo>
                    <a:pt x="4513" y="354"/>
                  </a:lnTo>
                  <a:lnTo>
                    <a:pt x="4509" y="334"/>
                  </a:lnTo>
                  <a:lnTo>
                    <a:pt x="4506" y="312"/>
                  </a:lnTo>
                  <a:lnTo>
                    <a:pt x="4505" y="290"/>
                  </a:lnTo>
                  <a:lnTo>
                    <a:pt x="4506" y="265"/>
                  </a:lnTo>
                  <a:lnTo>
                    <a:pt x="4509" y="242"/>
                  </a:lnTo>
                  <a:lnTo>
                    <a:pt x="4514" y="221"/>
                  </a:lnTo>
                  <a:lnTo>
                    <a:pt x="4520" y="201"/>
                  </a:lnTo>
                  <a:lnTo>
                    <a:pt x="4524" y="191"/>
                  </a:lnTo>
                  <a:lnTo>
                    <a:pt x="4529" y="182"/>
                  </a:lnTo>
                  <a:lnTo>
                    <a:pt x="4533" y="174"/>
                  </a:lnTo>
                  <a:lnTo>
                    <a:pt x="4538" y="166"/>
                  </a:lnTo>
                  <a:lnTo>
                    <a:pt x="4543" y="158"/>
                  </a:lnTo>
                  <a:lnTo>
                    <a:pt x="4549" y="151"/>
                  </a:lnTo>
                  <a:lnTo>
                    <a:pt x="4555" y="143"/>
                  </a:lnTo>
                  <a:lnTo>
                    <a:pt x="4561" y="136"/>
                  </a:lnTo>
                  <a:lnTo>
                    <a:pt x="4574" y="124"/>
                  </a:lnTo>
                  <a:lnTo>
                    <a:pt x="4590" y="114"/>
                  </a:lnTo>
                  <a:lnTo>
                    <a:pt x="4606" y="105"/>
                  </a:lnTo>
                  <a:lnTo>
                    <a:pt x="4623" y="98"/>
                  </a:lnTo>
                  <a:lnTo>
                    <a:pt x="4642" y="92"/>
                  </a:lnTo>
                  <a:lnTo>
                    <a:pt x="4661" y="88"/>
                  </a:lnTo>
                  <a:lnTo>
                    <a:pt x="4682" y="86"/>
                  </a:lnTo>
                  <a:lnTo>
                    <a:pt x="4702" y="85"/>
                  </a:lnTo>
                  <a:lnTo>
                    <a:pt x="4719" y="85"/>
                  </a:lnTo>
                  <a:lnTo>
                    <a:pt x="4735" y="86"/>
                  </a:lnTo>
                  <a:lnTo>
                    <a:pt x="4750" y="88"/>
                  </a:lnTo>
                  <a:lnTo>
                    <a:pt x="4764" y="91"/>
                  </a:lnTo>
                  <a:lnTo>
                    <a:pt x="4777" y="94"/>
                  </a:lnTo>
                  <a:lnTo>
                    <a:pt x="4790" y="98"/>
                  </a:lnTo>
                  <a:lnTo>
                    <a:pt x="4801" y="102"/>
                  </a:lnTo>
                  <a:lnTo>
                    <a:pt x="4812" y="106"/>
                  </a:lnTo>
                  <a:lnTo>
                    <a:pt x="4834" y="25"/>
                  </a:lnTo>
                  <a:lnTo>
                    <a:pt x="4825" y="20"/>
                  </a:lnTo>
                  <a:lnTo>
                    <a:pt x="4813" y="16"/>
                  </a:lnTo>
                  <a:lnTo>
                    <a:pt x="4800" y="12"/>
                  </a:lnTo>
                  <a:lnTo>
                    <a:pt x="4784" y="8"/>
                  </a:lnTo>
                  <a:lnTo>
                    <a:pt x="4765" y="5"/>
                  </a:lnTo>
                  <a:lnTo>
                    <a:pt x="4745" y="2"/>
                  </a:lnTo>
                  <a:lnTo>
                    <a:pt x="4722" y="1"/>
                  </a:lnTo>
                  <a:lnTo>
                    <a:pt x="4698" y="0"/>
                  </a:lnTo>
                  <a:lnTo>
                    <a:pt x="4682" y="0"/>
                  </a:lnTo>
                  <a:lnTo>
                    <a:pt x="4666" y="1"/>
                  </a:lnTo>
                  <a:lnTo>
                    <a:pt x="4651" y="3"/>
                  </a:lnTo>
                  <a:lnTo>
                    <a:pt x="4636" y="5"/>
                  </a:lnTo>
                  <a:lnTo>
                    <a:pt x="4621" y="8"/>
                  </a:lnTo>
                  <a:lnTo>
                    <a:pt x="4607" y="11"/>
                  </a:lnTo>
                  <a:lnTo>
                    <a:pt x="4593" y="15"/>
                  </a:lnTo>
                  <a:lnTo>
                    <a:pt x="4579" y="20"/>
                  </a:lnTo>
                  <a:lnTo>
                    <a:pt x="4565" y="26"/>
                  </a:lnTo>
                  <a:lnTo>
                    <a:pt x="4552" y="32"/>
                  </a:lnTo>
                  <a:lnTo>
                    <a:pt x="4540" y="38"/>
                  </a:lnTo>
                  <a:lnTo>
                    <a:pt x="4528" y="45"/>
                  </a:lnTo>
                  <a:lnTo>
                    <a:pt x="4516" y="52"/>
                  </a:lnTo>
                  <a:lnTo>
                    <a:pt x="4505" y="60"/>
                  </a:lnTo>
                  <a:lnTo>
                    <a:pt x="4494" y="69"/>
                  </a:lnTo>
                  <a:lnTo>
                    <a:pt x="4484" y="78"/>
                  </a:lnTo>
                  <a:lnTo>
                    <a:pt x="4473" y="89"/>
                  </a:lnTo>
                  <a:lnTo>
                    <a:pt x="4464" y="99"/>
                  </a:lnTo>
                  <a:lnTo>
                    <a:pt x="4456" y="110"/>
                  </a:lnTo>
                  <a:lnTo>
                    <a:pt x="4448" y="121"/>
                  </a:lnTo>
                  <a:lnTo>
                    <a:pt x="4440" y="132"/>
                  </a:lnTo>
                  <a:lnTo>
                    <a:pt x="4433" y="146"/>
                  </a:lnTo>
                  <a:lnTo>
                    <a:pt x="4427" y="158"/>
                  </a:lnTo>
                  <a:lnTo>
                    <a:pt x="4420" y="171"/>
                  </a:lnTo>
                  <a:lnTo>
                    <a:pt x="4415" y="185"/>
                  </a:lnTo>
                  <a:lnTo>
                    <a:pt x="4410" y="199"/>
                  </a:lnTo>
                  <a:lnTo>
                    <a:pt x="4407" y="215"/>
                  </a:lnTo>
                  <a:lnTo>
                    <a:pt x="4403" y="230"/>
                  </a:lnTo>
                  <a:lnTo>
                    <a:pt x="4401" y="245"/>
                  </a:lnTo>
                  <a:lnTo>
                    <a:pt x="4399" y="261"/>
                  </a:lnTo>
                  <a:lnTo>
                    <a:pt x="4398" y="278"/>
                  </a:lnTo>
                  <a:lnTo>
                    <a:pt x="4398" y="295"/>
                  </a:lnTo>
                  <a:lnTo>
                    <a:pt x="4398" y="311"/>
                  </a:lnTo>
                  <a:lnTo>
                    <a:pt x="4399" y="326"/>
                  </a:lnTo>
                  <a:lnTo>
                    <a:pt x="4400" y="342"/>
                  </a:lnTo>
                  <a:lnTo>
                    <a:pt x="4403" y="356"/>
                  </a:lnTo>
                  <a:lnTo>
                    <a:pt x="4405" y="370"/>
                  </a:lnTo>
                  <a:lnTo>
                    <a:pt x="4409" y="384"/>
                  </a:lnTo>
                  <a:lnTo>
                    <a:pt x="4413" y="398"/>
                  </a:lnTo>
                  <a:lnTo>
                    <a:pt x="4417" y="411"/>
                  </a:lnTo>
                  <a:lnTo>
                    <a:pt x="4422" y="423"/>
                  </a:lnTo>
                  <a:lnTo>
                    <a:pt x="4429" y="435"/>
                  </a:lnTo>
                  <a:lnTo>
                    <a:pt x="4435" y="447"/>
                  </a:lnTo>
                  <a:lnTo>
                    <a:pt x="4442" y="459"/>
                  </a:lnTo>
                  <a:lnTo>
                    <a:pt x="4449" y="470"/>
                  </a:lnTo>
                  <a:lnTo>
                    <a:pt x="4457" y="480"/>
                  </a:lnTo>
                  <a:lnTo>
                    <a:pt x="4465" y="490"/>
                  </a:lnTo>
                  <a:lnTo>
                    <a:pt x="4474" y="499"/>
                  </a:lnTo>
                  <a:lnTo>
                    <a:pt x="4484" y="508"/>
                  </a:lnTo>
                  <a:lnTo>
                    <a:pt x="4494" y="518"/>
                  </a:lnTo>
                  <a:lnTo>
                    <a:pt x="4504" y="525"/>
                  </a:lnTo>
                  <a:lnTo>
                    <a:pt x="4515" y="533"/>
                  </a:lnTo>
                  <a:lnTo>
                    <a:pt x="4527" y="539"/>
                  </a:lnTo>
                  <a:lnTo>
                    <a:pt x="4539" y="546"/>
                  </a:lnTo>
                  <a:lnTo>
                    <a:pt x="4551" y="551"/>
                  </a:lnTo>
                  <a:lnTo>
                    <a:pt x="4564" y="556"/>
                  </a:lnTo>
                  <a:lnTo>
                    <a:pt x="4578" y="561"/>
                  </a:lnTo>
                  <a:lnTo>
                    <a:pt x="4592" y="565"/>
                  </a:lnTo>
                  <a:lnTo>
                    <a:pt x="4606" y="568"/>
                  </a:lnTo>
                  <a:lnTo>
                    <a:pt x="4620" y="571"/>
                  </a:lnTo>
                  <a:lnTo>
                    <a:pt x="4636" y="573"/>
                  </a:lnTo>
                  <a:lnTo>
                    <a:pt x="4652" y="575"/>
                  </a:lnTo>
                  <a:lnTo>
                    <a:pt x="4667" y="576"/>
                  </a:lnTo>
                  <a:lnTo>
                    <a:pt x="4685" y="576"/>
                  </a:lnTo>
                  <a:lnTo>
                    <a:pt x="4709" y="576"/>
                  </a:lnTo>
                  <a:lnTo>
                    <a:pt x="4733" y="574"/>
                  </a:lnTo>
                  <a:lnTo>
                    <a:pt x="4754" y="571"/>
                  </a:lnTo>
                  <a:lnTo>
                    <a:pt x="4773" y="568"/>
                  </a:lnTo>
                  <a:lnTo>
                    <a:pt x="4791" y="564"/>
                  </a:lnTo>
                  <a:lnTo>
                    <a:pt x="4806" y="560"/>
                  </a:lnTo>
                  <a:lnTo>
                    <a:pt x="4819" y="556"/>
                  </a:lnTo>
                  <a:lnTo>
                    <a:pt x="4829" y="551"/>
                  </a:lnTo>
                  <a:lnTo>
                    <a:pt x="4813" y="471"/>
                  </a:lnTo>
                  <a:close/>
                  <a:moveTo>
                    <a:pt x="3959" y="568"/>
                  </a:moveTo>
                  <a:lnTo>
                    <a:pt x="3959" y="368"/>
                  </a:lnTo>
                  <a:lnTo>
                    <a:pt x="3958" y="335"/>
                  </a:lnTo>
                  <a:lnTo>
                    <a:pt x="3958" y="302"/>
                  </a:lnTo>
                  <a:lnTo>
                    <a:pt x="3958" y="272"/>
                  </a:lnTo>
                  <a:lnTo>
                    <a:pt x="3957" y="241"/>
                  </a:lnTo>
                  <a:lnTo>
                    <a:pt x="3957" y="213"/>
                  </a:lnTo>
                  <a:lnTo>
                    <a:pt x="3956" y="184"/>
                  </a:lnTo>
                  <a:lnTo>
                    <a:pt x="3955" y="157"/>
                  </a:lnTo>
                  <a:lnTo>
                    <a:pt x="3953" y="129"/>
                  </a:lnTo>
                  <a:lnTo>
                    <a:pt x="3956" y="129"/>
                  </a:lnTo>
                  <a:lnTo>
                    <a:pt x="3967" y="153"/>
                  </a:lnTo>
                  <a:lnTo>
                    <a:pt x="3979" y="177"/>
                  </a:lnTo>
                  <a:lnTo>
                    <a:pt x="3991" y="201"/>
                  </a:lnTo>
                  <a:lnTo>
                    <a:pt x="4003" y="226"/>
                  </a:lnTo>
                  <a:lnTo>
                    <a:pt x="4017" y="250"/>
                  </a:lnTo>
                  <a:lnTo>
                    <a:pt x="4030" y="275"/>
                  </a:lnTo>
                  <a:lnTo>
                    <a:pt x="4043" y="299"/>
                  </a:lnTo>
                  <a:lnTo>
                    <a:pt x="4056" y="322"/>
                  </a:lnTo>
                  <a:lnTo>
                    <a:pt x="4203" y="568"/>
                  </a:lnTo>
                  <a:lnTo>
                    <a:pt x="4309" y="568"/>
                  </a:lnTo>
                  <a:lnTo>
                    <a:pt x="4309" y="8"/>
                  </a:lnTo>
                  <a:lnTo>
                    <a:pt x="4214" y="8"/>
                  </a:lnTo>
                  <a:lnTo>
                    <a:pt x="4214" y="203"/>
                  </a:lnTo>
                  <a:lnTo>
                    <a:pt x="4214" y="235"/>
                  </a:lnTo>
                  <a:lnTo>
                    <a:pt x="4215" y="265"/>
                  </a:lnTo>
                  <a:lnTo>
                    <a:pt x="4215" y="295"/>
                  </a:lnTo>
                  <a:lnTo>
                    <a:pt x="4216" y="323"/>
                  </a:lnTo>
                  <a:lnTo>
                    <a:pt x="4217" y="352"/>
                  </a:lnTo>
                  <a:lnTo>
                    <a:pt x="4219" y="380"/>
                  </a:lnTo>
                  <a:lnTo>
                    <a:pt x="4222" y="408"/>
                  </a:lnTo>
                  <a:lnTo>
                    <a:pt x="4224" y="435"/>
                  </a:lnTo>
                  <a:lnTo>
                    <a:pt x="4222" y="436"/>
                  </a:lnTo>
                  <a:lnTo>
                    <a:pt x="4211" y="413"/>
                  </a:lnTo>
                  <a:lnTo>
                    <a:pt x="4201" y="389"/>
                  </a:lnTo>
                  <a:lnTo>
                    <a:pt x="4190" y="366"/>
                  </a:lnTo>
                  <a:lnTo>
                    <a:pt x="4178" y="343"/>
                  </a:lnTo>
                  <a:lnTo>
                    <a:pt x="4165" y="319"/>
                  </a:lnTo>
                  <a:lnTo>
                    <a:pt x="4153" y="296"/>
                  </a:lnTo>
                  <a:lnTo>
                    <a:pt x="4140" y="272"/>
                  </a:lnTo>
                  <a:lnTo>
                    <a:pt x="4127" y="249"/>
                  </a:lnTo>
                  <a:lnTo>
                    <a:pt x="3981" y="8"/>
                  </a:lnTo>
                  <a:lnTo>
                    <a:pt x="3865" y="8"/>
                  </a:lnTo>
                  <a:lnTo>
                    <a:pt x="3865" y="567"/>
                  </a:lnTo>
                  <a:lnTo>
                    <a:pt x="3959" y="568"/>
                  </a:lnTo>
                  <a:close/>
                  <a:moveTo>
                    <a:pt x="3464" y="333"/>
                  </a:moveTo>
                  <a:lnTo>
                    <a:pt x="3508" y="194"/>
                  </a:lnTo>
                  <a:lnTo>
                    <a:pt x="3515" y="169"/>
                  </a:lnTo>
                  <a:lnTo>
                    <a:pt x="3522" y="142"/>
                  </a:lnTo>
                  <a:lnTo>
                    <a:pt x="3528" y="115"/>
                  </a:lnTo>
                  <a:lnTo>
                    <a:pt x="3534" y="90"/>
                  </a:lnTo>
                  <a:lnTo>
                    <a:pt x="3536" y="90"/>
                  </a:lnTo>
                  <a:lnTo>
                    <a:pt x="3542" y="115"/>
                  </a:lnTo>
                  <a:lnTo>
                    <a:pt x="3549" y="141"/>
                  </a:lnTo>
                  <a:lnTo>
                    <a:pt x="3556" y="169"/>
                  </a:lnTo>
                  <a:lnTo>
                    <a:pt x="3565" y="195"/>
                  </a:lnTo>
                  <a:lnTo>
                    <a:pt x="3609" y="333"/>
                  </a:lnTo>
                  <a:lnTo>
                    <a:pt x="3464" y="333"/>
                  </a:lnTo>
                  <a:close/>
                  <a:moveTo>
                    <a:pt x="3626" y="410"/>
                  </a:moveTo>
                  <a:lnTo>
                    <a:pt x="3676" y="568"/>
                  </a:lnTo>
                  <a:lnTo>
                    <a:pt x="3786" y="568"/>
                  </a:lnTo>
                  <a:lnTo>
                    <a:pt x="3604" y="8"/>
                  </a:lnTo>
                  <a:lnTo>
                    <a:pt x="3474" y="8"/>
                  </a:lnTo>
                  <a:lnTo>
                    <a:pt x="3293" y="568"/>
                  </a:lnTo>
                  <a:lnTo>
                    <a:pt x="3399" y="568"/>
                  </a:lnTo>
                  <a:lnTo>
                    <a:pt x="3447" y="410"/>
                  </a:lnTo>
                  <a:lnTo>
                    <a:pt x="3626" y="410"/>
                  </a:lnTo>
                  <a:close/>
                  <a:moveTo>
                    <a:pt x="3066" y="568"/>
                  </a:moveTo>
                  <a:lnTo>
                    <a:pt x="3169" y="568"/>
                  </a:lnTo>
                  <a:lnTo>
                    <a:pt x="3169" y="95"/>
                  </a:lnTo>
                  <a:lnTo>
                    <a:pt x="3331" y="95"/>
                  </a:lnTo>
                  <a:lnTo>
                    <a:pt x="3331" y="8"/>
                  </a:lnTo>
                  <a:lnTo>
                    <a:pt x="2906" y="8"/>
                  </a:lnTo>
                  <a:lnTo>
                    <a:pt x="2906" y="95"/>
                  </a:lnTo>
                  <a:lnTo>
                    <a:pt x="3066" y="95"/>
                  </a:lnTo>
                  <a:lnTo>
                    <a:pt x="3066" y="568"/>
                  </a:lnTo>
                  <a:close/>
                  <a:moveTo>
                    <a:pt x="2629" y="567"/>
                  </a:moveTo>
                  <a:lnTo>
                    <a:pt x="2963" y="567"/>
                  </a:lnTo>
                  <a:lnTo>
                    <a:pt x="2963" y="482"/>
                  </a:lnTo>
                  <a:lnTo>
                    <a:pt x="2732" y="482"/>
                  </a:lnTo>
                  <a:lnTo>
                    <a:pt x="2732" y="8"/>
                  </a:lnTo>
                  <a:lnTo>
                    <a:pt x="2629" y="8"/>
                  </a:lnTo>
                  <a:lnTo>
                    <a:pt x="2629" y="567"/>
                  </a:lnTo>
                  <a:close/>
                  <a:moveTo>
                    <a:pt x="2074" y="8"/>
                  </a:moveTo>
                  <a:lnTo>
                    <a:pt x="2074" y="328"/>
                  </a:lnTo>
                  <a:lnTo>
                    <a:pt x="2075" y="345"/>
                  </a:lnTo>
                  <a:lnTo>
                    <a:pt x="2075" y="360"/>
                  </a:lnTo>
                  <a:lnTo>
                    <a:pt x="2077" y="375"/>
                  </a:lnTo>
                  <a:lnTo>
                    <a:pt x="2079" y="389"/>
                  </a:lnTo>
                  <a:lnTo>
                    <a:pt x="2081" y="404"/>
                  </a:lnTo>
                  <a:lnTo>
                    <a:pt x="2084" y="417"/>
                  </a:lnTo>
                  <a:lnTo>
                    <a:pt x="2087" y="429"/>
                  </a:lnTo>
                  <a:lnTo>
                    <a:pt x="2090" y="441"/>
                  </a:lnTo>
                  <a:lnTo>
                    <a:pt x="2094" y="454"/>
                  </a:lnTo>
                  <a:lnTo>
                    <a:pt x="2099" y="465"/>
                  </a:lnTo>
                  <a:lnTo>
                    <a:pt x="2103" y="475"/>
                  </a:lnTo>
                  <a:lnTo>
                    <a:pt x="2108" y="485"/>
                  </a:lnTo>
                  <a:lnTo>
                    <a:pt x="2114" y="494"/>
                  </a:lnTo>
                  <a:lnTo>
                    <a:pt x="2120" y="502"/>
                  </a:lnTo>
                  <a:lnTo>
                    <a:pt x="2126" y="511"/>
                  </a:lnTo>
                  <a:lnTo>
                    <a:pt x="2134" y="519"/>
                  </a:lnTo>
                  <a:lnTo>
                    <a:pt x="2141" y="526"/>
                  </a:lnTo>
                  <a:lnTo>
                    <a:pt x="2148" y="533"/>
                  </a:lnTo>
                  <a:lnTo>
                    <a:pt x="2156" y="539"/>
                  </a:lnTo>
                  <a:lnTo>
                    <a:pt x="2164" y="545"/>
                  </a:lnTo>
                  <a:lnTo>
                    <a:pt x="2172" y="550"/>
                  </a:lnTo>
                  <a:lnTo>
                    <a:pt x="2182" y="555"/>
                  </a:lnTo>
                  <a:lnTo>
                    <a:pt x="2191" y="559"/>
                  </a:lnTo>
                  <a:lnTo>
                    <a:pt x="2201" y="563"/>
                  </a:lnTo>
                  <a:lnTo>
                    <a:pt x="2211" y="566"/>
                  </a:lnTo>
                  <a:lnTo>
                    <a:pt x="2221" y="569"/>
                  </a:lnTo>
                  <a:lnTo>
                    <a:pt x="2232" y="571"/>
                  </a:lnTo>
                  <a:lnTo>
                    <a:pt x="2243" y="573"/>
                  </a:lnTo>
                  <a:lnTo>
                    <a:pt x="2265" y="576"/>
                  </a:lnTo>
                  <a:lnTo>
                    <a:pt x="2289" y="578"/>
                  </a:lnTo>
                  <a:lnTo>
                    <a:pt x="2313" y="576"/>
                  </a:lnTo>
                  <a:lnTo>
                    <a:pt x="2338" y="573"/>
                  </a:lnTo>
                  <a:lnTo>
                    <a:pt x="2349" y="571"/>
                  </a:lnTo>
                  <a:lnTo>
                    <a:pt x="2360" y="569"/>
                  </a:lnTo>
                  <a:lnTo>
                    <a:pt x="2370" y="566"/>
                  </a:lnTo>
                  <a:lnTo>
                    <a:pt x="2381" y="562"/>
                  </a:lnTo>
                  <a:lnTo>
                    <a:pt x="2391" y="558"/>
                  </a:lnTo>
                  <a:lnTo>
                    <a:pt x="2401" y="554"/>
                  </a:lnTo>
                  <a:lnTo>
                    <a:pt x="2410" y="549"/>
                  </a:lnTo>
                  <a:lnTo>
                    <a:pt x="2419" y="544"/>
                  </a:lnTo>
                  <a:lnTo>
                    <a:pt x="2428" y="538"/>
                  </a:lnTo>
                  <a:lnTo>
                    <a:pt x="2437" y="532"/>
                  </a:lnTo>
                  <a:lnTo>
                    <a:pt x="2445" y="525"/>
                  </a:lnTo>
                  <a:lnTo>
                    <a:pt x="2452" y="518"/>
                  </a:lnTo>
                  <a:lnTo>
                    <a:pt x="2459" y="509"/>
                  </a:lnTo>
                  <a:lnTo>
                    <a:pt x="2466" y="501"/>
                  </a:lnTo>
                  <a:lnTo>
                    <a:pt x="2472" y="492"/>
                  </a:lnTo>
                  <a:lnTo>
                    <a:pt x="2478" y="483"/>
                  </a:lnTo>
                  <a:lnTo>
                    <a:pt x="2483" y="473"/>
                  </a:lnTo>
                  <a:lnTo>
                    <a:pt x="2489" y="463"/>
                  </a:lnTo>
                  <a:lnTo>
                    <a:pt x="2493" y="451"/>
                  </a:lnTo>
                  <a:lnTo>
                    <a:pt x="2497" y="439"/>
                  </a:lnTo>
                  <a:lnTo>
                    <a:pt x="2501" y="428"/>
                  </a:lnTo>
                  <a:lnTo>
                    <a:pt x="2504" y="415"/>
                  </a:lnTo>
                  <a:lnTo>
                    <a:pt x="2507" y="402"/>
                  </a:lnTo>
                  <a:lnTo>
                    <a:pt x="2509" y="388"/>
                  </a:lnTo>
                  <a:lnTo>
                    <a:pt x="2511" y="374"/>
                  </a:lnTo>
                  <a:lnTo>
                    <a:pt x="2512" y="359"/>
                  </a:lnTo>
                  <a:lnTo>
                    <a:pt x="2513" y="344"/>
                  </a:lnTo>
                  <a:lnTo>
                    <a:pt x="2513" y="328"/>
                  </a:lnTo>
                  <a:lnTo>
                    <a:pt x="2513" y="8"/>
                  </a:lnTo>
                  <a:lnTo>
                    <a:pt x="2411" y="8"/>
                  </a:lnTo>
                  <a:lnTo>
                    <a:pt x="2411" y="335"/>
                  </a:lnTo>
                  <a:lnTo>
                    <a:pt x="2410" y="355"/>
                  </a:lnTo>
                  <a:lnTo>
                    <a:pt x="2409" y="373"/>
                  </a:lnTo>
                  <a:lnTo>
                    <a:pt x="2406" y="390"/>
                  </a:lnTo>
                  <a:lnTo>
                    <a:pt x="2403" y="406"/>
                  </a:lnTo>
                  <a:lnTo>
                    <a:pt x="2398" y="421"/>
                  </a:lnTo>
                  <a:lnTo>
                    <a:pt x="2393" y="433"/>
                  </a:lnTo>
                  <a:lnTo>
                    <a:pt x="2387" y="445"/>
                  </a:lnTo>
                  <a:lnTo>
                    <a:pt x="2379" y="456"/>
                  </a:lnTo>
                  <a:lnTo>
                    <a:pt x="2371" y="465"/>
                  </a:lnTo>
                  <a:lnTo>
                    <a:pt x="2362" y="473"/>
                  </a:lnTo>
                  <a:lnTo>
                    <a:pt x="2353" y="480"/>
                  </a:lnTo>
                  <a:lnTo>
                    <a:pt x="2342" y="485"/>
                  </a:lnTo>
                  <a:lnTo>
                    <a:pt x="2330" y="489"/>
                  </a:lnTo>
                  <a:lnTo>
                    <a:pt x="2318" y="492"/>
                  </a:lnTo>
                  <a:lnTo>
                    <a:pt x="2306" y="494"/>
                  </a:lnTo>
                  <a:lnTo>
                    <a:pt x="2293" y="495"/>
                  </a:lnTo>
                  <a:lnTo>
                    <a:pt x="2279" y="494"/>
                  </a:lnTo>
                  <a:lnTo>
                    <a:pt x="2267" y="492"/>
                  </a:lnTo>
                  <a:lnTo>
                    <a:pt x="2256" y="489"/>
                  </a:lnTo>
                  <a:lnTo>
                    <a:pt x="2245" y="485"/>
                  </a:lnTo>
                  <a:lnTo>
                    <a:pt x="2235" y="480"/>
                  </a:lnTo>
                  <a:lnTo>
                    <a:pt x="2225" y="473"/>
                  </a:lnTo>
                  <a:lnTo>
                    <a:pt x="2217" y="465"/>
                  </a:lnTo>
                  <a:lnTo>
                    <a:pt x="2209" y="456"/>
                  </a:lnTo>
                  <a:lnTo>
                    <a:pt x="2202" y="445"/>
                  </a:lnTo>
                  <a:lnTo>
                    <a:pt x="2196" y="433"/>
                  </a:lnTo>
                  <a:lnTo>
                    <a:pt x="2190" y="420"/>
                  </a:lnTo>
                  <a:lnTo>
                    <a:pt x="2186" y="406"/>
                  </a:lnTo>
                  <a:lnTo>
                    <a:pt x="2183" y="390"/>
                  </a:lnTo>
                  <a:lnTo>
                    <a:pt x="2179" y="373"/>
                  </a:lnTo>
                  <a:lnTo>
                    <a:pt x="2177" y="355"/>
                  </a:lnTo>
                  <a:lnTo>
                    <a:pt x="2177" y="335"/>
                  </a:lnTo>
                  <a:lnTo>
                    <a:pt x="2177" y="8"/>
                  </a:lnTo>
                  <a:lnTo>
                    <a:pt x="2074" y="8"/>
                  </a:lnTo>
                  <a:close/>
                  <a:moveTo>
                    <a:pt x="1618" y="541"/>
                  </a:moveTo>
                  <a:lnTo>
                    <a:pt x="1632" y="548"/>
                  </a:lnTo>
                  <a:lnTo>
                    <a:pt x="1647" y="554"/>
                  </a:lnTo>
                  <a:lnTo>
                    <a:pt x="1664" y="560"/>
                  </a:lnTo>
                  <a:lnTo>
                    <a:pt x="1684" y="566"/>
                  </a:lnTo>
                  <a:lnTo>
                    <a:pt x="1704" y="570"/>
                  </a:lnTo>
                  <a:lnTo>
                    <a:pt x="1727" y="573"/>
                  </a:lnTo>
                  <a:lnTo>
                    <a:pt x="1748" y="575"/>
                  </a:lnTo>
                  <a:lnTo>
                    <a:pt x="1770" y="576"/>
                  </a:lnTo>
                  <a:lnTo>
                    <a:pt x="1797" y="575"/>
                  </a:lnTo>
                  <a:lnTo>
                    <a:pt x="1821" y="573"/>
                  </a:lnTo>
                  <a:lnTo>
                    <a:pt x="1844" y="569"/>
                  </a:lnTo>
                  <a:lnTo>
                    <a:pt x="1865" y="563"/>
                  </a:lnTo>
                  <a:lnTo>
                    <a:pt x="1884" y="556"/>
                  </a:lnTo>
                  <a:lnTo>
                    <a:pt x="1902" y="547"/>
                  </a:lnTo>
                  <a:lnTo>
                    <a:pt x="1917" y="538"/>
                  </a:lnTo>
                  <a:lnTo>
                    <a:pt x="1932" y="527"/>
                  </a:lnTo>
                  <a:lnTo>
                    <a:pt x="1944" y="514"/>
                  </a:lnTo>
                  <a:lnTo>
                    <a:pt x="1954" y="501"/>
                  </a:lnTo>
                  <a:lnTo>
                    <a:pt x="1963" y="487"/>
                  </a:lnTo>
                  <a:lnTo>
                    <a:pt x="1970" y="473"/>
                  </a:lnTo>
                  <a:lnTo>
                    <a:pt x="1977" y="458"/>
                  </a:lnTo>
                  <a:lnTo>
                    <a:pt x="1981" y="441"/>
                  </a:lnTo>
                  <a:lnTo>
                    <a:pt x="1983" y="425"/>
                  </a:lnTo>
                  <a:lnTo>
                    <a:pt x="1984" y="409"/>
                  </a:lnTo>
                  <a:lnTo>
                    <a:pt x="1983" y="394"/>
                  </a:lnTo>
                  <a:lnTo>
                    <a:pt x="1982" y="380"/>
                  </a:lnTo>
                  <a:lnTo>
                    <a:pt x="1979" y="367"/>
                  </a:lnTo>
                  <a:lnTo>
                    <a:pt x="1974" y="354"/>
                  </a:lnTo>
                  <a:lnTo>
                    <a:pt x="1969" y="342"/>
                  </a:lnTo>
                  <a:lnTo>
                    <a:pt x="1963" y="331"/>
                  </a:lnTo>
                  <a:lnTo>
                    <a:pt x="1956" y="319"/>
                  </a:lnTo>
                  <a:lnTo>
                    <a:pt x="1948" y="309"/>
                  </a:lnTo>
                  <a:lnTo>
                    <a:pt x="1938" y="299"/>
                  </a:lnTo>
                  <a:lnTo>
                    <a:pt x="1928" y="290"/>
                  </a:lnTo>
                  <a:lnTo>
                    <a:pt x="1915" y="281"/>
                  </a:lnTo>
                  <a:lnTo>
                    <a:pt x="1903" y="273"/>
                  </a:lnTo>
                  <a:lnTo>
                    <a:pt x="1889" y="264"/>
                  </a:lnTo>
                  <a:lnTo>
                    <a:pt x="1873" y="257"/>
                  </a:lnTo>
                  <a:lnTo>
                    <a:pt x="1857" y="249"/>
                  </a:lnTo>
                  <a:lnTo>
                    <a:pt x="1839" y="242"/>
                  </a:lnTo>
                  <a:lnTo>
                    <a:pt x="1813" y="232"/>
                  </a:lnTo>
                  <a:lnTo>
                    <a:pt x="1791" y="222"/>
                  </a:lnTo>
                  <a:lnTo>
                    <a:pt x="1781" y="218"/>
                  </a:lnTo>
                  <a:lnTo>
                    <a:pt x="1773" y="213"/>
                  </a:lnTo>
                  <a:lnTo>
                    <a:pt x="1764" y="208"/>
                  </a:lnTo>
                  <a:lnTo>
                    <a:pt x="1757" y="202"/>
                  </a:lnTo>
                  <a:lnTo>
                    <a:pt x="1751" y="196"/>
                  </a:lnTo>
                  <a:lnTo>
                    <a:pt x="1746" y="191"/>
                  </a:lnTo>
                  <a:lnTo>
                    <a:pt x="1742" y="185"/>
                  </a:lnTo>
                  <a:lnTo>
                    <a:pt x="1738" y="179"/>
                  </a:lnTo>
                  <a:lnTo>
                    <a:pt x="1735" y="173"/>
                  </a:lnTo>
                  <a:lnTo>
                    <a:pt x="1734" y="166"/>
                  </a:lnTo>
                  <a:lnTo>
                    <a:pt x="1732" y="159"/>
                  </a:lnTo>
                  <a:lnTo>
                    <a:pt x="1732" y="151"/>
                  </a:lnTo>
                  <a:lnTo>
                    <a:pt x="1732" y="144"/>
                  </a:lnTo>
                  <a:lnTo>
                    <a:pt x="1733" y="138"/>
                  </a:lnTo>
                  <a:lnTo>
                    <a:pt x="1735" y="132"/>
                  </a:lnTo>
                  <a:lnTo>
                    <a:pt x="1737" y="126"/>
                  </a:lnTo>
                  <a:lnTo>
                    <a:pt x="1740" y="121"/>
                  </a:lnTo>
                  <a:lnTo>
                    <a:pt x="1744" y="115"/>
                  </a:lnTo>
                  <a:lnTo>
                    <a:pt x="1748" y="110"/>
                  </a:lnTo>
                  <a:lnTo>
                    <a:pt x="1754" y="105"/>
                  </a:lnTo>
                  <a:lnTo>
                    <a:pt x="1759" y="101"/>
                  </a:lnTo>
                  <a:lnTo>
                    <a:pt x="1766" y="96"/>
                  </a:lnTo>
                  <a:lnTo>
                    <a:pt x="1775" y="93"/>
                  </a:lnTo>
                  <a:lnTo>
                    <a:pt x="1783" y="90"/>
                  </a:lnTo>
                  <a:lnTo>
                    <a:pt x="1792" y="87"/>
                  </a:lnTo>
                  <a:lnTo>
                    <a:pt x="1802" y="86"/>
                  </a:lnTo>
                  <a:lnTo>
                    <a:pt x="1812" y="84"/>
                  </a:lnTo>
                  <a:lnTo>
                    <a:pt x="1825" y="84"/>
                  </a:lnTo>
                  <a:lnTo>
                    <a:pt x="1844" y="85"/>
                  </a:lnTo>
                  <a:lnTo>
                    <a:pt x="1861" y="87"/>
                  </a:lnTo>
                  <a:lnTo>
                    <a:pt x="1878" y="90"/>
                  </a:lnTo>
                  <a:lnTo>
                    <a:pt x="1893" y="93"/>
                  </a:lnTo>
                  <a:lnTo>
                    <a:pt x="1906" y="97"/>
                  </a:lnTo>
                  <a:lnTo>
                    <a:pt x="1917" y="102"/>
                  </a:lnTo>
                  <a:lnTo>
                    <a:pt x="1928" y="106"/>
                  </a:lnTo>
                  <a:lnTo>
                    <a:pt x="1937" y="110"/>
                  </a:lnTo>
                  <a:lnTo>
                    <a:pt x="1961" y="28"/>
                  </a:lnTo>
                  <a:lnTo>
                    <a:pt x="1949" y="23"/>
                  </a:lnTo>
                  <a:lnTo>
                    <a:pt x="1936" y="17"/>
                  </a:lnTo>
                  <a:lnTo>
                    <a:pt x="1921" y="12"/>
                  </a:lnTo>
                  <a:lnTo>
                    <a:pt x="1905" y="8"/>
                  </a:lnTo>
                  <a:lnTo>
                    <a:pt x="1888" y="5"/>
                  </a:lnTo>
                  <a:lnTo>
                    <a:pt x="1869" y="2"/>
                  </a:lnTo>
                  <a:lnTo>
                    <a:pt x="1849" y="0"/>
                  </a:lnTo>
                  <a:lnTo>
                    <a:pt x="1827" y="0"/>
                  </a:lnTo>
                  <a:lnTo>
                    <a:pt x="1804" y="1"/>
                  </a:lnTo>
                  <a:lnTo>
                    <a:pt x="1783" y="3"/>
                  </a:lnTo>
                  <a:lnTo>
                    <a:pt x="1763" y="7"/>
                  </a:lnTo>
                  <a:lnTo>
                    <a:pt x="1744" y="12"/>
                  </a:lnTo>
                  <a:lnTo>
                    <a:pt x="1727" y="18"/>
                  </a:lnTo>
                  <a:lnTo>
                    <a:pt x="1710" y="27"/>
                  </a:lnTo>
                  <a:lnTo>
                    <a:pt x="1695" y="36"/>
                  </a:lnTo>
                  <a:lnTo>
                    <a:pt x="1682" y="46"/>
                  </a:lnTo>
                  <a:lnTo>
                    <a:pt x="1669" y="57"/>
                  </a:lnTo>
                  <a:lnTo>
                    <a:pt x="1658" y="69"/>
                  </a:lnTo>
                  <a:lnTo>
                    <a:pt x="1649" y="82"/>
                  </a:lnTo>
                  <a:lnTo>
                    <a:pt x="1642" y="97"/>
                  </a:lnTo>
                  <a:lnTo>
                    <a:pt x="1636" y="112"/>
                  </a:lnTo>
                  <a:lnTo>
                    <a:pt x="1632" y="127"/>
                  </a:lnTo>
                  <a:lnTo>
                    <a:pt x="1629" y="143"/>
                  </a:lnTo>
                  <a:lnTo>
                    <a:pt x="1628" y="161"/>
                  </a:lnTo>
                  <a:lnTo>
                    <a:pt x="1629" y="175"/>
                  </a:lnTo>
                  <a:lnTo>
                    <a:pt x="1631" y="189"/>
                  </a:lnTo>
                  <a:lnTo>
                    <a:pt x="1634" y="202"/>
                  </a:lnTo>
                  <a:lnTo>
                    <a:pt x="1639" y="216"/>
                  </a:lnTo>
                  <a:lnTo>
                    <a:pt x="1645" y="227"/>
                  </a:lnTo>
                  <a:lnTo>
                    <a:pt x="1651" y="239"/>
                  </a:lnTo>
                  <a:lnTo>
                    <a:pt x="1660" y="249"/>
                  </a:lnTo>
                  <a:lnTo>
                    <a:pt x="1669" y="259"/>
                  </a:lnTo>
                  <a:lnTo>
                    <a:pt x="1680" y="270"/>
                  </a:lnTo>
                  <a:lnTo>
                    <a:pt x="1691" y="279"/>
                  </a:lnTo>
                  <a:lnTo>
                    <a:pt x="1703" y="287"/>
                  </a:lnTo>
                  <a:lnTo>
                    <a:pt x="1717" y="295"/>
                  </a:lnTo>
                  <a:lnTo>
                    <a:pt x="1732" y="303"/>
                  </a:lnTo>
                  <a:lnTo>
                    <a:pt x="1747" y="310"/>
                  </a:lnTo>
                  <a:lnTo>
                    <a:pt x="1763" y="316"/>
                  </a:lnTo>
                  <a:lnTo>
                    <a:pt x="1780" y="323"/>
                  </a:lnTo>
                  <a:lnTo>
                    <a:pt x="1804" y="333"/>
                  </a:lnTo>
                  <a:lnTo>
                    <a:pt x="1826" y="343"/>
                  </a:lnTo>
                  <a:lnTo>
                    <a:pt x="1835" y="348"/>
                  </a:lnTo>
                  <a:lnTo>
                    <a:pt x="1843" y="353"/>
                  </a:lnTo>
                  <a:lnTo>
                    <a:pt x="1850" y="358"/>
                  </a:lnTo>
                  <a:lnTo>
                    <a:pt x="1856" y="363"/>
                  </a:lnTo>
                  <a:lnTo>
                    <a:pt x="1861" y="369"/>
                  </a:lnTo>
                  <a:lnTo>
                    <a:pt x="1866" y="374"/>
                  </a:lnTo>
                  <a:lnTo>
                    <a:pt x="1870" y="380"/>
                  </a:lnTo>
                  <a:lnTo>
                    <a:pt x="1873" y="387"/>
                  </a:lnTo>
                  <a:lnTo>
                    <a:pt x="1877" y="394"/>
                  </a:lnTo>
                  <a:lnTo>
                    <a:pt x="1878" y="401"/>
                  </a:lnTo>
                  <a:lnTo>
                    <a:pt x="1879" y="408"/>
                  </a:lnTo>
                  <a:lnTo>
                    <a:pt x="1880" y="416"/>
                  </a:lnTo>
                  <a:lnTo>
                    <a:pt x="1879" y="424"/>
                  </a:lnTo>
                  <a:lnTo>
                    <a:pt x="1878" y="432"/>
                  </a:lnTo>
                  <a:lnTo>
                    <a:pt x="1876" y="440"/>
                  </a:lnTo>
                  <a:lnTo>
                    <a:pt x="1872" y="447"/>
                  </a:lnTo>
                  <a:lnTo>
                    <a:pt x="1868" y="454"/>
                  </a:lnTo>
                  <a:lnTo>
                    <a:pt x="1864" y="460"/>
                  </a:lnTo>
                  <a:lnTo>
                    <a:pt x="1859" y="466"/>
                  </a:lnTo>
                  <a:lnTo>
                    <a:pt x="1853" y="471"/>
                  </a:lnTo>
                  <a:lnTo>
                    <a:pt x="1846" y="476"/>
                  </a:lnTo>
                  <a:lnTo>
                    <a:pt x="1838" y="480"/>
                  </a:lnTo>
                  <a:lnTo>
                    <a:pt x="1830" y="484"/>
                  </a:lnTo>
                  <a:lnTo>
                    <a:pt x="1820" y="487"/>
                  </a:lnTo>
                  <a:lnTo>
                    <a:pt x="1811" y="489"/>
                  </a:lnTo>
                  <a:lnTo>
                    <a:pt x="1800" y="491"/>
                  </a:lnTo>
                  <a:lnTo>
                    <a:pt x="1789" y="492"/>
                  </a:lnTo>
                  <a:lnTo>
                    <a:pt x="1778" y="492"/>
                  </a:lnTo>
                  <a:lnTo>
                    <a:pt x="1758" y="491"/>
                  </a:lnTo>
                  <a:lnTo>
                    <a:pt x="1739" y="489"/>
                  </a:lnTo>
                  <a:lnTo>
                    <a:pt x="1720" y="486"/>
                  </a:lnTo>
                  <a:lnTo>
                    <a:pt x="1702" y="481"/>
                  </a:lnTo>
                  <a:lnTo>
                    <a:pt x="1686" y="476"/>
                  </a:lnTo>
                  <a:lnTo>
                    <a:pt x="1669" y="470"/>
                  </a:lnTo>
                  <a:lnTo>
                    <a:pt x="1655" y="464"/>
                  </a:lnTo>
                  <a:lnTo>
                    <a:pt x="1642" y="457"/>
                  </a:lnTo>
                  <a:lnTo>
                    <a:pt x="1618" y="541"/>
                  </a:lnTo>
                  <a:close/>
                  <a:moveTo>
                    <a:pt x="1176" y="568"/>
                  </a:moveTo>
                  <a:lnTo>
                    <a:pt x="1176" y="368"/>
                  </a:lnTo>
                  <a:lnTo>
                    <a:pt x="1176" y="335"/>
                  </a:lnTo>
                  <a:lnTo>
                    <a:pt x="1176" y="302"/>
                  </a:lnTo>
                  <a:lnTo>
                    <a:pt x="1175" y="272"/>
                  </a:lnTo>
                  <a:lnTo>
                    <a:pt x="1175" y="241"/>
                  </a:lnTo>
                  <a:lnTo>
                    <a:pt x="1174" y="213"/>
                  </a:lnTo>
                  <a:lnTo>
                    <a:pt x="1173" y="184"/>
                  </a:lnTo>
                  <a:lnTo>
                    <a:pt x="1172" y="157"/>
                  </a:lnTo>
                  <a:lnTo>
                    <a:pt x="1170" y="129"/>
                  </a:lnTo>
                  <a:lnTo>
                    <a:pt x="1173" y="129"/>
                  </a:lnTo>
                  <a:lnTo>
                    <a:pt x="1184" y="153"/>
                  </a:lnTo>
                  <a:lnTo>
                    <a:pt x="1195" y="177"/>
                  </a:lnTo>
                  <a:lnTo>
                    <a:pt x="1207" y="201"/>
                  </a:lnTo>
                  <a:lnTo>
                    <a:pt x="1220" y="226"/>
                  </a:lnTo>
                  <a:lnTo>
                    <a:pt x="1233" y="250"/>
                  </a:lnTo>
                  <a:lnTo>
                    <a:pt x="1246" y="275"/>
                  </a:lnTo>
                  <a:lnTo>
                    <a:pt x="1259" y="299"/>
                  </a:lnTo>
                  <a:lnTo>
                    <a:pt x="1274" y="322"/>
                  </a:lnTo>
                  <a:lnTo>
                    <a:pt x="1420" y="568"/>
                  </a:lnTo>
                  <a:lnTo>
                    <a:pt x="1526" y="568"/>
                  </a:lnTo>
                  <a:lnTo>
                    <a:pt x="1526" y="8"/>
                  </a:lnTo>
                  <a:lnTo>
                    <a:pt x="1431" y="8"/>
                  </a:lnTo>
                  <a:lnTo>
                    <a:pt x="1431" y="203"/>
                  </a:lnTo>
                  <a:lnTo>
                    <a:pt x="1432" y="235"/>
                  </a:lnTo>
                  <a:lnTo>
                    <a:pt x="1432" y="265"/>
                  </a:lnTo>
                  <a:lnTo>
                    <a:pt x="1432" y="295"/>
                  </a:lnTo>
                  <a:lnTo>
                    <a:pt x="1433" y="323"/>
                  </a:lnTo>
                  <a:lnTo>
                    <a:pt x="1434" y="352"/>
                  </a:lnTo>
                  <a:lnTo>
                    <a:pt x="1436" y="380"/>
                  </a:lnTo>
                  <a:lnTo>
                    <a:pt x="1438" y="408"/>
                  </a:lnTo>
                  <a:lnTo>
                    <a:pt x="1440" y="435"/>
                  </a:lnTo>
                  <a:lnTo>
                    <a:pt x="1438" y="436"/>
                  </a:lnTo>
                  <a:lnTo>
                    <a:pt x="1429" y="413"/>
                  </a:lnTo>
                  <a:lnTo>
                    <a:pt x="1418" y="389"/>
                  </a:lnTo>
                  <a:lnTo>
                    <a:pt x="1406" y="366"/>
                  </a:lnTo>
                  <a:lnTo>
                    <a:pt x="1395" y="343"/>
                  </a:lnTo>
                  <a:lnTo>
                    <a:pt x="1383" y="319"/>
                  </a:lnTo>
                  <a:lnTo>
                    <a:pt x="1370" y="296"/>
                  </a:lnTo>
                  <a:lnTo>
                    <a:pt x="1356" y="272"/>
                  </a:lnTo>
                  <a:lnTo>
                    <a:pt x="1343" y="249"/>
                  </a:lnTo>
                  <a:lnTo>
                    <a:pt x="1198" y="8"/>
                  </a:lnTo>
                  <a:lnTo>
                    <a:pt x="1081" y="8"/>
                  </a:lnTo>
                  <a:lnTo>
                    <a:pt x="1081" y="567"/>
                  </a:lnTo>
                  <a:lnTo>
                    <a:pt x="1176" y="568"/>
                  </a:lnTo>
                  <a:close/>
                  <a:moveTo>
                    <a:pt x="728" y="495"/>
                  </a:moveTo>
                  <a:lnTo>
                    <a:pt x="719" y="495"/>
                  </a:lnTo>
                  <a:lnTo>
                    <a:pt x="711" y="494"/>
                  </a:lnTo>
                  <a:lnTo>
                    <a:pt x="702" y="493"/>
                  </a:lnTo>
                  <a:lnTo>
                    <a:pt x="693" y="491"/>
                  </a:lnTo>
                  <a:lnTo>
                    <a:pt x="685" y="489"/>
                  </a:lnTo>
                  <a:lnTo>
                    <a:pt x="677" y="486"/>
                  </a:lnTo>
                  <a:lnTo>
                    <a:pt x="670" y="483"/>
                  </a:lnTo>
                  <a:lnTo>
                    <a:pt x="663" y="479"/>
                  </a:lnTo>
                  <a:lnTo>
                    <a:pt x="648" y="470"/>
                  </a:lnTo>
                  <a:lnTo>
                    <a:pt x="636" y="460"/>
                  </a:lnTo>
                  <a:lnTo>
                    <a:pt x="624" y="447"/>
                  </a:lnTo>
                  <a:lnTo>
                    <a:pt x="614" y="434"/>
                  </a:lnTo>
                  <a:lnTo>
                    <a:pt x="605" y="420"/>
                  </a:lnTo>
                  <a:lnTo>
                    <a:pt x="596" y="404"/>
                  </a:lnTo>
                  <a:lnTo>
                    <a:pt x="589" y="387"/>
                  </a:lnTo>
                  <a:lnTo>
                    <a:pt x="583" y="369"/>
                  </a:lnTo>
                  <a:lnTo>
                    <a:pt x="579" y="351"/>
                  </a:lnTo>
                  <a:lnTo>
                    <a:pt x="576" y="331"/>
                  </a:lnTo>
                  <a:lnTo>
                    <a:pt x="574" y="311"/>
                  </a:lnTo>
                  <a:lnTo>
                    <a:pt x="573" y="290"/>
                  </a:lnTo>
                  <a:lnTo>
                    <a:pt x="574" y="270"/>
                  </a:lnTo>
                  <a:lnTo>
                    <a:pt x="576" y="249"/>
                  </a:lnTo>
                  <a:lnTo>
                    <a:pt x="579" y="230"/>
                  </a:lnTo>
                  <a:lnTo>
                    <a:pt x="583" y="211"/>
                  </a:lnTo>
                  <a:lnTo>
                    <a:pt x="588" y="192"/>
                  </a:lnTo>
                  <a:lnTo>
                    <a:pt x="595" y="175"/>
                  </a:lnTo>
                  <a:lnTo>
                    <a:pt x="604" y="159"/>
                  </a:lnTo>
                  <a:lnTo>
                    <a:pt x="613" y="143"/>
                  </a:lnTo>
                  <a:lnTo>
                    <a:pt x="623" y="130"/>
                  </a:lnTo>
                  <a:lnTo>
                    <a:pt x="635" y="118"/>
                  </a:lnTo>
                  <a:lnTo>
                    <a:pt x="641" y="113"/>
                  </a:lnTo>
                  <a:lnTo>
                    <a:pt x="647" y="107"/>
                  </a:lnTo>
                  <a:lnTo>
                    <a:pt x="655" y="103"/>
                  </a:lnTo>
                  <a:lnTo>
                    <a:pt x="662" y="99"/>
                  </a:lnTo>
                  <a:lnTo>
                    <a:pt x="669" y="95"/>
                  </a:lnTo>
                  <a:lnTo>
                    <a:pt x="677" y="91"/>
                  </a:lnTo>
                  <a:lnTo>
                    <a:pt x="685" y="89"/>
                  </a:lnTo>
                  <a:lnTo>
                    <a:pt x="693" y="86"/>
                  </a:lnTo>
                  <a:lnTo>
                    <a:pt x="702" y="84"/>
                  </a:lnTo>
                  <a:lnTo>
                    <a:pt x="711" y="82"/>
                  </a:lnTo>
                  <a:lnTo>
                    <a:pt x="720" y="81"/>
                  </a:lnTo>
                  <a:lnTo>
                    <a:pt x="729" y="81"/>
                  </a:lnTo>
                  <a:lnTo>
                    <a:pt x="738" y="81"/>
                  </a:lnTo>
                  <a:lnTo>
                    <a:pt x="747" y="82"/>
                  </a:lnTo>
                  <a:lnTo>
                    <a:pt x="757" y="84"/>
                  </a:lnTo>
                  <a:lnTo>
                    <a:pt x="765" y="86"/>
                  </a:lnTo>
                  <a:lnTo>
                    <a:pt x="774" y="89"/>
                  </a:lnTo>
                  <a:lnTo>
                    <a:pt x="781" y="92"/>
                  </a:lnTo>
                  <a:lnTo>
                    <a:pt x="789" y="95"/>
                  </a:lnTo>
                  <a:lnTo>
                    <a:pt x="796" y="99"/>
                  </a:lnTo>
                  <a:lnTo>
                    <a:pt x="811" y="108"/>
                  </a:lnTo>
                  <a:lnTo>
                    <a:pt x="823" y="118"/>
                  </a:lnTo>
                  <a:lnTo>
                    <a:pt x="834" y="130"/>
                  </a:lnTo>
                  <a:lnTo>
                    <a:pt x="845" y="144"/>
                  </a:lnTo>
                  <a:lnTo>
                    <a:pt x="855" y="160"/>
                  </a:lnTo>
                  <a:lnTo>
                    <a:pt x="862" y="175"/>
                  </a:lnTo>
                  <a:lnTo>
                    <a:pt x="869" y="192"/>
                  </a:lnTo>
                  <a:lnTo>
                    <a:pt x="874" y="210"/>
                  </a:lnTo>
                  <a:lnTo>
                    <a:pt x="878" y="229"/>
                  </a:lnTo>
                  <a:lnTo>
                    <a:pt x="882" y="247"/>
                  </a:lnTo>
                  <a:lnTo>
                    <a:pt x="883" y="266"/>
                  </a:lnTo>
                  <a:lnTo>
                    <a:pt x="884" y="287"/>
                  </a:lnTo>
                  <a:lnTo>
                    <a:pt x="883" y="308"/>
                  </a:lnTo>
                  <a:lnTo>
                    <a:pt x="881" y="329"/>
                  </a:lnTo>
                  <a:lnTo>
                    <a:pt x="878" y="349"/>
                  </a:lnTo>
                  <a:lnTo>
                    <a:pt x="874" y="368"/>
                  </a:lnTo>
                  <a:lnTo>
                    <a:pt x="868" y="386"/>
                  </a:lnTo>
                  <a:lnTo>
                    <a:pt x="861" y="404"/>
                  </a:lnTo>
                  <a:lnTo>
                    <a:pt x="852" y="420"/>
                  </a:lnTo>
                  <a:lnTo>
                    <a:pt x="843" y="435"/>
                  </a:lnTo>
                  <a:lnTo>
                    <a:pt x="833" y="448"/>
                  </a:lnTo>
                  <a:lnTo>
                    <a:pt x="822" y="460"/>
                  </a:lnTo>
                  <a:lnTo>
                    <a:pt x="809" y="471"/>
                  </a:lnTo>
                  <a:lnTo>
                    <a:pt x="795" y="479"/>
                  </a:lnTo>
                  <a:lnTo>
                    <a:pt x="787" y="483"/>
                  </a:lnTo>
                  <a:lnTo>
                    <a:pt x="780" y="486"/>
                  </a:lnTo>
                  <a:lnTo>
                    <a:pt x="772" y="489"/>
                  </a:lnTo>
                  <a:lnTo>
                    <a:pt x="764" y="491"/>
                  </a:lnTo>
                  <a:lnTo>
                    <a:pt x="756" y="493"/>
                  </a:lnTo>
                  <a:lnTo>
                    <a:pt x="747" y="494"/>
                  </a:lnTo>
                  <a:lnTo>
                    <a:pt x="738" y="495"/>
                  </a:lnTo>
                  <a:lnTo>
                    <a:pt x="729" y="495"/>
                  </a:lnTo>
                  <a:lnTo>
                    <a:pt x="728" y="495"/>
                  </a:lnTo>
                  <a:close/>
                  <a:moveTo>
                    <a:pt x="725" y="578"/>
                  </a:moveTo>
                  <a:lnTo>
                    <a:pt x="739" y="576"/>
                  </a:lnTo>
                  <a:lnTo>
                    <a:pt x="754" y="575"/>
                  </a:lnTo>
                  <a:lnTo>
                    <a:pt x="768" y="574"/>
                  </a:lnTo>
                  <a:lnTo>
                    <a:pt x="781" y="572"/>
                  </a:lnTo>
                  <a:lnTo>
                    <a:pt x="794" y="569"/>
                  </a:lnTo>
                  <a:lnTo>
                    <a:pt x="808" y="566"/>
                  </a:lnTo>
                  <a:lnTo>
                    <a:pt x="820" y="562"/>
                  </a:lnTo>
                  <a:lnTo>
                    <a:pt x="832" y="557"/>
                  </a:lnTo>
                  <a:lnTo>
                    <a:pt x="844" y="552"/>
                  </a:lnTo>
                  <a:lnTo>
                    <a:pt x="856" y="547"/>
                  </a:lnTo>
                  <a:lnTo>
                    <a:pt x="867" y="540"/>
                  </a:lnTo>
                  <a:lnTo>
                    <a:pt x="878" y="534"/>
                  </a:lnTo>
                  <a:lnTo>
                    <a:pt x="888" y="526"/>
                  </a:lnTo>
                  <a:lnTo>
                    <a:pt x="898" y="518"/>
                  </a:lnTo>
                  <a:lnTo>
                    <a:pt x="908" y="509"/>
                  </a:lnTo>
                  <a:lnTo>
                    <a:pt x="917" y="500"/>
                  </a:lnTo>
                  <a:lnTo>
                    <a:pt x="926" y="490"/>
                  </a:lnTo>
                  <a:lnTo>
                    <a:pt x="934" y="480"/>
                  </a:lnTo>
                  <a:lnTo>
                    <a:pt x="941" y="470"/>
                  </a:lnTo>
                  <a:lnTo>
                    <a:pt x="949" y="459"/>
                  </a:lnTo>
                  <a:lnTo>
                    <a:pt x="955" y="446"/>
                  </a:lnTo>
                  <a:lnTo>
                    <a:pt x="962" y="434"/>
                  </a:lnTo>
                  <a:lnTo>
                    <a:pt x="968" y="421"/>
                  </a:lnTo>
                  <a:lnTo>
                    <a:pt x="973" y="408"/>
                  </a:lnTo>
                  <a:lnTo>
                    <a:pt x="978" y="394"/>
                  </a:lnTo>
                  <a:lnTo>
                    <a:pt x="981" y="379"/>
                  </a:lnTo>
                  <a:lnTo>
                    <a:pt x="985" y="364"/>
                  </a:lnTo>
                  <a:lnTo>
                    <a:pt x="988" y="349"/>
                  </a:lnTo>
                  <a:lnTo>
                    <a:pt x="990" y="334"/>
                  </a:lnTo>
                  <a:lnTo>
                    <a:pt x="991" y="317"/>
                  </a:lnTo>
                  <a:lnTo>
                    <a:pt x="992" y="300"/>
                  </a:lnTo>
                  <a:lnTo>
                    <a:pt x="993" y="283"/>
                  </a:lnTo>
                  <a:lnTo>
                    <a:pt x="993" y="267"/>
                  </a:lnTo>
                  <a:lnTo>
                    <a:pt x="992" y="253"/>
                  </a:lnTo>
                  <a:lnTo>
                    <a:pt x="990" y="239"/>
                  </a:lnTo>
                  <a:lnTo>
                    <a:pt x="988" y="225"/>
                  </a:lnTo>
                  <a:lnTo>
                    <a:pt x="986" y="211"/>
                  </a:lnTo>
                  <a:lnTo>
                    <a:pt x="983" y="197"/>
                  </a:lnTo>
                  <a:lnTo>
                    <a:pt x="980" y="184"/>
                  </a:lnTo>
                  <a:lnTo>
                    <a:pt x="975" y="171"/>
                  </a:lnTo>
                  <a:lnTo>
                    <a:pt x="971" y="159"/>
                  </a:lnTo>
                  <a:lnTo>
                    <a:pt x="966" y="147"/>
                  </a:lnTo>
                  <a:lnTo>
                    <a:pt x="960" y="134"/>
                  </a:lnTo>
                  <a:lnTo>
                    <a:pt x="953" y="123"/>
                  </a:lnTo>
                  <a:lnTo>
                    <a:pt x="947" y="112"/>
                  </a:lnTo>
                  <a:lnTo>
                    <a:pt x="940" y="101"/>
                  </a:lnTo>
                  <a:lnTo>
                    <a:pt x="932" y="91"/>
                  </a:lnTo>
                  <a:lnTo>
                    <a:pt x="924" y="81"/>
                  </a:lnTo>
                  <a:lnTo>
                    <a:pt x="916" y="72"/>
                  </a:lnTo>
                  <a:lnTo>
                    <a:pt x="907" y="63"/>
                  </a:lnTo>
                  <a:lnTo>
                    <a:pt x="897" y="55"/>
                  </a:lnTo>
                  <a:lnTo>
                    <a:pt x="887" y="47"/>
                  </a:lnTo>
                  <a:lnTo>
                    <a:pt x="877" y="40"/>
                  </a:lnTo>
                  <a:lnTo>
                    <a:pt x="866" y="33"/>
                  </a:lnTo>
                  <a:lnTo>
                    <a:pt x="855" y="27"/>
                  </a:lnTo>
                  <a:lnTo>
                    <a:pt x="842" y="22"/>
                  </a:lnTo>
                  <a:lnTo>
                    <a:pt x="830" y="16"/>
                  </a:lnTo>
                  <a:lnTo>
                    <a:pt x="818" y="12"/>
                  </a:lnTo>
                  <a:lnTo>
                    <a:pt x="805" y="8"/>
                  </a:lnTo>
                  <a:lnTo>
                    <a:pt x="791" y="5"/>
                  </a:lnTo>
                  <a:lnTo>
                    <a:pt x="777" y="3"/>
                  </a:lnTo>
                  <a:lnTo>
                    <a:pt x="763" y="1"/>
                  </a:lnTo>
                  <a:lnTo>
                    <a:pt x="748" y="0"/>
                  </a:lnTo>
                  <a:lnTo>
                    <a:pt x="733" y="0"/>
                  </a:lnTo>
                  <a:lnTo>
                    <a:pt x="718" y="0"/>
                  </a:lnTo>
                  <a:lnTo>
                    <a:pt x="704" y="1"/>
                  </a:lnTo>
                  <a:lnTo>
                    <a:pt x="689" y="3"/>
                  </a:lnTo>
                  <a:lnTo>
                    <a:pt x="676" y="5"/>
                  </a:lnTo>
                  <a:lnTo>
                    <a:pt x="663" y="8"/>
                  </a:lnTo>
                  <a:lnTo>
                    <a:pt x="649" y="12"/>
                  </a:lnTo>
                  <a:lnTo>
                    <a:pt x="636" y="16"/>
                  </a:lnTo>
                  <a:lnTo>
                    <a:pt x="624" y="22"/>
                  </a:lnTo>
                  <a:lnTo>
                    <a:pt x="613" y="27"/>
                  </a:lnTo>
                  <a:lnTo>
                    <a:pt x="601" y="33"/>
                  </a:lnTo>
                  <a:lnTo>
                    <a:pt x="589" y="40"/>
                  </a:lnTo>
                  <a:lnTo>
                    <a:pt x="579" y="47"/>
                  </a:lnTo>
                  <a:lnTo>
                    <a:pt x="569" y="55"/>
                  </a:lnTo>
                  <a:lnTo>
                    <a:pt x="559" y="63"/>
                  </a:lnTo>
                  <a:lnTo>
                    <a:pt x="549" y="72"/>
                  </a:lnTo>
                  <a:lnTo>
                    <a:pt x="540" y="81"/>
                  </a:lnTo>
                  <a:lnTo>
                    <a:pt x="531" y="92"/>
                  </a:lnTo>
                  <a:lnTo>
                    <a:pt x="523" y="102"/>
                  </a:lnTo>
                  <a:lnTo>
                    <a:pt x="516" y="113"/>
                  </a:lnTo>
                  <a:lnTo>
                    <a:pt x="509" y="124"/>
                  </a:lnTo>
                  <a:lnTo>
                    <a:pt x="502" y="136"/>
                  </a:lnTo>
                  <a:lnTo>
                    <a:pt x="495" y="149"/>
                  </a:lnTo>
                  <a:lnTo>
                    <a:pt x="490" y="161"/>
                  </a:lnTo>
                  <a:lnTo>
                    <a:pt x="485" y="174"/>
                  </a:lnTo>
                  <a:lnTo>
                    <a:pt x="481" y="188"/>
                  </a:lnTo>
                  <a:lnTo>
                    <a:pt x="477" y="201"/>
                  </a:lnTo>
                  <a:lnTo>
                    <a:pt x="473" y="216"/>
                  </a:lnTo>
                  <a:lnTo>
                    <a:pt x="471" y="231"/>
                  </a:lnTo>
                  <a:lnTo>
                    <a:pt x="469" y="246"/>
                  </a:lnTo>
                  <a:lnTo>
                    <a:pt x="467" y="261"/>
                  </a:lnTo>
                  <a:lnTo>
                    <a:pt x="466" y="277"/>
                  </a:lnTo>
                  <a:lnTo>
                    <a:pt x="466" y="293"/>
                  </a:lnTo>
                  <a:lnTo>
                    <a:pt x="466" y="308"/>
                  </a:lnTo>
                  <a:lnTo>
                    <a:pt x="467" y="322"/>
                  </a:lnTo>
                  <a:lnTo>
                    <a:pt x="468" y="338"/>
                  </a:lnTo>
                  <a:lnTo>
                    <a:pt x="470" y="352"/>
                  </a:lnTo>
                  <a:lnTo>
                    <a:pt x="473" y="366"/>
                  </a:lnTo>
                  <a:lnTo>
                    <a:pt x="476" y="379"/>
                  </a:lnTo>
                  <a:lnTo>
                    <a:pt x="480" y="394"/>
                  </a:lnTo>
                  <a:lnTo>
                    <a:pt x="484" y="406"/>
                  </a:lnTo>
                  <a:lnTo>
                    <a:pt x="488" y="419"/>
                  </a:lnTo>
                  <a:lnTo>
                    <a:pt x="493" y="431"/>
                  </a:lnTo>
                  <a:lnTo>
                    <a:pt x="500" y="443"/>
                  </a:lnTo>
                  <a:lnTo>
                    <a:pt x="506" y="455"/>
                  </a:lnTo>
                  <a:lnTo>
                    <a:pt x="513" y="466"/>
                  </a:lnTo>
                  <a:lnTo>
                    <a:pt x="520" y="476"/>
                  </a:lnTo>
                  <a:lnTo>
                    <a:pt x="527" y="486"/>
                  </a:lnTo>
                  <a:lnTo>
                    <a:pt x="535" y="496"/>
                  </a:lnTo>
                  <a:lnTo>
                    <a:pt x="544" y="505"/>
                  </a:lnTo>
                  <a:lnTo>
                    <a:pt x="554" y="514"/>
                  </a:lnTo>
                  <a:lnTo>
                    <a:pt x="563" y="523"/>
                  </a:lnTo>
                  <a:lnTo>
                    <a:pt x="573" y="530"/>
                  </a:lnTo>
                  <a:lnTo>
                    <a:pt x="583" y="538"/>
                  </a:lnTo>
                  <a:lnTo>
                    <a:pt x="594" y="544"/>
                  </a:lnTo>
                  <a:lnTo>
                    <a:pt x="606" y="550"/>
                  </a:lnTo>
                  <a:lnTo>
                    <a:pt x="617" y="556"/>
                  </a:lnTo>
                  <a:lnTo>
                    <a:pt x="629" y="560"/>
                  </a:lnTo>
                  <a:lnTo>
                    <a:pt x="642" y="565"/>
                  </a:lnTo>
                  <a:lnTo>
                    <a:pt x="655" y="568"/>
                  </a:lnTo>
                  <a:lnTo>
                    <a:pt x="668" y="571"/>
                  </a:lnTo>
                  <a:lnTo>
                    <a:pt x="681" y="574"/>
                  </a:lnTo>
                  <a:lnTo>
                    <a:pt x="695" y="575"/>
                  </a:lnTo>
                  <a:lnTo>
                    <a:pt x="710" y="576"/>
                  </a:lnTo>
                  <a:lnTo>
                    <a:pt x="725" y="578"/>
                  </a:lnTo>
                  <a:lnTo>
                    <a:pt x="725" y="578"/>
                  </a:lnTo>
                  <a:close/>
                  <a:moveTo>
                    <a:pt x="415" y="471"/>
                  </a:moveTo>
                  <a:lnTo>
                    <a:pt x="404" y="475"/>
                  </a:lnTo>
                  <a:lnTo>
                    <a:pt x="391" y="479"/>
                  </a:lnTo>
                  <a:lnTo>
                    <a:pt x="378" y="483"/>
                  </a:lnTo>
                  <a:lnTo>
                    <a:pt x="364" y="485"/>
                  </a:lnTo>
                  <a:lnTo>
                    <a:pt x="350" y="488"/>
                  </a:lnTo>
                  <a:lnTo>
                    <a:pt x="334" y="490"/>
                  </a:lnTo>
                  <a:lnTo>
                    <a:pt x="319" y="491"/>
                  </a:lnTo>
                  <a:lnTo>
                    <a:pt x="303" y="491"/>
                  </a:lnTo>
                  <a:lnTo>
                    <a:pt x="280" y="490"/>
                  </a:lnTo>
                  <a:lnTo>
                    <a:pt x="259" y="487"/>
                  </a:lnTo>
                  <a:lnTo>
                    <a:pt x="239" y="483"/>
                  </a:lnTo>
                  <a:lnTo>
                    <a:pt x="220" y="477"/>
                  </a:lnTo>
                  <a:lnTo>
                    <a:pt x="203" y="469"/>
                  </a:lnTo>
                  <a:lnTo>
                    <a:pt x="186" y="460"/>
                  </a:lnTo>
                  <a:lnTo>
                    <a:pt x="179" y="455"/>
                  </a:lnTo>
                  <a:lnTo>
                    <a:pt x="172" y="449"/>
                  </a:lnTo>
                  <a:lnTo>
                    <a:pt x="165" y="443"/>
                  </a:lnTo>
                  <a:lnTo>
                    <a:pt x="159" y="436"/>
                  </a:lnTo>
                  <a:lnTo>
                    <a:pt x="148" y="423"/>
                  </a:lnTo>
                  <a:lnTo>
                    <a:pt x="136" y="408"/>
                  </a:lnTo>
                  <a:lnTo>
                    <a:pt x="128" y="392"/>
                  </a:lnTo>
                  <a:lnTo>
                    <a:pt x="121" y="373"/>
                  </a:lnTo>
                  <a:lnTo>
                    <a:pt x="115" y="354"/>
                  </a:lnTo>
                  <a:lnTo>
                    <a:pt x="111" y="334"/>
                  </a:lnTo>
                  <a:lnTo>
                    <a:pt x="109" y="312"/>
                  </a:lnTo>
                  <a:lnTo>
                    <a:pt x="108" y="290"/>
                  </a:lnTo>
                  <a:lnTo>
                    <a:pt x="109" y="265"/>
                  </a:lnTo>
                  <a:lnTo>
                    <a:pt x="111" y="242"/>
                  </a:lnTo>
                  <a:lnTo>
                    <a:pt x="116" y="221"/>
                  </a:lnTo>
                  <a:lnTo>
                    <a:pt x="122" y="201"/>
                  </a:lnTo>
                  <a:lnTo>
                    <a:pt x="126" y="191"/>
                  </a:lnTo>
                  <a:lnTo>
                    <a:pt x="130" y="182"/>
                  </a:lnTo>
                  <a:lnTo>
                    <a:pt x="134" y="174"/>
                  </a:lnTo>
                  <a:lnTo>
                    <a:pt x="139" y="166"/>
                  </a:lnTo>
                  <a:lnTo>
                    <a:pt x="145" y="158"/>
                  </a:lnTo>
                  <a:lnTo>
                    <a:pt x="151" y="151"/>
                  </a:lnTo>
                  <a:lnTo>
                    <a:pt x="157" y="143"/>
                  </a:lnTo>
                  <a:lnTo>
                    <a:pt x="163" y="136"/>
                  </a:lnTo>
                  <a:lnTo>
                    <a:pt x="177" y="124"/>
                  </a:lnTo>
                  <a:lnTo>
                    <a:pt x="192" y="114"/>
                  </a:lnTo>
                  <a:lnTo>
                    <a:pt x="208" y="105"/>
                  </a:lnTo>
                  <a:lnTo>
                    <a:pt x="225" y="98"/>
                  </a:lnTo>
                  <a:lnTo>
                    <a:pt x="244" y="92"/>
                  </a:lnTo>
                  <a:lnTo>
                    <a:pt x="263" y="88"/>
                  </a:lnTo>
                  <a:lnTo>
                    <a:pt x="283" y="86"/>
                  </a:lnTo>
                  <a:lnTo>
                    <a:pt x="305" y="85"/>
                  </a:lnTo>
                  <a:lnTo>
                    <a:pt x="321" y="85"/>
                  </a:lnTo>
                  <a:lnTo>
                    <a:pt x="337" y="86"/>
                  </a:lnTo>
                  <a:lnTo>
                    <a:pt x="352" y="88"/>
                  </a:lnTo>
                  <a:lnTo>
                    <a:pt x="366" y="91"/>
                  </a:lnTo>
                  <a:lnTo>
                    <a:pt x="379" y="94"/>
                  </a:lnTo>
                  <a:lnTo>
                    <a:pt x="392" y="98"/>
                  </a:lnTo>
                  <a:lnTo>
                    <a:pt x="404" y="102"/>
                  </a:lnTo>
                  <a:lnTo>
                    <a:pt x="414" y="106"/>
                  </a:lnTo>
                  <a:lnTo>
                    <a:pt x="436" y="25"/>
                  </a:lnTo>
                  <a:lnTo>
                    <a:pt x="427" y="20"/>
                  </a:lnTo>
                  <a:lnTo>
                    <a:pt x="416" y="16"/>
                  </a:lnTo>
                  <a:lnTo>
                    <a:pt x="402" y="12"/>
                  </a:lnTo>
                  <a:lnTo>
                    <a:pt x="385" y="8"/>
                  </a:lnTo>
                  <a:lnTo>
                    <a:pt x="367" y="5"/>
                  </a:lnTo>
                  <a:lnTo>
                    <a:pt x="347" y="2"/>
                  </a:lnTo>
                  <a:lnTo>
                    <a:pt x="324" y="1"/>
                  </a:lnTo>
                  <a:lnTo>
                    <a:pt x="300" y="0"/>
                  </a:lnTo>
                  <a:lnTo>
                    <a:pt x="284" y="0"/>
                  </a:lnTo>
                  <a:lnTo>
                    <a:pt x="268" y="1"/>
                  </a:lnTo>
                  <a:lnTo>
                    <a:pt x="253" y="3"/>
                  </a:lnTo>
                  <a:lnTo>
                    <a:pt x="237" y="5"/>
                  </a:lnTo>
                  <a:lnTo>
                    <a:pt x="223" y="8"/>
                  </a:lnTo>
                  <a:lnTo>
                    <a:pt x="209" y="11"/>
                  </a:lnTo>
                  <a:lnTo>
                    <a:pt x="195" y="15"/>
                  </a:lnTo>
                  <a:lnTo>
                    <a:pt x="180" y="20"/>
                  </a:lnTo>
                  <a:lnTo>
                    <a:pt x="167" y="26"/>
                  </a:lnTo>
                  <a:lnTo>
                    <a:pt x="155" y="32"/>
                  </a:lnTo>
                  <a:lnTo>
                    <a:pt x="142" y="38"/>
                  </a:lnTo>
                  <a:lnTo>
                    <a:pt x="129" y="45"/>
                  </a:lnTo>
                  <a:lnTo>
                    <a:pt x="118" y="52"/>
                  </a:lnTo>
                  <a:lnTo>
                    <a:pt x="107" y="60"/>
                  </a:lnTo>
                  <a:lnTo>
                    <a:pt x="96" y="69"/>
                  </a:lnTo>
                  <a:lnTo>
                    <a:pt x="85" y="78"/>
                  </a:lnTo>
                  <a:lnTo>
                    <a:pt x="75" y="89"/>
                  </a:lnTo>
                  <a:lnTo>
                    <a:pt x="66" y="99"/>
                  </a:lnTo>
                  <a:lnTo>
                    <a:pt x="58" y="110"/>
                  </a:lnTo>
                  <a:lnTo>
                    <a:pt x="50" y="121"/>
                  </a:lnTo>
                  <a:lnTo>
                    <a:pt x="42" y="132"/>
                  </a:lnTo>
                  <a:lnTo>
                    <a:pt x="34" y="146"/>
                  </a:lnTo>
                  <a:lnTo>
                    <a:pt x="28" y="158"/>
                  </a:lnTo>
                  <a:lnTo>
                    <a:pt x="22" y="171"/>
                  </a:lnTo>
                  <a:lnTo>
                    <a:pt x="17" y="185"/>
                  </a:lnTo>
                  <a:lnTo>
                    <a:pt x="13" y="199"/>
                  </a:lnTo>
                  <a:lnTo>
                    <a:pt x="9" y="215"/>
                  </a:lnTo>
                  <a:lnTo>
                    <a:pt x="6" y="230"/>
                  </a:lnTo>
                  <a:lnTo>
                    <a:pt x="3" y="245"/>
                  </a:lnTo>
                  <a:lnTo>
                    <a:pt x="1" y="261"/>
                  </a:lnTo>
                  <a:lnTo>
                    <a:pt x="0" y="278"/>
                  </a:lnTo>
                  <a:lnTo>
                    <a:pt x="0" y="295"/>
                  </a:lnTo>
                  <a:lnTo>
                    <a:pt x="0" y="311"/>
                  </a:lnTo>
                  <a:lnTo>
                    <a:pt x="1" y="326"/>
                  </a:lnTo>
                  <a:lnTo>
                    <a:pt x="3" y="342"/>
                  </a:lnTo>
                  <a:lnTo>
                    <a:pt x="5" y="356"/>
                  </a:lnTo>
                  <a:lnTo>
                    <a:pt x="8" y="370"/>
                  </a:lnTo>
                  <a:lnTo>
                    <a:pt x="11" y="384"/>
                  </a:lnTo>
                  <a:lnTo>
                    <a:pt x="15" y="398"/>
                  </a:lnTo>
                  <a:lnTo>
                    <a:pt x="19" y="411"/>
                  </a:lnTo>
                  <a:lnTo>
                    <a:pt x="24" y="423"/>
                  </a:lnTo>
                  <a:lnTo>
                    <a:pt x="30" y="435"/>
                  </a:lnTo>
                  <a:lnTo>
                    <a:pt x="36" y="447"/>
                  </a:lnTo>
                  <a:lnTo>
                    <a:pt x="44" y="459"/>
                  </a:lnTo>
                  <a:lnTo>
                    <a:pt x="51" y="470"/>
                  </a:lnTo>
                  <a:lnTo>
                    <a:pt x="59" y="480"/>
                  </a:lnTo>
                  <a:lnTo>
                    <a:pt x="67" y="490"/>
                  </a:lnTo>
                  <a:lnTo>
                    <a:pt x="76" y="499"/>
                  </a:lnTo>
                  <a:lnTo>
                    <a:pt x="85" y="508"/>
                  </a:lnTo>
                  <a:lnTo>
                    <a:pt x="96" y="518"/>
                  </a:lnTo>
                  <a:lnTo>
                    <a:pt x="106" y="525"/>
                  </a:lnTo>
                  <a:lnTo>
                    <a:pt x="117" y="533"/>
                  </a:lnTo>
                  <a:lnTo>
                    <a:pt x="129" y="539"/>
                  </a:lnTo>
                  <a:lnTo>
                    <a:pt x="141" y="546"/>
                  </a:lnTo>
                  <a:lnTo>
                    <a:pt x="154" y="551"/>
                  </a:lnTo>
                  <a:lnTo>
                    <a:pt x="166" y="556"/>
                  </a:lnTo>
                  <a:lnTo>
                    <a:pt x="179" y="561"/>
                  </a:lnTo>
                  <a:lnTo>
                    <a:pt x="194" y="565"/>
                  </a:lnTo>
                  <a:lnTo>
                    <a:pt x="208" y="568"/>
                  </a:lnTo>
                  <a:lnTo>
                    <a:pt x="223" y="571"/>
                  </a:lnTo>
                  <a:lnTo>
                    <a:pt x="238" y="573"/>
                  </a:lnTo>
                  <a:lnTo>
                    <a:pt x="254" y="575"/>
                  </a:lnTo>
                  <a:lnTo>
                    <a:pt x="270" y="576"/>
                  </a:lnTo>
                  <a:lnTo>
                    <a:pt x="286" y="576"/>
                  </a:lnTo>
                  <a:lnTo>
                    <a:pt x="311" y="576"/>
                  </a:lnTo>
                  <a:lnTo>
                    <a:pt x="334" y="574"/>
                  </a:lnTo>
                  <a:lnTo>
                    <a:pt x="356" y="571"/>
                  </a:lnTo>
                  <a:lnTo>
                    <a:pt x="375" y="568"/>
                  </a:lnTo>
                  <a:lnTo>
                    <a:pt x="392" y="564"/>
                  </a:lnTo>
                  <a:lnTo>
                    <a:pt x="408" y="560"/>
                  </a:lnTo>
                  <a:lnTo>
                    <a:pt x="421" y="556"/>
                  </a:lnTo>
                  <a:lnTo>
                    <a:pt x="431" y="551"/>
                  </a:lnTo>
                  <a:lnTo>
                    <a:pt x="415" y="47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noEditPoints="1"/>
            </p:cNvSpPr>
            <p:nvPr userDrawn="1"/>
          </p:nvSpPr>
          <p:spPr bwMode="auto">
            <a:xfrm>
              <a:off x="272" y="4050"/>
              <a:ext cx="225" cy="56"/>
            </a:xfrm>
            <a:custGeom>
              <a:avLst/>
              <a:gdLst/>
              <a:ahLst/>
              <a:cxnLst>
                <a:cxn ang="0">
                  <a:pos x="542" y="161"/>
                </a:cxn>
                <a:cxn ang="0">
                  <a:pos x="542" y="0"/>
                </a:cxn>
                <a:cxn ang="0">
                  <a:pos x="474" y="0"/>
                </a:cxn>
                <a:cxn ang="0">
                  <a:pos x="406" y="0"/>
                </a:cxn>
                <a:cxn ang="0">
                  <a:pos x="339" y="0"/>
                </a:cxn>
                <a:cxn ang="0">
                  <a:pos x="271" y="0"/>
                </a:cxn>
                <a:cxn ang="0">
                  <a:pos x="203" y="0"/>
                </a:cxn>
                <a:cxn ang="0">
                  <a:pos x="136" y="0"/>
                </a:cxn>
                <a:cxn ang="0">
                  <a:pos x="68" y="0"/>
                </a:cxn>
                <a:cxn ang="0">
                  <a:pos x="0" y="0"/>
                </a:cxn>
                <a:cxn ang="0">
                  <a:pos x="0" y="161"/>
                </a:cxn>
                <a:cxn ang="0">
                  <a:pos x="159" y="161"/>
                </a:cxn>
                <a:cxn ang="0">
                  <a:pos x="159" y="559"/>
                </a:cxn>
                <a:cxn ang="0">
                  <a:pos x="383" y="559"/>
                </a:cxn>
                <a:cxn ang="0">
                  <a:pos x="383" y="161"/>
                </a:cxn>
                <a:cxn ang="0">
                  <a:pos x="542" y="161"/>
                </a:cxn>
                <a:cxn ang="0">
                  <a:pos x="821" y="225"/>
                </a:cxn>
                <a:cxn ang="0">
                  <a:pos x="707" y="559"/>
                </a:cxn>
                <a:cxn ang="0">
                  <a:pos x="488" y="559"/>
                </a:cxn>
                <a:cxn ang="0">
                  <a:pos x="703" y="0"/>
                </a:cxn>
                <a:cxn ang="0">
                  <a:pos x="732" y="0"/>
                </a:cxn>
                <a:cxn ang="0">
                  <a:pos x="762" y="0"/>
                </a:cxn>
                <a:cxn ang="0">
                  <a:pos x="792" y="0"/>
                </a:cxn>
                <a:cxn ang="0">
                  <a:pos x="821" y="0"/>
                </a:cxn>
                <a:cxn ang="0">
                  <a:pos x="851" y="0"/>
                </a:cxn>
                <a:cxn ang="0">
                  <a:pos x="880" y="0"/>
                </a:cxn>
                <a:cxn ang="0">
                  <a:pos x="910" y="0"/>
                </a:cxn>
                <a:cxn ang="0">
                  <a:pos x="939" y="0"/>
                </a:cxn>
                <a:cxn ang="0">
                  <a:pos x="1154" y="559"/>
                </a:cxn>
                <a:cxn ang="0">
                  <a:pos x="935" y="559"/>
                </a:cxn>
                <a:cxn ang="0">
                  <a:pos x="821" y="225"/>
                </a:cxn>
                <a:cxn ang="0">
                  <a:pos x="1642" y="161"/>
                </a:cxn>
                <a:cxn ang="0">
                  <a:pos x="1642" y="0"/>
                </a:cxn>
                <a:cxn ang="0">
                  <a:pos x="1574" y="0"/>
                </a:cxn>
                <a:cxn ang="0">
                  <a:pos x="1507" y="0"/>
                </a:cxn>
                <a:cxn ang="0">
                  <a:pos x="1439" y="0"/>
                </a:cxn>
                <a:cxn ang="0">
                  <a:pos x="1371" y="0"/>
                </a:cxn>
                <a:cxn ang="0">
                  <a:pos x="1304" y="0"/>
                </a:cxn>
                <a:cxn ang="0">
                  <a:pos x="1235" y="0"/>
                </a:cxn>
                <a:cxn ang="0">
                  <a:pos x="1168" y="0"/>
                </a:cxn>
                <a:cxn ang="0">
                  <a:pos x="1101" y="0"/>
                </a:cxn>
                <a:cxn ang="0">
                  <a:pos x="1101" y="161"/>
                </a:cxn>
                <a:cxn ang="0">
                  <a:pos x="1259" y="161"/>
                </a:cxn>
                <a:cxn ang="0">
                  <a:pos x="1259" y="559"/>
                </a:cxn>
                <a:cxn ang="0">
                  <a:pos x="1483" y="559"/>
                </a:cxn>
                <a:cxn ang="0">
                  <a:pos x="1483" y="161"/>
                </a:cxn>
                <a:cxn ang="0">
                  <a:pos x="1642" y="161"/>
                </a:cxn>
                <a:cxn ang="0">
                  <a:pos x="1921" y="225"/>
                </a:cxn>
                <a:cxn ang="0">
                  <a:pos x="1807" y="559"/>
                </a:cxn>
                <a:cxn ang="0">
                  <a:pos x="1588" y="559"/>
                </a:cxn>
                <a:cxn ang="0">
                  <a:pos x="1802" y="0"/>
                </a:cxn>
                <a:cxn ang="0">
                  <a:pos x="1832" y="0"/>
                </a:cxn>
                <a:cxn ang="0">
                  <a:pos x="1862" y="0"/>
                </a:cxn>
                <a:cxn ang="0">
                  <a:pos x="1891" y="0"/>
                </a:cxn>
                <a:cxn ang="0">
                  <a:pos x="1921" y="0"/>
                </a:cxn>
                <a:cxn ang="0">
                  <a:pos x="1950" y="0"/>
                </a:cxn>
                <a:cxn ang="0">
                  <a:pos x="1981" y="0"/>
                </a:cxn>
                <a:cxn ang="0">
                  <a:pos x="2010" y="0"/>
                </a:cxn>
                <a:cxn ang="0">
                  <a:pos x="2040" y="0"/>
                </a:cxn>
                <a:cxn ang="0">
                  <a:pos x="2254" y="559"/>
                </a:cxn>
                <a:cxn ang="0">
                  <a:pos x="2035" y="559"/>
                </a:cxn>
                <a:cxn ang="0">
                  <a:pos x="1921" y="225"/>
                </a:cxn>
              </a:cxnLst>
              <a:rect l="0" t="0" r="r" b="b"/>
              <a:pathLst>
                <a:path w="2254" h="559">
                  <a:moveTo>
                    <a:pt x="542" y="161"/>
                  </a:moveTo>
                  <a:lnTo>
                    <a:pt x="542" y="0"/>
                  </a:lnTo>
                  <a:lnTo>
                    <a:pt x="474" y="0"/>
                  </a:lnTo>
                  <a:lnTo>
                    <a:pt x="406" y="0"/>
                  </a:lnTo>
                  <a:lnTo>
                    <a:pt x="339" y="0"/>
                  </a:lnTo>
                  <a:lnTo>
                    <a:pt x="271" y="0"/>
                  </a:lnTo>
                  <a:lnTo>
                    <a:pt x="203" y="0"/>
                  </a:lnTo>
                  <a:lnTo>
                    <a:pt x="136" y="0"/>
                  </a:lnTo>
                  <a:lnTo>
                    <a:pt x="68" y="0"/>
                  </a:lnTo>
                  <a:lnTo>
                    <a:pt x="0" y="0"/>
                  </a:lnTo>
                  <a:lnTo>
                    <a:pt x="0" y="161"/>
                  </a:lnTo>
                  <a:lnTo>
                    <a:pt x="159" y="161"/>
                  </a:lnTo>
                  <a:lnTo>
                    <a:pt x="159" y="559"/>
                  </a:lnTo>
                  <a:lnTo>
                    <a:pt x="383" y="559"/>
                  </a:lnTo>
                  <a:lnTo>
                    <a:pt x="383" y="161"/>
                  </a:lnTo>
                  <a:lnTo>
                    <a:pt x="542" y="161"/>
                  </a:lnTo>
                  <a:close/>
                  <a:moveTo>
                    <a:pt x="821" y="225"/>
                  </a:moveTo>
                  <a:lnTo>
                    <a:pt x="707" y="559"/>
                  </a:lnTo>
                  <a:lnTo>
                    <a:pt x="488" y="559"/>
                  </a:lnTo>
                  <a:lnTo>
                    <a:pt x="703" y="0"/>
                  </a:lnTo>
                  <a:lnTo>
                    <a:pt x="732" y="0"/>
                  </a:lnTo>
                  <a:lnTo>
                    <a:pt x="762" y="0"/>
                  </a:lnTo>
                  <a:lnTo>
                    <a:pt x="792" y="0"/>
                  </a:lnTo>
                  <a:lnTo>
                    <a:pt x="821" y="0"/>
                  </a:lnTo>
                  <a:lnTo>
                    <a:pt x="851" y="0"/>
                  </a:lnTo>
                  <a:lnTo>
                    <a:pt x="880" y="0"/>
                  </a:lnTo>
                  <a:lnTo>
                    <a:pt x="910" y="0"/>
                  </a:lnTo>
                  <a:lnTo>
                    <a:pt x="939" y="0"/>
                  </a:lnTo>
                  <a:lnTo>
                    <a:pt x="1154" y="559"/>
                  </a:lnTo>
                  <a:lnTo>
                    <a:pt x="935" y="559"/>
                  </a:lnTo>
                  <a:lnTo>
                    <a:pt x="821" y="225"/>
                  </a:lnTo>
                  <a:close/>
                  <a:moveTo>
                    <a:pt x="1642" y="161"/>
                  </a:moveTo>
                  <a:lnTo>
                    <a:pt x="1642" y="0"/>
                  </a:lnTo>
                  <a:lnTo>
                    <a:pt x="1574" y="0"/>
                  </a:lnTo>
                  <a:lnTo>
                    <a:pt x="1507" y="0"/>
                  </a:lnTo>
                  <a:lnTo>
                    <a:pt x="1439" y="0"/>
                  </a:lnTo>
                  <a:lnTo>
                    <a:pt x="1371" y="0"/>
                  </a:lnTo>
                  <a:lnTo>
                    <a:pt x="1304" y="0"/>
                  </a:lnTo>
                  <a:lnTo>
                    <a:pt x="1235" y="0"/>
                  </a:lnTo>
                  <a:lnTo>
                    <a:pt x="1168" y="0"/>
                  </a:lnTo>
                  <a:lnTo>
                    <a:pt x="1101" y="0"/>
                  </a:lnTo>
                  <a:lnTo>
                    <a:pt x="1101" y="161"/>
                  </a:lnTo>
                  <a:lnTo>
                    <a:pt x="1259" y="161"/>
                  </a:lnTo>
                  <a:lnTo>
                    <a:pt x="1259" y="559"/>
                  </a:lnTo>
                  <a:lnTo>
                    <a:pt x="1483" y="559"/>
                  </a:lnTo>
                  <a:lnTo>
                    <a:pt x="1483" y="161"/>
                  </a:lnTo>
                  <a:lnTo>
                    <a:pt x="1642" y="161"/>
                  </a:lnTo>
                  <a:close/>
                  <a:moveTo>
                    <a:pt x="1921" y="225"/>
                  </a:moveTo>
                  <a:lnTo>
                    <a:pt x="1807" y="559"/>
                  </a:lnTo>
                  <a:lnTo>
                    <a:pt x="1588" y="559"/>
                  </a:lnTo>
                  <a:lnTo>
                    <a:pt x="1802" y="0"/>
                  </a:lnTo>
                  <a:lnTo>
                    <a:pt x="1832" y="0"/>
                  </a:lnTo>
                  <a:lnTo>
                    <a:pt x="1862" y="0"/>
                  </a:lnTo>
                  <a:lnTo>
                    <a:pt x="1891" y="0"/>
                  </a:lnTo>
                  <a:lnTo>
                    <a:pt x="1921" y="0"/>
                  </a:lnTo>
                  <a:lnTo>
                    <a:pt x="1950" y="0"/>
                  </a:lnTo>
                  <a:lnTo>
                    <a:pt x="1981" y="0"/>
                  </a:lnTo>
                  <a:lnTo>
                    <a:pt x="2010" y="0"/>
                  </a:lnTo>
                  <a:lnTo>
                    <a:pt x="2040" y="0"/>
                  </a:lnTo>
                  <a:lnTo>
                    <a:pt x="2254" y="559"/>
                  </a:lnTo>
                  <a:lnTo>
                    <a:pt x="2035" y="559"/>
                  </a:lnTo>
                  <a:lnTo>
                    <a:pt x="1921" y="22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 name="Freeform 12"/>
          <p:cNvSpPr>
            <a:spLocks noEditPoints="1"/>
          </p:cNvSpPr>
          <p:nvPr/>
        </p:nvSpPr>
        <p:spPr bwMode="auto">
          <a:xfrm>
            <a:off x="1676264" y="6581815"/>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FFFFFF">
              <a:alpha val="6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Tree>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1" name="Group 4"/>
          <p:cNvGrpSpPr>
            <a:grpSpLocks noChangeAspect="1"/>
          </p:cNvGrpSpPr>
          <p:nvPr/>
        </p:nvGrpSpPr>
        <p:grpSpPr bwMode="auto">
          <a:xfrm>
            <a:off x="317500" y="6308725"/>
            <a:ext cx="2590800" cy="460375"/>
            <a:chOff x="200" y="3974"/>
            <a:chExt cx="1632" cy="290"/>
          </a:xfrm>
        </p:grpSpPr>
        <p:sp>
          <p:nvSpPr>
            <p:cNvPr id="12" name="AutoShape 3"/>
            <p:cNvSpPr>
              <a:spLocks noChangeAspect="1" noChangeArrowheads="1" noTextEdit="1"/>
            </p:cNvSpPr>
            <p:nvPr userDrawn="1"/>
          </p:nvSpPr>
          <p:spPr bwMode="auto">
            <a:xfrm>
              <a:off x="200" y="3974"/>
              <a:ext cx="1632" cy="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5"/>
            <p:cNvSpPr>
              <a:spLocks noEditPoints="1"/>
            </p:cNvSpPr>
            <p:nvPr userDrawn="1"/>
          </p:nvSpPr>
          <p:spPr bwMode="auto">
            <a:xfrm>
              <a:off x="1079" y="4049"/>
              <a:ext cx="334" cy="58"/>
            </a:xfrm>
            <a:custGeom>
              <a:avLst/>
              <a:gdLst/>
              <a:ahLst/>
              <a:cxnLst>
                <a:cxn ang="0">
                  <a:pos x="3179" y="573"/>
                </a:cxn>
                <a:cxn ang="0">
                  <a:pos x="3333" y="458"/>
                </a:cxn>
                <a:cxn ang="0">
                  <a:pos x="3305" y="309"/>
                </a:cxn>
                <a:cxn ang="0">
                  <a:pos x="3138" y="218"/>
                </a:cxn>
                <a:cxn ang="0">
                  <a:pos x="3089" y="151"/>
                </a:cxn>
                <a:cxn ang="0">
                  <a:pos x="3131" y="93"/>
                </a:cxn>
                <a:cxn ang="0">
                  <a:pos x="3275" y="102"/>
                </a:cxn>
                <a:cxn ang="0">
                  <a:pos x="3184" y="0"/>
                </a:cxn>
                <a:cxn ang="0">
                  <a:pos x="3006" y="82"/>
                </a:cxn>
                <a:cxn ang="0">
                  <a:pos x="3008" y="239"/>
                </a:cxn>
                <a:cxn ang="0">
                  <a:pos x="3161" y="333"/>
                </a:cxn>
                <a:cxn ang="0">
                  <a:pos x="3235" y="401"/>
                </a:cxn>
                <a:cxn ang="0">
                  <a:pos x="3203" y="476"/>
                </a:cxn>
                <a:cxn ang="0">
                  <a:pos x="3059" y="481"/>
                </a:cxn>
                <a:cxn ang="0">
                  <a:pos x="2572" y="8"/>
                </a:cxn>
                <a:cxn ang="0">
                  <a:pos x="2432" y="483"/>
                </a:cxn>
                <a:cxn ang="0">
                  <a:pos x="2240" y="460"/>
                </a:cxn>
                <a:cxn ang="0">
                  <a:pos x="2162" y="312"/>
                </a:cxn>
                <a:cxn ang="0">
                  <a:pos x="2205" y="151"/>
                </a:cxn>
                <a:cxn ang="0">
                  <a:pos x="2375" y="85"/>
                </a:cxn>
                <a:cxn ang="0">
                  <a:pos x="2456" y="12"/>
                </a:cxn>
                <a:cxn ang="0">
                  <a:pos x="2263" y="11"/>
                </a:cxn>
                <a:cxn ang="0">
                  <a:pos x="2129" y="89"/>
                </a:cxn>
                <a:cxn ang="0">
                  <a:pos x="2060" y="230"/>
                </a:cxn>
                <a:cxn ang="0">
                  <a:pos x="2069" y="398"/>
                </a:cxn>
                <a:cxn ang="0">
                  <a:pos x="2150" y="518"/>
                </a:cxn>
                <a:cxn ang="0">
                  <a:pos x="2291" y="573"/>
                </a:cxn>
                <a:cxn ang="0">
                  <a:pos x="2485" y="551"/>
                </a:cxn>
                <a:cxn ang="0">
                  <a:pos x="1604" y="290"/>
                </a:cxn>
                <a:cxn ang="0">
                  <a:pos x="1535" y="392"/>
                </a:cxn>
                <a:cxn ang="0">
                  <a:pos x="997" y="85"/>
                </a:cxn>
                <a:cxn ang="0">
                  <a:pos x="1131" y="104"/>
                </a:cxn>
                <a:cxn ang="0">
                  <a:pos x="1156" y="200"/>
                </a:cxn>
                <a:cxn ang="0">
                  <a:pos x="1072" y="261"/>
                </a:cxn>
                <a:cxn ang="0">
                  <a:pos x="1068" y="342"/>
                </a:cxn>
                <a:cxn ang="0">
                  <a:pos x="1134" y="411"/>
                </a:cxn>
                <a:cxn ang="0">
                  <a:pos x="1263" y="508"/>
                </a:cxn>
                <a:cxn ang="0">
                  <a:pos x="1194" y="324"/>
                </a:cxn>
                <a:cxn ang="0">
                  <a:pos x="1207" y="276"/>
                </a:cxn>
                <a:cxn ang="0">
                  <a:pos x="1262" y="162"/>
                </a:cxn>
                <a:cxn ang="0">
                  <a:pos x="1191" y="34"/>
                </a:cxn>
                <a:cxn ang="0">
                  <a:pos x="997" y="5"/>
                </a:cxn>
                <a:cxn ang="0">
                  <a:pos x="784" y="93"/>
                </a:cxn>
                <a:cxn ang="0">
                  <a:pos x="14" y="548"/>
                </a:cxn>
                <a:cxn ang="0">
                  <a:pos x="246" y="563"/>
                </a:cxn>
                <a:cxn ang="0">
                  <a:pos x="365" y="425"/>
                </a:cxn>
                <a:cxn ang="0">
                  <a:pos x="309" y="290"/>
                </a:cxn>
                <a:cxn ang="0">
                  <a:pos x="146" y="208"/>
                </a:cxn>
                <a:cxn ang="0">
                  <a:pos x="115" y="138"/>
                </a:cxn>
                <a:cxn ang="0">
                  <a:pos x="173" y="87"/>
                </a:cxn>
                <a:cxn ang="0">
                  <a:pos x="318" y="110"/>
                </a:cxn>
                <a:cxn ang="0">
                  <a:pos x="165" y="3"/>
                </a:cxn>
                <a:cxn ang="0">
                  <a:pos x="18" y="112"/>
                </a:cxn>
                <a:cxn ang="0">
                  <a:pos x="50" y="259"/>
                </a:cxn>
                <a:cxn ang="0">
                  <a:pos x="216" y="348"/>
                </a:cxn>
                <a:cxn ang="0">
                  <a:pos x="261" y="416"/>
                </a:cxn>
                <a:cxn ang="0">
                  <a:pos x="212" y="484"/>
                </a:cxn>
                <a:cxn ang="0">
                  <a:pos x="51" y="470"/>
                </a:cxn>
              </a:cxnLst>
              <a:rect l="0" t="0" r="r" b="b"/>
              <a:pathLst>
                <a:path w="3341" h="576">
                  <a:moveTo>
                    <a:pt x="2976" y="541"/>
                  </a:moveTo>
                  <a:lnTo>
                    <a:pt x="2989" y="548"/>
                  </a:lnTo>
                  <a:lnTo>
                    <a:pt x="3004" y="554"/>
                  </a:lnTo>
                  <a:lnTo>
                    <a:pt x="3022" y="560"/>
                  </a:lnTo>
                  <a:lnTo>
                    <a:pt x="3041" y="566"/>
                  </a:lnTo>
                  <a:lnTo>
                    <a:pt x="3061" y="570"/>
                  </a:lnTo>
                  <a:lnTo>
                    <a:pt x="3083" y="573"/>
                  </a:lnTo>
                  <a:lnTo>
                    <a:pt x="3105" y="575"/>
                  </a:lnTo>
                  <a:lnTo>
                    <a:pt x="3128" y="576"/>
                  </a:lnTo>
                  <a:lnTo>
                    <a:pt x="3154" y="575"/>
                  </a:lnTo>
                  <a:lnTo>
                    <a:pt x="3179" y="573"/>
                  </a:lnTo>
                  <a:lnTo>
                    <a:pt x="3201" y="569"/>
                  </a:lnTo>
                  <a:lnTo>
                    <a:pt x="3222" y="563"/>
                  </a:lnTo>
                  <a:lnTo>
                    <a:pt x="3241" y="556"/>
                  </a:lnTo>
                  <a:lnTo>
                    <a:pt x="3258" y="547"/>
                  </a:lnTo>
                  <a:lnTo>
                    <a:pt x="3275" y="538"/>
                  </a:lnTo>
                  <a:lnTo>
                    <a:pt x="3289" y="527"/>
                  </a:lnTo>
                  <a:lnTo>
                    <a:pt x="3301" y="514"/>
                  </a:lnTo>
                  <a:lnTo>
                    <a:pt x="3311" y="501"/>
                  </a:lnTo>
                  <a:lnTo>
                    <a:pt x="3321" y="487"/>
                  </a:lnTo>
                  <a:lnTo>
                    <a:pt x="3328" y="473"/>
                  </a:lnTo>
                  <a:lnTo>
                    <a:pt x="3333" y="458"/>
                  </a:lnTo>
                  <a:lnTo>
                    <a:pt x="3337" y="441"/>
                  </a:lnTo>
                  <a:lnTo>
                    <a:pt x="3340" y="425"/>
                  </a:lnTo>
                  <a:lnTo>
                    <a:pt x="3341" y="409"/>
                  </a:lnTo>
                  <a:lnTo>
                    <a:pt x="3340" y="394"/>
                  </a:lnTo>
                  <a:lnTo>
                    <a:pt x="3338" y="380"/>
                  </a:lnTo>
                  <a:lnTo>
                    <a:pt x="3336" y="367"/>
                  </a:lnTo>
                  <a:lnTo>
                    <a:pt x="3332" y="354"/>
                  </a:lnTo>
                  <a:lnTo>
                    <a:pt x="3327" y="342"/>
                  </a:lnTo>
                  <a:lnTo>
                    <a:pt x="3321" y="331"/>
                  </a:lnTo>
                  <a:lnTo>
                    <a:pt x="3313" y="319"/>
                  </a:lnTo>
                  <a:lnTo>
                    <a:pt x="3305" y="309"/>
                  </a:lnTo>
                  <a:lnTo>
                    <a:pt x="3295" y="299"/>
                  </a:lnTo>
                  <a:lnTo>
                    <a:pt x="3285" y="290"/>
                  </a:lnTo>
                  <a:lnTo>
                    <a:pt x="3273" y="281"/>
                  </a:lnTo>
                  <a:lnTo>
                    <a:pt x="3260" y="273"/>
                  </a:lnTo>
                  <a:lnTo>
                    <a:pt x="3246" y="264"/>
                  </a:lnTo>
                  <a:lnTo>
                    <a:pt x="3231" y="257"/>
                  </a:lnTo>
                  <a:lnTo>
                    <a:pt x="3213" y="249"/>
                  </a:lnTo>
                  <a:lnTo>
                    <a:pt x="3196" y="242"/>
                  </a:lnTo>
                  <a:lnTo>
                    <a:pt x="3171" y="232"/>
                  </a:lnTo>
                  <a:lnTo>
                    <a:pt x="3148" y="222"/>
                  </a:lnTo>
                  <a:lnTo>
                    <a:pt x="3138" y="218"/>
                  </a:lnTo>
                  <a:lnTo>
                    <a:pt x="3130" y="213"/>
                  </a:lnTo>
                  <a:lnTo>
                    <a:pt x="3122" y="208"/>
                  </a:lnTo>
                  <a:lnTo>
                    <a:pt x="3114" y="202"/>
                  </a:lnTo>
                  <a:lnTo>
                    <a:pt x="3108" y="196"/>
                  </a:lnTo>
                  <a:lnTo>
                    <a:pt x="3103" y="191"/>
                  </a:lnTo>
                  <a:lnTo>
                    <a:pt x="3099" y="185"/>
                  </a:lnTo>
                  <a:lnTo>
                    <a:pt x="3095" y="179"/>
                  </a:lnTo>
                  <a:lnTo>
                    <a:pt x="3092" y="173"/>
                  </a:lnTo>
                  <a:lnTo>
                    <a:pt x="3090" y="166"/>
                  </a:lnTo>
                  <a:lnTo>
                    <a:pt x="3089" y="159"/>
                  </a:lnTo>
                  <a:lnTo>
                    <a:pt x="3089" y="151"/>
                  </a:lnTo>
                  <a:lnTo>
                    <a:pt x="3089" y="144"/>
                  </a:lnTo>
                  <a:lnTo>
                    <a:pt x="3090" y="138"/>
                  </a:lnTo>
                  <a:lnTo>
                    <a:pt x="3092" y="132"/>
                  </a:lnTo>
                  <a:lnTo>
                    <a:pt x="3094" y="126"/>
                  </a:lnTo>
                  <a:lnTo>
                    <a:pt x="3097" y="121"/>
                  </a:lnTo>
                  <a:lnTo>
                    <a:pt x="3101" y="115"/>
                  </a:lnTo>
                  <a:lnTo>
                    <a:pt x="3105" y="110"/>
                  </a:lnTo>
                  <a:lnTo>
                    <a:pt x="3110" y="105"/>
                  </a:lnTo>
                  <a:lnTo>
                    <a:pt x="3117" y="101"/>
                  </a:lnTo>
                  <a:lnTo>
                    <a:pt x="3124" y="96"/>
                  </a:lnTo>
                  <a:lnTo>
                    <a:pt x="3131" y="93"/>
                  </a:lnTo>
                  <a:lnTo>
                    <a:pt x="3140" y="90"/>
                  </a:lnTo>
                  <a:lnTo>
                    <a:pt x="3149" y="87"/>
                  </a:lnTo>
                  <a:lnTo>
                    <a:pt x="3159" y="86"/>
                  </a:lnTo>
                  <a:lnTo>
                    <a:pt x="3170" y="84"/>
                  </a:lnTo>
                  <a:lnTo>
                    <a:pt x="3182" y="84"/>
                  </a:lnTo>
                  <a:lnTo>
                    <a:pt x="3200" y="85"/>
                  </a:lnTo>
                  <a:lnTo>
                    <a:pt x="3219" y="87"/>
                  </a:lnTo>
                  <a:lnTo>
                    <a:pt x="3235" y="90"/>
                  </a:lnTo>
                  <a:lnTo>
                    <a:pt x="3250" y="93"/>
                  </a:lnTo>
                  <a:lnTo>
                    <a:pt x="3263" y="97"/>
                  </a:lnTo>
                  <a:lnTo>
                    <a:pt x="3275" y="102"/>
                  </a:lnTo>
                  <a:lnTo>
                    <a:pt x="3285" y="106"/>
                  </a:lnTo>
                  <a:lnTo>
                    <a:pt x="3294" y="110"/>
                  </a:lnTo>
                  <a:lnTo>
                    <a:pt x="3318" y="28"/>
                  </a:lnTo>
                  <a:lnTo>
                    <a:pt x="3306" y="23"/>
                  </a:lnTo>
                  <a:lnTo>
                    <a:pt x="3293" y="17"/>
                  </a:lnTo>
                  <a:lnTo>
                    <a:pt x="3279" y="12"/>
                  </a:lnTo>
                  <a:lnTo>
                    <a:pt x="3262" y="8"/>
                  </a:lnTo>
                  <a:lnTo>
                    <a:pt x="3245" y="5"/>
                  </a:lnTo>
                  <a:lnTo>
                    <a:pt x="3227" y="2"/>
                  </a:lnTo>
                  <a:lnTo>
                    <a:pt x="3205" y="0"/>
                  </a:lnTo>
                  <a:lnTo>
                    <a:pt x="3184" y="0"/>
                  </a:lnTo>
                  <a:lnTo>
                    <a:pt x="3161" y="1"/>
                  </a:lnTo>
                  <a:lnTo>
                    <a:pt x="3140" y="3"/>
                  </a:lnTo>
                  <a:lnTo>
                    <a:pt x="3121" y="7"/>
                  </a:lnTo>
                  <a:lnTo>
                    <a:pt x="3101" y="12"/>
                  </a:lnTo>
                  <a:lnTo>
                    <a:pt x="3084" y="18"/>
                  </a:lnTo>
                  <a:lnTo>
                    <a:pt x="3068" y="27"/>
                  </a:lnTo>
                  <a:lnTo>
                    <a:pt x="3052" y="36"/>
                  </a:lnTo>
                  <a:lnTo>
                    <a:pt x="3039" y="46"/>
                  </a:lnTo>
                  <a:lnTo>
                    <a:pt x="3027" y="57"/>
                  </a:lnTo>
                  <a:lnTo>
                    <a:pt x="3016" y="69"/>
                  </a:lnTo>
                  <a:lnTo>
                    <a:pt x="3006" y="82"/>
                  </a:lnTo>
                  <a:lnTo>
                    <a:pt x="2999" y="97"/>
                  </a:lnTo>
                  <a:lnTo>
                    <a:pt x="2993" y="112"/>
                  </a:lnTo>
                  <a:lnTo>
                    <a:pt x="2989" y="127"/>
                  </a:lnTo>
                  <a:lnTo>
                    <a:pt x="2986" y="143"/>
                  </a:lnTo>
                  <a:lnTo>
                    <a:pt x="2985" y="161"/>
                  </a:lnTo>
                  <a:lnTo>
                    <a:pt x="2986" y="175"/>
                  </a:lnTo>
                  <a:lnTo>
                    <a:pt x="2988" y="189"/>
                  </a:lnTo>
                  <a:lnTo>
                    <a:pt x="2991" y="202"/>
                  </a:lnTo>
                  <a:lnTo>
                    <a:pt x="2996" y="216"/>
                  </a:lnTo>
                  <a:lnTo>
                    <a:pt x="3001" y="227"/>
                  </a:lnTo>
                  <a:lnTo>
                    <a:pt x="3008" y="239"/>
                  </a:lnTo>
                  <a:lnTo>
                    <a:pt x="3017" y="249"/>
                  </a:lnTo>
                  <a:lnTo>
                    <a:pt x="3027" y="259"/>
                  </a:lnTo>
                  <a:lnTo>
                    <a:pt x="3037" y="270"/>
                  </a:lnTo>
                  <a:lnTo>
                    <a:pt x="3048" y="279"/>
                  </a:lnTo>
                  <a:lnTo>
                    <a:pt x="3060" y="287"/>
                  </a:lnTo>
                  <a:lnTo>
                    <a:pt x="3074" y="295"/>
                  </a:lnTo>
                  <a:lnTo>
                    <a:pt x="3089" y="303"/>
                  </a:lnTo>
                  <a:lnTo>
                    <a:pt x="3104" y="310"/>
                  </a:lnTo>
                  <a:lnTo>
                    <a:pt x="3120" y="316"/>
                  </a:lnTo>
                  <a:lnTo>
                    <a:pt x="3137" y="323"/>
                  </a:lnTo>
                  <a:lnTo>
                    <a:pt x="3161" y="333"/>
                  </a:lnTo>
                  <a:lnTo>
                    <a:pt x="3183" y="343"/>
                  </a:lnTo>
                  <a:lnTo>
                    <a:pt x="3191" y="348"/>
                  </a:lnTo>
                  <a:lnTo>
                    <a:pt x="3199" y="353"/>
                  </a:lnTo>
                  <a:lnTo>
                    <a:pt x="3207" y="358"/>
                  </a:lnTo>
                  <a:lnTo>
                    <a:pt x="3213" y="363"/>
                  </a:lnTo>
                  <a:lnTo>
                    <a:pt x="3219" y="369"/>
                  </a:lnTo>
                  <a:lnTo>
                    <a:pt x="3224" y="374"/>
                  </a:lnTo>
                  <a:lnTo>
                    <a:pt x="3228" y="380"/>
                  </a:lnTo>
                  <a:lnTo>
                    <a:pt x="3231" y="387"/>
                  </a:lnTo>
                  <a:lnTo>
                    <a:pt x="3233" y="394"/>
                  </a:lnTo>
                  <a:lnTo>
                    <a:pt x="3235" y="401"/>
                  </a:lnTo>
                  <a:lnTo>
                    <a:pt x="3236" y="408"/>
                  </a:lnTo>
                  <a:lnTo>
                    <a:pt x="3236" y="416"/>
                  </a:lnTo>
                  <a:lnTo>
                    <a:pt x="3236" y="424"/>
                  </a:lnTo>
                  <a:lnTo>
                    <a:pt x="3235" y="432"/>
                  </a:lnTo>
                  <a:lnTo>
                    <a:pt x="3233" y="440"/>
                  </a:lnTo>
                  <a:lnTo>
                    <a:pt x="3230" y="447"/>
                  </a:lnTo>
                  <a:lnTo>
                    <a:pt x="3226" y="454"/>
                  </a:lnTo>
                  <a:lnTo>
                    <a:pt x="3222" y="460"/>
                  </a:lnTo>
                  <a:lnTo>
                    <a:pt x="3215" y="466"/>
                  </a:lnTo>
                  <a:lnTo>
                    <a:pt x="3209" y="471"/>
                  </a:lnTo>
                  <a:lnTo>
                    <a:pt x="3203" y="476"/>
                  </a:lnTo>
                  <a:lnTo>
                    <a:pt x="3195" y="480"/>
                  </a:lnTo>
                  <a:lnTo>
                    <a:pt x="3187" y="484"/>
                  </a:lnTo>
                  <a:lnTo>
                    <a:pt x="3178" y="487"/>
                  </a:lnTo>
                  <a:lnTo>
                    <a:pt x="3169" y="489"/>
                  </a:lnTo>
                  <a:lnTo>
                    <a:pt x="3157" y="491"/>
                  </a:lnTo>
                  <a:lnTo>
                    <a:pt x="3146" y="492"/>
                  </a:lnTo>
                  <a:lnTo>
                    <a:pt x="3135" y="492"/>
                  </a:lnTo>
                  <a:lnTo>
                    <a:pt x="3114" y="491"/>
                  </a:lnTo>
                  <a:lnTo>
                    <a:pt x="3096" y="489"/>
                  </a:lnTo>
                  <a:lnTo>
                    <a:pt x="3078" y="486"/>
                  </a:lnTo>
                  <a:lnTo>
                    <a:pt x="3059" y="481"/>
                  </a:lnTo>
                  <a:lnTo>
                    <a:pt x="3042" y="476"/>
                  </a:lnTo>
                  <a:lnTo>
                    <a:pt x="3027" y="470"/>
                  </a:lnTo>
                  <a:lnTo>
                    <a:pt x="3012" y="464"/>
                  </a:lnTo>
                  <a:lnTo>
                    <a:pt x="2999" y="457"/>
                  </a:lnTo>
                  <a:lnTo>
                    <a:pt x="2976" y="541"/>
                  </a:lnTo>
                  <a:close/>
                  <a:moveTo>
                    <a:pt x="2886" y="236"/>
                  </a:moveTo>
                  <a:lnTo>
                    <a:pt x="2675" y="236"/>
                  </a:lnTo>
                  <a:lnTo>
                    <a:pt x="2675" y="93"/>
                  </a:lnTo>
                  <a:lnTo>
                    <a:pt x="2898" y="93"/>
                  </a:lnTo>
                  <a:lnTo>
                    <a:pt x="2898" y="8"/>
                  </a:lnTo>
                  <a:lnTo>
                    <a:pt x="2572" y="8"/>
                  </a:lnTo>
                  <a:lnTo>
                    <a:pt x="2572" y="567"/>
                  </a:lnTo>
                  <a:lnTo>
                    <a:pt x="2910" y="567"/>
                  </a:lnTo>
                  <a:lnTo>
                    <a:pt x="2910" y="484"/>
                  </a:lnTo>
                  <a:lnTo>
                    <a:pt x="2675" y="484"/>
                  </a:lnTo>
                  <a:lnTo>
                    <a:pt x="2675" y="320"/>
                  </a:lnTo>
                  <a:lnTo>
                    <a:pt x="2886" y="320"/>
                  </a:lnTo>
                  <a:lnTo>
                    <a:pt x="2886" y="236"/>
                  </a:lnTo>
                  <a:close/>
                  <a:moveTo>
                    <a:pt x="2469" y="471"/>
                  </a:moveTo>
                  <a:lnTo>
                    <a:pt x="2458" y="475"/>
                  </a:lnTo>
                  <a:lnTo>
                    <a:pt x="2445" y="479"/>
                  </a:lnTo>
                  <a:lnTo>
                    <a:pt x="2432" y="483"/>
                  </a:lnTo>
                  <a:lnTo>
                    <a:pt x="2418" y="485"/>
                  </a:lnTo>
                  <a:lnTo>
                    <a:pt x="2404" y="488"/>
                  </a:lnTo>
                  <a:lnTo>
                    <a:pt x="2388" y="490"/>
                  </a:lnTo>
                  <a:lnTo>
                    <a:pt x="2372" y="491"/>
                  </a:lnTo>
                  <a:lnTo>
                    <a:pt x="2357" y="491"/>
                  </a:lnTo>
                  <a:lnTo>
                    <a:pt x="2334" y="490"/>
                  </a:lnTo>
                  <a:lnTo>
                    <a:pt x="2313" y="487"/>
                  </a:lnTo>
                  <a:lnTo>
                    <a:pt x="2293" y="483"/>
                  </a:lnTo>
                  <a:lnTo>
                    <a:pt x="2274" y="477"/>
                  </a:lnTo>
                  <a:lnTo>
                    <a:pt x="2257" y="469"/>
                  </a:lnTo>
                  <a:lnTo>
                    <a:pt x="2240" y="460"/>
                  </a:lnTo>
                  <a:lnTo>
                    <a:pt x="2233" y="455"/>
                  </a:lnTo>
                  <a:lnTo>
                    <a:pt x="2226" y="449"/>
                  </a:lnTo>
                  <a:lnTo>
                    <a:pt x="2219" y="443"/>
                  </a:lnTo>
                  <a:lnTo>
                    <a:pt x="2213" y="436"/>
                  </a:lnTo>
                  <a:lnTo>
                    <a:pt x="2201" y="423"/>
                  </a:lnTo>
                  <a:lnTo>
                    <a:pt x="2190" y="408"/>
                  </a:lnTo>
                  <a:lnTo>
                    <a:pt x="2182" y="392"/>
                  </a:lnTo>
                  <a:lnTo>
                    <a:pt x="2174" y="373"/>
                  </a:lnTo>
                  <a:lnTo>
                    <a:pt x="2169" y="354"/>
                  </a:lnTo>
                  <a:lnTo>
                    <a:pt x="2165" y="334"/>
                  </a:lnTo>
                  <a:lnTo>
                    <a:pt x="2162" y="312"/>
                  </a:lnTo>
                  <a:lnTo>
                    <a:pt x="2162" y="290"/>
                  </a:lnTo>
                  <a:lnTo>
                    <a:pt x="2163" y="265"/>
                  </a:lnTo>
                  <a:lnTo>
                    <a:pt x="2165" y="242"/>
                  </a:lnTo>
                  <a:lnTo>
                    <a:pt x="2170" y="221"/>
                  </a:lnTo>
                  <a:lnTo>
                    <a:pt x="2176" y="201"/>
                  </a:lnTo>
                  <a:lnTo>
                    <a:pt x="2180" y="191"/>
                  </a:lnTo>
                  <a:lnTo>
                    <a:pt x="2184" y="182"/>
                  </a:lnTo>
                  <a:lnTo>
                    <a:pt x="2188" y="174"/>
                  </a:lnTo>
                  <a:lnTo>
                    <a:pt x="2193" y="166"/>
                  </a:lnTo>
                  <a:lnTo>
                    <a:pt x="2199" y="158"/>
                  </a:lnTo>
                  <a:lnTo>
                    <a:pt x="2205" y="151"/>
                  </a:lnTo>
                  <a:lnTo>
                    <a:pt x="2211" y="143"/>
                  </a:lnTo>
                  <a:lnTo>
                    <a:pt x="2217" y="136"/>
                  </a:lnTo>
                  <a:lnTo>
                    <a:pt x="2230" y="124"/>
                  </a:lnTo>
                  <a:lnTo>
                    <a:pt x="2245" y="114"/>
                  </a:lnTo>
                  <a:lnTo>
                    <a:pt x="2262" y="105"/>
                  </a:lnTo>
                  <a:lnTo>
                    <a:pt x="2279" y="98"/>
                  </a:lnTo>
                  <a:lnTo>
                    <a:pt x="2297" y="92"/>
                  </a:lnTo>
                  <a:lnTo>
                    <a:pt x="2317" y="88"/>
                  </a:lnTo>
                  <a:lnTo>
                    <a:pt x="2337" y="86"/>
                  </a:lnTo>
                  <a:lnTo>
                    <a:pt x="2358" y="85"/>
                  </a:lnTo>
                  <a:lnTo>
                    <a:pt x="2375" y="85"/>
                  </a:lnTo>
                  <a:lnTo>
                    <a:pt x="2391" y="86"/>
                  </a:lnTo>
                  <a:lnTo>
                    <a:pt x="2406" y="88"/>
                  </a:lnTo>
                  <a:lnTo>
                    <a:pt x="2420" y="91"/>
                  </a:lnTo>
                  <a:lnTo>
                    <a:pt x="2433" y="94"/>
                  </a:lnTo>
                  <a:lnTo>
                    <a:pt x="2445" y="98"/>
                  </a:lnTo>
                  <a:lnTo>
                    <a:pt x="2458" y="102"/>
                  </a:lnTo>
                  <a:lnTo>
                    <a:pt x="2468" y="106"/>
                  </a:lnTo>
                  <a:lnTo>
                    <a:pt x="2490" y="25"/>
                  </a:lnTo>
                  <a:lnTo>
                    <a:pt x="2481" y="20"/>
                  </a:lnTo>
                  <a:lnTo>
                    <a:pt x="2469" y="16"/>
                  </a:lnTo>
                  <a:lnTo>
                    <a:pt x="2456" y="12"/>
                  </a:lnTo>
                  <a:lnTo>
                    <a:pt x="2439" y="8"/>
                  </a:lnTo>
                  <a:lnTo>
                    <a:pt x="2421" y="5"/>
                  </a:lnTo>
                  <a:lnTo>
                    <a:pt x="2400" y="2"/>
                  </a:lnTo>
                  <a:lnTo>
                    <a:pt x="2378" y="1"/>
                  </a:lnTo>
                  <a:lnTo>
                    <a:pt x="2354" y="0"/>
                  </a:lnTo>
                  <a:lnTo>
                    <a:pt x="2338" y="0"/>
                  </a:lnTo>
                  <a:lnTo>
                    <a:pt x="2322" y="1"/>
                  </a:lnTo>
                  <a:lnTo>
                    <a:pt x="2307" y="3"/>
                  </a:lnTo>
                  <a:lnTo>
                    <a:pt x="2291" y="5"/>
                  </a:lnTo>
                  <a:lnTo>
                    <a:pt x="2277" y="8"/>
                  </a:lnTo>
                  <a:lnTo>
                    <a:pt x="2263" y="11"/>
                  </a:lnTo>
                  <a:lnTo>
                    <a:pt x="2249" y="15"/>
                  </a:lnTo>
                  <a:lnTo>
                    <a:pt x="2234" y="20"/>
                  </a:lnTo>
                  <a:lnTo>
                    <a:pt x="2221" y="26"/>
                  </a:lnTo>
                  <a:lnTo>
                    <a:pt x="2208" y="32"/>
                  </a:lnTo>
                  <a:lnTo>
                    <a:pt x="2195" y="38"/>
                  </a:lnTo>
                  <a:lnTo>
                    <a:pt x="2183" y="45"/>
                  </a:lnTo>
                  <a:lnTo>
                    <a:pt x="2172" y="52"/>
                  </a:lnTo>
                  <a:lnTo>
                    <a:pt x="2161" y="60"/>
                  </a:lnTo>
                  <a:lnTo>
                    <a:pt x="2150" y="69"/>
                  </a:lnTo>
                  <a:lnTo>
                    <a:pt x="2139" y="78"/>
                  </a:lnTo>
                  <a:lnTo>
                    <a:pt x="2129" y="89"/>
                  </a:lnTo>
                  <a:lnTo>
                    <a:pt x="2120" y="99"/>
                  </a:lnTo>
                  <a:lnTo>
                    <a:pt x="2112" y="110"/>
                  </a:lnTo>
                  <a:lnTo>
                    <a:pt x="2104" y="121"/>
                  </a:lnTo>
                  <a:lnTo>
                    <a:pt x="2096" y="132"/>
                  </a:lnTo>
                  <a:lnTo>
                    <a:pt x="2088" y="146"/>
                  </a:lnTo>
                  <a:lnTo>
                    <a:pt x="2082" y="158"/>
                  </a:lnTo>
                  <a:lnTo>
                    <a:pt x="2076" y="171"/>
                  </a:lnTo>
                  <a:lnTo>
                    <a:pt x="2071" y="185"/>
                  </a:lnTo>
                  <a:lnTo>
                    <a:pt x="2067" y="199"/>
                  </a:lnTo>
                  <a:lnTo>
                    <a:pt x="2063" y="215"/>
                  </a:lnTo>
                  <a:lnTo>
                    <a:pt x="2060" y="230"/>
                  </a:lnTo>
                  <a:lnTo>
                    <a:pt x="2057" y="245"/>
                  </a:lnTo>
                  <a:lnTo>
                    <a:pt x="2055" y="261"/>
                  </a:lnTo>
                  <a:lnTo>
                    <a:pt x="2054" y="278"/>
                  </a:lnTo>
                  <a:lnTo>
                    <a:pt x="2054" y="295"/>
                  </a:lnTo>
                  <a:lnTo>
                    <a:pt x="2054" y="311"/>
                  </a:lnTo>
                  <a:lnTo>
                    <a:pt x="2055" y="326"/>
                  </a:lnTo>
                  <a:lnTo>
                    <a:pt x="2057" y="342"/>
                  </a:lnTo>
                  <a:lnTo>
                    <a:pt x="2059" y="356"/>
                  </a:lnTo>
                  <a:lnTo>
                    <a:pt x="2061" y="370"/>
                  </a:lnTo>
                  <a:lnTo>
                    <a:pt x="2065" y="384"/>
                  </a:lnTo>
                  <a:lnTo>
                    <a:pt x="2069" y="398"/>
                  </a:lnTo>
                  <a:lnTo>
                    <a:pt x="2073" y="411"/>
                  </a:lnTo>
                  <a:lnTo>
                    <a:pt x="2078" y="423"/>
                  </a:lnTo>
                  <a:lnTo>
                    <a:pt x="2084" y="435"/>
                  </a:lnTo>
                  <a:lnTo>
                    <a:pt x="2090" y="447"/>
                  </a:lnTo>
                  <a:lnTo>
                    <a:pt x="2098" y="459"/>
                  </a:lnTo>
                  <a:lnTo>
                    <a:pt x="2105" y="470"/>
                  </a:lnTo>
                  <a:lnTo>
                    <a:pt x="2113" y="480"/>
                  </a:lnTo>
                  <a:lnTo>
                    <a:pt x="2121" y="490"/>
                  </a:lnTo>
                  <a:lnTo>
                    <a:pt x="2130" y="499"/>
                  </a:lnTo>
                  <a:lnTo>
                    <a:pt x="2139" y="508"/>
                  </a:lnTo>
                  <a:lnTo>
                    <a:pt x="2150" y="518"/>
                  </a:lnTo>
                  <a:lnTo>
                    <a:pt x="2160" y="525"/>
                  </a:lnTo>
                  <a:lnTo>
                    <a:pt x="2171" y="533"/>
                  </a:lnTo>
                  <a:lnTo>
                    <a:pt x="2182" y="539"/>
                  </a:lnTo>
                  <a:lnTo>
                    <a:pt x="2194" y="546"/>
                  </a:lnTo>
                  <a:lnTo>
                    <a:pt x="2207" y="551"/>
                  </a:lnTo>
                  <a:lnTo>
                    <a:pt x="2220" y="556"/>
                  </a:lnTo>
                  <a:lnTo>
                    <a:pt x="2233" y="561"/>
                  </a:lnTo>
                  <a:lnTo>
                    <a:pt x="2247" y="565"/>
                  </a:lnTo>
                  <a:lnTo>
                    <a:pt x="2262" y="568"/>
                  </a:lnTo>
                  <a:lnTo>
                    <a:pt x="2276" y="571"/>
                  </a:lnTo>
                  <a:lnTo>
                    <a:pt x="2291" y="573"/>
                  </a:lnTo>
                  <a:lnTo>
                    <a:pt x="2308" y="575"/>
                  </a:lnTo>
                  <a:lnTo>
                    <a:pt x="2323" y="576"/>
                  </a:lnTo>
                  <a:lnTo>
                    <a:pt x="2340" y="576"/>
                  </a:lnTo>
                  <a:lnTo>
                    <a:pt x="2365" y="576"/>
                  </a:lnTo>
                  <a:lnTo>
                    <a:pt x="2388" y="574"/>
                  </a:lnTo>
                  <a:lnTo>
                    <a:pt x="2410" y="571"/>
                  </a:lnTo>
                  <a:lnTo>
                    <a:pt x="2429" y="568"/>
                  </a:lnTo>
                  <a:lnTo>
                    <a:pt x="2446" y="564"/>
                  </a:lnTo>
                  <a:lnTo>
                    <a:pt x="2462" y="560"/>
                  </a:lnTo>
                  <a:lnTo>
                    <a:pt x="2475" y="556"/>
                  </a:lnTo>
                  <a:lnTo>
                    <a:pt x="2485" y="551"/>
                  </a:lnTo>
                  <a:lnTo>
                    <a:pt x="2469" y="471"/>
                  </a:lnTo>
                  <a:close/>
                  <a:moveTo>
                    <a:pt x="1863" y="8"/>
                  </a:moveTo>
                  <a:lnTo>
                    <a:pt x="1863" y="568"/>
                  </a:lnTo>
                  <a:lnTo>
                    <a:pt x="1965" y="568"/>
                  </a:lnTo>
                  <a:lnTo>
                    <a:pt x="1965" y="8"/>
                  </a:lnTo>
                  <a:lnTo>
                    <a:pt x="1863" y="8"/>
                  </a:lnTo>
                  <a:close/>
                  <a:moveTo>
                    <a:pt x="1609" y="568"/>
                  </a:moveTo>
                  <a:lnTo>
                    <a:pt x="1803" y="8"/>
                  </a:lnTo>
                  <a:lnTo>
                    <a:pt x="1694" y="8"/>
                  </a:lnTo>
                  <a:lnTo>
                    <a:pt x="1612" y="264"/>
                  </a:lnTo>
                  <a:lnTo>
                    <a:pt x="1604" y="290"/>
                  </a:lnTo>
                  <a:lnTo>
                    <a:pt x="1596" y="315"/>
                  </a:lnTo>
                  <a:lnTo>
                    <a:pt x="1588" y="341"/>
                  </a:lnTo>
                  <a:lnTo>
                    <a:pt x="1580" y="366"/>
                  </a:lnTo>
                  <a:lnTo>
                    <a:pt x="1573" y="392"/>
                  </a:lnTo>
                  <a:lnTo>
                    <a:pt x="1567" y="417"/>
                  </a:lnTo>
                  <a:lnTo>
                    <a:pt x="1560" y="441"/>
                  </a:lnTo>
                  <a:lnTo>
                    <a:pt x="1555" y="467"/>
                  </a:lnTo>
                  <a:lnTo>
                    <a:pt x="1553" y="467"/>
                  </a:lnTo>
                  <a:lnTo>
                    <a:pt x="1547" y="441"/>
                  </a:lnTo>
                  <a:lnTo>
                    <a:pt x="1541" y="416"/>
                  </a:lnTo>
                  <a:lnTo>
                    <a:pt x="1535" y="392"/>
                  </a:lnTo>
                  <a:lnTo>
                    <a:pt x="1528" y="366"/>
                  </a:lnTo>
                  <a:lnTo>
                    <a:pt x="1521" y="341"/>
                  </a:lnTo>
                  <a:lnTo>
                    <a:pt x="1513" y="315"/>
                  </a:lnTo>
                  <a:lnTo>
                    <a:pt x="1506" y="289"/>
                  </a:lnTo>
                  <a:lnTo>
                    <a:pt x="1498" y="263"/>
                  </a:lnTo>
                  <a:lnTo>
                    <a:pt x="1421" y="8"/>
                  </a:lnTo>
                  <a:lnTo>
                    <a:pt x="1309" y="8"/>
                  </a:lnTo>
                  <a:lnTo>
                    <a:pt x="1491" y="568"/>
                  </a:lnTo>
                  <a:lnTo>
                    <a:pt x="1609" y="568"/>
                  </a:lnTo>
                  <a:close/>
                  <a:moveTo>
                    <a:pt x="988" y="87"/>
                  </a:moveTo>
                  <a:lnTo>
                    <a:pt x="997" y="85"/>
                  </a:lnTo>
                  <a:lnTo>
                    <a:pt x="1011" y="82"/>
                  </a:lnTo>
                  <a:lnTo>
                    <a:pt x="1029" y="81"/>
                  </a:lnTo>
                  <a:lnTo>
                    <a:pt x="1051" y="81"/>
                  </a:lnTo>
                  <a:lnTo>
                    <a:pt x="1063" y="81"/>
                  </a:lnTo>
                  <a:lnTo>
                    <a:pt x="1074" y="82"/>
                  </a:lnTo>
                  <a:lnTo>
                    <a:pt x="1086" y="85"/>
                  </a:lnTo>
                  <a:lnTo>
                    <a:pt x="1096" y="87"/>
                  </a:lnTo>
                  <a:lnTo>
                    <a:pt x="1106" y="90"/>
                  </a:lnTo>
                  <a:lnTo>
                    <a:pt x="1115" y="94"/>
                  </a:lnTo>
                  <a:lnTo>
                    <a:pt x="1123" y="99"/>
                  </a:lnTo>
                  <a:lnTo>
                    <a:pt x="1131" y="104"/>
                  </a:lnTo>
                  <a:lnTo>
                    <a:pt x="1138" y="109"/>
                  </a:lnTo>
                  <a:lnTo>
                    <a:pt x="1143" y="116"/>
                  </a:lnTo>
                  <a:lnTo>
                    <a:pt x="1148" y="123"/>
                  </a:lnTo>
                  <a:lnTo>
                    <a:pt x="1153" y="131"/>
                  </a:lnTo>
                  <a:lnTo>
                    <a:pt x="1156" y="140"/>
                  </a:lnTo>
                  <a:lnTo>
                    <a:pt x="1158" y="150"/>
                  </a:lnTo>
                  <a:lnTo>
                    <a:pt x="1160" y="160"/>
                  </a:lnTo>
                  <a:lnTo>
                    <a:pt x="1160" y="171"/>
                  </a:lnTo>
                  <a:lnTo>
                    <a:pt x="1160" y="181"/>
                  </a:lnTo>
                  <a:lnTo>
                    <a:pt x="1158" y="191"/>
                  </a:lnTo>
                  <a:lnTo>
                    <a:pt x="1156" y="200"/>
                  </a:lnTo>
                  <a:lnTo>
                    <a:pt x="1153" y="209"/>
                  </a:lnTo>
                  <a:lnTo>
                    <a:pt x="1148" y="217"/>
                  </a:lnTo>
                  <a:lnTo>
                    <a:pt x="1143" y="225"/>
                  </a:lnTo>
                  <a:lnTo>
                    <a:pt x="1137" y="232"/>
                  </a:lnTo>
                  <a:lnTo>
                    <a:pt x="1131" y="238"/>
                  </a:lnTo>
                  <a:lnTo>
                    <a:pt x="1122" y="244"/>
                  </a:lnTo>
                  <a:lnTo>
                    <a:pt x="1114" y="248"/>
                  </a:lnTo>
                  <a:lnTo>
                    <a:pt x="1105" y="253"/>
                  </a:lnTo>
                  <a:lnTo>
                    <a:pt x="1095" y="256"/>
                  </a:lnTo>
                  <a:lnTo>
                    <a:pt x="1085" y="259"/>
                  </a:lnTo>
                  <a:lnTo>
                    <a:pt x="1072" y="261"/>
                  </a:lnTo>
                  <a:lnTo>
                    <a:pt x="1061" y="262"/>
                  </a:lnTo>
                  <a:lnTo>
                    <a:pt x="1048" y="263"/>
                  </a:lnTo>
                  <a:lnTo>
                    <a:pt x="988" y="263"/>
                  </a:lnTo>
                  <a:lnTo>
                    <a:pt x="988" y="87"/>
                  </a:lnTo>
                  <a:close/>
                  <a:moveTo>
                    <a:pt x="886" y="568"/>
                  </a:moveTo>
                  <a:lnTo>
                    <a:pt x="988" y="568"/>
                  </a:lnTo>
                  <a:lnTo>
                    <a:pt x="988" y="338"/>
                  </a:lnTo>
                  <a:lnTo>
                    <a:pt x="1039" y="338"/>
                  </a:lnTo>
                  <a:lnTo>
                    <a:pt x="1050" y="339"/>
                  </a:lnTo>
                  <a:lnTo>
                    <a:pt x="1059" y="340"/>
                  </a:lnTo>
                  <a:lnTo>
                    <a:pt x="1068" y="342"/>
                  </a:lnTo>
                  <a:lnTo>
                    <a:pt x="1078" y="344"/>
                  </a:lnTo>
                  <a:lnTo>
                    <a:pt x="1085" y="347"/>
                  </a:lnTo>
                  <a:lnTo>
                    <a:pt x="1092" y="351"/>
                  </a:lnTo>
                  <a:lnTo>
                    <a:pt x="1099" y="355"/>
                  </a:lnTo>
                  <a:lnTo>
                    <a:pt x="1105" y="360"/>
                  </a:lnTo>
                  <a:lnTo>
                    <a:pt x="1111" y="366"/>
                  </a:lnTo>
                  <a:lnTo>
                    <a:pt x="1116" y="373"/>
                  </a:lnTo>
                  <a:lnTo>
                    <a:pt x="1121" y="381"/>
                  </a:lnTo>
                  <a:lnTo>
                    <a:pt x="1125" y="390"/>
                  </a:lnTo>
                  <a:lnTo>
                    <a:pt x="1130" y="400"/>
                  </a:lnTo>
                  <a:lnTo>
                    <a:pt x="1134" y="411"/>
                  </a:lnTo>
                  <a:lnTo>
                    <a:pt x="1137" y="423"/>
                  </a:lnTo>
                  <a:lnTo>
                    <a:pt x="1140" y="436"/>
                  </a:lnTo>
                  <a:lnTo>
                    <a:pt x="1151" y="484"/>
                  </a:lnTo>
                  <a:lnTo>
                    <a:pt x="1161" y="522"/>
                  </a:lnTo>
                  <a:lnTo>
                    <a:pt x="1170" y="550"/>
                  </a:lnTo>
                  <a:lnTo>
                    <a:pt x="1178" y="568"/>
                  </a:lnTo>
                  <a:lnTo>
                    <a:pt x="1283" y="568"/>
                  </a:lnTo>
                  <a:lnTo>
                    <a:pt x="1278" y="558"/>
                  </a:lnTo>
                  <a:lnTo>
                    <a:pt x="1273" y="544"/>
                  </a:lnTo>
                  <a:lnTo>
                    <a:pt x="1268" y="528"/>
                  </a:lnTo>
                  <a:lnTo>
                    <a:pt x="1263" y="508"/>
                  </a:lnTo>
                  <a:lnTo>
                    <a:pt x="1258" y="486"/>
                  </a:lnTo>
                  <a:lnTo>
                    <a:pt x="1252" y="463"/>
                  </a:lnTo>
                  <a:lnTo>
                    <a:pt x="1245" y="438"/>
                  </a:lnTo>
                  <a:lnTo>
                    <a:pt x="1239" y="412"/>
                  </a:lnTo>
                  <a:lnTo>
                    <a:pt x="1233" y="393"/>
                  </a:lnTo>
                  <a:lnTo>
                    <a:pt x="1226" y="374"/>
                  </a:lnTo>
                  <a:lnTo>
                    <a:pt x="1218" y="358"/>
                  </a:lnTo>
                  <a:lnTo>
                    <a:pt x="1209" y="344"/>
                  </a:lnTo>
                  <a:lnTo>
                    <a:pt x="1205" y="337"/>
                  </a:lnTo>
                  <a:lnTo>
                    <a:pt x="1200" y="331"/>
                  </a:lnTo>
                  <a:lnTo>
                    <a:pt x="1194" y="324"/>
                  </a:lnTo>
                  <a:lnTo>
                    <a:pt x="1188" y="319"/>
                  </a:lnTo>
                  <a:lnTo>
                    <a:pt x="1182" y="315"/>
                  </a:lnTo>
                  <a:lnTo>
                    <a:pt x="1175" y="310"/>
                  </a:lnTo>
                  <a:lnTo>
                    <a:pt x="1168" y="307"/>
                  </a:lnTo>
                  <a:lnTo>
                    <a:pt x="1160" y="304"/>
                  </a:lnTo>
                  <a:lnTo>
                    <a:pt x="1160" y="301"/>
                  </a:lnTo>
                  <a:lnTo>
                    <a:pt x="1170" y="298"/>
                  </a:lnTo>
                  <a:lnTo>
                    <a:pt x="1181" y="293"/>
                  </a:lnTo>
                  <a:lnTo>
                    <a:pt x="1190" y="288"/>
                  </a:lnTo>
                  <a:lnTo>
                    <a:pt x="1199" y="282"/>
                  </a:lnTo>
                  <a:lnTo>
                    <a:pt x="1207" y="276"/>
                  </a:lnTo>
                  <a:lnTo>
                    <a:pt x="1216" y="269"/>
                  </a:lnTo>
                  <a:lnTo>
                    <a:pt x="1224" y="260"/>
                  </a:lnTo>
                  <a:lnTo>
                    <a:pt x="1232" y="251"/>
                  </a:lnTo>
                  <a:lnTo>
                    <a:pt x="1238" y="242"/>
                  </a:lnTo>
                  <a:lnTo>
                    <a:pt x="1244" y="233"/>
                  </a:lnTo>
                  <a:lnTo>
                    <a:pt x="1250" y="222"/>
                  </a:lnTo>
                  <a:lnTo>
                    <a:pt x="1254" y="212"/>
                  </a:lnTo>
                  <a:lnTo>
                    <a:pt x="1257" y="199"/>
                  </a:lnTo>
                  <a:lnTo>
                    <a:pt x="1260" y="187"/>
                  </a:lnTo>
                  <a:lnTo>
                    <a:pt x="1262" y="175"/>
                  </a:lnTo>
                  <a:lnTo>
                    <a:pt x="1262" y="162"/>
                  </a:lnTo>
                  <a:lnTo>
                    <a:pt x="1261" y="144"/>
                  </a:lnTo>
                  <a:lnTo>
                    <a:pt x="1259" y="127"/>
                  </a:lnTo>
                  <a:lnTo>
                    <a:pt x="1255" y="112"/>
                  </a:lnTo>
                  <a:lnTo>
                    <a:pt x="1250" y="97"/>
                  </a:lnTo>
                  <a:lnTo>
                    <a:pt x="1243" y="84"/>
                  </a:lnTo>
                  <a:lnTo>
                    <a:pt x="1235" y="71"/>
                  </a:lnTo>
                  <a:lnTo>
                    <a:pt x="1225" y="60"/>
                  </a:lnTo>
                  <a:lnTo>
                    <a:pt x="1214" y="49"/>
                  </a:lnTo>
                  <a:lnTo>
                    <a:pt x="1207" y="44"/>
                  </a:lnTo>
                  <a:lnTo>
                    <a:pt x="1199" y="39"/>
                  </a:lnTo>
                  <a:lnTo>
                    <a:pt x="1191" y="34"/>
                  </a:lnTo>
                  <a:lnTo>
                    <a:pt x="1183" y="29"/>
                  </a:lnTo>
                  <a:lnTo>
                    <a:pt x="1173" y="25"/>
                  </a:lnTo>
                  <a:lnTo>
                    <a:pt x="1164" y="22"/>
                  </a:lnTo>
                  <a:lnTo>
                    <a:pt x="1154" y="18"/>
                  </a:lnTo>
                  <a:lnTo>
                    <a:pt x="1144" y="15"/>
                  </a:lnTo>
                  <a:lnTo>
                    <a:pt x="1121" y="10"/>
                  </a:lnTo>
                  <a:lnTo>
                    <a:pt x="1097" y="7"/>
                  </a:lnTo>
                  <a:lnTo>
                    <a:pt x="1070" y="5"/>
                  </a:lnTo>
                  <a:lnTo>
                    <a:pt x="1041" y="4"/>
                  </a:lnTo>
                  <a:lnTo>
                    <a:pt x="1019" y="4"/>
                  </a:lnTo>
                  <a:lnTo>
                    <a:pt x="997" y="5"/>
                  </a:lnTo>
                  <a:lnTo>
                    <a:pt x="976" y="6"/>
                  </a:lnTo>
                  <a:lnTo>
                    <a:pt x="956" y="7"/>
                  </a:lnTo>
                  <a:lnTo>
                    <a:pt x="937" y="9"/>
                  </a:lnTo>
                  <a:lnTo>
                    <a:pt x="918" y="11"/>
                  </a:lnTo>
                  <a:lnTo>
                    <a:pt x="901" y="13"/>
                  </a:lnTo>
                  <a:lnTo>
                    <a:pt x="886" y="16"/>
                  </a:lnTo>
                  <a:lnTo>
                    <a:pt x="886" y="568"/>
                  </a:lnTo>
                  <a:close/>
                  <a:moveTo>
                    <a:pt x="771" y="236"/>
                  </a:moveTo>
                  <a:lnTo>
                    <a:pt x="559" y="236"/>
                  </a:lnTo>
                  <a:lnTo>
                    <a:pt x="559" y="93"/>
                  </a:lnTo>
                  <a:lnTo>
                    <a:pt x="784" y="93"/>
                  </a:lnTo>
                  <a:lnTo>
                    <a:pt x="784" y="8"/>
                  </a:lnTo>
                  <a:lnTo>
                    <a:pt x="457" y="8"/>
                  </a:lnTo>
                  <a:lnTo>
                    <a:pt x="457" y="567"/>
                  </a:lnTo>
                  <a:lnTo>
                    <a:pt x="796" y="567"/>
                  </a:lnTo>
                  <a:lnTo>
                    <a:pt x="796" y="484"/>
                  </a:lnTo>
                  <a:lnTo>
                    <a:pt x="559" y="484"/>
                  </a:lnTo>
                  <a:lnTo>
                    <a:pt x="559" y="320"/>
                  </a:lnTo>
                  <a:lnTo>
                    <a:pt x="771" y="320"/>
                  </a:lnTo>
                  <a:lnTo>
                    <a:pt x="771" y="236"/>
                  </a:lnTo>
                  <a:close/>
                  <a:moveTo>
                    <a:pt x="0" y="541"/>
                  </a:moveTo>
                  <a:lnTo>
                    <a:pt x="14" y="548"/>
                  </a:lnTo>
                  <a:lnTo>
                    <a:pt x="29" y="554"/>
                  </a:lnTo>
                  <a:lnTo>
                    <a:pt x="46" y="560"/>
                  </a:lnTo>
                  <a:lnTo>
                    <a:pt x="66" y="566"/>
                  </a:lnTo>
                  <a:lnTo>
                    <a:pt x="86" y="570"/>
                  </a:lnTo>
                  <a:lnTo>
                    <a:pt x="108" y="573"/>
                  </a:lnTo>
                  <a:lnTo>
                    <a:pt x="130" y="575"/>
                  </a:lnTo>
                  <a:lnTo>
                    <a:pt x="152" y="576"/>
                  </a:lnTo>
                  <a:lnTo>
                    <a:pt x="178" y="575"/>
                  </a:lnTo>
                  <a:lnTo>
                    <a:pt x="202" y="573"/>
                  </a:lnTo>
                  <a:lnTo>
                    <a:pt x="226" y="569"/>
                  </a:lnTo>
                  <a:lnTo>
                    <a:pt x="246" y="563"/>
                  </a:lnTo>
                  <a:lnTo>
                    <a:pt x="266" y="556"/>
                  </a:lnTo>
                  <a:lnTo>
                    <a:pt x="283" y="547"/>
                  </a:lnTo>
                  <a:lnTo>
                    <a:pt x="299" y="538"/>
                  </a:lnTo>
                  <a:lnTo>
                    <a:pt x="313" y="527"/>
                  </a:lnTo>
                  <a:lnTo>
                    <a:pt x="325" y="514"/>
                  </a:lnTo>
                  <a:lnTo>
                    <a:pt x="336" y="501"/>
                  </a:lnTo>
                  <a:lnTo>
                    <a:pt x="345" y="487"/>
                  </a:lnTo>
                  <a:lnTo>
                    <a:pt x="352" y="473"/>
                  </a:lnTo>
                  <a:lnTo>
                    <a:pt x="357" y="458"/>
                  </a:lnTo>
                  <a:lnTo>
                    <a:pt x="362" y="441"/>
                  </a:lnTo>
                  <a:lnTo>
                    <a:pt x="365" y="425"/>
                  </a:lnTo>
                  <a:lnTo>
                    <a:pt x="365" y="409"/>
                  </a:lnTo>
                  <a:lnTo>
                    <a:pt x="365" y="394"/>
                  </a:lnTo>
                  <a:lnTo>
                    <a:pt x="363" y="380"/>
                  </a:lnTo>
                  <a:lnTo>
                    <a:pt x="359" y="367"/>
                  </a:lnTo>
                  <a:lnTo>
                    <a:pt x="356" y="354"/>
                  </a:lnTo>
                  <a:lnTo>
                    <a:pt x="351" y="342"/>
                  </a:lnTo>
                  <a:lnTo>
                    <a:pt x="345" y="331"/>
                  </a:lnTo>
                  <a:lnTo>
                    <a:pt x="338" y="319"/>
                  </a:lnTo>
                  <a:lnTo>
                    <a:pt x="329" y="309"/>
                  </a:lnTo>
                  <a:lnTo>
                    <a:pt x="320" y="299"/>
                  </a:lnTo>
                  <a:lnTo>
                    <a:pt x="309" y="290"/>
                  </a:lnTo>
                  <a:lnTo>
                    <a:pt x="297" y="281"/>
                  </a:lnTo>
                  <a:lnTo>
                    <a:pt x="284" y="273"/>
                  </a:lnTo>
                  <a:lnTo>
                    <a:pt x="270" y="264"/>
                  </a:lnTo>
                  <a:lnTo>
                    <a:pt x="254" y="257"/>
                  </a:lnTo>
                  <a:lnTo>
                    <a:pt x="238" y="249"/>
                  </a:lnTo>
                  <a:lnTo>
                    <a:pt x="221" y="242"/>
                  </a:lnTo>
                  <a:lnTo>
                    <a:pt x="194" y="232"/>
                  </a:lnTo>
                  <a:lnTo>
                    <a:pt x="172" y="222"/>
                  </a:lnTo>
                  <a:lnTo>
                    <a:pt x="163" y="218"/>
                  </a:lnTo>
                  <a:lnTo>
                    <a:pt x="153" y="213"/>
                  </a:lnTo>
                  <a:lnTo>
                    <a:pt x="146" y="208"/>
                  </a:lnTo>
                  <a:lnTo>
                    <a:pt x="139" y="202"/>
                  </a:lnTo>
                  <a:lnTo>
                    <a:pt x="133" y="196"/>
                  </a:lnTo>
                  <a:lnTo>
                    <a:pt x="128" y="191"/>
                  </a:lnTo>
                  <a:lnTo>
                    <a:pt x="123" y="185"/>
                  </a:lnTo>
                  <a:lnTo>
                    <a:pt x="120" y="179"/>
                  </a:lnTo>
                  <a:lnTo>
                    <a:pt x="117" y="173"/>
                  </a:lnTo>
                  <a:lnTo>
                    <a:pt x="115" y="166"/>
                  </a:lnTo>
                  <a:lnTo>
                    <a:pt x="114" y="159"/>
                  </a:lnTo>
                  <a:lnTo>
                    <a:pt x="114" y="151"/>
                  </a:lnTo>
                  <a:lnTo>
                    <a:pt x="114" y="144"/>
                  </a:lnTo>
                  <a:lnTo>
                    <a:pt x="115" y="138"/>
                  </a:lnTo>
                  <a:lnTo>
                    <a:pt x="117" y="132"/>
                  </a:lnTo>
                  <a:lnTo>
                    <a:pt x="119" y="126"/>
                  </a:lnTo>
                  <a:lnTo>
                    <a:pt x="122" y="121"/>
                  </a:lnTo>
                  <a:lnTo>
                    <a:pt x="126" y="115"/>
                  </a:lnTo>
                  <a:lnTo>
                    <a:pt x="130" y="110"/>
                  </a:lnTo>
                  <a:lnTo>
                    <a:pt x="135" y="105"/>
                  </a:lnTo>
                  <a:lnTo>
                    <a:pt x="141" y="101"/>
                  </a:lnTo>
                  <a:lnTo>
                    <a:pt x="148" y="96"/>
                  </a:lnTo>
                  <a:lnTo>
                    <a:pt x="155" y="93"/>
                  </a:lnTo>
                  <a:lnTo>
                    <a:pt x="164" y="90"/>
                  </a:lnTo>
                  <a:lnTo>
                    <a:pt x="173" y="87"/>
                  </a:lnTo>
                  <a:lnTo>
                    <a:pt x="183" y="86"/>
                  </a:lnTo>
                  <a:lnTo>
                    <a:pt x="194" y="84"/>
                  </a:lnTo>
                  <a:lnTo>
                    <a:pt x="206" y="84"/>
                  </a:lnTo>
                  <a:lnTo>
                    <a:pt x="225" y="85"/>
                  </a:lnTo>
                  <a:lnTo>
                    <a:pt x="243" y="87"/>
                  </a:lnTo>
                  <a:lnTo>
                    <a:pt x="260" y="90"/>
                  </a:lnTo>
                  <a:lnTo>
                    <a:pt x="274" y="93"/>
                  </a:lnTo>
                  <a:lnTo>
                    <a:pt x="288" y="97"/>
                  </a:lnTo>
                  <a:lnTo>
                    <a:pt x="299" y="102"/>
                  </a:lnTo>
                  <a:lnTo>
                    <a:pt x="309" y="106"/>
                  </a:lnTo>
                  <a:lnTo>
                    <a:pt x="318" y="110"/>
                  </a:lnTo>
                  <a:lnTo>
                    <a:pt x="342" y="28"/>
                  </a:lnTo>
                  <a:lnTo>
                    <a:pt x="331" y="23"/>
                  </a:lnTo>
                  <a:lnTo>
                    <a:pt x="318" y="17"/>
                  </a:lnTo>
                  <a:lnTo>
                    <a:pt x="303" y="12"/>
                  </a:lnTo>
                  <a:lnTo>
                    <a:pt x="287" y="8"/>
                  </a:lnTo>
                  <a:lnTo>
                    <a:pt x="270" y="5"/>
                  </a:lnTo>
                  <a:lnTo>
                    <a:pt x="250" y="2"/>
                  </a:lnTo>
                  <a:lnTo>
                    <a:pt x="230" y="0"/>
                  </a:lnTo>
                  <a:lnTo>
                    <a:pt x="209" y="0"/>
                  </a:lnTo>
                  <a:lnTo>
                    <a:pt x="186" y="1"/>
                  </a:lnTo>
                  <a:lnTo>
                    <a:pt x="165" y="3"/>
                  </a:lnTo>
                  <a:lnTo>
                    <a:pt x="144" y="7"/>
                  </a:lnTo>
                  <a:lnTo>
                    <a:pt x="126" y="12"/>
                  </a:lnTo>
                  <a:lnTo>
                    <a:pt x="109" y="18"/>
                  </a:lnTo>
                  <a:lnTo>
                    <a:pt x="92" y="27"/>
                  </a:lnTo>
                  <a:lnTo>
                    <a:pt x="77" y="36"/>
                  </a:lnTo>
                  <a:lnTo>
                    <a:pt x="64" y="46"/>
                  </a:lnTo>
                  <a:lnTo>
                    <a:pt x="51" y="57"/>
                  </a:lnTo>
                  <a:lnTo>
                    <a:pt x="40" y="69"/>
                  </a:lnTo>
                  <a:lnTo>
                    <a:pt x="31" y="82"/>
                  </a:lnTo>
                  <a:lnTo>
                    <a:pt x="24" y="97"/>
                  </a:lnTo>
                  <a:lnTo>
                    <a:pt x="18" y="112"/>
                  </a:lnTo>
                  <a:lnTo>
                    <a:pt x="13" y="127"/>
                  </a:lnTo>
                  <a:lnTo>
                    <a:pt x="11" y="143"/>
                  </a:lnTo>
                  <a:lnTo>
                    <a:pt x="10" y="161"/>
                  </a:lnTo>
                  <a:lnTo>
                    <a:pt x="11" y="175"/>
                  </a:lnTo>
                  <a:lnTo>
                    <a:pt x="13" y="189"/>
                  </a:lnTo>
                  <a:lnTo>
                    <a:pt x="16" y="202"/>
                  </a:lnTo>
                  <a:lnTo>
                    <a:pt x="20" y="216"/>
                  </a:lnTo>
                  <a:lnTo>
                    <a:pt x="26" y="227"/>
                  </a:lnTo>
                  <a:lnTo>
                    <a:pt x="33" y="239"/>
                  </a:lnTo>
                  <a:lnTo>
                    <a:pt x="41" y="249"/>
                  </a:lnTo>
                  <a:lnTo>
                    <a:pt x="50" y="259"/>
                  </a:lnTo>
                  <a:lnTo>
                    <a:pt x="62" y="270"/>
                  </a:lnTo>
                  <a:lnTo>
                    <a:pt x="73" y="279"/>
                  </a:lnTo>
                  <a:lnTo>
                    <a:pt x="85" y="287"/>
                  </a:lnTo>
                  <a:lnTo>
                    <a:pt x="98" y="295"/>
                  </a:lnTo>
                  <a:lnTo>
                    <a:pt x="113" y="303"/>
                  </a:lnTo>
                  <a:lnTo>
                    <a:pt x="128" y="310"/>
                  </a:lnTo>
                  <a:lnTo>
                    <a:pt x="144" y="316"/>
                  </a:lnTo>
                  <a:lnTo>
                    <a:pt x="162" y="323"/>
                  </a:lnTo>
                  <a:lnTo>
                    <a:pt x="186" y="333"/>
                  </a:lnTo>
                  <a:lnTo>
                    <a:pt x="206" y="343"/>
                  </a:lnTo>
                  <a:lnTo>
                    <a:pt x="216" y="348"/>
                  </a:lnTo>
                  <a:lnTo>
                    <a:pt x="224" y="353"/>
                  </a:lnTo>
                  <a:lnTo>
                    <a:pt x="231" y="358"/>
                  </a:lnTo>
                  <a:lnTo>
                    <a:pt x="238" y="363"/>
                  </a:lnTo>
                  <a:lnTo>
                    <a:pt x="243" y="369"/>
                  </a:lnTo>
                  <a:lnTo>
                    <a:pt x="248" y="374"/>
                  </a:lnTo>
                  <a:lnTo>
                    <a:pt x="252" y="380"/>
                  </a:lnTo>
                  <a:lnTo>
                    <a:pt x="255" y="387"/>
                  </a:lnTo>
                  <a:lnTo>
                    <a:pt x="257" y="394"/>
                  </a:lnTo>
                  <a:lnTo>
                    <a:pt x="260" y="401"/>
                  </a:lnTo>
                  <a:lnTo>
                    <a:pt x="261" y="408"/>
                  </a:lnTo>
                  <a:lnTo>
                    <a:pt x="261" y="416"/>
                  </a:lnTo>
                  <a:lnTo>
                    <a:pt x="261" y="424"/>
                  </a:lnTo>
                  <a:lnTo>
                    <a:pt x="260" y="432"/>
                  </a:lnTo>
                  <a:lnTo>
                    <a:pt x="257" y="440"/>
                  </a:lnTo>
                  <a:lnTo>
                    <a:pt x="254" y="447"/>
                  </a:lnTo>
                  <a:lnTo>
                    <a:pt x="250" y="454"/>
                  </a:lnTo>
                  <a:lnTo>
                    <a:pt x="246" y="460"/>
                  </a:lnTo>
                  <a:lnTo>
                    <a:pt x="240" y="466"/>
                  </a:lnTo>
                  <a:lnTo>
                    <a:pt x="234" y="471"/>
                  </a:lnTo>
                  <a:lnTo>
                    <a:pt x="228" y="476"/>
                  </a:lnTo>
                  <a:lnTo>
                    <a:pt x="220" y="480"/>
                  </a:lnTo>
                  <a:lnTo>
                    <a:pt x="212" y="484"/>
                  </a:lnTo>
                  <a:lnTo>
                    <a:pt x="202" y="487"/>
                  </a:lnTo>
                  <a:lnTo>
                    <a:pt x="192" y="489"/>
                  </a:lnTo>
                  <a:lnTo>
                    <a:pt x="182" y="491"/>
                  </a:lnTo>
                  <a:lnTo>
                    <a:pt x="171" y="492"/>
                  </a:lnTo>
                  <a:lnTo>
                    <a:pt x="159" y="492"/>
                  </a:lnTo>
                  <a:lnTo>
                    <a:pt x="139" y="491"/>
                  </a:lnTo>
                  <a:lnTo>
                    <a:pt x="120" y="489"/>
                  </a:lnTo>
                  <a:lnTo>
                    <a:pt x="101" y="486"/>
                  </a:lnTo>
                  <a:lnTo>
                    <a:pt x="84" y="481"/>
                  </a:lnTo>
                  <a:lnTo>
                    <a:pt x="67" y="476"/>
                  </a:lnTo>
                  <a:lnTo>
                    <a:pt x="51" y="470"/>
                  </a:lnTo>
                  <a:lnTo>
                    <a:pt x="36" y="464"/>
                  </a:lnTo>
                  <a:lnTo>
                    <a:pt x="23" y="457"/>
                  </a:lnTo>
                  <a:lnTo>
                    <a:pt x="0" y="54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6"/>
            <p:cNvSpPr>
              <a:spLocks noEditPoints="1"/>
            </p:cNvSpPr>
            <p:nvPr userDrawn="1"/>
          </p:nvSpPr>
          <p:spPr bwMode="auto">
            <a:xfrm>
              <a:off x="525" y="4049"/>
              <a:ext cx="533" cy="58"/>
            </a:xfrm>
            <a:custGeom>
              <a:avLst/>
              <a:gdLst/>
              <a:ahLst/>
              <a:cxnLst>
                <a:cxn ang="0">
                  <a:pos x="5051" y="153"/>
                </a:cxn>
                <a:cxn ang="0">
                  <a:pos x="4701" y="491"/>
                </a:cxn>
                <a:cxn ang="0">
                  <a:pos x="4518" y="373"/>
                </a:cxn>
                <a:cxn ang="0">
                  <a:pos x="4549" y="151"/>
                </a:cxn>
                <a:cxn ang="0">
                  <a:pos x="4764" y="91"/>
                </a:cxn>
                <a:cxn ang="0">
                  <a:pos x="4682" y="0"/>
                </a:cxn>
                <a:cxn ang="0">
                  <a:pos x="4494" y="69"/>
                </a:cxn>
                <a:cxn ang="0">
                  <a:pos x="4401" y="245"/>
                </a:cxn>
                <a:cxn ang="0">
                  <a:pos x="4435" y="447"/>
                </a:cxn>
                <a:cxn ang="0">
                  <a:pos x="4578" y="561"/>
                </a:cxn>
                <a:cxn ang="0">
                  <a:pos x="4819" y="556"/>
                </a:cxn>
                <a:cxn ang="0">
                  <a:pos x="3967" y="153"/>
                </a:cxn>
                <a:cxn ang="0">
                  <a:pos x="4215" y="265"/>
                </a:cxn>
                <a:cxn ang="0">
                  <a:pos x="4140" y="272"/>
                </a:cxn>
                <a:cxn ang="0">
                  <a:pos x="3549" y="141"/>
                </a:cxn>
                <a:cxn ang="0">
                  <a:pos x="3066" y="568"/>
                </a:cxn>
                <a:cxn ang="0">
                  <a:pos x="2629" y="8"/>
                </a:cxn>
                <a:cxn ang="0">
                  <a:pos x="2103" y="475"/>
                </a:cxn>
                <a:cxn ang="0">
                  <a:pos x="2211" y="566"/>
                </a:cxn>
                <a:cxn ang="0">
                  <a:pos x="2410" y="549"/>
                </a:cxn>
                <a:cxn ang="0">
                  <a:pos x="2501" y="428"/>
                </a:cxn>
                <a:cxn ang="0">
                  <a:pos x="2403" y="406"/>
                </a:cxn>
                <a:cxn ang="0">
                  <a:pos x="2267" y="492"/>
                </a:cxn>
                <a:cxn ang="0">
                  <a:pos x="2177" y="335"/>
                </a:cxn>
                <a:cxn ang="0">
                  <a:pos x="1844" y="569"/>
                </a:cxn>
                <a:cxn ang="0">
                  <a:pos x="1983" y="394"/>
                </a:cxn>
                <a:cxn ang="0">
                  <a:pos x="1857" y="249"/>
                </a:cxn>
                <a:cxn ang="0">
                  <a:pos x="1732" y="159"/>
                </a:cxn>
                <a:cxn ang="0">
                  <a:pos x="1792" y="87"/>
                </a:cxn>
                <a:cxn ang="0">
                  <a:pos x="1936" y="17"/>
                </a:cxn>
                <a:cxn ang="0">
                  <a:pos x="1682" y="46"/>
                </a:cxn>
                <a:cxn ang="0">
                  <a:pos x="1651" y="239"/>
                </a:cxn>
                <a:cxn ang="0">
                  <a:pos x="1843" y="353"/>
                </a:cxn>
                <a:cxn ang="0">
                  <a:pos x="1872" y="447"/>
                </a:cxn>
                <a:cxn ang="0">
                  <a:pos x="1739" y="489"/>
                </a:cxn>
                <a:cxn ang="0">
                  <a:pos x="1174" y="213"/>
                </a:cxn>
                <a:cxn ang="0">
                  <a:pos x="1526" y="568"/>
                </a:cxn>
                <a:cxn ang="0">
                  <a:pos x="1418" y="389"/>
                </a:cxn>
                <a:cxn ang="0">
                  <a:pos x="702" y="493"/>
                </a:cxn>
                <a:cxn ang="0">
                  <a:pos x="579" y="351"/>
                </a:cxn>
                <a:cxn ang="0">
                  <a:pos x="641" y="113"/>
                </a:cxn>
                <a:cxn ang="0">
                  <a:pos x="757" y="84"/>
                </a:cxn>
                <a:cxn ang="0">
                  <a:pos x="878" y="229"/>
                </a:cxn>
                <a:cxn ang="0">
                  <a:pos x="809" y="471"/>
                </a:cxn>
                <a:cxn ang="0">
                  <a:pos x="768" y="574"/>
                </a:cxn>
                <a:cxn ang="0">
                  <a:pos x="926" y="490"/>
                </a:cxn>
                <a:cxn ang="0">
                  <a:pos x="992" y="300"/>
                </a:cxn>
                <a:cxn ang="0">
                  <a:pos x="947" y="112"/>
                </a:cxn>
                <a:cxn ang="0">
                  <a:pos x="805" y="8"/>
                </a:cxn>
                <a:cxn ang="0">
                  <a:pos x="613" y="27"/>
                </a:cxn>
                <a:cxn ang="0">
                  <a:pos x="490" y="161"/>
                </a:cxn>
                <a:cxn ang="0">
                  <a:pos x="473" y="366"/>
                </a:cxn>
                <a:cxn ang="0">
                  <a:pos x="563" y="523"/>
                </a:cxn>
                <a:cxn ang="0">
                  <a:pos x="725" y="578"/>
                </a:cxn>
                <a:cxn ang="0">
                  <a:pos x="203" y="469"/>
                </a:cxn>
                <a:cxn ang="0">
                  <a:pos x="109" y="265"/>
                </a:cxn>
                <a:cxn ang="0">
                  <a:pos x="208" y="105"/>
                </a:cxn>
                <a:cxn ang="0">
                  <a:pos x="436" y="25"/>
                </a:cxn>
                <a:cxn ang="0">
                  <a:pos x="209" y="11"/>
                </a:cxn>
                <a:cxn ang="0">
                  <a:pos x="50" y="121"/>
                </a:cxn>
                <a:cxn ang="0">
                  <a:pos x="1" y="326"/>
                </a:cxn>
                <a:cxn ang="0">
                  <a:pos x="76" y="499"/>
                </a:cxn>
                <a:cxn ang="0">
                  <a:pos x="254" y="575"/>
                </a:cxn>
              </a:cxnLst>
              <a:rect l="0" t="0" r="r" b="b"/>
              <a:pathLst>
                <a:path w="5332" h="578">
                  <a:moveTo>
                    <a:pt x="5147" y="568"/>
                  </a:moveTo>
                  <a:lnTo>
                    <a:pt x="5147" y="333"/>
                  </a:lnTo>
                  <a:lnTo>
                    <a:pt x="5332" y="8"/>
                  </a:lnTo>
                  <a:lnTo>
                    <a:pt x="5217" y="8"/>
                  </a:lnTo>
                  <a:lnTo>
                    <a:pt x="5150" y="152"/>
                  </a:lnTo>
                  <a:lnTo>
                    <a:pt x="5136" y="181"/>
                  </a:lnTo>
                  <a:lnTo>
                    <a:pt x="5123" y="210"/>
                  </a:lnTo>
                  <a:lnTo>
                    <a:pt x="5112" y="236"/>
                  </a:lnTo>
                  <a:lnTo>
                    <a:pt x="5101" y="263"/>
                  </a:lnTo>
                  <a:lnTo>
                    <a:pt x="5100" y="263"/>
                  </a:lnTo>
                  <a:lnTo>
                    <a:pt x="5088" y="236"/>
                  </a:lnTo>
                  <a:lnTo>
                    <a:pt x="5076" y="209"/>
                  </a:lnTo>
                  <a:lnTo>
                    <a:pt x="5064" y="181"/>
                  </a:lnTo>
                  <a:lnTo>
                    <a:pt x="5051" y="153"/>
                  </a:lnTo>
                  <a:lnTo>
                    <a:pt x="4983" y="8"/>
                  </a:lnTo>
                  <a:lnTo>
                    <a:pt x="4866" y="8"/>
                  </a:lnTo>
                  <a:lnTo>
                    <a:pt x="5044" y="336"/>
                  </a:lnTo>
                  <a:lnTo>
                    <a:pt x="5044" y="568"/>
                  </a:lnTo>
                  <a:lnTo>
                    <a:pt x="5147" y="568"/>
                  </a:lnTo>
                  <a:close/>
                  <a:moveTo>
                    <a:pt x="4813" y="471"/>
                  </a:moveTo>
                  <a:lnTo>
                    <a:pt x="4802" y="475"/>
                  </a:lnTo>
                  <a:lnTo>
                    <a:pt x="4790" y="479"/>
                  </a:lnTo>
                  <a:lnTo>
                    <a:pt x="4776" y="483"/>
                  </a:lnTo>
                  <a:lnTo>
                    <a:pt x="4762" y="485"/>
                  </a:lnTo>
                  <a:lnTo>
                    <a:pt x="4748" y="488"/>
                  </a:lnTo>
                  <a:lnTo>
                    <a:pt x="4733" y="490"/>
                  </a:lnTo>
                  <a:lnTo>
                    <a:pt x="4716" y="491"/>
                  </a:lnTo>
                  <a:lnTo>
                    <a:pt x="4701" y="491"/>
                  </a:lnTo>
                  <a:lnTo>
                    <a:pt x="4678" y="490"/>
                  </a:lnTo>
                  <a:lnTo>
                    <a:pt x="4657" y="487"/>
                  </a:lnTo>
                  <a:lnTo>
                    <a:pt x="4637" y="483"/>
                  </a:lnTo>
                  <a:lnTo>
                    <a:pt x="4618" y="477"/>
                  </a:lnTo>
                  <a:lnTo>
                    <a:pt x="4601" y="469"/>
                  </a:lnTo>
                  <a:lnTo>
                    <a:pt x="4585" y="460"/>
                  </a:lnTo>
                  <a:lnTo>
                    <a:pt x="4578" y="455"/>
                  </a:lnTo>
                  <a:lnTo>
                    <a:pt x="4570" y="449"/>
                  </a:lnTo>
                  <a:lnTo>
                    <a:pt x="4563" y="443"/>
                  </a:lnTo>
                  <a:lnTo>
                    <a:pt x="4557" y="436"/>
                  </a:lnTo>
                  <a:lnTo>
                    <a:pt x="4545" y="423"/>
                  </a:lnTo>
                  <a:lnTo>
                    <a:pt x="4535" y="408"/>
                  </a:lnTo>
                  <a:lnTo>
                    <a:pt x="4527" y="392"/>
                  </a:lnTo>
                  <a:lnTo>
                    <a:pt x="4518" y="373"/>
                  </a:lnTo>
                  <a:lnTo>
                    <a:pt x="4513" y="354"/>
                  </a:lnTo>
                  <a:lnTo>
                    <a:pt x="4509" y="334"/>
                  </a:lnTo>
                  <a:lnTo>
                    <a:pt x="4506" y="312"/>
                  </a:lnTo>
                  <a:lnTo>
                    <a:pt x="4505" y="290"/>
                  </a:lnTo>
                  <a:lnTo>
                    <a:pt x="4506" y="265"/>
                  </a:lnTo>
                  <a:lnTo>
                    <a:pt x="4509" y="242"/>
                  </a:lnTo>
                  <a:lnTo>
                    <a:pt x="4514" y="221"/>
                  </a:lnTo>
                  <a:lnTo>
                    <a:pt x="4520" y="201"/>
                  </a:lnTo>
                  <a:lnTo>
                    <a:pt x="4524" y="191"/>
                  </a:lnTo>
                  <a:lnTo>
                    <a:pt x="4529" y="182"/>
                  </a:lnTo>
                  <a:lnTo>
                    <a:pt x="4533" y="174"/>
                  </a:lnTo>
                  <a:lnTo>
                    <a:pt x="4538" y="166"/>
                  </a:lnTo>
                  <a:lnTo>
                    <a:pt x="4543" y="158"/>
                  </a:lnTo>
                  <a:lnTo>
                    <a:pt x="4549" y="151"/>
                  </a:lnTo>
                  <a:lnTo>
                    <a:pt x="4555" y="143"/>
                  </a:lnTo>
                  <a:lnTo>
                    <a:pt x="4561" y="136"/>
                  </a:lnTo>
                  <a:lnTo>
                    <a:pt x="4574" y="124"/>
                  </a:lnTo>
                  <a:lnTo>
                    <a:pt x="4590" y="114"/>
                  </a:lnTo>
                  <a:lnTo>
                    <a:pt x="4606" y="105"/>
                  </a:lnTo>
                  <a:lnTo>
                    <a:pt x="4623" y="98"/>
                  </a:lnTo>
                  <a:lnTo>
                    <a:pt x="4642" y="92"/>
                  </a:lnTo>
                  <a:lnTo>
                    <a:pt x="4661" y="88"/>
                  </a:lnTo>
                  <a:lnTo>
                    <a:pt x="4682" y="86"/>
                  </a:lnTo>
                  <a:lnTo>
                    <a:pt x="4702" y="85"/>
                  </a:lnTo>
                  <a:lnTo>
                    <a:pt x="4719" y="85"/>
                  </a:lnTo>
                  <a:lnTo>
                    <a:pt x="4735" y="86"/>
                  </a:lnTo>
                  <a:lnTo>
                    <a:pt x="4750" y="88"/>
                  </a:lnTo>
                  <a:lnTo>
                    <a:pt x="4764" y="91"/>
                  </a:lnTo>
                  <a:lnTo>
                    <a:pt x="4777" y="94"/>
                  </a:lnTo>
                  <a:lnTo>
                    <a:pt x="4790" y="98"/>
                  </a:lnTo>
                  <a:lnTo>
                    <a:pt x="4801" y="102"/>
                  </a:lnTo>
                  <a:lnTo>
                    <a:pt x="4812" y="106"/>
                  </a:lnTo>
                  <a:lnTo>
                    <a:pt x="4834" y="25"/>
                  </a:lnTo>
                  <a:lnTo>
                    <a:pt x="4825" y="20"/>
                  </a:lnTo>
                  <a:lnTo>
                    <a:pt x="4813" y="16"/>
                  </a:lnTo>
                  <a:lnTo>
                    <a:pt x="4800" y="12"/>
                  </a:lnTo>
                  <a:lnTo>
                    <a:pt x="4784" y="8"/>
                  </a:lnTo>
                  <a:lnTo>
                    <a:pt x="4765" y="5"/>
                  </a:lnTo>
                  <a:lnTo>
                    <a:pt x="4745" y="2"/>
                  </a:lnTo>
                  <a:lnTo>
                    <a:pt x="4722" y="1"/>
                  </a:lnTo>
                  <a:lnTo>
                    <a:pt x="4698" y="0"/>
                  </a:lnTo>
                  <a:lnTo>
                    <a:pt x="4682" y="0"/>
                  </a:lnTo>
                  <a:lnTo>
                    <a:pt x="4666" y="1"/>
                  </a:lnTo>
                  <a:lnTo>
                    <a:pt x="4651" y="3"/>
                  </a:lnTo>
                  <a:lnTo>
                    <a:pt x="4636" y="5"/>
                  </a:lnTo>
                  <a:lnTo>
                    <a:pt x="4621" y="8"/>
                  </a:lnTo>
                  <a:lnTo>
                    <a:pt x="4607" y="11"/>
                  </a:lnTo>
                  <a:lnTo>
                    <a:pt x="4593" y="15"/>
                  </a:lnTo>
                  <a:lnTo>
                    <a:pt x="4579" y="20"/>
                  </a:lnTo>
                  <a:lnTo>
                    <a:pt x="4565" y="26"/>
                  </a:lnTo>
                  <a:lnTo>
                    <a:pt x="4552" y="32"/>
                  </a:lnTo>
                  <a:lnTo>
                    <a:pt x="4540" y="38"/>
                  </a:lnTo>
                  <a:lnTo>
                    <a:pt x="4528" y="45"/>
                  </a:lnTo>
                  <a:lnTo>
                    <a:pt x="4516" y="52"/>
                  </a:lnTo>
                  <a:lnTo>
                    <a:pt x="4505" y="60"/>
                  </a:lnTo>
                  <a:lnTo>
                    <a:pt x="4494" y="69"/>
                  </a:lnTo>
                  <a:lnTo>
                    <a:pt x="4484" y="78"/>
                  </a:lnTo>
                  <a:lnTo>
                    <a:pt x="4473" y="89"/>
                  </a:lnTo>
                  <a:lnTo>
                    <a:pt x="4464" y="99"/>
                  </a:lnTo>
                  <a:lnTo>
                    <a:pt x="4456" y="110"/>
                  </a:lnTo>
                  <a:lnTo>
                    <a:pt x="4448" y="121"/>
                  </a:lnTo>
                  <a:lnTo>
                    <a:pt x="4440" y="132"/>
                  </a:lnTo>
                  <a:lnTo>
                    <a:pt x="4433" y="146"/>
                  </a:lnTo>
                  <a:lnTo>
                    <a:pt x="4427" y="158"/>
                  </a:lnTo>
                  <a:lnTo>
                    <a:pt x="4420" y="171"/>
                  </a:lnTo>
                  <a:lnTo>
                    <a:pt x="4415" y="185"/>
                  </a:lnTo>
                  <a:lnTo>
                    <a:pt x="4410" y="199"/>
                  </a:lnTo>
                  <a:lnTo>
                    <a:pt x="4407" y="215"/>
                  </a:lnTo>
                  <a:lnTo>
                    <a:pt x="4403" y="230"/>
                  </a:lnTo>
                  <a:lnTo>
                    <a:pt x="4401" y="245"/>
                  </a:lnTo>
                  <a:lnTo>
                    <a:pt x="4399" y="261"/>
                  </a:lnTo>
                  <a:lnTo>
                    <a:pt x="4398" y="278"/>
                  </a:lnTo>
                  <a:lnTo>
                    <a:pt x="4398" y="295"/>
                  </a:lnTo>
                  <a:lnTo>
                    <a:pt x="4398" y="311"/>
                  </a:lnTo>
                  <a:lnTo>
                    <a:pt x="4399" y="326"/>
                  </a:lnTo>
                  <a:lnTo>
                    <a:pt x="4400" y="342"/>
                  </a:lnTo>
                  <a:lnTo>
                    <a:pt x="4403" y="356"/>
                  </a:lnTo>
                  <a:lnTo>
                    <a:pt x="4405" y="370"/>
                  </a:lnTo>
                  <a:lnTo>
                    <a:pt x="4409" y="384"/>
                  </a:lnTo>
                  <a:lnTo>
                    <a:pt x="4413" y="398"/>
                  </a:lnTo>
                  <a:lnTo>
                    <a:pt x="4417" y="411"/>
                  </a:lnTo>
                  <a:lnTo>
                    <a:pt x="4422" y="423"/>
                  </a:lnTo>
                  <a:lnTo>
                    <a:pt x="4429" y="435"/>
                  </a:lnTo>
                  <a:lnTo>
                    <a:pt x="4435" y="447"/>
                  </a:lnTo>
                  <a:lnTo>
                    <a:pt x="4442" y="459"/>
                  </a:lnTo>
                  <a:lnTo>
                    <a:pt x="4449" y="470"/>
                  </a:lnTo>
                  <a:lnTo>
                    <a:pt x="4457" y="480"/>
                  </a:lnTo>
                  <a:lnTo>
                    <a:pt x="4465" y="490"/>
                  </a:lnTo>
                  <a:lnTo>
                    <a:pt x="4474" y="499"/>
                  </a:lnTo>
                  <a:lnTo>
                    <a:pt x="4484" y="508"/>
                  </a:lnTo>
                  <a:lnTo>
                    <a:pt x="4494" y="518"/>
                  </a:lnTo>
                  <a:lnTo>
                    <a:pt x="4504" y="525"/>
                  </a:lnTo>
                  <a:lnTo>
                    <a:pt x="4515" y="533"/>
                  </a:lnTo>
                  <a:lnTo>
                    <a:pt x="4527" y="539"/>
                  </a:lnTo>
                  <a:lnTo>
                    <a:pt x="4539" y="546"/>
                  </a:lnTo>
                  <a:lnTo>
                    <a:pt x="4551" y="551"/>
                  </a:lnTo>
                  <a:lnTo>
                    <a:pt x="4564" y="556"/>
                  </a:lnTo>
                  <a:lnTo>
                    <a:pt x="4578" y="561"/>
                  </a:lnTo>
                  <a:lnTo>
                    <a:pt x="4592" y="565"/>
                  </a:lnTo>
                  <a:lnTo>
                    <a:pt x="4606" y="568"/>
                  </a:lnTo>
                  <a:lnTo>
                    <a:pt x="4620" y="571"/>
                  </a:lnTo>
                  <a:lnTo>
                    <a:pt x="4636" y="573"/>
                  </a:lnTo>
                  <a:lnTo>
                    <a:pt x="4652" y="575"/>
                  </a:lnTo>
                  <a:lnTo>
                    <a:pt x="4667" y="576"/>
                  </a:lnTo>
                  <a:lnTo>
                    <a:pt x="4685" y="576"/>
                  </a:lnTo>
                  <a:lnTo>
                    <a:pt x="4709" y="576"/>
                  </a:lnTo>
                  <a:lnTo>
                    <a:pt x="4733" y="574"/>
                  </a:lnTo>
                  <a:lnTo>
                    <a:pt x="4754" y="571"/>
                  </a:lnTo>
                  <a:lnTo>
                    <a:pt x="4773" y="568"/>
                  </a:lnTo>
                  <a:lnTo>
                    <a:pt x="4791" y="564"/>
                  </a:lnTo>
                  <a:lnTo>
                    <a:pt x="4806" y="560"/>
                  </a:lnTo>
                  <a:lnTo>
                    <a:pt x="4819" y="556"/>
                  </a:lnTo>
                  <a:lnTo>
                    <a:pt x="4829" y="551"/>
                  </a:lnTo>
                  <a:lnTo>
                    <a:pt x="4813" y="471"/>
                  </a:lnTo>
                  <a:close/>
                  <a:moveTo>
                    <a:pt x="3959" y="568"/>
                  </a:moveTo>
                  <a:lnTo>
                    <a:pt x="3959" y="368"/>
                  </a:lnTo>
                  <a:lnTo>
                    <a:pt x="3958" y="335"/>
                  </a:lnTo>
                  <a:lnTo>
                    <a:pt x="3958" y="302"/>
                  </a:lnTo>
                  <a:lnTo>
                    <a:pt x="3958" y="272"/>
                  </a:lnTo>
                  <a:lnTo>
                    <a:pt x="3957" y="241"/>
                  </a:lnTo>
                  <a:lnTo>
                    <a:pt x="3957" y="213"/>
                  </a:lnTo>
                  <a:lnTo>
                    <a:pt x="3956" y="184"/>
                  </a:lnTo>
                  <a:lnTo>
                    <a:pt x="3955" y="157"/>
                  </a:lnTo>
                  <a:lnTo>
                    <a:pt x="3953" y="129"/>
                  </a:lnTo>
                  <a:lnTo>
                    <a:pt x="3956" y="129"/>
                  </a:lnTo>
                  <a:lnTo>
                    <a:pt x="3967" y="153"/>
                  </a:lnTo>
                  <a:lnTo>
                    <a:pt x="3979" y="177"/>
                  </a:lnTo>
                  <a:lnTo>
                    <a:pt x="3991" y="201"/>
                  </a:lnTo>
                  <a:lnTo>
                    <a:pt x="4003" y="226"/>
                  </a:lnTo>
                  <a:lnTo>
                    <a:pt x="4017" y="250"/>
                  </a:lnTo>
                  <a:lnTo>
                    <a:pt x="4030" y="275"/>
                  </a:lnTo>
                  <a:lnTo>
                    <a:pt x="4043" y="299"/>
                  </a:lnTo>
                  <a:lnTo>
                    <a:pt x="4056" y="322"/>
                  </a:lnTo>
                  <a:lnTo>
                    <a:pt x="4203" y="568"/>
                  </a:lnTo>
                  <a:lnTo>
                    <a:pt x="4309" y="568"/>
                  </a:lnTo>
                  <a:lnTo>
                    <a:pt x="4309" y="8"/>
                  </a:lnTo>
                  <a:lnTo>
                    <a:pt x="4214" y="8"/>
                  </a:lnTo>
                  <a:lnTo>
                    <a:pt x="4214" y="203"/>
                  </a:lnTo>
                  <a:lnTo>
                    <a:pt x="4214" y="235"/>
                  </a:lnTo>
                  <a:lnTo>
                    <a:pt x="4215" y="265"/>
                  </a:lnTo>
                  <a:lnTo>
                    <a:pt x="4215" y="295"/>
                  </a:lnTo>
                  <a:lnTo>
                    <a:pt x="4216" y="323"/>
                  </a:lnTo>
                  <a:lnTo>
                    <a:pt x="4217" y="352"/>
                  </a:lnTo>
                  <a:lnTo>
                    <a:pt x="4219" y="380"/>
                  </a:lnTo>
                  <a:lnTo>
                    <a:pt x="4222" y="408"/>
                  </a:lnTo>
                  <a:lnTo>
                    <a:pt x="4224" y="435"/>
                  </a:lnTo>
                  <a:lnTo>
                    <a:pt x="4222" y="436"/>
                  </a:lnTo>
                  <a:lnTo>
                    <a:pt x="4211" y="413"/>
                  </a:lnTo>
                  <a:lnTo>
                    <a:pt x="4201" y="389"/>
                  </a:lnTo>
                  <a:lnTo>
                    <a:pt x="4190" y="366"/>
                  </a:lnTo>
                  <a:lnTo>
                    <a:pt x="4178" y="343"/>
                  </a:lnTo>
                  <a:lnTo>
                    <a:pt x="4165" y="319"/>
                  </a:lnTo>
                  <a:lnTo>
                    <a:pt x="4153" y="296"/>
                  </a:lnTo>
                  <a:lnTo>
                    <a:pt x="4140" y="272"/>
                  </a:lnTo>
                  <a:lnTo>
                    <a:pt x="4127" y="249"/>
                  </a:lnTo>
                  <a:lnTo>
                    <a:pt x="3981" y="8"/>
                  </a:lnTo>
                  <a:lnTo>
                    <a:pt x="3865" y="8"/>
                  </a:lnTo>
                  <a:lnTo>
                    <a:pt x="3865" y="567"/>
                  </a:lnTo>
                  <a:lnTo>
                    <a:pt x="3959" y="568"/>
                  </a:lnTo>
                  <a:close/>
                  <a:moveTo>
                    <a:pt x="3464" y="333"/>
                  </a:moveTo>
                  <a:lnTo>
                    <a:pt x="3508" y="194"/>
                  </a:lnTo>
                  <a:lnTo>
                    <a:pt x="3515" y="169"/>
                  </a:lnTo>
                  <a:lnTo>
                    <a:pt x="3522" y="142"/>
                  </a:lnTo>
                  <a:lnTo>
                    <a:pt x="3528" y="115"/>
                  </a:lnTo>
                  <a:lnTo>
                    <a:pt x="3534" y="90"/>
                  </a:lnTo>
                  <a:lnTo>
                    <a:pt x="3536" y="90"/>
                  </a:lnTo>
                  <a:lnTo>
                    <a:pt x="3542" y="115"/>
                  </a:lnTo>
                  <a:lnTo>
                    <a:pt x="3549" y="141"/>
                  </a:lnTo>
                  <a:lnTo>
                    <a:pt x="3556" y="169"/>
                  </a:lnTo>
                  <a:lnTo>
                    <a:pt x="3565" y="195"/>
                  </a:lnTo>
                  <a:lnTo>
                    <a:pt x="3609" y="333"/>
                  </a:lnTo>
                  <a:lnTo>
                    <a:pt x="3464" y="333"/>
                  </a:lnTo>
                  <a:close/>
                  <a:moveTo>
                    <a:pt x="3626" y="410"/>
                  </a:moveTo>
                  <a:lnTo>
                    <a:pt x="3676" y="568"/>
                  </a:lnTo>
                  <a:lnTo>
                    <a:pt x="3786" y="568"/>
                  </a:lnTo>
                  <a:lnTo>
                    <a:pt x="3604" y="8"/>
                  </a:lnTo>
                  <a:lnTo>
                    <a:pt x="3474" y="8"/>
                  </a:lnTo>
                  <a:lnTo>
                    <a:pt x="3293" y="568"/>
                  </a:lnTo>
                  <a:lnTo>
                    <a:pt x="3399" y="568"/>
                  </a:lnTo>
                  <a:lnTo>
                    <a:pt x="3447" y="410"/>
                  </a:lnTo>
                  <a:lnTo>
                    <a:pt x="3626" y="410"/>
                  </a:lnTo>
                  <a:close/>
                  <a:moveTo>
                    <a:pt x="3066" y="568"/>
                  </a:moveTo>
                  <a:lnTo>
                    <a:pt x="3169" y="568"/>
                  </a:lnTo>
                  <a:lnTo>
                    <a:pt x="3169" y="95"/>
                  </a:lnTo>
                  <a:lnTo>
                    <a:pt x="3331" y="95"/>
                  </a:lnTo>
                  <a:lnTo>
                    <a:pt x="3331" y="8"/>
                  </a:lnTo>
                  <a:lnTo>
                    <a:pt x="2906" y="8"/>
                  </a:lnTo>
                  <a:lnTo>
                    <a:pt x="2906" y="95"/>
                  </a:lnTo>
                  <a:lnTo>
                    <a:pt x="3066" y="95"/>
                  </a:lnTo>
                  <a:lnTo>
                    <a:pt x="3066" y="568"/>
                  </a:lnTo>
                  <a:close/>
                  <a:moveTo>
                    <a:pt x="2629" y="567"/>
                  </a:moveTo>
                  <a:lnTo>
                    <a:pt x="2963" y="567"/>
                  </a:lnTo>
                  <a:lnTo>
                    <a:pt x="2963" y="482"/>
                  </a:lnTo>
                  <a:lnTo>
                    <a:pt x="2732" y="482"/>
                  </a:lnTo>
                  <a:lnTo>
                    <a:pt x="2732" y="8"/>
                  </a:lnTo>
                  <a:lnTo>
                    <a:pt x="2629" y="8"/>
                  </a:lnTo>
                  <a:lnTo>
                    <a:pt x="2629" y="567"/>
                  </a:lnTo>
                  <a:close/>
                  <a:moveTo>
                    <a:pt x="2074" y="8"/>
                  </a:moveTo>
                  <a:lnTo>
                    <a:pt x="2074" y="328"/>
                  </a:lnTo>
                  <a:lnTo>
                    <a:pt x="2075" y="345"/>
                  </a:lnTo>
                  <a:lnTo>
                    <a:pt x="2075" y="360"/>
                  </a:lnTo>
                  <a:lnTo>
                    <a:pt x="2077" y="375"/>
                  </a:lnTo>
                  <a:lnTo>
                    <a:pt x="2079" y="389"/>
                  </a:lnTo>
                  <a:lnTo>
                    <a:pt x="2081" y="404"/>
                  </a:lnTo>
                  <a:lnTo>
                    <a:pt x="2084" y="417"/>
                  </a:lnTo>
                  <a:lnTo>
                    <a:pt x="2087" y="429"/>
                  </a:lnTo>
                  <a:lnTo>
                    <a:pt x="2090" y="441"/>
                  </a:lnTo>
                  <a:lnTo>
                    <a:pt x="2094" y="454"/>
                  </a:lnTo>
                  <a:lnTo>
                    <a:pt x="2099" y="465"/>
                  </a:lnTo>
                  <a:lnTo>
                    <a:pt x="2103" y="475"/>
                  </a:lnTo>
                  <a:lnTo>
                    <a:pt x="2108" y="485"/>
                  </a:lnTo>
                  <a:lnTo>
                    <a:pt x="2114" y="494"/>
                  </a:lnTo>
                  <a:lnTo>
                    <a:pt x="2120" y="502"/>
                  </a:lnTo>
                  <a:lnTo>
                    <a:pt x="2126" y="511"/>
                  </a:lnTo>
                  <a:lnTo>
                    <a:pt x="2134" y="519"/>
                  </a:lnTo>
                  <a:lnTo>
                    <a:pt x="2141" y="526"/>
                  </a:lnTo>
                  <a:lnTo>
                    <a:pt x="2148" y="533"/>
                  </a:lnTo>
                  <a:lnTo>
                    <a:pt x="2156" y="539"/>
                  </a:lnTo>
                  <a:lnTo>
                    <a:pt x="2164" y="545"/>
                  </a:lnTo>
                  <a:lnTo>
                    <a:pt x="2172" y="550"/>
                  </a:lnTo>
                  <a:lnTo>
                    <a:pt x="2182" y="555"/>
                  </a:lnTo>
                  <a:lnTo>
                    <a:pt x="2191" y="559"/>
                  </a:lnTo>
                  <a:lnTo>
                    <a:pt x="2201" y="563"/>
                  </a:lnTo>
                  <a:lnTo>
                    <a:pt x="2211" y="566"/>
                  </a:lnTo>
                  <a:lnTo>
                    <a:pt x="2221" y="569"/>
                  </a:lnTo>
                  <a:lnTo>
                    <a:pt x="2232" y="571"/>
                  </a:lnTo>
                  <a:lnTo>
                    <a:pt x="2243" y="573"/>
                  </a:lnTo>
                  <a:lnTo>
                    <a:pt x="2265" y="576"/>
                  </a:lnTo>
                  <a:lnTo>
                    <a:pt x="2289" y="578"/>
                  </a:lnTo>
                  <a:lnTo>
                    <a:pt x="2313" y="576"/>
                  </a:lnTo>
                  <a:lnTo>
                    <a:pt x="2338" y="573"/>
                  </a:lnTo>
                  <a:lnTo>
                    <a:pt x="2349" y="571"/>
                  </a:lnTo>
                  <a:lnTo>
                    <a:pt x="2360" y="569"/>
                  </a:lnTo>
                  <a:lnTo>
                    <a:pt x="2370" y="566"/>
                  </a:lnTo>
                  <a:lnTo>
                    <a:pt x="2381" y="562"/>
                  </a:lnTo>
                  <a:lnTo>
                    <a:pt x="2391" y="558"/>
                  </a:lnTo>
                  <a:lnTo>
                    <a:pt x="2401" y="554"/>
                  </a:lnTo>
                  <a:lnTo>
                    <a:pt x="2410" y="549"/>
                  </a:lnTo>
                  <a:lnTo>
                    <a:pt x="2419" y="544"/>
                  </a:lnTo>
                  <a:lnTo>
                    <a:pt x="2428" y="538"/>
                  </a:lnTo>
                  <a:lnTo>
                    <a:pt x="2437" y="532"/>
                  </a:lnTo>
                  <a:lnTo>
                    <a:pt x="2445" y="525"/>
                  </a:lnTo>
                  <a:lnTo>
                    <a:pt x="2452" y="518"/>
                  </a:lnTo>
                  <a:lnTo>
                    <a:pt x="2459" y="509"/>
                  </a:lnTo>
                  <a:lnTo>
                    <a:pt x="2466" y="501"/>
                  </a:lnTo>
                  <a:lnTo>
                    <a:pt x="2472" y="492"/>
                  </a:lnTo>
                  <a:lnTo>
                    <a:pt x="2478" y="483"/>
                  </a:lnTo>
                  <a:lnTo>
                    <a:pt x="2483" y="473"/>
                  </a:lnTo>
                  <a:lnTo>
                    <a:pt x="2489" y="463"/>
                  </a:lnTo>
                  <a:lnTo>
                    <a:pt x="2493" y="451"/>
                  </a:lnTo>
                  <a:lnTo>
                    <a:pt x="2497" y="439"/>
                  </a:lnTo>
                  <a:lnTo>
                    <a:pt x="2501" y="428"/>
                  </a:lnTo>
                  <a:lnTo>
                    <a:pt x="2504" y="415"/>
                  </a:lnTo>
                  <a:lnTo>
                    <a:pt x="2507" y="402"/>
                  </a:lnTo>
                  <a:lnTo>
                    <a:pt x="2509" y="388"/>
                  </a:lnTo>
                  <a:lnTo>
                    <a:pt x="2511" y="374"/>
                  </a:lnTo>
                  <a:lnTo>
                    <a:pt x="2512" y="359"/>
                  </a:lnTo>
                  <a:lnTo>
                    <a:pt x="2513" y="344"/>
                  </a:lnTo>
                  <a:lnTo>
                    <a:pt x="2513" y="328"/>
                  </a:lnTo>
                  <a:lnTo>
                    <a:pt x="2513" y="8"/>
                  </a:lnTo>
                  <a:lnTo>
                    <a:pt x="2411" y="8"/>
                  </a:lnTo>
                  <a:lnTo>
                    <a:pt x="2411" y="335"/>
                  </a:lnTo>
                  <a:lnTo>
                    <a:pt x="2410" y="355"/>
                  </a:lnTo>
                  <a:lnTo>
                    <a:pt x="2409" y="373"/>
                  </a:lnTo>
                  <a:lnTo>
                    <a:pt x="2406" y="390"/>
                  </a:lnTo>
                  <a:lnTo>
                    <a:pt x="2403" y="406"/>
                  </a:lnTo>
                  <a:lnTo>
                    <a:pt x="2398" y="421"/>
                  </a:lnTo>
                  <a:lnTo>
                    <a:pt x="2393" y="433"/>
                  </a:lnTo>
                  <a:lnTo>
                    <a:pt x="2387" y="445"/>
                  </a:lnTo>
                  <a:lnTo>
                    <a:pt x="2379" y="456"/>
                  </a:lnTo>
                  <a:lnTo>
                    <a:pt x="2371" y="465"/>
                  </a:lnTo>
                  <a:lnTo>
                    <a:pt x="2362" y="473"/>
                  </a:lnTo>
                  <a:lnTo>
                    <a:pt x="2353" y="480"/>
                  </a:lnTo>
                  <a:lnTo>
                    <a:pt x="2342" y="485"/>
                  </a:lnTo>
                  <a:lnTo>
                    <a:pt x="2330" y="489"/>
                  </a:lnTo>
                  <a:lnTo>
                    <a:pt x="2318" y="492"/>
                  </a:lnTo>
                  <a:lnTo>
                    <a:pt x="2306" y="494"/>
                  </a:lnTo>
                  <a:lnTo>
                    <a:pt x="2293" y="495"/>
                  </a:lnTo>
                  <a:lnTo>
                    <a:pt x="2279" y="494"/>
                  </a:lnTo>
                  <a:lnTo>
                    <a:pt x="2267" y="492"/>
                  </a:lnTo>
                  <a:lnTo>
                    <a:pt x="2256" y="489"/>
                  </a:lnTo>
                  <a:lnTo>
                    <a:pt x="2245" y="485"/>
                  </a:lnTo>
                  <a:lnTo>
                    <a:pt x="2235" y="480"/>
                  </a:lnTo>
                  <a:lnTo>
                    <a:pt x="2225" y="473"/>
                  </a:lnTo>
                  <a:lnTo>
                    <a:pt x="2217" y="465"/>
                  </a:lnTo>
                  <a:lnTo>
                    <a:pt x="2209" y="456"/>
                  </a:lnTo>
                  <a:lnTo>
                    <a:pt x="2202" y="445"/>
                  </a:lnTo>
                  <a:lnTo>
                    <a:pt x="2196" y="433"/>
                  </a:lnTo>
                  <a:lnTo>
                    <a:pt x="2190" y="420"/>
                  </a:lnTo>
                  <a:lnTo>
                    <a:pt x="2186" y="406"/>
                  </a:lnTo>
                  <a:lnTo>
                    <a:pt x="2183" y="390"/>
                  </a:lnTo>
                  <a:lnTo>
                    <a:pt x="2179" y="373"/>
                  </a:lnTo>
                  <a:lnTo>
                    <a:pt x="2177" y="355"/>
                  </a:lnTo>
                  <a:lnTo>
                    <a:pt x="2177" y="335"/>
                  </a:lnTo>
                  <a:lnTo>
                    <a:pt x="2177" y="8"/>
                  </a:lnTo>
                  <a:lnTo>
                    <a:pt x="2074" y="8"/>
                  </a:lnTo>
                  <a:close/>
                  <a:moveTo>
                    <a:pt x="1618" y="541"/>
                  </a:moveTo>
                  <a:lnTo>
                    <a:pt x="1632" y="548"/>
                  </a:lnTo>
                  <a:lnTo>
                    <a:pt x="1647" y="554"/>
                  </a:lnTo>
                  <a:lnTo>
                    <a:pt x="1664" y="560"/>
                  </a:lnTo>
                  <a:lnTo>
                    <a:pt x="1684" y="566"/>
                  </a:lnTo>
                  <a:lnTo>
                    <a:pt x="1704" y="570"/>
                  </a:lnTo>
                  <a:lnTo>
                    <a:pt x="1727" y="573"/>
                  </a:lnTo>
                  <a:lnTo>
                    <a:pt x="1748" y="575"/>
                  </a:lnTo>
                  <a:lnTo>
                    <a:pt x="1770" y="576"/>
                  </a:lnTo>
                  <a:lnTo>
                    <a:pt x="1797" y="575"/>
                  </a:lnTo>
                  <a:lnTo>
                    <a:pt x="1821" y="573"/>
                  </a:lnTo>
                  <a:lnTo>
                    <a:pt x="1844" y="569"/>
                  </a:lnTo>
                  <a:lnTo>
                    <a:pt x="1865" y="563"/>
                  </a:lnTo>
                  <a:lnTo>
                    <a:pt x="1884" y="556"/>
                  </a:lnTo>
                  <a:lnTo>
                    <a:pt x="1902" y="547"/>
                  </a:lnTo>
                  <a:lnTo>
                    <a:pt x="1917" y="538"/>
                  </a:lnTo>
                  <a:lnTo>
                    <a:pt x="1932" y="527"/>
                  </a:lnTo>
                  <a:lnTo>
                    <a:pt x="1944" y="514"/>
                  </a:lnTo>
                  <a:lnTo>
                    <a:pt x="1954" y="501"/>
                  </a:lnTo>
                  <a:lnTo>
                    <a:pt x="1963" y="487"/>
                  </a:lnTo>
                  <a:lnTo>
                    <a:pt x="1970" y="473"/>
                  </a:lnTo>
                  <a:lnTo>
                    <a:pt x="1977" y="458"/>
                  </a:lnTo>
                  <a:lnTo>
                    <a:pt x="1981" y="441"/>
                  </a:lnTo>
                  <a:lnTo>
                    <a:pt x="1983" y="425"/>
                  </a:lnTo>
                  <a:lnTo>
                    <a:pt x="1984" y="409"/>
                  </a:lnTo>
                  <a:lnTo>
                    <a:pt x="1983" y="394"/>
                  </a:lnTo>
                  <a:lnTo>
                    <a:pt x="1982" y="380"/>
                  </a:lnTo>
                  <a:lnTo>
                    <a:pt x="1979" y="367"/>
                  </a:lnTo>
                  <a:lnTo>
                    <a:pt x="1974" y="354"/>
                  </a:lnTo>
                  <a:lnTo>
                    <a:pt x="1969" y="342"/>
                  </a:lnTo>
                  <a:lnTo>
                    <a:pt x="1963" y="331"/>
                  </a:lnTo>
                  <a:lnTo>
                    <a:pt x="1956" y="319"/>
                  </a:lnTo>
                  <a:lnTo>
                    <a:pt x="1948" y="309"/>
                  </a:lnTo>
                  <a:lnTo>
                    <a:pt x="1938" y="299"/>
                  </a:lnTo>
                  <a:lnTo>
                    <a:pt x="1928" y="290"/>
                  </a:lnTo>
                  <a:lnTo>
                    <a:pt x="1915" y="281"/>
                  </a:lnTo>
                  <a:lnTo>
                    <a:pt x="1903" y="273"/>
                  </a:lnTo>
                  <a:lnTo>
                    <a:pt x="1889" y="264"/>
                  </a:lnTo>
                  <a:lnTo>
                    <a:pt x="1873" y="257"/>
                  </a:lnTo>
                  <a:lnTo>
                    <a:pt x="1857" y="249"/>
                  </a:lnTo>
                  <a:lnTo>
                    <a:pt x="1839" y="242"/>
                  </a:lnTo>
                  <a:lnTo>
                    <a:pt x="1813" y="232"/>
                  </a:lnTo>
                  <a:lnTo>
                    <a:pt x="1791" y="222"/>
                  </a:lnTo>
                  <a:lnTo>
                    <a:pt x="1781" y="218"/>
                  </a:lnTo>
                  <a:lnTo>
                    <a:pt x="1773" y="213"/>
                  </a:lnTo>
                  <a:lnTo>
                    <a:pt x="1764" y="208"/>
                  </a:lnTo>
                  <a:lnTo>
                    <a:pt x="1757" y="202"/>
                  </a:lnTo>
                  <a:lnTo>
                    <a:pt x="1751" y="196"/>
                  </a:lnTo>
                  <a:lnTo>
                    <a:pt x="1746" y="191"/>
                  </a:lnTo>
                  <a:lnTo>
                    <a:pt x="1742" y="185"/>
                  </a:lnTo>
                  <a:lnTo>
                    <a:pt x="1738" y="179"/>
                  </a:lnTo>
                  <a:lnTo>
                    <a:pt x="1735" y="173"/>
                  </a:lnTo>
                  <a:lnTo>
                    <a:pt x="1734" y="166"/>
                  </a:lnTo>
                  <a:lnTo>
                    <a:pt x="1732" y="159"/>
                  </a:lnTo>
                  <a:lnTo>
                    <a:pt x="1732" y="151"/>
                  </a:lnTo>
                  <a:lnTo>
                    <a:pt x="1732" y="144"/>
                  </a:lnTo>
                  <a:lnTo>
                    <a:pt x="1733" y="138"/>
                  </a:lnTo>
                  <a:lnTo>
                    <a:pt x="1735" y="132"/>
                  </a:lnTo>
                  <a:lnTo>
                    <a:pt x="1737" y="126"/>
                  </a:lnTo>
                  <a:lnTo>
                    <a:pt x="1740" y="121"/>
                  </a:lnTo>
                  <a:lnTo>
                    <a:pt x="1744" y="115"/>
                  </a:lnTo>
                  <a:lnTo>
                    <a:pt x="1748" y="110"/>
                  </a:lnTo>
                  <a:lnTo>
                    <a:pt x="1754" y="105"/>
                  </a:lnTo>
                  <a:lnTo>
                    <a:pt x="1759" y="101"/>
                  </a:lnTo>
                  <a:lnTo>
                    <a:pt x="1766" y="96"/>
                  </a:lnTo>
                  <a:lnTo>
                    <a:pt x="1775" y="93"/>
                  </a:lnTo>
                  <a:lnTo>
                    <a:pt x="1783" y="90"/>
                  </a:lnTo>
                  <a:lnTo>
                    <a:pt x="1792" y="87"/>
                  </a:lnTo>
                  <a:lnTo>
                    <a:pt x="1802" y="86"/>
                  </a:lnTo>
                  <a:lnTo>
                    <a:pt x="1812" y="84"/>
                  </a:lnTo>
                  <a:lnTo>
                    <a:pt x="1825" y="84"/>
                  </a:lnTo>
                  <a:lnTo>
                    <a:pt x="1844" y="85"/>
                  </a:lnTo>
                  <a:lnTo>
                    <a:pt x="1861" y="87"/>
                  </a:lnTo>
                  <a:lnTo>
                    <a:pt x="1878" y="90"/>
                  </a:lnTo>
                  <a:lnTo>
                    <a:pt x="1893" y="93"/>
                  </a:lnTo>
                  <a:lnTo>
                    <a:pt x="1906" y="97"/>
                  </a:lnTo>
                  <a:lnTo>
                    <a:pt x="1917" y="102"/>
                  </a:lnTo>
                  <a:lnTo>
                    <a:pt x="1928" y="106"/>
                  </a:lnTo>
                  <a:lnTo>
                    <a:pt x="1937" y="110"/>
                  </a:lnTo>
                  <a:lnTo>
                    <a:pt x="1961" y="28"/>
                  </a:lnTo>
                  <a:lnTo>
                    <a:pt x="1949" y="23"/>
                  </a:lnTo>
                  <a:lnTo>
                    <a:pt x="1936" y="17"/>
                  </a:lnTo>
                  <a:lnTo>
                    <a:pt x="1921" y="12"/>
                  </a:lnTo>
                  <a:lnTo>
                    <a:pt x="1905" y="8"/>
                  </a:lnTo>
                  <a:lnTo>
                    <a:pt x="1888" y="5"/>
                  </a:lnTo>
                  <a:lnTo>
                    <a:pt x="1869" y="2"/>
                  </a:lnTo>
                  <a:lnTo>
                    <a:pt x="1849" y="0"/>
                  </a:lnTo>
                  <a:lnTo>
                    <a:pt x="1827" y="0"/>
                  </a:lnTo>
                  <a:lnTo>
                    <a:pt x="1804" y="1"/>
                  </a:lnTo>
                  <a:lnTo>
                    <a:pt x="1783" y="3"/>
                  </a:lnTo>
                  <a:lnTo>
                    <a:pt x="1763" y="7"/>
                  </a:lnTo>
                  <a:lnTo>
                    <a:pt x="1744" y="12"/>
                  </a:lnTo>
                  <a:lnTo>
                    <a:pt x="1727" y="18"/>
                  </a:lnTo>
                  <a:lnTo>
                    <a:pt x="1710" y="27"/>
                  </a:lnTo>
                  <a:lnTo>
                    <a:pt x="1695" y="36"/>
                  </a:lnTo>
                  <a:lnTo>
                    <a:pt x="1682" y="46"/>
                  </a:lnTo>
                  <a:lnTo>
                    <a:pt x="1669" y="57"/>
                  </a:lnTo>
                  <a:lnTo>
                    <a:pt x="1658" y="69"/>
                  </a:lnTo>
                  <a:lnTo>
                    <a:pt x="1649" y="82"/>
                  </a:lnTo>
                  <a:lnTo>
                    <a:pt x="1642" y="97"/>
                  </a:lnTo>
                  <a:lnTo>
                    <a:pt x="1636" y="112"/>
                  </a:lnTo>
                  <a:lnTo>
                    <a:pt x="1632" y="127"/>
                  </a:lnTo>
                  <a:lnTo>
                    <a:pt x="1629" y="143"/>
                  </a:lnTo>
                  <a:lnTo>
                    <a:pt x="1628" y="161"/>
                  </a:lnTo>
                  <a:lnTo>
                    <a:pt x="1629" y="175"/>
                  </a:lnTo>
                  <a:lnTo>
                    <a:pt x="1631" y="189"/>
                  </a:lnTo>
                  <a:lnTo>
                    <a:pt x="1634" y="202"/>
                  </a:lnTo>
                  <a:lnTo>
                    <a:pt x="1639" y="216"/>
                  </a:lnTo>
                  <a:lnTo>
                    <a:pt x="1645" y="227"/>
                  </a:lnTo>
                  <a:lnTo>
                    <a:pt x="1651" y="239"/>
                  </a:lnTo>
                  <a:lnTo>
                    <a:pt x="1660" y="249"/>
                  </a:lnTo>
                  <a:lnTo>
                    <a:pt x="1669" y="259"/>
                  </a:lnTo>
                  <a:lnTo>
                    <a:pt x="1680" y="270"/>
                  </a:lnTo>
                  <a:lnTo>
                    <a:pt x="1691" y="279"/>
                  </a:lnTo>
                  <a:lnTo>
                    <a:pt x="1703" y="287"/>
                  </a:lnTo>
                  <a:lnTo>
                    <a:pt x="1717" y="295"/>
                  </a:lnTo>
                  <a:lnTo>
                    <a:pt x="1732" y="303"/>
                  </a:lnTo>
                  <a:lnTo>
                    <a:pt x="1747" y="310"/>
                  </a:lnTo>
                  <a:lnTo>
                    <a:pt x="1763" y="316"/>
                  </a:lnTo>
                  <a:lnTo>
                    <a:pt x="1780" y="323"/>
                  </a:lnTo>
                  <a:lnTo>
                    <a:pt x="1804" y="333"/>
                  </a:lnTo>
                  <a:lnTo>
                    <a:pt x="1826" y="343"/>
                  </a:lnTo>
                  <a:lnTo>
                    <a:pt x="1835" y="348"/>
                  </a:lnTo>
                  <a:lnTo>
                    <a:pt x="1843" y="353"/>
                  </a:lnTo>
                  <a:lnTo>
                    <a:pt x="1850" y="358"/>
                  </a:lnTo>
                  <a:lnTo>
                    <a:pt x="1856" y="363"/>
                  </a:lnTo>
                  <a:lnTo>
                    <a:pt x="1861" y="369"/>
                  </a:lnTo>
                  <a:lnTo>
                    <a:pt x="1866" y="374"/>
                  </a:lnTo>
                  <a:lnTo>
                    <a:pt x="1870" y="380"/>
                  </a:lnTo>
                  <a:lnTo>
                    <a:pt x="1873" y="387"/>
                  </a:lnTo>
                  <a:lnTo>
                    <a:pt x="1877" y="394"/>
                  </a:lnTo>
                  <a:lnTo>
                    <a:pt x="1878" y="401"/>
                  </a:lnTo>
                  <a:lnTo>
                    <a:pt x="1879" y="408"/>
                  </a:lnTo>
                  <a:lnTo>
                    <a:pt x="1880" y="416"/>
                  </a:lnTo>
                  <a:lnTo>
                    <a:pt x="1879" y="424"/>
                  </a:lnTo>
                  <a:lnTo>
                    <a:pt x="1878" y="432"/>
                  </a:lnTo>
                  <a:lnTo>
                    <a:pt x="1876" y="440"/>
                  </a:lnTo>
                  <a:lnTo>
                    <a:pt x="1872" y="447"/>
                  </a:lnTo>
                  <a:lnTo>
                    <a:pt x="1868" y="454"/>
                  </a:lnTo>
                  <a:lnTo>
                    <a:pt x="1864" y="460"/>
                  </a:lnTo>
                  <a:lnTo>
                    <a:pt x="1859" y="466"/>
                  </a:lnTo>
                  <a:lnTo>
                    <a:pt x="1853" y="471"/>
                  </a:lnTo>
                  <a:lnTo>
                    <a:pt x="1846" y="476"/>
                  </a:lnTo>
                  <a:lnTo>
                    <a:pt x="1838" y="480"/>
                  </a:lnTo>
                  <a:lnTo>
                    <a:pt x="1830" y="484"/>
                  </a:lnTo>
                  <a:lnTo>
                    <a:pt x="1820" y="487"/>
                  </a:lnTo>
                  <a:lnTo>
                    <a:pt x="1811" y="489"/>
                  </a:lnTo>
                  <a:lnTo>
                    <a:pt x="1800" y="491"/>
                  </a:lnTo>
                  <a:lnTo>
                    <a:pt x="1789" y="492"/>
                  </a:lnTo>
                  <a:lnTo>
                    <a:pt x="1778" y="492"/>
                  </a:lnTo>
                  <a:lnTo>
                    <a:pt x="1758" y="491"/>
                  </a:lnTo>
                  <a:lnTo>
                    <a:pt x="1739" y="489"/>
                  </a:lnTo>
                  <a:lnTo>
                    <a:pt x="1720" y="486"/>
                  </a:lnTo>
                  <a:lnTo>
                    <a:pt x="1702" y="481"/>
                  </a:lnTo>
                  <a:lnTo>
                    <a:pt x="1686" y="476"/>
                  </a:lnTo>
                  <a:lnTo>
                    <a:pt x="1669" y="470"/>
                  </a:lnTo>
                  <a:lnTo>
                    <a:pt x="1655" y="464"/>
                  </a:lnTo>
                  <a:lnTo>
                    <a:pt x="1642" y="457"/>
                  </a:lnTo>
                  <a:lnTo>
                    <a:pt x="1618" y="541"/>
                  </a:lnTo>
                  <a:close/>
                  <a:moveTo>
                    <a:pt x="1176" y="568"/>
                  </a:moveTo>
                  <a:lnTo>
                    <a:pt x="1176" y="368"/>
                  </a:lnTo>
                  <a:lnTo>
                    <a:pt x="1176" y="335"/>
                  </a:lnTo>
                  <a:lnTo>
                    <a:pt x="1176" y="302"/>
                  </a:lnTo>
                  <a:lnTo>
                    <a:pt x="1175" y="272"/>
                  </a:lnTo>
                  <a:lnTo>
                    <a:pt x="1175" y="241"/>
                  </a:lnTo>
                  <a:lnTo>
                    <a:pt x="1174" y="213"/>
                  </a:lnTo>
                  <a:lnTo>
                    <a:pt x="1173" y="184"/>
                  </a:lnTo>
                  <a:lnTo>
                    <a:pt x="1172" y="157"/>
                  </a:lnTo>
                  <a:lnTo>
                    <a:pt x="1170" y="129"/>
                  </a:lnTo>
                  <a:lnTo>
                    <a:pt x="1173" y="129"/>
                  </a:lnTo>
                  <a:lnTo>
                    <a:pt x="1184" y="153"/>
                  </a:lnTo>
                  <a:lnTo>
                    <a:pt x="1195" y="177"/>
                  </a:lnTo>
                  <a:lnTo>
                    <a:pt x="1207" y="201"/>
                  </a:lnTo>
                  <a:lnTo>
                    <a:pt x="1220" y="226"/>
                  </a:lnTo>
                  <a:lnTo>
                    <a:pt x="1233" y="250"/>
                  </a:lnTo>
                  <a:lnTo>
                    <a:pt x="1246" y="275"/>
                  </a:lnTo>
                  <a:lnTo>
                    <a:pt x="1259" y="299"/>
                  </a:lnTo>
                  <a:lnTo>
                    <a:pt x="1274" y="322"/>
                  </a:lnTo>
                  <a:lnTo>
                    <a:pt x="1420" y="568"/>
                  </a:lnTo>
                  <a:lnTo>
                    <a:pt x="1526" y="568"/>
                  </a:lnTo>
                  <a:lnTo>
                    <a:pt x="1526" y="8"/>
                  </a:lnTo>
                  <a:lnTo>
                    <a:pt x="1431" y="8"/>
                  </a:lnTo>
                  <a:lnTo>
                    <a:pt x="1431" y="203"/>
                  </a:lnTo>
                  <a:lnTo>
                    <a:pt x="1432" y="235"/>
                  </a:lnTo>
                  <a:lnTo>
                    <a:pt x="1432" y="265"/>
                  </a:lnTo>
                  <a:lnTo>
                    <a:pt x="1432" y="295"/>
                  </a:lnTo>
                  <a:lnTo>
                    <a:pt x="1433" y="323"/>
                  </a:lnTo>
                  <a:lnTo>
                    <a:pt x="1434" y="352"/>
                  </a:lnTo>
                  <a:lnTo>
                    <a:pt x="1436" y="380"/>
                  </a:lnTo>
                  <a:lnTo>
                    <a:pt x="1438" y="408"/>
                  </a:lnTo>
                  <a:lnTo>
                    <a:pt x="1440" y="435"/>
                  </a:lnTo>
                  <a:lnTo>
                    <a:pt x="1438" y="436"/>
                  </a:lnTo>
                  <a:lnTo>
                    <a:pt x="1429" y="413"/>
                  </a:lnTo>
                  <a:lnTo>
                    <a:pt x="1418" y="389"/>
                  </a:lnTo>
                  <a:lnTo>
                    <a:pt x="1406" y="366"/>
                  </a:lnTo>
                  <a:lnTo>
                    <a:pt x="1395" y="343"/>
                  </a:lnTo>
                  <a:lnTo>
                    <a:pt x="1383" y="319"/>
                  </a:lnTo>
                  <a:lnTo>
                    <a:pt x="1370" y="296"/>
                  </a:lnTo>
                  <a:lnTo>
                    <a:pt x="1356" y="272"/>
                  </a:lnTo>
                  <a:lnTo>
                    <a:pt x="1343" y="249"/>
                  </a:lnTo>
                  <a:lnTo>
                    <a:pt x="1198" y="8"/>
                  </a:lnTo>
                  <a:lnTo>
                    <a:pt x="1081" y="8"/>
                  </a:lnTo>
                  <a:lnTo>
                    <a:pt x="1081" y="567"/>
                  </a:lnTo>
                  <a:lnTo>
                    <a:pt x="1176" y="568"/>
                  </a:lnTo>
                  <a:close/>
                  <a:moveTo>
                    <a:pt x="728" y="495"/>
                  </a:moveTo>
                  <a:lnTo>
                    <a:pt x="719" y="495"/>
                  </a:lnTo>
                  <a:lnTo>
                    <a:pt x="711" y="494"/>
                  </a:lnTo>
                  <a:lnTo>
                    <a:pt x="702" y="493"/>
                  </a:lnTo>
                  <a:lnTo>
                    <a:pt x="693" y="491"/>
                  </a:lnTo>
                  <a:lnTo>
                    <a:pt x="685" y="489"/>
                  </a:lnTo>
                  <a:lnTo>
                    <a:pt x="677" y="486"/>
                  </a:lnTo>
                  <a:lnTo>
                    <a:pt x="670" y="483"/>
                  </a:lnTo>
                  <a:lnTo>
                    <a:pt x="663" y="479"/>
                  </a:lnTo>
                  <a:lnTo>
                    <a:pt x="648" y="470"/>
                  </a:lnTo>
                  <a:lnTo>
                    <a:pt x="636" y="460"/>
                  </a:lnTo>
                  <a:lnTo>
                    <a:pt x="624" y="447"/>
                  </a:lnTo>
                  <a:lnTo>
                    <a:pt x="614" y="434"/>
                  </a:lnTo>
                  <a:lnTo>
                    <a:pt x="605" y="420"/>
                  </a:lnTo>
                  <a:lnTo>
                    <a:pt x="596" y="404"/>
                  </a:lnTo>
                  <a:lnTo>
                    <a:pt x="589" y="387"/>
                  </a:lnTo>
                  <a:lnTo>
                    <a:pt x="583" y="369"/>
                  </a:lnTo>
                  <a:lnTo>
                    <a:pt x="579" y="351"/>
                  </a:lnTo>
                  <a:lnTo>
                    <a:pt x="576" y="331"/>
                  </a:lnTo>
                  <a:lnTo>
                    <a:pt x="574" y="311"/>
                  </a:lnTo>
                  <a:lnTo>
                    <a:pt x="573" y="290"/>
                  </a:lnTo>
                  <a:lnTo>
                    <a:pt x="574" y="270"/>
                  </a:lnTo>
                  <a:lnTo>
                    <a:pt x="576" y="249"/>
                  </a:lnTo>
                  <a:lnTo>
                    <a:pt x="579" y="230"/>
                  </a:lnTo>
                  <a:lnTo>
                    <a:pt x="583" y="211"/>
                  </a:lnTo>
                  <a:lnTo>
                    <a:pt x="588" y="192"/>
                  </a:lnTo>
                  <a:lnTo>
                    <a:pt x="595" y="175"/>
                  </a:lnTo>
                  <a:lnTo>
                    <a:pt x="604" y="159"/>
                  </a:lnTo>
                  <a:lnTo>
                    <a:pt x="613" y="143"/>
                  </a:lnTo>
                  <a:lnTo>
                    <a:pt x="623" y="130"/>
                  </a:lnTo>
                  <a:lnTo>
                    <a:pt x="635" y="118"/>
                  </a:lnTo>
                  <a:lnTo>
                    <a:pt x="641" y="113"/>
                  </a:lnTo>
                  <a:lnTo>
                    <a:pt x="647" y="107"/>
                  </a:lnTo>
                  <a:lnTo>
                    <a:pt x="655" y="103"/>
                  </a:lnTo>
                  <a:lnTo>
                    <a:pt x="662" y="99"/>
                  </a:lnTo>
                  <a:lnTo>
                    <a:pt x="669" y="95"/>
                  </a:lnTo>
                  <a:lnTo>
                    <a:pt x="677" y="91"/>
                  </a:lnTo>
                  <a:lnTo>
                    <a:pt x="685" y="89"/>
                  </a:lnTo>
                  <a:lnTo>
                    <a:pt x="693" y="86"/>
                  </a:lnTo>
                  <a:lnTo>
                    <a:pt x="702" y="84"/>
                  </a:lnTo>
                  <a:lnTo>
                    <a:pt x="711" y="82"/>
                  </a:lnTo>
                  <a:lnTo>
                    <a:pt x="720" y="81"/>
                  </a:lnTo>
                  <a:lnTo>
                    <a:pt x="729" y="81"/>
                  </a:lnTo>
                  <a:lnTo>
                    <a:pt x="738" y="81"/>
                  </a:lnTo>
                  <a:lnTo>
                    <a:pt x="747" y="82"/>
                  </a:lnTo>
                  <a:lnTo>
                    <a:pt x="757" y="84"/>
                  </a:lnTo>
                  <a:lnTo>
                    <a:pt x="765" y="86"/>
                  </a:lnTo>
                  <a:lnTo>
                    <a:pt x="774" y="89"/>
                  </a:lnTo>
                  <a:lnTo>
                    <a:pt x="781" y="92"/>
                  </a:lnTo>
                  <a:lnTo>
                    <a:pt x="789" y="95"/>
                  </a:lnTo>
                  <a:lnTo>
                    <a:pt x="796" y="99"/>
                  </a:lnTo>
                  <a:lnTo>
                    <a:pt x="811" y="108"/>
                  </a:lnTo>
                  <a:lnTo>
                    <a:pt x="823" y="118"/>
                  </a:lnTo>
                  <a:lnTo>
                    <a:pt x="834" y="130"/>
                  </a:lnTo>
                  <a:lnTo>
                    <a:pt x="845" y="144"/>
                  </a:lnTo>
                  <a:lnTo>
                    <a:pt x="855" y="160"/>
                  </a:lnTo>
                  <a:lnTo>
                    <a:pt x="862" y="175"/>
                  </a:lnTo>
                  <a:lnTo>
                    <a:pt x="869" y="192"/>
                  </a:lnTo>
                  <a:lnTo>
                    <a:pt x="874" y="210"/>
                  </a:lnTo>
                  <a:lnTo>
                    <a:pt x="878" y="229"/>
                  </a:lnTo>
                  <a:lnTo>
                    <a:pt x="882" y="247"/>
                  </a:lnTo>
                  <a:lnTo>
                    <a:pt x="883" y="266"/>
                  </a:lnTo>
                  <a:lnTo>
                    <a:pt x="884" y="287"/>
                  </a:lnTo>
                  <a:lnTo>
                    <a:pt x="883" y="308"/>
                  </a:lnTo>
                  <a:lnTo>
                    <a:pt x="881" y="329"/>
                  </a:lnTo>
                  <a:lnTo>
                    <a:pt x="878" y="349"/>
                  </a:lnTo>
                  <a:lnTo>
                    <a:pt x="874" y="368"/>
                  </a:lnTo>
                  <a:lnTo>
                    <a:pt x="868" y="386"/>
                  </a:lnTo>
                  <a:lnTo>
                    <a:pt x="861" y="404"/>
                  </a:lnTo>
                  <a:lnTo>
                    <a:pt x="852" y="420"/>
                  </a:lnTo>
                  <a:lnTo>
                    <a:pt x="843" y="435"/>
                  </a:lnTo>
                  <a:lnTo>
                    <a:pt x="833" y="448"/>
                  </a:lnTo>
                  <a:lnTo>
                    <a:pt x="822" y="460"/>
                  </a:lnTo>
                  <a:lnTo>
                    <a:pt x="809" y="471"/>
                  </a:lnTo>
                  <a:lnTo>
                    <a:pt x="795" y="479"/>
                  </a:lnTo>
                  <a:lnTo>
                    <a:pt x="787" y="483"/>
                  </a:lnTo>
                  <a:lnTo>
                    <a:pt x="780" y="486"/>
                  </a:lnTo>
                  <a:lnTo>
                    <a:pt x="772" y="489"/>
                  </a:lnTo>
                  <a:lnTo>
                    <a:pt x="764" y="491"/>
                  </a:lnTo>
                  <a:lnTo>
                    <a:pt x="756" y="493"/>
                  </a:lnTo>
                  <a:lnTo>
                    <a:pt x="747" y="494"/>
                  </a:lnTo>
                  <a:lnTo>
                    <a:pt x="738" y="495"/>
                  </a:lnTo>
                  <a:lnTo>
                    <a:pt x="729" y="495"/>
                  </a:lnTo>
                  <a:lnTo>
                    <a:pt x="728" y="495"/>
                  </a:lnTo>
                  <a:close/>
                  <a:moveTo>
                    <a:pt x="725" y="578"/>
                  </a:moveTo>
                  <a:lnTo>
                    <a:pt x="739" y="576"/>
                  </a:lnTo>
                  <a:lnTo>
                    <a:pt x="754" y="575"/>
                  </a:lnTo>
                  <a:lnTo>
                    <a:pt x="768" y="574"/>
                  </a:lnTo>
                  <a:lnTo>
                    <a:pt x="781" y="572"/>
                  </a:lnTo>
                  <a:lnTo>
                    <a:pt x="794" y="569"/>
                  </a:lnTo>
                  <a:lnTo>
                    <a:pt x="808" y="566"/>
                  </a:lnTo>
                  <a:lnTo>
                    <a:pt x="820" y="562"/>
                  </a:lnTo>
                  <a:lnTo>
                    <a:pt x="832" y="557"/>
                  </a:lnTo>
                  <a:lnTo>
                    <a:pt x="844" y="552"/>
                  </a:lnTo>
                  <a:lnTo>
                    <a:pt x="856" y="547"/>
                  </a:lnTo>
                  <a:lnTo>
                    <a:pt x="867" y="540"/>
                  </a:lnTo>
                  <a:lnTo>
                    <a:pt x="878" y="534"/>
                  </a:lnTo>
                  <a:lnTo>
                    <a:pt x="888" y="526"/>
                  </a:lnTo>
                  <a:lnTo>
                    <a:pt x="898" y="518"/>
                  </a:lnTo>
                  <a:lnTo>
                    <a:pt x="908" y="509"/>
                  </a:lnTo>
                  <a:lnTo>
                    <a:pt x="917" y="500"/>
                  </a:lnTo>
                  <a:lnTo>
                    <a:pt x="926" y="490"/>
                  </a:lnTo>
                  <a:lnTo>
                    <a:pt x="934" y="480"/>
                  </a:lnTo>
                  <a:lnTo>
                    <a:pt x="941" y="470"/>
                  </a:lnTo>
                  <a:lnTo>
                    <a:pt x="949" y="459"/>
                  </a:lnTo>
                  <a:lnTo>
                    <a:pt x="955" y="446"/>
                  </a:lnTo>
                  <a:lnTo>
                    <a:pt x="962" y="434"/>
                  </a:lnTo>
                  <a:lnTo>
                    <a:pt x="968" y="421"/>
                  </a:lnTo>
                  <a:lnTo>
                    <a:pt x="973" y="408"/>
                  </a:lnTo>
                  <a:lnTo>
                    <a:pt x="978" y="394"/>
                  </a:lnTo>
                  <a:lnTo>
                    <a:pt x="981" y="379"/>
                  </a:lnTo>
                  <a:lnTo>
                    <a:pt x="985" y="364"/>
                  </a:lnTo>
                  <a:lnTo>
                    <a:pt x="988" y="349"/>
                  </a:lnTo>
                  <a:lnTo>
                    <a:pt x="990" y="334"/>
                  </a:lnTo>
                  <a:lnTo>
                    <a:pt x="991" y="317"/>
                  </a:lnTo>
                  <a:lnTo>
                    <a:pt x="992" y="300"/>
                  </a:lnTo>
                  <a:lnTo>
                    <a:pt x="993" y="283"/>
                  </a:lnTo>
                  <a:lnTo>
                    <a:pt x="993" y="267"/>
                  </a:lnTo>
                  <a:lnTo>
                    <a:pt x="992" y="253"/>
                  </a:lnTo>
                  <a:lnTo>
                    <a:pt x="990" y="239"/>
                  </a:lnTo>
                  <a:lnTo>
                    <a:pt x="988" y="225"/>
                  </a:lnTo>
                  <a:lnTo>
                    <a:pt x="986" y="211"/>
                  </a:lnTo>
                  <a:lnTo>
                    <a:pt x="983" y="197"/>
                  </a:lnTo>
                  <a:lnTo>
                    <a:pt x="980" y="184"/>
                  </a:lnTo>
                  <a:lnTo>
                    <a:pt x="975" y="171"/>
                  </a:lnTo>
                  <a:lnTo>
                    <a:pt x="971" y="159"/>
                  </a:lnTo>
                  <a:lnTo>
                    <a:pt x="966" y="147"/>
                  </a:lnTo>
                  <a:lnTo>
                    <a:pt x="960" y="134"/>
                  </a:lnTo>
                  <a:lnTo>
                    <a:pt x="953" y="123"/>
                  </a:lnTo>
                  <a:lnTo>
                    <a:pt x="947" y="112"/>
                  </a:lnTo>
                  <a:lnTo>
                    <a:pt x="940" y="101"/>
                  </a:lnTo>
                  <a:lnTo>
                    <a:pt x="932" y="91"/>
                  </a:lnTo>
                  <a:lnTo>
                    <a:pt x="924" y="81"/>
                  </a:lnTo>
                  <a:lnTo>
                    <a:pt x="916" y="72"/>
                  </a:lnTo>
                  <a:lnTo>
                    <a:pt x="907" y="63"/>
                  </a:lnTo>
                  <a:lnTo>
                    <a:pt x="897" y="55"/>
                  </a:lnTo>
                  <a:lnTo>
                    <a:pt x="887" y="47"/>
                  </a:lnTo>
                  <a:lnTo>
                    <a:pt x="877" y="40"/>
                  </a:lnTo>
                  <a:lnTo>
                    <a:pt x="866" y="33"/>
                  </a:lnTo>
                  <a:lnTo>
                    <a:pt x="855" y="27"/>
                  </a:lnTo>
                  <a:lnTo>
                    <a:pt x="842" y="22"/>
                  </a:lnTo>
                  <a:lnTo>
                    <a:pt x="830" y="16"/>
                  </a:lnTo>
                  <a:lnTo>
                    <a:pt x="818" y="12"/>
                  </a:lnTo>
                  <a:lnTo>
                    <a:pt x="805" y="8"/>
                  </a:lnTo>
                  <a:lnTo>
                    <a:pt x="791" y="5"/>
                  </a:lnTo>
                  <a:lnTo>
                    <a:pt x="777" y="3"/>
                  </a:lnTo>
                  <a:lnTo>
                    <a:pt x="763" y="1"/>
                  </a:lnTo>
                  <a:lnTo>
                    <a:pt x="748" y="0"/>
                  </a:lnTo>
                  <a:lnTo>
                    <a:pt x="733" y="0"/>
                  </a:lnTo>
                  <a:lnTo>
                    <a:pt x="718" y="0"/>
                  </a:lnTo>
                  <a:lnTo>
                    <a:pt x="704" y="1"/>
                  </a:lnTo>
                  <a:lnTo>
                    <a:pt x="689" y="3"/>
                  </a:lnTo>
                  <a:lnTo>
                    <a:pt x="676" y="5"/>
                  </a:lnTo>
                  <a:lnTo>
                    <a:pt x="663" y="8"/>
                  </a:lnTo>
                  <a:lnTo>
                    <a:pt x="649" y="12"/>
                  </a:lnTo>
                  <a:lnTo>
                    <a:pt x="636" y="16"/>
                  </a:lnTo>
                  <a:lnTo>
                    <a:pt x="624" y="22"/>
                  </a:lnTo>
                  <a:lnTo>
                    <a:pt x="613" y="27"/>
                  </a:lnTo>
                  <a:lnTo>
                    <a:pt x="601" y="33"/>
                  </a:lnTo>
                  <a:lnTo>
                    <a:pt x="589" y="40"/>
                  </a:lnTo>
                  <a:lnTo>
                    <a:pt x="579" y="47"/>
                  </a:lnTo>
                  <a:lnTo>
                    <a:pt x="569" y="55"/>
                  </a:lnTo>
                  <a:lnTo>
                    <a:pt x="559" y="63"/>
                  </a:lnTo>
                  <a:lnTo>
                    <a:pt x="549" y="72"/>
                  </a:lnTo>
                  <a:lnTo>
                    <a:pt x="540" y="81"/>
                  </a:lnTo>
                  <a:lnTo>
                    <a:pt x="531" y="92"/>
                  </a:lnTo>
                  <a:lnTo>
                    <a:pt x="523" y="102"/>
                  </a:lnTo>
                  <a:lnTo>
                    <a:pt x="516" y="113"/>
                  </a:lnTo>
                  <a:lnTo>
                    <a:pt x="509" y="124"/>
                  </a:lnTo>
                  <a:lnTo>
                    <a:pt x="502" y="136"/>
                  </a:lnTo>
                  <a:lnTo>
                    <a:pt x="495" y="149"/>
                  </a:lnTo>
                  <a:lnTo>
                    <a:pt x="490" y="161"/>
                  </a:lnTo>
                  <a:lnTo>
                    <a:pt x="485" y="174"/>
                  </a:lnTo>
                  <a:lnTo>
                    <a:pt x="481" y="188"/>
                  </a:lnTo>
                  <a:lnTo>
                    <a:pt x="477" y="201"/>
                  </a:lnTo>
                  <a:lnTo>
                    <a:pt x="473" y="216"/>
                  </a:lnTo>
                  <a:lnTo>
                    <a:pt x="471" y="231"/>
                  </a:lnTo>
                  <a:lnTo>
                    <a:pt x="469" y="246"/>
                  </a:lnTo>
                  <a:lnTo>
                    <a:pt x="467" y="261"/>
                  </a:lnTo>
                  <a:lnTo>
                    <a:pt x="466" y="277"/>
                  </a:lnTo>
                  <a:lnTo>
                    <a:pt x="466" y="293"/>
                  </a:lnTo>
                  <a:lnTo>
                    <a:pt x="466" y="308"/>
                  </a:lnTo>
                  <a:lnTo>
                    <a:pt x="467" y="322"/>
                  </a:lnTo>
                  <a:lnTo>
                    <a:pt x="468" y="338"/>
                  </a:lnTo>
                  <a:lnTo>
                    <a:pt x="470" y="352"/>
                  </a:lnTo>
                  <a:lnTo>
                    <a:pt x="473" y="366"/>
                  </a:lnTo>
                  <a:lnTo>
                    <a:pt x="476" y="379"/>
                  </a:lnTo>
                  <a:lnTo>
                    <a:pt x="480" y="394"/>
                  </a:lnTo>
                  <a:lnTo>
                    <a:pt x="484" y="406"/>
                  </a:lnTo>
                  <a:lnTo>
                    <a:pt x="488" y="419"/>
                  </a:lnTo>
                  <a:lnTo>
                    <a:pt x="493" y="431"/>
                  </a:lnTo>
                  <a:lnTo>
                    <a:pt x="500" y="443"/>
                  </a:lnTo>
                  <a:lnTo>
                    <a:pt x="506" y="455"/>
                  </a:lnTo>
                  <a:lnTo>
                    <a:pt x="513" y="466"/>
                  </a:lnTo>
                  <a:lnTo>
                    <a:pt x="520" y="476"/>
                  </a:lnTo>
                  <a:lnTo>
                    <a:pt x="527" y="486"/>
                  </a:lnTo>
                  <a:lnTo>
                    <a:pt x="535" y="496"/>
                  </a:lnTo>
                  <a:lnTo>
                    <a:pt x="544" y="505"/>
                  </a:lnTo>
                  <a:lnTo>
                    <a:pt x="554" y="514"/>
                  </a:lnTo>
                  <a:lnTo>
                    <a:pt x="563" y="523"/>
                  </a:lnTo>
                  <a:lnTo>
                    <a:pt x="573" y="530"/>
                  </a:lnTo>
                  <a:lnTo>
                    <a:pt x="583" y="538"/>
                  </a:lnTo>
                  <a:lnTo>
                    <a:pt x="594" y="544"/>
                  </a:lnTo>
                  <a:lnTo>
                    <a:pt x="606" y="550"/>
                  </a:lnTo>
                  <a:lnTo>
                    <a:pt x="617" y="556"/>
                  </a:lnTo>
                  <a:lnTo>
                    <a:pt x="629" y="560"/>
                  </a:lnTo>
                  <a:lnTo>
                    <a:pt x="642" y="565"/>
                  </a:lnTo>
                  <a:lnTo>
                    <a:pt x="655" y="568"/>
                  </a:lnTo>
                  <a:lnTo>
                    <a:pt x="668" y="571"/>
                  </a:lnTo>
                  <a:lnTo>
                    <a:pt x="681" y="574"/>
                  </a:lnTo>
                  <a:lnTo>
                    <a:pt x="695" y="575"/>
                  </a:lnTo>
                  <a:lnTo>
                    <a:pt x="710" y="576"/>
                  </a:lnTo>
                  <a:lnTo>
                    <a:pt x="725" y="578"/>
                  </a:lnTo>
                  <a:lnTo>
                    <a:pt x="725" y="578"/>
                  </a:lnTo>
                  <a:close/>
                  <a:moveTo>
                    <a:pt x="415" y="471"/>
                  </a:moveTo>
                  <a:lnTo>
                    <a:pt x="404" y="475"/>
                  </a:lnTo>
                  <a:lnTo>
                    <a:pt x="391" y="479"/>
                  </a:lnTo>
                  <a:lnTo>
                    <a:pt x="378" y="483"/>
                  </a:lnTo>
                  <a:lnTo>
                    <a:pt x="364" y="485"/>
                  </a:lnTo>
                  <a:lnTo>
                    <a:pt x="350" y="488"/>
                  </a:lnTo>
                  <a:lnTo>
                    <a:pt x="334" y="490"/>
                  </a:lnTo>
                  <a:lnTo>
                    <a:pt x="319" y="491"/>
                  </a:lnTo>
                  <a:lnTo>
                    <a:pt x="303" y="491"/>
                  </a:lnTo>
                  <a:lnTo>
                    <a:pt x="280" y="490"/>
                  </a:lnTo>
                  <a:lnTo>
                    <a:pt x="259" y="487"/>
                  </a:lnTo>
                  <a:lnTo>
                    <a:pt x="239" y="483"/>
                  </a:lnTo>
                  <a:lnTo>
                    <a:pt x="220" y="477"/>
                  </a:lnTo>
                  <a:lnTo>
                    <a:pt x="203" y="469"/>
                  </a:lnTo>
                  <a:lnTo>
                    <a:pt x="186" y="460"/>
                  </a:lnTo>
                  <a:lnTo>
                    <a:pt x="179" y="455"/>
                  </a:lnTo>
                  <a:lnTo>
                    <a:pt x="172" y="449"/>
                  </a:lnTo>
                  <a:lnTo>
                    <a:pt x="165" y="443"/>
                  </a:lnTo>
                  <a:lnTo>
                    <a:pt x="159" y="436"/>
                  </a:lnTo>
                  <a:lnTo>
                    <a:pt x="148" y="423"/>
                  </a:lnTo>
                  <a:lnTo>
                    <a:pt x="136" y="408"/>
                  </a:lnTo>
                  <a:lnTo>
                    <a:pt x="128" y="392"/>
                  </a:lnTo>
                  <a:lnTo>
                    <a:pt x="121" y="373"/>
                  </a:lnTo>
                  <a:lnTo>
                    <a:pt x="115" y="354"/>
                  </a:lnTo>
                  <a:lnTo>
                    <a:pt x="111" y="334"/>
                  </a:lnTo>
                  <a:lnTo>
                    <a:pt x="109" y="312"/>
                  </a:lnTo>
                  <a:lnTo>
                    <a:pt x="108" y="290"/>
                  </a:lnTo>
                  <a:lnTo>
                    <a:pt x="109" y="265"/>
                  </a:lnTo>
                  <a:lnTo>
                    <a:pt x="111" y="242"/>
                  </a:lnTo>
                  <a:lnTo>
                    <a:pt x="116" y="221"/>
                  </a:lnTo>
                  <a:lnTo>
                    <a:pt x="122" y="201"/>
                  </a:lnTo>
                  <a:lnTo>
                    <a:pt x="126" y="191"/>
                  </a:lnTo>
                  <a:lnTo>
                    <a:pt x="130" y="182"/>
                  </a:lnTo>
                  <a:lnTo>
                    <a:pt x="134" y="174"/>
                  </a:lnTo>
                  <a:lnTo>
                    <a:pt x="139" y="166"/>
                  </a:lnTo>
                  <a:lnTo>
                    <a:pt x="145" y="158"/>
                  </a:lnTo>
                  <a:lnTo>
                    <a:pt x="151" y="151"/>
                  </a:lnTo>
                  <a:lnTo>
                    <a:pt x="157" y="143"/>
                  </a:lnTo>
                  <a:lnTo>
                    <a:pt x="163" y="136"/>
                  </a:lnTo>
                  <a:lnTo>
                    <a:pt x="177" y="124"/>
                  </a:lnTo>
                  <a:lnTo>
                    <a:pt x="192" y="114"/>
                  </a:lnTo>
                  <a:lnTo>
                    <a:pt x="208" y="105"/>
                  </a:lnTo>
                  <a:lnTo>
                    <a:pt x="225" y="98"/>
                  </a:lnTo>
                  <a:lnTo>
                    <a:pt x="244" y="92"/>
                  </a:lnTo>
                  <a:lnTo>
                    <a:pt x="263" y="88"/>
                  </a:lnTo>
                  <a:lnTo>
                    <a:pt x="283" y="86"/>
                  </a:lnTo>
                  <a:lnTo>
                    <a:pt x="305" y="85"/>
                  </a:lnTo>
                  <a:lnTo>
                    <a:pt x="321" y="85"/>
                  </a:lnTo>
                  <a:lnTo>
                    <a:pt x="337" y="86"/>
                  </a:lnTo>
                  <a:lnTo>
                    <a:pt x="352" y="88"/>
                  </a:lnTo>
                  <a:lnTo>
                    <a:pt x="366" y="91"/>
                  </a:lnTo>
                  <a:lnTo>
                    <a:pt x="379" y="94"/>
                  </a:lnTo>
                  <a:lnTo>
                    <a:pt x="392" y="98"/>
                  </a:lnTo>
                  <a:lnTo>
                    <a:pt x="404" y="102"/>
                  </a:lnTo>
                  <a:lnTo>
                    <a:pt x="414" y="106"/>
                  </a:lnTo>
                  <a:lnTo>
                    <a:pt x="436" y="25"/>
                  </a:lnTo>
                  <a:lnTo>
                    <a:pt x="427" y="20"/>
                  </a:lnTo>
                  <a:lnTo>
                    <a:pt x="416" y="16"/>
                  </a:lnTo>
                  <a:lnTo>
                    <a:pt x="402" y="12"/>
                  </a:lnTo>
                  <a:lnTo>
                    <a:pt x="385" y="8"/>
                  </a:lnTo>
                  <a:lnTo>
                    <a:pt x="367" y="5"/>
                  </a:lnTo>
                  <a:lnTo>
                    <a:pt x="347" y="2"/>
                  </a:lnTo>
                  <a:lnTo>
                    <a:pt x="324" y="1"/>
                  </a:lnTo>
                  <a:lnTo>
                    <a:pt x="300" y="0"/>
                  </a:lnTo>
                  <a:lnTo>
                    <a:pt x="284" y="0"/>
                  </a:lnTo>
                  <a:lnTo>
                    <a:pt x="268" y="1"/>
                  </a:lnTo>
                  <a:lnTo>
                    <a:pt x="253" y="3"/>
                  </a:lnTo>
                  <a:lnTo>
                    <a:pt x="237" y="5"/>
                  </a:lnTo>
                  <a:lnTo>
                    <a:pt x="223" y="8"/>
                  </a:lnTo>
                  <a:lnTo>
                    <a:pt x="209" y="11"/>
                  </a:lnTo>
                  <a:lnTo>
                    <a:pt x="195" y="15"/>
                  </a:lnTo>
                  <a:lnTo>
                    <a:pt x="180" y="20"/>
                  </a:lnTo>
                  <a:lnTo>
                    <a:pt x="167" y="26"/>
                  </a:lnTo>
                  <a:lnTo>
                    <a:pt x="155" y="32"/>
                  </a:lnTo>
                  <a:lnTo>
                    <a:pt x="142" y="38"/>
                  </a:lnTo>
                  <a:lnTo>
                    <a:pt x="129" y="45"/>
                  </a:lnTo>
                  <a:lnTo>
                    <a:pt x="118" y="52"/>
                  </a:lnTo>
                  <a:lnTo>
                    <a:pt x="107" y="60"/>
                  </a:lnTo>
                  <a:lnTo>
                    <a:pt x="96" y="69"/>
                  </a:lnTo>
                  <a:lnTo>
                    <a:pt x="85" y="78"/>
                  </a:lnTo>
                  <a:lnTo>
                    <a:pt x="75" y="89"/>
                  </a:lnTo>
                  <a:lnTo>
                    <a:pt x="66" y="99"/>
                  </a:lnTo>
                  <a:lnTo>
                    <a:pt x="58" y="110"/>
                  </a:lnTo>
                  <a:lnTo>
                    <a:pt x="50" y="121"/>
                  </a:lnTo>
                  <a:lnTo>
                    <a:pt x="42" y="132"/>
                  </a:lnTo>
                  <a:lnTo>
                    <a:pt x="34" y="146"/>
                  </a:lnTo>
                  <a:lnTo>
                    <a:pt x="28" y="158"/>
                  </a:lnTo>
                  <a:lnTo>
                    <a:pt x="22" y="171"/>
                  </a:lnTo>
                  <a:lnTo>
                    <a:pt x="17" y="185"/>
                  </a:lnTo>
                  <a:lnTo>
                    <a:pt x="13" y="199"/>
                  </a:lnTo>
                  <a:lnTo>
                    <a:pt x="9" y="215"/>
                  </a:lnTo>
                  <a:lnTo>
                    <a:pt x="6" y="230"/>
                  </a:lnTo>
                  <a:lnTo>
                    <a:pt x="3" y="245"/>
                  </a:lnTo>
                  <a:lnTo>
                    <a:pt x="1" y="261"/>
                  </a:lnTo>
                  <a:lnTo>
                    <a:pt x="0" y="278"/>
                  </a:lnTo>
                  <a:lnTo>
                    <a:pt x="0" y="295"/>
                  </a:lnTo>
                  <a:lnTo>
                    <a:pt x="0" y="311"/>
                  </a:lnTo>
                  <a:lnTo>
                    <a:pt x="1" y="326"/>
                  </a:lnTo>
                  <a:lnTo>
                    <a:pt x="3" y="342"/>
                  </a:lnTo>
                  <a:lnTo>
                    <a:pt x="5" y="356"/>
                  </a:lnTo>
                  <a:lnTo>
                    <a:pt x="8" y="370"/>
                  </a:lnTo>
                  <a:lnTo>
                    <a:pt x="11" y="384"/>
                  </a:lnTo>
                  <a:lnTo>
                    <a:pt x="15" y="398"/>
                  </a:lnTo>
                  <a:lnTo>
                    <a:pt x="19" y="411"/>
                  </a:lnTo>
                  <a:lnTo>
                    <a:pt x="24" y="423"/>
                  </a:lnTo>
                  <a:lnTo>
                    <a:pt x="30" y="435"/>
                  </a:lnTo>
                  <a:lnTo>
                    <a:pt x="36" y="447"/>
                  </a:lnTo>
                  <a:lnTo>
                    <a:pt x="44" y="459"/>
                  </a:lnTo>
                  <a:lnTo>
                    <a:pt x="51" y="470"/>
                  </a:lnTo>
                  <a:lnTo>
                    <a:pt x="59" y="480"/>
                  </a:lnTo>
                  <a:lnTo>
                    <a:pt x="67" y="490"/>
                  </a:lnTo>
                  <a:lnTo>
                    <a:pt x="76" y="499"/>
                  </a:lnTo>
                  <a:lnTo>
                    <a:pt x="85" y="508"/>
                  </a:lnTo>
                  <a:lnTo>
                    <a:pt x="96" y="518"/>
                  </a:lnTo>
                  <a:lnTo>
                    <a:pt x="106" y="525"/>
                  </a:lnTo>
                  <a:lnTo>
                    <a:pt x="117" y="533"/>
                  </a:lnTo>
                  <a:lnTo>
                    <a:pt x="129" y="539"/>
                  </a:lnTo>
                  <a:lnTo>
                    <a:pt x="141" y="546"/>
                  </a:lnTo>
                  <a:lnTo>
                    <a:pt x="154" y="551"/>
                  </a:lnTo>
                  <a:lnTo>
                    <a:pt x="166" y="556"/>
                  </a:lnTo>
                  <a:lnTo>
                    <a:pt x="179" y="561"/>
                  </a:lnTo>
                  <a:lnTo>
                    <a:pt x="194" y="565"/>
                  </a:lnTo>
                  <a:lnTo>
                    <a:pt x="208" y="568"/>
                  </a:lnTo>
                  <a:lnTo>
                    <a:pt x="223" y="571"/>
                  </a:lnTo>
                  <a:lnTo>
                    <a:pt x="238" y="573"/>
                  </a:lnTo>
                  <a:lnTo>
                    <a:pt x="254" y="575"/>
                  </a:lnTo>
                  <a:lnTo>
                    <a:pt x="270" y="576"/>
                  </a:lnTo>
                  <a:lnTo>
                    <a:pt x="286" y="576"/>
                  </a:lnTo>
                  <a:lnTo>
                    <a:pt x="311" y="576"/>
                  </a:lnTo>
                  <a:lnTo>
                    <a:pt x="334" y="574"/>
                  </a:lnTo>
                  <a:lnTo>
                    <a:pt x="356" y="571"/>
                  </a:lnTo>
                  <a:lnTo>
                    <a:pt x="375" y="568"/>
                  </a:lnTo>
                  <a:lnTo>
                    <a:pt x="392" y="564"/>
                  </a:lnTo>
                  <a:lnTo>
                    <a:pt x="408" y="560"/>
                  </a:lnTo>
                  <a:lnTo>
                    <a:pt x="421" y="556"/>
                  </a:lnTo>
                  <a:lnTo>
                    <a:pt x="431" y="551"/>
                  </a:lnTo>
                  <a:lnTo>
                    <a:pt x="415" y="47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7"/>
            <p:cNvSpPr>
              <a:spLocks noEditPoints="1"/>
            </p:cNvSpPr>
            <p:nvPr userDrawn="1"/>
          </p:nvSpPr>
          <p:spPr bwMode="auto">
            <a:xfrm>
              <a:off x="272" y="4050"/>
              <a:ext cx="225" cy="56"/>
            </a:xfrm>
            <a:custGeom>
              <a:avLst/>
              <a:gdLst/>
              <a:ahLst/>
              <a:cxnLst>
                <a:cxn ang="0">
                  <a:pos x="542" y="161"/>
                </a:cxn>
                <a:cxn ang="0">
                  <a:pos x="542" y="0"/>
                </a:cxn>
                <a:cxn ang="0">
                  <a:pos x="474" y="0"/>
                </a:cxn>
                <a:cxn ang="0">
                  <a:pos x="406" y="0"/>
                </a:cxn>
                <a:cxn ang="0">
                  <a:pos x="339" y="0"/>
                </a:cxn>
                <a:cxn ang="0">
                  <a:pos x="271" y="0"/>
                </a:cxn>
                <a:cxn ang="0">
                  <a:pos x="203" y="0"/>
                </a:cxn>
                <a:cxn ang="0">
                  <a:pos x="136" y="0"/>
                </a:cxn>
                <a:cxn ang="0">
                  <a:pos x="68" y="0"/>
                </a:cxn>
                <a:cxn ang="0">
                  <a:pos x="0" y="0"/>
                </a:cxn>
                <a:cxn ang="0">
                  <a:pos x="0" y="161"/>
                </a:cxn>
                <a:cxn ang="0">
                  <a:pos x="159" y="161"/>
                </a:cxn>
                <a:cxn ang="0">
                  <a:pos x="159" y="559"/>
                </a:cxn>
                <a:cxn ang="0">
                  <a:pos x="383" y="559"/>
                </a:cxn>
                <a:cxn ang="0">
                  <a:pos x="383" y="161"/>
                </a:cxn>
                <a:cxn ang="0">
                  <a:pos x="542" y="161"/>
                </a:cxn>
                <a:cxn ang="0">
                  <a:pos x="821" y="225"/>
                </a:cxn>
                <a:cxn ang="0">
                  <a:pos x="707" y="559"/>
                </a:cxn>
                <a:cxn ang="0">
                  <a:pos x="488" y="559"/>
                </a:cxn>
                <a:cxn ang="0">
                  <a:pos x="703" y="0"/>
                </a:cxn>
                <a:cxn ang="0">
                  <a:pos x="732" y="0"/>
                </a:cxn>
                <a:cxn ang="0">
                  <a:pos x="762" y="0"/>
                </a:cxn>
                <a:cxn ang="0">
                  <a:pos x="792" y="0"/>
                </a:cxn>
                <a:cxn ang="0">
                  <a:pos x="821" y="0"/>
                </a:cxn>
                <a:cxn ang="0">
                  <a:pos x="851" y="0"/>
                </a:cxn>
                <a:cxn ang="0">
                  <a:pos x="880" y="0"/>
                </a:cxn>
                <a:cxn ang="0">
                  <a:pos x="910" y="0"/>
                </a:cxn>
                <a:cxn ang="0">
                  <a:pos x="939" y="0"/>
                </a:cxn>
                <a:cxn ang="0">
                  <a:pos x="1154" y="559"/>
                </a:cxn>
                <a:cxn ang="0">
                  <a:pos x="935" y="559"/>
                </a:cxn>
                <a:cxn ang="0">
                  <a:pos x="821" y="225"/>
                </a:cxn>
                <a:cxn ang="0">
                  <a:pos x="1642" y="161"/>
                </a:cxn>
                <a:cxn ang="0">
                  <a:pos x="1642" y="0"/>
                </a:cxn>
                <a:cxn ang="0">
                  <a:pos x="1574" y="0"/>
                </a:cxn>
                <a:cxn ang="0">
                  <a:pos x="1507" y="0"/>
                </a:cxn>
                <a:cxn ang="0">
                  <a:pos x="1439" y="0"/>
                </a:cxn>
                <a:cxn ang="0">
                  <a:pos x="1371" y="0"/>
                </a:cxn>
                <a:cxn ang="0">
                  <a:pos x="1304" y="0"/>
                </a:cxn>
                <a:cxn ang="0">
                  <a:pos x="1235" y="0"/>
                </a:cxn>
                <a:cxn ang="0">
                  <a:pos x="1168" y="0"/>
                </a:cxn>
                <a:cxn ang="0">
                  <a:pos x="1101" y="0"/>
                </a:cxn>
                <a:cxn ang="0">
                  <a:pos x="1101" y="161"/>
                </a:cxn>
                <a:cxn ang="0">
                  <a:pos x="1259" y="161"/>
                </a:cxn>
                <a:cxn ang="0">
                  <a:pos x="1259" y="559"/>
                </a:cxn>
                <a:cxn ang="0">
                  <a:pos x="1483" y="559"/>
                </a:cxn>
                <a:cxn ang="0">
                  <a:pos x="1483" y="161"/>
                </a:cxn>
                <a:cxn ang="0">
                  <a:pos x="1642" y="161"/>
                </a:cxn>
                <a:cxn ang="0">
                  <a:pos x="1921" y="225"/>
                </a:cxn>
                <a:cxn ang="0">
                  <a:pos x="1807" y="559"/>
                </a:cxn>
                <a:cxn ang="0">
                  <a:pos x="1588" y="559"/>
                </a:cxn>
                <a:cxn ang="0">
                  <a:pos x="1802" y="0"/>
                </a:cxn>
                <a:cxn ang="0">
                  <a:pos x="1832" y="0"/>
                </a:cxn>
                <a:cxn ang="0">
                  <a:pos x="1862" y="0"/>
                </a:cxn>
                <a:cxn ang="0">
                  <a:pos x="1891" y="0"/>
                </a:cxn>
                <a:cxn ang="0">
                  <a:pos x="1921" y="0"/>
                </a:cxn>
                <a:cxn ang="0">
                  <a:pos x="1950" y="0"/>
                </a:cxn>
                <a:cxn ang="0">
                  <a:pos x="1981" y="0"/>
                </a:cxn>
                <a:cxn ang="0">
                  <a:pos x="2010" y="0"/>
                </a:cxn>
                <a:cxn ang="0">
                  <a:pos x="2040" y="0"/>
                </a:cxn>
                <a:cxn ang="0">
                  <a:pos x="2254" y="559"/>
                </a:cxn>
                <a:cxn ang="0">
                  <a:pos x="2035" y="559"/>
                </a:cxn>
                <a:cxn ang="0">
                  <a:pos x="1921" y="225"/>
                </a:cxn>
              </a:cxnLst>
              <a:rect l="0" t="0" r="r" b="b"/>
              <a:pathLst>
                <a:path w="2254" h="559">
                  <a:moveTo>
                    <a:pt x="542" y="161"/>
                  </a:moveTo>
                  <a:lnTo>
                    <a:pt x="542" y="0"/>
                  </a:lnTo>
                  <a:lnTo>
                    <a:pt x="474" y="0"/>
                  </a:lnTo>
                  <a:lnTo>
                    <a:pt x="406" y="0"/>
                  </a:lnTo>
                  <a:lnTo>
                    <a:pt x="339" y="0"/>
                  </a:lnTo>
                  <a:lnTo>
                    <a:pt x="271" y="0"/>
                  </a:lnTo>
                  <a:lnTo>
                    <a:pt x="203" y="0"/>
                  </a:lnTo>
                  <a:lnTo>
                    <a:pt x="136" y="0"/>
                  </a:lnTo>
                  <a:lnTo>
                    <a:pt x="68" y="0"/>
                  </a:lnTo>
                  <a:lnTo>
                    <a:pt x="0" y="0"/>
                  </a:lnTo>
                  <a:lnTo>
                    <a:pt x="0" y="161"/>
                  </a:lnTo>
                  <a:lnTo>
                    <a:pt x="159" y="161"/>
                  </a:lnTo>
                  <a:lnTo>
                    <a:pt x="159" y="559"/>
                  </a:lnTo>
                  <a:lnTo>
                    <a:pt x="383" y="559"/>
                  </a:lnTo>
                  <a:lnTo>
                    <a:pt x="383" y="161"/>
                  </a:lnTo>
                  <a:lnTo>
                    <a:pt x="542" y="161"/>
                  </a:lnTo>
                  <a:close/>
                  <a:moveTo>
                    <a:pt x="821" y="225"/>
                  </a:moveTo>
                  <a:lnTo>
                    <a:pt x="707" y="559"/>
                  </a:lnTo>
                  <a:lnTo>
                    <a:pt x="488" y="559"/>
                  </a:lnTo>
                  <a:lnTo>
                    <a:pt x="703" y="0"/>
                  </a:lnTo>
                  <a:lnTo>
                    <a:pt x="732" y="0"/>
                  </a:lnTo>
                  <a:lnTo>
                    <a:pt x="762" y="0"/>
                  </a:lnTo>
                  <a:lnTo>
                    <a:pt x="792" y="0"/>
                  </a:lnTo>
                  <a:lnTo>
                    <a:pt x="821" y="0"/>
                  </a:lnTo>
                  <a:lnTo>
                    <a:pt x="851" y="0"/>
                  </a:lnTo>
                  <a:lnTo>
                    <a:pt x="880" y="0"/>
                  </a:lnTo>
                  <a:lnTo>
                    <a:pt x="910" y="0"/>
                  </a:lnTo>
                  <a:lnTo>
                    <a:pt x="939" y="0"/>
                  </a:lnTo>
                  <a:lnTo>
                    <a:pt x="1154" y="559"/>
                  </a:lnTo>
                  <a:lnTo>
                    <a:pt x="935" y="559"/>
                  </a:lnTo>
                  <a:lnTo>
                    <a:pt x="821" y="225"/>
                  </a:lnTo>
                  <a:close/>
                  <a:moveTo>
                    <a:pt x="1642" y="161"/>
                  </a:moveTo>
                  <a:lnTo>
                    <a:pt x="1642" y="0"/>
                  </a:lnTo>
                  <a:lnTo>
                    <a:pt x="1574" y="0"/>
                  </a:lnTo>
                  <a:lnTo>
                    <a:pt x="1507" y="0"/>
                  </a:lnTo>
                  <a:lnTo>
                    <a:pt x="1439" y="0"/>
                  </a:lnTo>
                  <a:lnTo>
                    <a:pt x="1371" y="0"/>
                  </a:lnTo>
                  <a:lnTo>
                    <a:pt x="1304" y="0"/>
                  </a:lnTo>
                  <a:lnTo>
                    <a:pt x="1235" y="0"/>
                  </a:lnTo>
                  <a:lnTo>
                    <a:pt x="1168" y="0"/>
                  </a:lnTo>
                  <a:lnTo>
                    <a:pt x="1101" y="0"/>
                  </a:lnTo>
                  <a:lnTo>
                    <a:pt x="1101" y="161"/>
                  </a:lnTo>
                  <a:lnTo>
                    <a:pt x="1259" y="161"/>
                  </a:lnTo>
                  <a:lnTo>
                    <a:pt x="1259" y="559"/>
                  </a:lnTo>
                  <a:lnTo>
                    <a:pt x="1483" y="559"/>
                  </a:lnTo>
                  <a:lnTo>
                    <a:pt x="1483" y="161"/>
                  </a:lnTo>
                  <a:lnTo>
                    <a:pt x="1642" y="161"/>
                  </a:lnTo>
                  <a:close/>
                  <a:moveTo>
                    <a:pt x="1921" y="225"/>
                  </a:moveTo>
                  <a:lnTo>
                    <a:pt x="1807" y="559"/>
                  </a:lnTo>
                  <a:lnTo>
                    <a:pt x="1588" y="559"/>
                  </a:lnTo>
                  <a:lnTo>
                    <a:pt x="1802" y="0"/>
                  </a:lnTo>
                  <a:lnTo>
                    <a:pt x="1832" y="0"/>
                  </a:lnTo>
                  <a:lnTo>
                    <a:pt x="1862" y="0"/>
                  </a:lnTo>
                  <a:lnTo>
                    <a:pt x="1891" y="0"/>
                  </a:lnTo>
                  <a:lnTo>
                    <a:pt x="1921" y="0"/>
                  </a:lnTo>
                  <a:lnTo>
                    <a:pt x="1950" y="0"/>
                  </a:lnTo>
                  <a:lnTo>
                    <a:pt x="1981" y="0"/>
                  </a:lnTo>
                  <a:lnTo>
                    <a:pt x="2010" y="0"/>
                  </a:lnTo>
                  <a:lnTo>
                    <a:pt x="2040" y="0"/>
                  </a:lnTo>
                  <a:lnTo>
                    <a:pt x="2254" y="559"/>
                  </a:lnTo>
                  <a:lnTo>
                    <a:pt x="2035" y="559"/>
                  </a:lnTo>
                  <a:lnTo>
                    <a:pt x="1921" y="22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 name="Freeform 12"/>
          <p:cNvSpPr>
            <a:spLocks noEditPoints="1"/>
          </p:cNvSpPr>
          <p:nvPr/>
        </p:nvSpPr>
        <p:spPr bwMode="auto">
          <a:xfrm>
            <a:off x="1676264" y="6581815"/>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FFFFFF">
              <a:alpha val="6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Tree>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FFFFF">
              <a:alpha val="25098"/>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028" name="Group 4"/>
          <p:cNvGrpSpPr>
            <a:grpSpLocks noChangeAspect="1"/>
          </p:cNvGrpSpPr>
          <p:nvPr/>
        </p:nvGrpSpPr>
        <p:grpSpPr bwMode="auto">
          <a:xfrm>
            <a:off x="317500" y="6308725"/>
            <a:ext cx="2590800" cy="460375"/>
            <a:chOff x="200" y="3974"/>
            <a:chExt cx="1632" cy="290"/>
          </a:xfrm>
        </p:grpSpPr>
        <p:sp>
          <p:nvSpPr>
            <p:cNvPr id="1027" name="AutoShape 3"/>
            <p:cNvSpPr>
              <a:spLocks noChangeAspect="1" noChangeArrowheads="1" noTextEdit="1"/>
            </p:cNvSpPr>
            <p:nvPr userDrawn="1"/>
          </p:nvSpPr>
          <p:spPr bwMode="auto">
            <a:xfrm>
              <a:off x="200" y="3974"/>
              <a:ext cx="1632" cy="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Freeform 5"/>
            <p:cNvSpPr>
              <a:spLocks noEditPoints="1"/>
            </p:cNvSpPr>
            <p:nvPr userDrawn="1"/>
          </p:nvSpPr>
          <p:spPr bwMode="auto">
            <a:xfrm>
              <a:off x="1079" y="4049"/>
              <a:ext cx="334" cy="58"/>
            </a:xfrm>
            <a:custGeom>
              <a:avLst/>
              <a:gdLst/>
              <a:ahLst/>
              <a:cxnLst>
                <a:cxn ang="0">
                  <a:pos x="3179" y="573"/>
                </a:cxn>
                <a:cxn ang="0">
                  <a:pos x="3333" y="458"/>
                </a:cxn>
                <a:cxn ang="0">
                  <a:pos x="3305" y="309"/>
                </a:cxn>
                <a:cxn ang="0">
                  <a:pos x="3138" y="218"/>
                </a:cxn>
                <a:cxn ang="0">
                  <a:pos x="3089" y="151"/>
                </a:cxn>
                <a:cxn ang="0">
                  <a:pos x="3131" y="93"/>
                </a:cxn>
                <a:cxn ang="0">
                  <a:pos x="3275" y="102"/>
                </a:cxn>
                <a:cxn ang="0">
                  <a:pos x="3184" y="0"/>
                </a:cxn>
                <a:cxn ang="0">
                  <a:pos x="3006" y="82"/>
                </a:cxn>
                <a:cxn ang="0">
                  <a:pos x="3008" y="239"/>
                </a:cxn>
                <a:cxn ang="0">
                  <a:pos x="3161" y="333"/>
                </a:cxn>
                <a:cxn ang="0">
                  <a:pos x="3235" y="401"/>
                </a:cxn>
                <a:cxn ang="0">
                  <a:pos x="3203" y="476"/>
                </a:cxn>
                <a:cxn ang="0">
                  <a:pos x="3059" y="481"/>
                </a:cxn>
                <a:cxn ang="0">
                  <a:pos x="2572" y="8"/>
                </a:cxn>
                <a:cxn ang="0">
                  <a:pos x="2432" y="483"/>
                </a:cxn>
                <a:cxn ang="0">
                  <a:pos x="2240" y="460"/>
                </a:cxn>
                <a:cxn ang="0">
                  <a:pos x="2162" y="312"/>
                </a:cxn>
                <a:cxn ang="0">
                  <a:pos x="2205" y="151"/>
                </a:cxn>
                <a:cxn ang="0">
                  <a:pos x="2375" y="85"/>
                </a:cxn>
                <a:cxn ang="0">
                  <a:pos x="2456" y="12"/>
                </a:cxn>
                <a:cxn ang="0">
                  <a:pos x="2263" y="11"/>
                </a:cxn>
                <a:cxn ang="0">
                  <a:pos x="2129" y="89"/>
                </a:cxn>
                <a:cxn ang="0">
                  <a:pos x="2060" y="230"/>
                </a:cxn>
                <a:cxn ang="0">
                  <a:pos x="2069" y="398"/>
                </a:cxn>
                <a:cxn ang="0">
                  <a:pos x="2150" y="518"/>
                </a:cxn>
                <a:cxn ang="0">
                  <a:pos x="2291" y="573"/>
                </a:cxn>
                <a:cxn ang="0">
                  <a:pos x="2485" y="551"/>
                </a:cxn>
                <a:cxn ang="0">
                  <a:pos x="1604" y="290"/>
                </a:cxn>
                <a:cxn ang="0">
                  <a:pos x="1535" y="392"/>
                </a:cxn>
                <a:cxn ang="0">
                  <a:pos x="997" y="85"/>
                </a:cxn>
                <a:cxn ang="0">
                  <a:pos x="1131" y="104"/>
                </a:cxn>
                <a:cxn ang="0">
                  <a:pos x="1156" y="200"/>
                </a:cxn>
                <a:cxn ang="0">
                  <a:pos x="1072" y="261"/>
                </a:cxn>
                <a:cxn ang="0">
                  <a:pos x="1068" y="342"/>
                </a:cxn>
                <a:cxn ang="0">
                  <a:pos x="1134" y="411"/>
                </a:cxn>
                <a:cxn ang="0">
                  <a:pos x="1263" y="508"/>
                </a:cxn>
                <a:cxn ang="0">
                  <a:pos x="1194" y="324"/>
                </a:cxn>
                <a:cxn ang="0">
                  <a:pos x="1207" y="276"/>
                </a:cxn>
                <a:cxn ang="0">
                  <a:pos x="1262" y="162"/>
                </a:cxn>
                <a:cxn ang="0">
                  <a:pos x="1191" y="34"/>
                </a:cxn>
                <a:cxn ang="0">
                  <a:pos x="997" y="5"/>
                </a:cxn>
                <a:cxn ang="0">
                  <a:pos x="784" y="93"/>
                </a:cxn>
                <a:cxn ang="0">
                  <a:pos x="14" y="548"/>
                </a:cxn>
                <a:cxn ang="0">
                  <a:pos x="246" y="563"/>
                </a:cxn>
                <a:cxn ang="0">
                  <a:pos x="365" y="425"/>
                </a:cxn>
                <a:cxn ang="0">
                  <a:pos x="309" y="290"/>
                </a:cxn>
                <a:cxn ang="0">
                  <a:pos x="146" y="208"/>
                </a:cxn>
                <a:cxn ang="0">
                  <a:pos x="115" y="138"/>
                </a:cxn>
                <a:cxn ang="0">
                  <a:pos x="173" y="87"/>
                </a:cxn>
                <a:cxn ang="0">
                  <a:pos x="318" y="110"/>
                </a:cxn>
                <a:cxn ang="0">
                  <a:pos x="165" y="3"/>
                </a:cxn>
                <a:cxn ang="0">
                  <a:pos x="18" y="112"/>
                </a:cxn>
                <a:cxn ang="0">
                  <a:pos x="50" y="259"/>
                </a:cxn>
                <a:cxn ang="0">
                  <a:pos x="216" y="348"/>
                </a:cxn>
                <a:cxn ang="0">
                  <a:pos x="261" y="416"/>
                </a:cxn>
                <a:cxn ang="0">
                  <a:pos x="212" y="484"/>
                </a:cxn>
                <a:cxn ang="0">
                  <a:pos x="51" y="470"/>
                </a:cxn>
              </a:cxnLst>
              <a:rect l="0" t="0" r="r" b="b"/>
              <a:pathLst>
                <a:path w="3341" h="576">
                  <a:moveTo>
                    <a:pt x="2976" y="541"/>
                  </a:moveTo>
                  <a:lnTo>
                    <a:pt x="2989" y="548"/>
                  </a:lnTo>
                  <a:lnTo>
                    <a:pt x="3004" y="554"/>
                  </a:lnTo>
                  <a:lnTo>
                    <a:pt x="3022" y="560"/>
                  </a:lnTo>
                  <a:lnTo>
                    <a:pt x="3041" y="566"/>
                  </a:lnTo>
                  <a:lnTo>
                    <a:pt x="3061" y="570"/>
                  </a:lnTo>
                  <a:lnTo>
                    <a:pt x="3083" y="573"/>
                  </a:lnTo>
                  <a:lnTo>
                    <a:pt x="3105" y="575"/>
                  </a:lnTo>
                  <a:lnTo>
                    <a:pt x="3128" y="576"/>
                  </a:lnTo>
                  <a:lnTo>
                    <a:pt x="3154" y="575"/>
                  </a:lnTo>
                  <a:lnTo>
                    <a:pt x="3179" y="573"/>
                  </a:lnTo>
                  <a:lnTo>
                    <a:pt x="3201" y="569"/>
                  </a:lnTo>
                  <a:lnTo>
                    <a:pt x="3222" y="563"/>
                  </a:lnTo>
                  <a:lnTo>
                    <a:pt x="3241" y="556"/>
                  </a:lnTo>
                  <a:lnTo>
                    <a:pt x="3258" y="547"/>
                  </a:lnTo>
                  <a:lnTo>
                    <a:pt x="3275" y="538"/>
                  </a:lnTo>
                  <a:lnTo>
                    <a:pt x="3289" y="527"/>
                  </a:lnTo>
                  <a:lnTo>
                    <a:pt x="3301" y="514"/>
                  </a:lnTo>
                  <a:lnTo>
                    <a:pt x="3311" y="501"/>
                  </a:lnTo>
                  <a:lnTo>
                    <a:pt x="3321" y="487"/>
                  </a:lnTo>
                  <a:lnTo>
                    <a:pt x="3328" y="473"/>
                  </a:lnTo>
                  <a:lnTo>
                    <a:pt x="3333" y="458"/>
                  </a:lnTo>
                  <a:lnTo>
                    <a:pt x="3337" y="441"/>
                  </a:lnTo>
                  <a:lnTo>
                    <a:pt x="3340" y="425"/>
                  </a:lnTo>
                  <a:lnTo>
                    <a:pt x="3341" y="409"/>
                  </a:lnTo>
                  <a:lnTo>
                    <a:pt x="3340" y="394"/>
                  </a:lnTo>
                  <a:lnTo>
                    <a:pt x="3338" y="380"/>
                  </a:lnTo>
                  <a:lnTo>
                    <a:pt x="3336" y="367"/>
                  </a:lnTo>
                  <a:lnTo>
                    <a:pt x="3332" y="354"/>
                  </a:lnTo>
                  <a:lnTo>
                    <a:pt x="3327" y="342"/>
                  </a:lnTo>
                  <a:lnTo>
                    <a:pt x="3321" y="331"/>
                  </a:lnTo>
                  <a:lnTo>
                    <a:pt x="3313" y="319"/>
                  </a:lnTo>
                  <a:lnTo>
                    <a:pt x="3305" y="309"/>
                  </a:lnTo>
                  <a:lnTo>
                    <a:pt x="3295" y="299"/>
                  </a:lnTo>
                  <a:lnTo>
                    <a:pt x="3285" y="290"/>
                  </a:lnTo>
                  <a:lnTo>
                    <a:pt x="3273" y="281"/>
                  </a:lnTo>
                  <a:lnTo>
                    <a:pt x="3260" y="273"/>
                  </a:lnTo>
                  <a:lnTo>
                    <a:pt x="3246" y="264"/>
                  </a:lnTo>
                  <a:lnTo>
                    <a:pt x="3231" y="257"/>
                  </a:lnTo>
                  <a:lnTo>
                    <a:pt x="3213" y="249"/>
                  </a:lnTo>
                  <a:lnTo>
                    <a:pt x="3196" y="242"/>
                  </a:lnTo>
                  <a:lnTo>
                    <a:pt x="3171" y="232"/>
                  </a:lnTo>
                  <a:lnTo>
                    <a:pt x="3148" y="222"/>
                  </a:lnTo>
                  <a:lnTo>
                    <a:pt x="3138" y="218"/>
                  </a:lnTo>
                  <a:lnTo>
                    <a:pt x="3130" y="213"/>
                  </a:lnTo>
                  <a:lnTo>
                    <a:pt x="3122" y="208"/>
                  </a:lnTo>
                  <a:lnTo>
                    <a:pt x="3114" y="202"/>
                  </a:lnTo>
                  <a:lnTo>
                    <a:pt x="3108" y="196"/>
                  </a:lnTo>
                  <a:lnTo>
                    <a:pt x="3103" y="191"/>
                  </a:lnTo>
                  <a:lnTo>
                    <a:pt x="3099" y="185"/>
                  </a:lnTo>
                  <a:lnTo>
                    <a:pt x="3095" y="179"/>
                  </a:lnTo>
                  <a:lnTo>
                    <a:pt x="3092" y="173"/>
                  </a:lnTo>
                  <a:lnTo>
                    <a:pt x="3090" y="166"/>
                  </a:lnTo>
                  <a:lnTo>
                    <a:pt x="3089" y="159"/>
                  </a:lnTo>
                  <a:lnTo>
                    <a:pt x="3089" y="151"/>
                  </a:lnTo>
                  <a:lnTo>
                    <a:pt x="3089" y="144"/>
                  </a:lnTo>
                  <a:lnTo>
                    <a:pt x="3090" y="138"/>
                  </a:lnTo>
                  <a:lnTo>
                    <a:pt x="3092" y="132"/>
                  </a:lnTo>
                  <a:lnTo>
                    <a:pt x="3094" y="126"/>
                  </a:lnTo>
                  <a:lnTo>
                    <a:pt x="3097" y="121"/>
                  </a:lnTo>
                  <a:lnTo>
                    <a:pt x="3101" y="115"/>
                  </a:lnTo>
                  <a:lnTo>
                    <a:pt x="3105" y="110"/>
                  </a:lnTo>
                  <a:lnTo>
                    <a:pt x="3110" y="105"/>
                  </a:lnTo>
                  <a:lnTo>
                    <a:pt x="3117" y="101"/>
                  </a:lnTo>
                  <a:lnTo>
                    <a:pt x="3124" y="96"/>
                  </a:lnTo>
                  <a:lnTo>
                    <a:pt x="3131" y="93"/>
                  </a:lnTo>
                  <a:lnTo>
                    <a:pt x="3140" y="90"/>
                  </a:lnTo>
                  <a:lnTo>
                    <a:pt x="3149" y="87"/>
                  </a:lnTo>
                  <a:lnTo>
                    <a:pt x="3159" y="86"/>
                  </a:lnTo>
                  <a:lnTo>
                    <a:pt x="3170" y="84"/>
                  </a:lnTo>
                  <a:lnTo>
                    <a:pt x="3182" y="84"/>
                  </a:lnTo>
                  <a:lnTo>
                    <a:pt x="3200" y="85"/>
                  </a:lnTo>
                  <a:lnTo>
                    <a:pt x="3219" y="87"/>
                  </a:lnTo>
                  <a:lnTo>
                    <a:pt x="3235" y="90"/>
                  </a:lnTo>
                  <a:lnTo>
                    <a:pt x="3250" y="93"/>
                  </a:lnTo>
                  <a:lnTo>
                    <a:pt x="3263" y="97"/>
                  </a:lnTo>
                  <a:lnTo>
                    <a:pt x="3275" y="102"/>
                  </a:lnTo>
                  <a:lnTo>
                    <a:pt x="3285" y="106"/>
                  </a:lnTo>
                  <a:lnTo>
                    <a:pt x="3294" y="110"/>
                  </a:lnTo>
                  <a:lnTo>
                    <a:pt x="3318" y="28"/>
                  </a:lnTo>
                  <a:lnTo>
                    <a:pt x="3306" y="23"/>
                  </a:lnTo>
                  <a:lnTo>
                    <a:pt x="3293" y="17"/>
                  </a:lnTo>
                  <a:lnTo>
                    <a:pt x="3279" y="12"/>
                  </a:lnTo>
                  <a:lnTo>
                    <a:pt x="3262" y="8"/>
                  </a:lnTo>
                  <a:lnTo>
                    <a:pt x="3245" y="5"/>
                  </a:lnTo>
                  <a:lnTo>
                    <a:pt x="3227" y="2"/>
                  </a:lnTo>
                  <a:lnTo>
                    <a:pt x="3205" y="0"/>
                  </a:lnTo>
                  <a:lnTo>
                    <a:pt x="3184" y="0"/>
                  </a:lnTo>
                  <a:lnTo>
                    <a:pt x="3161" y="1"/>
                  </a:lnTo>
                  <a:lnTo>
                    <a:pt x="3140" y="3"/>
                  </a:lnTo>
                  <a:lnTo>
                    <a:pt x="3121" y="7"/>
                  </a:lnTo>
                  <a:lnTo>
                    <a:pt x="3101" y="12"/>
                  </a:lnTo>
                  <a:lnTo>
                    <a:pt x="3084" y="18"/>
                  </a:lnTo>
                  <a:lnTo>
                    <a:pt x="3068" y="27"/>
                  </a:lnTo>
                  <a:lnTo>
                    <a:pt x="3052" y="36"/>
                  </a:lnTo>
                  <a:lnTo>
                    <a:pt x="3039" y="46"/>
                  </a:lnTo>
                  <a:lnTo>
                    <a:pt x="3027" y="57"/>
                  </a:lnTo>
                  <a:lnTo>
                    <a:pt x="3016" y="69"/>
                  </a:lnTo>
                  <a:lnTo>
                    <a:pt x="3006" y="82"/>
                  </a:lnTo>
                  <a:lnTo>
                    <a:pt x="2999" y="97"/>
                  </a:lnTo>
                  <a:lnTo>
                    <a:pt x="2993" y="112"/>
                  </a:lnTo>
                  <a:lnTo>
                    <a:pt x="2989" y="127"/>
                  </a:lnTo>
                  <a:lnTo>
                    <a:pt x="2986" y="143"/>
                  </a:lnTo>
                  <a:lnTo>
                    <a:pt x="2985" y="161"/>
                  </a:lnTo>
                  <a:lnTo>
                    <a:pt x="2986" y="175"/>
                  </a:lnTo>
                  <a:lnTo>
                    <a:pt x="2988" y="189"/>
                  </a:lnTo>
                  <a:lnTo>
                    <a:pt x="2991" y="202"/>
                  </a:lnTo>
                  <a:lnTo>
                    <a:pt x="2996" y="216"/>
                  </a:lnTo>
                  <a:lnTo>
                    <a:pt x="3001" y="227"/>
                  </a:lnTo>
                  <a:lnTo>
                    <a:pt x="3008" y="239"/>
                  </a:lnTo>
                  <a:lnTo>
                    <a:pt x="3017" y="249"/>
                  </a:lnTo>
                  <a:lnTo>
                    <a:pt x="3027" y="259"/>
                  </a:lnTo>
                  <a:lnTo>
                    <a:pt x="3037" y="270"/>
                  </a:lnTo>
                  <a:lnTo>
                    <a:pt x="3048" y="279"/>
                  </a:lnTo>
                  <a:lnTo>
                    <a:pt x="3060" y="287"/>
                  </a:lnTo>
                  <a:lnTo>
                    <a:pt x="3074" y="295"/>
                  </a:lnTo>
                  <a:lnTo>
                    <a:pt x="3089" y="303"/>
                  </a:lnTo>
                  <a:lnTo>
                    <a:pt x="3104" y="310"/>
                  </a:lnTo>
                  <a:lnTo>
                    <a:pt x="3120" y="316"/>
                  </a:lnTo>
                  <a:lnTo>
                    <a:pt x="3137" y="323"/>
                  </a:lnTo>
                  <a:lnTo>
                    <a:pt x="3161" y="333"/>
                  </a:lnTo>
                  <a:lnTo>
                    <a:pt x="3183" y="343"/>
                  </a:lnTo>
                  <a:lnTo>
                    <a:pt x="3191" y="348"/>
                  </a:lnTo>
                  <a:lnTo>
                    <a:pt x="3199" y="353"/>
                  </a:lnTo>
                  <a:lnTo>
                    <a:pt x="3207" y="358"/>
                  </a:lnTo>
                  <a:lnTo>
                    <a:pt x="3213" y="363"/>
                  </a:lnTo>
                  <a:lnTo>
                    <a:pt x="3219" y="369"/>
                  </a:lnTo>
                  <a:lnTo>
                    <a:pt x="3224" y="374"/>
                  </a:lnTo>
                  <a:lnTo>
                    <a:pt x="3228" y="380"/>
                  </a:lnTo>
                  <a:lnTo>
                    <a:pt x="3231" y="387"/>
                  </a:lnTo>
                  <a:lnTo>
                    <a:pt x="3233" y="394"/>
                  </a:lnTo>
                  <a:lnTo>
                    <a:pt x="3235" y="401"/>
                  </a:lnTo>
                  <a:lnTo>
                    <a:pt x="3236" y="408"/>
                  </a:lnTo>
                  <a:lnTo>
                    <a:pt x="3236" y="416"/>
                  </a:lnTo>
                  <a:lnTo>
                    <a:pt x="3236" y="424"/>
                  </a:lnTo>
                  <a:lnTo>
                    <a:pt x="3235" y="432"/>
                  </a:lnTo>
                  <a:lnTo>
                    <a:pt x="3233" y="440"/>
                  </a:lnTo>
                  <a:lnTo>
                    <a:pt x="3230" y="447"/>
                  </a:lnTo>
                  <a:lnTo>
                    <a:pt x="3226" y="454"/>
                  </a:lnTo>
                  <a:lnTo>
                    <a:pt x="3222" y="460"/>
                  </a:lnTo>
                  <a:lnTo>
                    <a:pt x="3215" y="466"/>
                  </a:lnTo>
                  <a:lnTo>
                    <a:pt x="3209" y="471"/>
                  </a:lnTo>
                  <a:lnTo>
                    <a:pt x="3203" y="476"/>
                  </a:lnTo>
                  <a:lnTo>
                    <a:pt x="3195" y="480"/>
                  </a:lnTo>
                  <a:lnTo>
                    <a:pt x="3187" y="484"/>
                  </a:lnTo>
                  <a:lnTo>
                    <a:pt x="3178" y="487"/>
                  </a:lnTo>
                  <a:lnTo>
                    <a:pt x="3169" y="489"/>
                  </a:lnTo>
                  <a:lnTo>
                    <a:pt x="3157" y="491"/>
                  </a:lnTo>
                  <a:lnTo>
                    <a:pt x="3146" y="492"/>
                  </a:lnTo>
                  <a:lnTo>
                    <a:pt x="3135" y="492"/>
                  </a:lnTo>
                  <a:lnTo>
                    <a:pt x="3114" y="491"/>
                  </a:lnTo>
                  <a:lnTo>
                    <a:pt x="3096" y="489"/>
                  </a:lnTo>
                  <a:lnTo>
                    <a:pt x="3078" y="486"/>
                  </a:lnTo>
                  <a:lnTo>
                    <a:pt x="3059" y="481"/>
                  </a:lnTo>
                  <a:lnTo>
                    <a:pt x="3042" y="476"/>
                  </a:lnTo>
                  <a:lnTo>
                    <a:pt x="3027" y="470"/>
                  </a:lnTo>
                  <a:lnTo>
                    <a:pt x="3012" y="464"/>
                  </a:lnTo>
                  <a:lnTo>
                    <a:pt x="2999" y="457"/>
                  </a:lnTo>
                  <a:lnTo>
                    <a:pt x="2976" y="541"/>
                  </a:lnTo>
                  <a:close/>
                  <a:moveTo>
                    <a:pt x="2886" y="236"/>
                  </a:moveTo>
                  <a:lnTo>
                    <a:pt x="2675" y="236"/>
                  </a:lnTo>
                  <a:lnTo>
                    <a:pt x="2675" y="93"/>
                  </a:lnTo>
                  <a:lnTo>
                    <a:pt x="2898" y="93"/>
                  </a:lnTo>
                  <a:lnTo>
                    <a:pt x="2898" y="8"/>
                  </a:lnTo>
                  <a:lnTo>
                    <a:pt x="2572" y="8"/>
                  </a:lnTo>
                  <a:lnTo>
                    <a:pt x="2572" y="567"/>
                  </a:lnTo>
                  <a:lnTo>
                    <a:pt x="2910" y="567"/>
                  </a:lnTo>
                  <a:lnTo>
                    <a:pt x="2910" y="484"/>
                  </a:lnTo>
                  <a:lnTo>
                    <a:pt x="2675" y="484"/>
                  </a:lnTo>
                  <a:lnTo>
                    <a:pt x="2675" y="320"/>
                  </a:lnTo>
                  <a:lnTo>
                    <a:pt x="2886" y="320"/>
                  </a:lnTo>
                  <a:lnTo>
                    <a:pt x="2886" y="236"/>
                  </a:lnTo>
                  <a:close/>
                  <a:moveTo>
                    <a:pt x="2469" y="471"/>
                  </a:moveTo>
                  <a:lnTo>
                    <a:pt x="2458" y="475"/>
                  </a:lnTo>
                  <a:lnTo>
                    <a:pt x="2445" y="479"/>
                  </a:lnTo>
                  <a:lnTo>
                    <a:pt x="2432" y="483"/>
                  </a:lnTo>
                  <a:lnTo>
                    <a:pt x="2418" y="485"/>
                  </a:lnTo>
                  <a:lnTo>
                    <a:pt x="2404" y="488"/>
                  </a:lnTo>
                  <a:lnTo>
                    <a:pt x="2388" y="490"/>
                  </a:lnTo>
                  <a:lnTo>
                    <a:pt x="2372" y="491"/>
                  </a:lnTo>
                  <a:lnTo>
                    <a:pt x="2357" y="491"/>
                  </a:lnTo>
                  <a:lnTo>
                    <a:pt x="2334" y="490"/>
                  </a:lnTo>
                  <a:lnTo>
                    <a:pt x="2313" y="487"/>
                  </a:lnTo>
                  <a:lnTo>
                    <a:pt x="2293" y="483"/>
                  </a:lnTo>
                  <a:lnTo>
                    <a:pt x="2274" y="477"/>
                  </a:lnTo>
                  <a:lnTo>
                    <a:pt x="2257" y="469"/>
                  </a:lnTo>
                  <a:lnTo>
                    <a:pt x="2240" y="460"/>
                  </a:lnTo>
                  <a:lnTo>
                    <a:pt x="2233" y="455"/>
                  </a:lnTo>
                  <a:lnTo>
                    <a:pt x="2226" y="449"/>
                  </a:lnTo>
                  <a:lnTo>
                    <a:pt x="2219" y="443"/>
                  </a:lnTo>
                  <a:lnTo>
                    <a:pt x="2213" y="436"/>
                  </a:lnTo>
                  <a:lnTo>
                    <a:pt x="2201" y="423"/>
                  </a:lnTo>
                  <a:lnTo>
                    <a:pt x="2190" y="408"/>
                  </a:lnTo>
                  <a:lnTo>
                    <a:pt x="2182" y="392"/>
                  </a:lnTo>
                  <a:lnTo>
                    <a:pt x="2174" y="373"/>
                  </a:lnTo>
                  <a:lnTo>
                    <a:pt x="2169" y="354"/>
                  </a:lnTo>
                  <a:lnTo>
                    <a:pt x="2165" y="334"/>
                  </a:lnTo>
                  <a:lnTo>
                    <a:pt x="2162" y="312"/>
                  </a:lnTo>
                  <a:lnTo>
                    <a:pt x="2162" y="290"/>
                  </a:lnTo>
                  <a:lnTo>
                    <a:pt x="2163" y="265"/>
                  </a:lnTo>
                  <a:lnTo>
                    <a:pt x="2165" y="242"/>
                  </a:lnTo>
                  <a:lnTo>
                    <a:pt x="2170" y="221"/>
                  </a:lnTo>
                  <a:lnTo>
                    <a:pt x="2176" y="201"/>
                  </a:lnTo>
                  <a:lnTo>
                    <a:pt x="2180" y="191"/>
                  </a:lnTo>
                  <a:lnTo>
                    <a:pt x="2184" y="182"/>
                  </a:lnTo>
                  <a:lnTo>
                    <a:pt x="2188" y="174"/>
                  </a:lnTo>
                  <a:lnTo>
                    <a:pt x="2193" y="166"/>
                  </a:lnTo>
                  <a:lnTo>
                    <a:pt x="2199" y="158"/>
                  </a:lnTo>
                  <a:lnTo>
                    <a:pt x="2205" y="151"/>
                  </a:lnTo>
                  <a:lnTo>
                    <a:pt x="2211" y="143"/>
                  </a:lnTo>
                  <a:lnTo>
                    <a:pt x="2217" y="136"/>
                  </a:lnTo>
                  <a:lnTo>
                    <a:pt x="2230" y="124"/>
                  </a:lnTo>
                  <a:lnTo>
                    <a:pt x="2245" y="114"/>
                  </a:lnTo>
                  <a:lnTo>
                    <a:pt x="2262" y="105"/>
                  </a:lnTo>
                  <a:lnTo>
                    <a:pt x="2279" y="98"/>
                  </a:lnTo>
                  <a:lnTo>
                    <a:pt x="2297" y="92"/>
                  </a:lnTo>
                  <a:lnTo>
                    <a:pt x="2317" y="88"/>
                  </a:lnTo>
                  <a:lnTo>
                    <a:pt x="2337" y="86"/>
                  </a:lnTo>
                  <a:lnTo>
                    <a:pt x="2358" y="85"/>
                  </a:lnTo>
                  <a:lnTo>
                    <a:pt x="2375" y="85"/>
                  </a:lnTo>
                  <a:lnTo>
                    <a:pt x="2391" y="86"/>
                  </a:lnTo>
                  <a:lnTo>
                    <a:pt x="2406" y="88"/>
                  </a:lnTo>
                  <a:lnTo>
                    <a:pt x="2420" y="91"/>
                  </a:lnTo>
                  <a:lnTo>
                    <a:pt x="2433" y="94"/>
                  </a:lnTo>
                  <a:lnTo>
                    <a:pt x="2445" y="98"/>
                  </a:lnTo>
                  <a:lnTo>
                    <a:pt x="2458" y="102"/>
                  </a:lnTo>
                  <a:lnTo>
                    <a:pt x="2468" y="106"/>
                  </a:lnTo>
                  <a:lnTo>
                    <a:pt x="2490" y="25"/>
                  </a:lnTo>
                  <a:lnTo>
                    <a:pt x="2481" y="20"/>
                  </a:lnTo>
                  <a:lnTo>
                    <a:pt x="2469" y="16"/>
                  </a:lnTo>
                  <a:lnTo>
                    <a:pt x="2456" y="12"/>
                  </a:lnTo>
                  <a:lnTo>
                    <a:pt x="2439" y="8"/>
                  </a:lnTo>
                  <a:lnTo>
                    <a:pt x="2421" y="5"/>
                  </a:lnTo>
                  <a:lnTo>
                    <a:pt x="2400" y="2"/>
                  </a:lnTo>
                  <a:lnTo>
                    <a:pt x="2378" y="1"/>
                  </a:lnTo>
                  <a:lnTo>
                    <a:pt x="2354" y="0"/>
                  </a:lnTo>
                  <a:lnTo>
                    <a:pt x="2338" y="0"/>
                  </a:lnTo>
                  <a:lnTo>
                    <a:pt x="2322" y="1"/>
                  </a:lnTo>
                  <a:lnTo>
                    <a:pt x="2307" y="3"/>
                  </a:lnTo>
                  <a:lnTo>
                    <a:pt x="2291" y="5"/>
                  </a:lnTo>
                  <a:lnTo>
                    <a:pt x="2277" y="8"/>
                  </a:lnTo>
                  <a:lnTo>
                    <a:pt x="2263" y="11"/>
                  </a:lnTo>
                  <a:lnTo>
                    <a:pt x="2249" y="15"/>
                  </a:lnTo>
                  <a:lnTo>
                    <a:pt x="2234" y="20"/>
                  </a:lnTo>
                  <a:lnTo>
                    <a:pt x="2221" y="26"/>
                  </a:lnTo>
                  <a:lnTo>
                    <a:pt x="2208" y="32"/>
                  </a:lnTo>
                  <a:lnTo>
                    <a:pt x="2195" y="38"/>
                  </a:lnTo>
                  <a:lnTo>
                    <a:pt x="2183" y="45"/>
                  </a:lnTo>
                  <a:lnTo>
                    <a:pt x="2172" y="52"/>
                  </a:lnTo>
                  <a:lnTo>
                    <a:pt x="2161" y="60"/>
                  </a:lnTo>
                  <a:lnTo>
                    <a:pt x="2150" y="69"/>
                  </a:lnTo>
                  <a:lnTo>
                    <a:pt x="2139" y="78"/>
                  </a:lnTo>
                  <a:lnTo>
                    <a:pt x="2129" y="89"/>
                  </a:lnTo>
                  <a:lnTo>
                    <a:pt x="2120" y="99"/>
                  </a:lnTo>
                  <a:lnTo>
                    <a:pt x="2112" y="110"/>
                  </a:lnTo>
                  <a:lnTo>
                    <a:pt x="2104" y="121"/>
                  </a:lnTo>
                  <a:lnTo>
                    <a:pt x="2096" y="132"/>
                  </a:lnTo>
                  <a:lnTo>
                    <a:pt x="2088" y="146"/>
                  </a:lnTo>
                  <a:lnTo>
                    <a:pt x="2082" y="158"/>
                  </a:lnTo>
                  <a:lnTo>
                    <a:pt x="2076" y="171"/>
                  </a:lnTo>
                  <a:lnTo>
                    <a:pt x="2071" y="185"/>
                  </a:lnTo>
                  <a:lnTo>
                    <a:pt x="2067" y="199"/>
                  </a:lnTo>
                  <a:lnTo>
                    <a:pt x="2063" y="215"/>
                  </a:lnTo>
                  <a:lnTo>
                    <a:pt x="2060" y="230"/>
                  </a:lnTo>
                  <a:lnTo>
                    <a:pt x="2057" y="245"/>
                  </a:lnTo>
                  <a:lnTo>
                    <a:pt x="2055" y="261"/>
                  </a:lnTo>
                  <a:lnTo>
                    <a:pt x="2054" y="278"/>
                  </a:lnTo>
                  <a:lnTo>
                    <a:pt x="2054" y="295"/>
                  </a:lnTo>
                  <a:lnTo>
                    <a:pt x="2054" y="311"/>
                  </a:lnTo>
                  <a:lnTo>
                    <a:pt x="2055" y="326"/>
                  </a:lnTo>
                  <a:lnTo>
                    <a:pt x="2057" y="342"/>
                  </a:lnTo>
                  <a:lnTo>
                    <a:pt x="2059" y="356"/>
                  </a:lnTo>
                  <a:lnTo>
                    <a:pt x="2061" y="370"/>
                  </a:lnTo>
                  <a:lnTo>
                    <a:pt x="2065" y="384"/>
                  </a:lnTo>
                  <a:lnTo>
                    <a:pt x="2069" y="398"/>
                  </a:lnTo>
                  <a:lnTo>
                    <a:pt x="2073" y="411"/>
                  </a:lnTo>
                  <a:lnTo>
                    <a:pt x="2078" y="423"/>
                  </a:lnTo>
                  <a:lnTo>
                    <a:pt x="2084" y="435"/>
                  </a:lnTo>
                  <a:lnTo>
                    <a:pt x="2090" y="447"/>
                  </a:lnTo>
                  <a:lnTo>
                    <a:pt x="2098" y="459"/>
                  </a:lnTo>
                  <a:lnTo>
                    <a:pt x="2105" y="470"/>
                  </a:lnTo>
                  <a:lnTo>
                    <a:pt x="2113" y="480"/>
                  </a:lnTo>
                  <a:lnTo>
                    <a:pt x="2121" y="490"/>
                  </a:lnTo>
                  <a:lnTo>
                    <a:pt x="2130" y="499"/>
                  </a:lnTo>
                  <a:lnTo>
                    <a:pt x="2139" y="508"/>
                  </a:lnTo>
                  <a:lnTo>
                    <a:pt x="2150" y="518"/>
                  </a:lnTo>
                  <a:lnTo>
                    <a:pt x="2160" y="525"/>
                  </a:lnTo>
                  <a:lnTo>
                    <a:pt x="2171" y="533"/>
                  </a:lnTo>
                  <a:lnTo>
                    <a:pt x="2182" y="539"/>
                  </a:lnTo>
                  <a:lnTo>
                    <a:pt x="2194" y="546"/>
                  </a:lnTo>
                  <a:lnTo>
                    <a:pt x="2207" y="551"/>
                  </a:lnTo>
                  <a:lnTo>
                    <a:pt x="2220" y="556"/>
                  </a:lnTo>
                  <a:lnTo>
                    <a:pt x="2233" y="561"/>
                  </a:lnTo>
                  <a:lnTo>
                    <a:pt x="2247" y="565"/>
                  </a:lnTo>
                  <a:lnTo>
                    <a:pt x="2262" y="568"/>
                  </a:lnTo>
                  <a:lnTo>
                    <a:pt x="2276" y="571"/>
                  </a:lnTo>
                  <a:lnTo>
                    <a:pt x="2291" y="573"/>
                  </a:lnTo>
                  <a:lnTo>
                    <a:pt x="2308" y="575"/>
                  </a:lnTo>
                  <a:lnTo>
                    <a:pt x="2323" y="576"/>
                  </a:lnTo>
                  <a:lnTo>
                    <a:pt x="2340" y="576"/>
                  </a:lnTo>
                  <a:lnTo>
                    <a:pt x="2365" y="576"/>
                  </a:lnTo>
                  <a:lnTo>
                    <a:pt x="2388" y="574"/>
                  </a:lnTo>
                  <a:lnTo>
                    <a:pt x="2410" y="571"/>
                  </a:lnTo>
                  <a:lnTo>
                    <a:pt x="2429" y="568"/>
                  </a:lnTo>
                  <a:lnTo>
                    <a:pt x="2446" y="564"/>
                  </a:lnTo>
                  <a:lnTo>
                    <a:pt x="2462" y="560"/>
                  </a:lnTo>
                  <a:lnTo>
                    <a:pt x="2475" y="556"/>
                  </a:lnTo>
                  <a:lnTo>
                    <a:pt x="2485" y="551"/>
                  </a:lnTo>
                  <a:lnTo>
                    <a:pt x="2469" y="471"/>
                  </a:lnTo>
                  <a:close/>
                  <a:moveTo>
                    <a:pt x="1863" y="8"/>
                  </a:moveTo>
                  <a:lnTo>
                    <a:pt x="1863" y="568"/>
                  </a:lnTo>
                  <a:lnTo>
                    <a:pt x="1965" y="568"/>
                  </a:lnTo>
                  <a:lnTo>
                    <a:pt x="1965" y="8"/>
                  </a:lnTo>
                  <a:lnTo>
                    <a:pt x="1863" y="8"/>
                  </a:lnTo>
                  <a:close/>
                  <a:moveTo>
                    <a:pt x="1609" y="568"/>
                  </a:moveTo>
                  <a:lnTo>
                    <a:pt x="1803" y="8"/>
                  </a:lnTo>
                  <a:lnTo>
                    <a:pt x="1694" y="8"/>
                  </a:lnTo>
                  <a:lnTo>
                    <a:pt x="1612" y="264"/>
                  </a:lnTo>
                  <a:lnTo>
                    <a:pt x="1604" y="290"/>
                  </a:lnTo>
                  <a:lnTo>
                    <a:pt x="1596" y="315"/>
                  </a:lnTo>
                  <a:lnTo>
                    <a:pt x="1588" y="341"/>
                  </a:lnTo>
                  <a:lnTo>
                    <a:pt x="1580" y="366"/>
                  </a:lnTo>
                  <a:lnTo>
                    <a:pt x="1573" y="392"/>
                  </a:lnTo>
                  <a:lnTo>
                    <a:pt x="1567" y="417"/>
                  </a:lnTo>
                  <a:lnTo>
                    <a:pt x="1560" y="441"/>
                  </a:lnTo>
                  <a:lnTo>
                    <a:pt x="1555" y="467"/>
                  </a:lnTo>
                  <a:lnTo>
                    <a:pt x="1553" y="467"/>
                  </a:lnTo>
                  <a:lnTo>
                    <a:pt x="1547" y="441"/>
                  </a:lnTo>
                  <a:lnTo>
                    <a:pt x="1541" y="416"/>
                  </a:lnTo>
                  <a:lnTo>
                    <a:pt x="1535" y="392"/>
                  </a:lnTo>
                  <a:lnTo>
                    <a:pt x="1528" y="366"/>
                  </a:lnTo>
                  <a:lnTo>
                    <a:pt x="1521" y="341"/>
                  </a:lnTo>
                  <a:lnTo>
                    <a:pt x="1513" y="315"/>
                  </a:lnTo>
                  <a:lnTo>
                    <a:pt x="1506" y="289"/>
                  </a:lnTo>
                  <a:lnTo>
                    <a:pt x="1498" y="263"/>
                  </a:lnTo>
                  <a:lnTo>
                    <a:pt x="1421" y="8"/>
                  </a:lnTo>
                  <a:lnTo>
                    <a:pt x="1309" y="8"/>
                  </a:lnTo>
                  <a:lnTo>
                    <a:pt x="1491" y="568"/>
                  </a:lnTo>
                  <a:lnTo>
                    <a:pt x="1609" y="568"/>
                  </a:lnTo>
                  <a:close/>
                  <a:moveTo>
                    <a:pt x="988" y="87"/>
                  </a:moveTo>
                  <a:lnTo>
                    <a:pt x="997" y="85"/>
                  </a:lnTo>
                  <a:lnTo>
                    <a:pt x="1011" y="82"/>
                  </a:lnTo>
                  <a:lnTo>
                    <a:pt x="1029" y="81"/>
                  </a:lnTo>
                  <a:lnTo>
                    <a:pt x="1051" y="81"/>
                  </a:lnTo>
                  <a:lnTo>
                    <a:pt x="1063" y="81"/>
                  </a:lnTo>
                  <a:lnTo>
                    <a:pt x="1074" y="82"/>
                  </a:lnTo>
                  <a:lnTo>
                    <a:pt x="1086" y="85"/>
                  </a:lnTo>
                  <a:lnTo>
                    <a:pt x="1096" y="87"/>
                  </a:lnTo>
                  <a:lnTo>
                    <a:pt x="1106" y="90"/>
                  </a:lnTo>
                  <a:lnTo>
                    <a:pt x="1115" y="94"/>
                  </a:lnTo>
                  <a:lnTo>
                    <a:pt x="1123" y="99"/>
                  </a:lnTo>
                  <a:lnTo>
                    <a:pt x="1131" y="104"/>
                  </a:lnTo>
                  <a:lnTo>
                    <a:pt x="1138" y="109"/>
                  </a:lnTo>
                  <a:lnTo>
                    <a:pt x="1143" y="116"/>
                  </a:lnTo>
                  <a:lnTo>
                    <a:pt x="1148" y="123"/>
                  </a:lnTo>
                  <a:lnTo>
                    <a:pt x="1153" y="131"/>
                  </a:lnTo>
                  <a:lnTo>
                    <a:pt x="1156" y="140"/>
                  </a:lnTo>
                  <a:lnTo>
                    <a:pt x="1158" y="150"/>
                  </a:lnTo>
                  <a:lnTo>
                    <a:pt x="1160" y="160"/>
                  </a:lnTo>
                  <a:lnTo>
                    <a:pt x="1160" y="171"/>
                  </a:lnTo>
                  <a:lnTo>
                    <a:pt x="1160" y="181"/>
                  </a:lnTo>
                  <a:lnTo>
                    <a:pt x="1158" y="191"/>
                  </a:lnTo>
                  <a:lnTo>
                    <a:pt x="1156" y="200"/>
                  </a:lnTo>
                  <a:lnTo>
                    <a:pt x="1153" y="209"/>
                  </a:lnTo>
                  <a:lnTo>
                    <a:pt x="1148" y="217"/>
                  </a:lnTo>
                  <a:lnTo>
                    <a:pt x="1143" y="225"/>
                  </a:lnTo>
                  <a:lnTo>
                    <a:pt x="1137" y="232"/>
                  </a:lnTo>
                  <a:lnTo>
                    <a:pt x="1131" y="238"/>
                  </a:lnTo>
                  <a:lnTo>
                    <a:pt x="1122" y="244"/>
                  </a:lnTo>
                  <a:lnTo>
                    <a:pt x="1114" y="248"/>
                  </a:lnTo>
                  <a:lnTo>
                    <a:pt x="1105" y="253"/>
                  </a:lnTo>
                  <a:lnTo>
                    <a:pt x="1095" y="256"/>
                  </a:lnTo>
                  <a:lnTo>
                    <a:pt x="1085" y="259"/>
                  </a:lnTo>
                  <a:lnTo>
                    <a:pt x="1072" y="261"/>
                  </a:lnTo>
                  <a:lnTo>
                    <a:pt x="1061" y="262"/>
                  </a:lnTo>
                  <a:lnTo>
                    <a:pt x="1048" y="263"/>
                  </a:lnTo>
                  <a:lnTo>
                    <a:pt x="988" y="263"/>
                  </a:lnTo>
                  <a:lnTo>
                    <a:pt x="988" y="87"/>
                  </a:lnTo>
                  <a:close/>
                  <a:moveTo>
                    <a:pt x="886" y="568"/>
                  </a:moveTo>
                  <a:lnTo>
                    <a:pt x="988" y="568"/>
                  </a:lnTo>
                  <a:lnTo>
                    <a:pt x="988" y="338"/>
                  </a:lnTo>
                  <a:lnTo>
                    <a:pt x="1039" y="338"/>
                  </a:lnTo>
                  <a:lnTo>
                    <a:pt x="1050" y="339"/>
                  </a:lnTo>
                  <a:lnTo>
                    <a:pt x="1059" y="340"/>
                  </a:lnTo>
                  <a:lnTo>
                    <a:pt x="1068" y="342"/>
                  </a:lnTo>
                  <a:lnTo>
                    <a:pt x="1078" y="344"/>
                  </a:lnTo>
                  <a:lnTo>
                    <a:pt x="1085" y="347"/>
                  </a:lnTo>
                  <a:lnTo>
                    <a:pt x="1092" y="351"/>
                  </a:lnTo>
                  <a:lnTo>
                    <a:pt x="1099" y="355"/>
                  </a:lnTo>
                  <a:lnTo>
                    <a:pt x="1105" y="360"/>
                  </a:lnTo>
                  <a:lnTo>
                    <a:pt x="1111" y="366"/>
                  </a:lnTo>
                  <a:lnTo>
                    <a:pt x="1116" y="373"/>
                  </a:lnTo>
                  <a:lnTo>
                    <a:pt x="1121" y="381"/>
                  </a:lnTo>
                  <a:lnTo>
                    <a:pt x="1125" y="390"/>
                  </a:lnTo>
                  <a:lnTo>
                    <a:pt x="1130" y="400"/>
                  </a:lnTo>
                  <a:lnTo>
                    <a:pt x="1134" y="411"/>
                  </a:lnTo>
                  <a:lnTo>
                    <a:pt x="1137" y="423"/>
                  </a:lnTo>
                  <a:lnTo>
                    <a:pt x="1140" y="436"/>
                  </a:lnTo>
                  <a:lnTo>
                    <a:pt x="1151" y="484"/>
                  </a:lnTo>
                  <a:lnTo>
                    <a:pt x="1161" y="522"/>
                  </a:lnTo>
                  <a:lnTo>
                    <a:pt x="1170" y="550"/>
                  </a:lnTo>
                  <a:lnTo>
                    <a:pt x="1178" y="568"/>
                  </a:lnTo>
                  <a:lnTo>
                    <a:pt x="1283" y="568"/>
                  </a:lnTo>
                  <a:lnTo>
                    <a:pt x="1278" y="558"/>
                  </a:lnTo>
                  <a:lnTo>
                    <a:pt x="1273" y="544"/>
                  </a:lnTo>
                  <a:lnTo>
                    <a:pt x="1268" y="528"/>
                  </a:lnTo>
                  <a:lnTo>
                    <a:pt x="1263" y="508"/>
                  </a:lnTo>
                  <a:lnTo>
                    <a:pt x="1258" y="486"/>
                  </a:lnTo>
                  <a:lnTo>
                    <a:pt x="1252" y="463"/>
                  </a:lnTo>
                  <a:lnTo>
                    <a:pt x="1245" y="438"/>
                  </a:lnTo>
                  <a:lnTo>
                    <a:pt x="1239" y="412"/>
                  </a:lnTo>
                  <a:lnTo>
                    <a:pt x="1233" y="393"/>
                  </a:lnTo>
                  <a:lnTo>
                    <a:pt x="1226" y="374"/>
                  </a:lnTo>
                  <a:lnTo>
                    <a:pt x="1218" y="358"/>
                  </a:lnTo>
                  <a:lnTo>
                    <a:pt x="1209" y="344"/>
                  </a:lnTo>
                  <a:lnTo>
                    <a:pt x="1205" y="337"/>
                  </a:lnTo>
                  <a:lnTo>
                    <a:pt x="1200" y="331"/>
                  </a:lnTo>
                  <a:lnTo>
                    <a:pt x="1194" y="324"/>
                  </a:lnTo>
                  <a:lnTo>
                    <a:pt x="1188" y="319"/>
                  </a:lnTo>
                  <a:lnTo>
                    <a:pt x="1182" y="315"/>
                  </a:lnTo>
                  <a:lnTo>
                    <a:pt x="1175" y="310"/>
                  </a:lnTo>
                  <a:lnTo>
                    <a:pt x="1168" y="307"/>
                  </a:lnTo>
                  <a:lnTo>
                    <a:pt x="1160" y="304"/>
                  </a:lnTo>
                  <a:lnTo>
                    <a:pt x="1160" y="301"/>
                  </a:lnTo>
                  <a:lnTo>
                    <a:pt x="1170" y="298"/>
                  </a:lnTo>
                  <a:lnTo>
                    <a:pt x="1181" y="293"/>
                  </a:lnTo>
                  <a:lnTo>
                    <a:pt x="1190" y="288"/>
                  </a:lnTo>
                  <a:lnTo>
                    <a:pt x="1199" y="282"/>
                  </a:lnTo>
                  <a:lnTo>
                    <a:pt x="1207" y="276"/>
                  </a:lnTo>
                  <a:lnTo>
                    <a:pt x="1216" y="269"/>
                  </a:lnTo>
                  <a:lnTo>
                    <a:pt x="1224" y="260"/>
                  </a:lnTo>
                  <a:lnTo>
                    <a:pt x="1232" y="251"/>
                  </a:lnTo>
                  <a:lnTo>
                    <a:pt x="1238" y="242"/>
                  </a:lnTo>
                  <a:lnTo>
                    <a:pt x="1244" y="233"/>
                  </a:lnTo>
                  <a:lnTo>
                    <a:pt x="1250" y="222"/>
                  </a:lnTo>
                  <a:lnTo>
                    <a:pt x="1254" y="212"/>
                  </a:lnTo>
                  <a:lnTo>
                    <a:pt x="1257" y="199"/>
                  </a:lnTo>
                  <a:lnTo>
                    <a:pt x="1260" y="187"/>
                  </a:lnTo>
                  <a:lnTo>
                    <a:pt x="1262" y="175"/>
                  </a:lnTo>
                  <a:lnTo>
                    <a:pt x="1262" y="162"/>
                  </a:lnTo>
                  <a:lnTo>
                    <a:pt x="1261" y="144"/>
                  </a:lnTo>
                  <a:lnTo>
                    <a:pt x="1259" y="127"/>
                  </a:lnTo>
                  <a:lnTo>
                    <a:pt x="1255" y="112"/>
                  </a:lnTo>
                  <a:lnTo>
                    <a:pt x="1250" y="97"/>
                  </a:lnTo>
                  <a:lnTo>
                    <a:pt x="1243" y="84"/>
                  </a:lnTo>
                  <a:lnTo>
                    <a:pt x="1235" y="71"/>
                  </a:lnTo>
                  <a:lnTo>
                    <a:pt x="1225" y="60"/>
                  </a:lnTo>
                  <a:lnTo>
                    <a:pt x="1214" y="49"/>
                  </a:lnTo>
                  <a:lnTo>
                    <a:pt x="1207" y="44"/>
                  </a:lnTo>
                  <a:lnTo>
                    <a:pt x="1199" y="39"/>
                  </a:lnTo>
                  <a:lnTo>
                    <a:pt x="1191" y="34"/>
                  </a:lnTo>
                  <a:lnTo>
                    <a:pt x="1183" y="29"/>
                  </a:lnTo>
                  <a:lnTo>
                    <a:pt x="1173" y="25"/>
                  </a:lnTo>
                  <a:lnTo>
                    <a:pt x="1164" y="22"/>
                  </a:lnTo>
                  <a:lnTo>
                    <a:pt x="1154" y="18"/>
                  </a:lnTo>
                  <a:lnTo>
                    <a:pt x="1144" y="15"/>
                  </a:lnTo>
                  <a:lnTo>
                    <a:pt x="1121" y="10"/>
                  </a:lnTo>
                  <a:lnTo>
                    <a:pt x="1097" y="7"/>
                  </a:lnTo>
                  <a:lnTo>
                    <a:pt x="1070" y="5"/>
                  </a:lnTo>
                  <a:lnTo>
                    <a:pt x="1041" y="4"/>
                  </a:lnTo>
                  <a:lnTo>
                    <a:pt x="1019" y="4"/>
                  </a:lnTo>
                  <a:lnTo>
                    <a:pt x="997" y="5"/>
                  </a:lnTo>
                  <a:lnTo>
                    <a:pt x="976" y="6"/>
                  </a:lnTo>
                  <a:lnTo>
                    <a:pt x="956" y="7"/>
                  </a:lnTo>
                  <a:lnTo>
                    <a:pt x="937" y="9"/>
                  </a:lnTo>
                  <a:lnTo>
                    <a:pt x="918" y="11"/>
                  </a:lnTo>
                  <a:lnTo>
                    <a:pt x="901" y="13"/>
                  </a:lnTo>
                  <a:lnTo>
                    <a:pt x="886" y="16"/>
                  </a:lnTo>
                  <a:lnTo>
                    <a:pt x="886" y="568"/>
                  </a:lnTo>
                  <a:close/>
                  <a:moveTo>
                    <a:pt x="771" y="236"/>
                  </a:moveTo>
                  <a:lnTo>
                    <a:pt x="559" y="236"/>
                  </a:lnTo>
                  <a:lnTo>
                    <a:pt x="559" y="93"/>
                  </a:lnTo>
                  <a:lnTo>
                    <a:pt x="784" y="93"/>
                  </a:lnTo>
                  <a:lnTo>
                    <a:pt x="784" y="8"/>
                  </a:lnTo>
                  <a:lnTo>
                    <a:pt x="457" y="8"/>
                  </a:lnTo>
                  <a:lnTo>
                    <a:pt x="457" y="567"/>
                  </a:lnTo>
                  <a:lnTo>
                    <a:pt x="796" y="567"/>
                  </a:lnTo>
                  <a:lnTo>
                    <a:pt x="796" y="484"/>
                  </a:lnTo>
                  <a:lnTo>
                    <a:pt x="559" y="484"/>
                  </a:lnTo>
                  <a:lnTo>
                    <a:pt x="559" y="320"/>
                  </a:lnTo>
                  <a:lnTo>
                    <a:pt x="771" y="320"/>
                  </a:lnTo>
                  <a:lnTo>
                    <a:pt x="771" y="236"/>
                  </a:lnTo>
                  <a:close/>
                  <a:moveTo>
                    <a:pt x="0" y="541"/>
                  </a:moveTo>
                  <a:lnTo>
                    <a:pt x="14" y="548"/>
                  </a:lnTo>
                  <a:lnTo>
                    <a:pt x="29" y="554"/>
                  </a:lnTo>
                  <a:lnTo>
                    <a:pt x="46" y="560"/>
                  </a:lnTo>
                  <a:lnTo>
                    <a:pt x="66" y="566"/>
                  </a:lnTo>
                  <a:lnTo>
                    <a:pt x="86" y="570"/>
                  </a:lnTo>
                  <a:lnTo>
                    <a:pt x="108" y="573"/>
                  </a:lnTo>
                  <a:lnTo>
                    <a:pt x="130" y="575"/>
                  </a:lnTo>
                  <a:lnTo>
                    <a:pt x="152" y="576"/>
                  </a:lnTo>
                  <a:lnTo>
                    <a:pt x="178" y="575"/>
                  </a:lnTo>
                  <a:lnTo>
                    <a:pt x="202" y="573"/>
                  </a:lnTo>
                  <a:lnTo>
                    <a:pt x="226" y="569"/>
                  </a:lnTo>
                  <a:lnTo>
                    <a:pt x="246" y="563"/>
                  </a:lnTo>
                  <a:lnTo>
                    <a:pt x="266" y="556"/>
                  </a:lnTo>
                  <a:lnTo>
                    <a:pt x="283" y="547"/>
                  </a:lnTo>
                  <a:lnTo>
                    <a:pt x="299" y="538"/>
                  </a:lnTo>
                  <a:lnTo>
                    <a:pt x="313" y="527"/>
                  </a:lnTo>
                  <a:lnTo>
                    <a:pt x="325" y="514"/>
                  </a:lnTo>
                  <a:lnTo>
                    <a:pt x="336" y="501"/>
                  </a:lnTo>
                  <a:lnTo>
                    <a:pt x="345" y="487"/>
                  </a:lnTo>
                  <a:lnTo>
                    <a:pt x="352" y="473"/>
                  </a:lnTo>
                  <a:lnTo>
                    <a:pt x="357" y="458"/>
                  </a:lnTo>
                  <a:lnTo>
                    <a:pt x="362" y="441"/>
                  </a:lnTo>
                  <a:lnTo>
                    <a:pt x="365" y="425"/>
                  </a:lnTo>
                  <a:lnTo>
                    <a:pt x="365" y="409"/>
                  </a:lnTo>
                  <a:lnTo>
                    <a:pt x="365" y="394"/>
                  </a:lnTo>
                  <a:lnTo>
                    <a:pt x="363" y="380"/>
                  </a:lnTo>
                  <a:lnTo>
                    <a:pt x="359" y="367"/>
                  </a:lnTo>
                  <a:lnTo>
                    <a:pt x="356" y="354"/>
                  </a:lnTo>
                  <a:lnTo>
                    <a:pt x="351" y="342"/>
                  </a:lnTo>
                  <a:lnTo>
                    <a:pt x="345" y="331"/>
                  </a:lnTo>
                  <a:lnTo>
                    <a:pt x="338" y="319"/>
                  </a:lnTo>
                  <a:lnTo>
                    <a:pt x="329" y="309"/>
                  </a:lnTo>
                  <a:lnTo>
                    <a:pt x="320" y="299"/>
                  </a:lnTo>
                  <a:lnTo>
                    <a:pt x="309" y="290"/>
                  </a:lnTo>
                  <a:lnTo>
                    <a:pt x="297" y="281"/>
                  </a:lnTo>
                  <a:lnTo>
                    <a:pt x="284" y="273"/>
                  </a:lnTo>
                  <a:lnTo>
                    <a:pt x="270" y="264"/>
                  </a:lnTo>
                  <a:lnTo>
                    <a:pt x="254" y="257"/>
                  </a:lnTo>
                  <a:lnTo>
                    <a:pt x="238" y="249"/>
                  </a:lnTo>
                  <a:lnTo>
                    <a:pt x="221" y="242"/>
                  </a:lnTo>
                  <a:lnTo>
                    <a:pt x="194" y="232"/>
                  </a:lnTo>
                  <a:lnTo>
                    <a:pt x="172" y="222"/>
                  </a:lnTo>
                  <a:lnTo>
                    <a:pt x="163" y="218"/>
                  </a:lnTo>
                  <a:lnTo>
                    <a:pt x="153" y="213"/>
                  </a:lnTo>
                  <a:lnTo>
                    <a:pt x="146" y="208"/>
                  </a:lnTo>
                  <a:lnTo>
                    <a:pt x="139" y="202"/>
                  </a:lnTo>
                  <a:lnTo>
                    <a:pt x="133" y="196"/>
                  </a:lnTo>
                  <a:lnTo>
                    <a:pt x="128" y="191"/>
                  </a:lnTo>
                  <a:lnTo>
                    <a:pt x="123" y="185"/>
                  </a:lnTo>
                  <a:lnTo>
                    <a:pt x="120" y="179"/>
                  </a:lnTo>
                  <a:lnTo>
                    <a:pt x="117" y="173"/>
                  </a:lnTo>
                  <a:lnTo>
                    <a:pt x="115" y="166"/>
                  </a:lnTo>
                  <a:lnTo>
                    <a:pt x="114" y="159"/>
                  </a:lnTo>
                  <a:lnTo>
                    <a:pt x="114" y="151"/>
                  </a:lnTo>
                  <a:lnTo>
                    <a:pt x="114" y="144"/>
                  </a:lnTo>
                  <a:lnTo>
                    <a:pt x="115" y="138"/>
                  </a:lnTo>
                  <a:lnTo>
                    <a:pt x="117" y="132"/>
                  </a:lnTo>
                  <a:lnTo>
                    <a:pt x="119" y="126"/>
                  </a:lnTo>
                  <a:lnTo>
                    <a:pt x="122" y="121"/>
                  </a:lnTo>
                  <a:lnTo>
                    <a:pt x="126" y="115"/>
                  </a:lnTo>
                  <a:lnTo>
                    <a:pt x="130" y="110"/>
                  </a:lnTo>
                  <a:lnTo>
                    <a:pt x="135" y="105"/>
                  </a:lnTo>
                  <a:lnTo>
                    <a:pt x="141" y="101"/>
                  </a:lnTo>
                  <a:lnTo>
                    <a:pt x="148" y="96"/>
                  </a:lnTo>
                  <a:lnTo>
                    <a:pt x="155" y="93"/>
                  </a:lnTo>
                  <a:lnTo>
                    <a:pt x="164" y="90"/>
                  </a:lnTo>
                  <a:lnTo>
                    <a:pt x="173" y="87"/>
                  </a:lnTo>
                  <a:lnTo>
                    <a:pt x="183" y="86"/>
                  </a:lnTo>
                  <a:lnTo>
                    <a:pt x="194" y="84"/>
                  </a:lnTo>
                  <a:lnTo>
                    <a:pt x="206" y="84"/>
                  </a:lnTo>
                  <a:lnTo>
                    <a:pt x="225" y="85"/>
                  </a:lnTo>
                  <a:lnTo>
                    <a:pt x="243" y="87"/>
                  </a:lnTo>
                  <a:lnTo>
                    <a:pt x="260" y="90"/>
                  </a:lnTo>
                  <a:lnTo>
                    <a:pt x="274" y="93"/>
                  </a:lnTo>
                  <a:lnTo>
                    <a:pt x="288" y="97"/>
                  </a:lnTo>
                  <a:lnTo>
                    <a:pt x="299" y="102"/>
                  </a:lnTo>
                  <a:lnTo>
                    <a:pt x="309" y="106"/>
                  </a:lnTo>
                  <a:lnTo>
                    <a:pt x="318" y="110"/>
                  </a:lnTo>
                  <a:lnTo>
                    <a:pt x="342" y="28"/>
                  </a:lnTo>
                  <a:lnTo>
                    <a:pt x="331" y="23"/>
                  </a:lnTo>
                  <a:lnTo>
                    <a:pt x="318" y="17"/>
                  </a:lnTo>
                  <a:lnTo>
                    <a:pt x="303" y="12"/>
                  </a:lnTo>
                  <a:lnTo>
                    <a:pt x="287" y="8"/>
                  </a:lnTo>
                  <a:lnTo>
                    <a:pt x="270" y="5"/>
                  </a:lnTo>
                  <a:lnTo>
                    <a:pt x="250" y="2"/>
                  </a:lnTo>
                  <a:lnTo>
                    <a:pt x="230" y="0"/>
                  </a:lnTo>
                  <a:lnTo>
                    <a:pt x="209" y="0"/>
                  </a:lnTo>
                  <a:lnTo>
                    <a:pt x="186" y="1"/>
                  </a:lnTo>
                  <a:lnTo>
                    <a:pt x="165" y="3"/>
                  </a:lnTo>
                  <a:lnTo>
                    <a:pt x="144" y="7"/>
                  </a:lnTo>
                  <a:lnTo>
                    <a:pt x="126" y="12"/>
                  </a:lnTo>
                  <a:lnTo>
                    <a:pt x="109" y="18"/>
                  </a:lnTo>
                  <a:lnTo>
                    <a:pt x="92" y="27"/>
                  </a:lnTo>
                  <a:lnTo>
                    <a:pt x="77" y="36"/>
                  </a:lnTo>
                  <a:lnTo>
                    <a:pt x="64" y="46"/>
                  </a:lnTo>
                  <a:lnTo>
                    <a:pt x="51" y="57"/>
                  </a:lnTo>
                  <a:lnTo>
                    <a:pt x="40" y="69"/>
                  </a:lnTo>
                  <a:lnTo>
                    <a:pt x="31" y="82"/>
                  </a:lnTo>
                  <a:lnTo>
                    <a:pt x="24" y="97"/>
                  </a:lnTo>
                  <a:lnTo>
                    <a:pt x="18" y="112"/>
                  </a:lnTo>
                  <a:lnTo>
                    <a:pt x="13" y="127"/>
                  </a:lnTo>
                  <a:lnTo>
                    <a:pt x="11" y="143"/>
                  </a:lnTo>
                  <a:lnTo>
                    <a:pt x="10" y="161"/>
                  </a:lnTo>
                  <a:lnTo>
                    <a:pt x="11" y="175"/>
                  </a:lnTo>
                  <a:lnTo>
                    <a:pt x="13" y="189"/>
                  </a:lnTo>
                  <a:lnTo>
                    <a:pt x="16" y="202"/>
                  </a:lnTo>
                  <a:lnTo>
                    <a:pt x="20" y="216"/>
                  </a:lnTo>
                  <a:lnTo>
                    <a:pt x="26" y="227"/>
                  </a:lnTo>
                  <a:lnTo>
                    <a:pt x="33" y="239"/>
                  </a:lnTo>
                  <a:lnTo>
                    <a:pt x="41" y="249"/>
                  </a:lnTo>
                  <a:lnTo>
                    <a:pt x="50" y="259"/>
                  </a:lnTo>
                  <a:lnTo>
                    <a:pt x="62" y="270"/>
                  </a:lnTo>
                  <a:lnTo>
                    <a:pt x="73" y="279"/>
                  </a:lnTo>
                  <a:lnTo>
                    <a:pt x="85" y="287"/>
                  </a:lnTo>
                  <a:lnTo>
                    <a:pt x="98" y="295"/>
                  </a:lnTo>
                  <a:lnTo>
                    <a:pt x="113" y="303"/>
                  </a:lnTo>
                  <a:lnTo>
                    <a:pt x="128" y="310"/>
                  </a:lnTo>
                  <a:lnTo>
                    <a:pt x="144" y="316"/>
                  </a:lnTo>
                  <a:lnTo>
                    <a:pt x="162" y="323"/>
                  </a:lnTo>
                  <a:lnTo>
                    <a:pt x="186" y="333"/>
                  </a:lnTo>
                  <a:lnTo>
                    <a:pt x="206" y="343"/>
                  </a:lnTo>
                  <a:lnTo>
                    <a:pt x="216" y="348"/>
                  </a:lnTo>
                  <a:lnTo>
                    <a:pt x="224" y="353"/>
                  </a:lnTo>
                  <a:lnTo>
                    <a:pt x="231" y="358"/>
                  </a:lnTo>
                  <a:lnTo>
                    <a:pt x="238" y="363"/>
                  </a:lnTo>
                  <a:lnTo>
                    <a:pt x="243" y="369"/>
                  </a:lnTo>
                  <a:lnTo>
                    <a:pt x="248" y="374"/>
                  </a:lnTo>
                  <a:lnTo>
                    <a:pt x="252" y="380"/>
                  </a:lnTo>
                  <a:lnTo>
                    <a:pt x="255" y="387"/>
                  </a:lnTo>
                  <a:lnTo>
                    <a:pt x="257" y="394"/>
                  </a:lnTo>
                  <a:lnTo>
                    <a:pt x="260" y="401"/>
                  </a:lnTo>
                  <a:lnTo>
                    <a:pt x="261" y="408"/>
                  </a:lnTo>
                  <a:lnTo>
                    <a:pt x="261" y="416"/>
                  </a:lnTo>
                  <a:lnTo>
                    <a:pt x="261" y="424"/>
                  </a:lnTo>
                  <a:lnTo>
                    <a:pt x="260" y="432"/>
                  </a:lnTo>
                  <a:lnTo>
                    <a:pt x="257" y="440"/>
                  </a:lnTo>
                  <a:lnTo>
                    <a:pt x="254" y="447"/>
                  </a:lnTo>
                  <a:lnTo>
                    <a:pt x="250" y="454"/>
                  </a:lnTo>
                  <a:lnTo>
                    <a:pt x="246" y="460"/>
                  </a:lnTo>
                  <a:lnTo>
                    <a:pt x="240" y="466"/>
                  </a:lnTo>
                  <a:lnTo>
                    <a:pt x="234" y="471"/>
                  </a:lnTo>
                  <a:lnTo>
                    <a:pt x="228" y="476"/>
                  </a:lnTo>
                  <a:lnTo>
                    <a:pt x="220" y="480"/>
                  </a:lnTo>
                  <a:lnTo>
                    <a:pt x="212" y="484"/>
                  </a:lnTo>
                  <a:lnTo>
                    <a:pt x="202" y="487"/>
                  </a:lnTo>
                  <a:lnTo>
                    <a:pt x="192" y="489"/>
                  </a:lnTo>
                  <a:lnTo>
                    <a:pt x="182" y="491"/>
                  </a:lnTo>
                  <a:lnTo>
                    <a:pt x="171" y="492"/>
                  </a:lnTo>
                  <a:lnTo>
                    <a:pt x="159" y="492"/>
                  </a:lnTo>
                  <a:lnTo>
                    <a:pt x="139" y="491"/>
                  </a:lnTo>
                  <a:lnTo>
                    <a:pt x="120" y="489"/>
                  </a:lnTo>
                  <a:lnTo>
                    <a:pt x="101" y="486"/>
                  </a:lnTo>
                  <a:lnTo>
                    <a:pt x="84" y="481"/>
                  </a:lnTo>
                  <a:lnTo>
                    <a:pt x="67" y="476"/>
                  </a:lnTo>
                  <a:lnTo>
                    <a:pt x="51" y="470"/>
                  </a:lnTo>
                  <a:lnTo>
                    <a:pt x="36" y="464"/>
                  </a:lnTo>
                  <a:lnTo>
                    <a:pt x="23" y="457"/>
                  </a:lnTo>
                  <a:lnTo>
                    <a:pt x="0" y="54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Freeform 6"/>
            <p:cNvSpPr>
              <a:spLocks noEditPoints="1"/>
            </p:cNvSpPr>
            <p:nvPr userDrawn="1"/>
          </p:nvSpPr>
          <p:spPr bwMode="auto">
            <a:xfrm>
              <a:off x="525" y="4049"/>
              <a:ext cx="533" cy="58"/>
            </a:xfrm>
            <a:custGeom>
              <a:avLst/>
              <a:gdLst/>
              <a:ahLst/>
              <a:cxnLst>
                <a:cxn ang="0">
                  <a:pos x="5051" y="153"/>
                </a:cxn>
                <a:cxn ang="0">
                  <a:pos x="4701" y="491"/>
                </a:cxn>
                <a:cxn ang="0">
                  <a:pos x="4518" y="373"/>
                </a:cxn>
                <a:cxn ang="0">
                  <a:pos x="4549" y="151"/>
                </a:cxn>
                <a:cxn ang="0">
                  <a:pos x="4764" y="91"/>
                </a:cxn>
                <a:cxn ang="0">
                  <a:pos x="4682" y="0"/>
                </a:cxn>
                <a:cxn ang="0">
                  <a:pos x="4494" y="69"/>
                </a:cxn>
                <a:cxn ang="0">
                  <a:pos x="4401" y="245"/>
                </a:cxn>
                <a:cxn ang="0">
                  <a:pos x="4435" y="447"/>
                </a:cxn>
                <a:cxn ang="0">
                  <a:pos x="4578" y="561"/>
                </a:cxn>
                <a:cxn ang="0">
                  <a:pos x="4819" y="556"/>
                </a:cxn>
                <a:cxn ang="0">
                  <a:pos x="3967" y="153"/>
                </a:cxn>
                <a:cxn ang="0">
                  <a:pos x="4215" y="265"/>
                </a:cxn>
                <a:cxn ang="0">
                  <a:pos x="4140" y="272"/>
                </a:cxn>
                <a:cxn ang="0">
                  <a:pos x="3549" y="141"/>
                </a:cxn>
                <a:cxn ang="0">
                  <a:pos x="3066" y="568"/>
                </a:cxn>
                <a:cxn ang="0">
                  <a:pos x="2629" y="8"/>
                </a:cxn>
                <a:cxn ang="0">
                  <a:pos x="2103" y="475"/>
                </a:cxn>
                <a:cxn ang="0">
                  <a:pos x="2211" y="566"/>
                </a:cxn>
                <a:cxn ang="0">
                  <a:pos x="2410" y="549"/>
                </a:cxn>
                <a:cxn ang="0">
                  <a:pos x="2501" y="428"/>
                </a:cxn>
                <a:cxn ang="0">
                  <a:pos x="2403" y="406"/>
                </a:cxn>
                <a:cxn ang="0">
                  <a:pos x="2267" y="492"/>
                </a:cxn>
                <a:cxn ang="0">
                  <a:pos x="2177" y="335"/>
                </a:cxn>
                <a:cxn ang="0">
                  <a:pos x="1844" y="569"/>
                </a:cxn>
                <a:cxn ang="0">
                  <a:pos x="1983" y="394"/>
                </a:cxn>
                <a:cxn ang="0">
                  <a:pos x="1857" y="249"/>
                </a:cxn>
                <a:cxn ang="0">
                  <a:pos x="1732" y="159"/>
                </a:cxn>
                <a:cxn ang="0">
                  <a:pos x="1792" y="87"/>
                </a:cxn>
                <a:cxn ang="0">
                  <a:pos x="1936" y="17"/>
                </a:cxn>
                <a:cxn ang="0">
                  <a:pos x="1682" y="46"/>
                </a:cxn>
                <a:cxn ang="0">
                  <a:pos x="1651" y="239"/>
                </a:cxn>
                <a:cxn ang="0">
                  <a:pos x="1843" y="353"/>
                </a:cxn>
                <a:cxn ang="0">
                  <a:pos x="1872" y="447"/>
                </a:cxn>
                <a:cxn ang="0">
                  <a:pos x="1739" y="489"/>
                </a:cxn>
                <a:cxn ang="0">
                  <a:pos x="1174" y="213"/>
                </a:cxn>
                <a:cxn ang="0">
                  <a:pos x="1526" y="568"/>
                </a:cxn>
                <a:cxn ang="0">
                  <a:pos x="1418" y="389"/>
                </a:cxn>
                <a:cxn ang="0">
                  <a:pos x="702" y="493"/>
                </a:cxn>
                <a:cxn ang="0">
                  <a:pos x="579" y="351"/>
                </a:cxn>
                <a:cxn ang="0">
                  <a:pos x="641" y="113"/>
                </a:cxn>
                <a:cxn ang="0">
                  <a:pos x="757" y="84"/>
                </a:cxn>
                <a:cxn ang="0">
                  <a:pos x="878" y="229"/>
                </a:cxn>
                <a:cxn ang="0">
                  <a:pos x="809" y="471"/>
                </a:cxn>
                <a:cxn ang="0">
                  <a:pos x="768" y="574"/>
                </a:cxn>
                <a:cxn ang="0">
                  <a:pos x="926" y="490"/>
                </a:cxn>
                <a:cxn ang="0">
                  <a:pos x="992" y="300"/>
                </a:cxn>
                <a:cxn ang="0">
                  <a:pos x="947" y="112"/>
                </a:cxn>
                <a:cxn ang="0">
                  <a:pos x="805" y="8"/>
                </a:cxn>
                <a:cxn ang="0">
                  <a:pos x="613" y="27"/>
                </a:cxn>
                <a:cxn ang="0">
                  <a:pos x="490" y="161"/>
                </a:cxn>
                <a:cxn ang="0">
                  <a:pos x="473" y="366"/>
                </a:cxn>
                <a:cxn ang="0">
                  <a:pos x="563" y="523"/>
                </a:cxn>
                <a:cxn ang="0">
                  <a:pos x="725" y="578"/>
                </a:cxn>
                <a:cxn ang="0">
                  <a:pos x="203" y="469"/>
                </a:cxn>
                <a:cxn ang="0">
                  <a:pos x="109" y="265"/>
                </a:cxn>
                <a:cxn ang="0">
                  <a:pos x="208" y="105"/>
                </a:cxn>
                <a:cxn ang="0">
                  <a:pos x="436" y="25"/>
                </a:cxn>
                <a:cxn ang="0">
                  <a:pos x="209" y="11"/>
                </a:cxn>
                <a:cxn ang="0">
                  <a:pos x="50" y="121"/>
                </a:cxn>
                <a:cxn ang="0">
                  <a:pos x="1" y="326"/>
                </a:cxn>
                <a:cxn ang="0">
                  <a:pos x="76" y="499"/>
                </a:cxn>
                <a:cxn ang="0">
                  <a:pos x="254" y="575"/>
                </a:cxn>
              </a:cxnLst>
              <a:rect l="0" t="0" r="r" b="b"/>
              <a:pathLst>
                <a:path w="5332" h="578">
                  <a:moveTo>
                    <a:pt x="5147" y="568"/>
                  </a:moveTo>
                  <a:lnTo>
                    <a:pt x="5147" y="333"/>
                  </a:lnTo>
                  <a:lnTo>
                    <a:pt x="5332" y="8"/>
                  </a:lnTo>
                  <a:lnTo>
                    <a:pt x="5217" y="8"/>
                  </a:lnTo>
                  <a:lnTo>
                    <a:pt x="5150" y="152"/>
                  </a:lnTo>
                  <a:lnTo>
                    <a:pt x="5136" y="181"/>
                  </a:lnTo>
                  <a:lnTo>
                    <a:pt x="5123" y="210"/>
                  </a:lnTo>
                  <a:lnTo>
                    <a:pt x="5112" y="236"/>
                  </a:lnTo>
                  <a:lnTo>
                    <a:pt x="5101" y="263"/>
                  </a:lnTo>
                  <a:lnTo>
                    <a:pt x="5100" y="263"/>
                  </a:lnTo>
                  <a:lnTo>
                    <a:pt x="5088" y="236"/>
                  </a:lnTo>
                  <a:lnTo>
                    <a:pt x="5076" y="209"/>
                  </a:lnTo>
                  <a:lnTo>
                    <a:pt x="5064" y="181"/>
                  </a:lnTo>
                  <a:lnTo>
                    <a:pt x="5051" y="153"/>
                  </a:lnTo>
                  <a:lnTo>
                    <a:pt x="4983" y="8"/>
                  </a:lnTo>
                  <a:lnTo>
                    <a:pt x="4866" y="8"/>
                  </a:lnTo>
                  <a:lnTo>
                    <a:pt x="5044" y="336"/>
                  </a:lnTo>
                  <a:lnTo>
                    <a:pt x="5044" y="568"/>
                  </a:lnTo>
                  <a:lnTo>
                    <a:pt x="5147" y="568"/>
                  </a:lnTo>
                  <a:close/>
                  <a:moveTo>
                    <a:pt x="4813" y="471"/>
                  </a:moveTo>
                  <a:lnTo>
                    <a:pt x="4802" y="475"/>
                  </a:lnTo>
                  <a:lnTo>
                    <a:pt x="4790" y="479"/>
                  </a:lnTo>
                  <a:lnTo>
                    <a:pt x="4776" y="483"/>
                  </a:lnTo>
                  <a:lnTo>
                    <a:pt x="4762" y="485"/>
                  </a:lnTo>
                  <a:lnTo>
                    <a:pt x="4748" y="488"/>
                  </a:lnTo>
                  <a:lnTo>
                    <a:pt x="4733" y="490"/>
                  </a:lnTo>
                  <a:lnTo>
                    <a:pt x="4716" y="491"/>
                  </a:lnTo>
                  <a:lnTo>
                    <a:pt x="4701" y="491"/>
                  </a:lnTo>
                  <a:lnTo>
                    <a:pt x="4678" y="490"/>
                  </a:lnTo>
                  <a:lnTo>
                    <a:pt x="4657" y="487"/>
                  </a:lnTo>
                  <a:lnTo>
                    <a:pt x="4637" y="483"/>
                  </a:lnTo>
                  <a:lnTo>
                    <a:pt x="4618" y="477"/>
                  </a:lnTo>
                  <a:lnTo>
                    <a:pt x="4601" y="469"/>
                  </a:lnTo>
                  <a:lnTo>
                    <a:pt x="4585" y="460"/>
                  </a:lnTo>
                  <a:lnTo>
                    <a:pt x="4578" y="455"/>
                  </a:lnTo>
                  <a:lnTo>
                    <a:pt x="4570" y="449"/>
                  </a:lnTo>
                  <a:lnTo>
                    <a:pt x="4563" y="443"/>
                  </a:lnTo>
                  <a:lnTo>
                    <a:pt x="4557" y="436"/>
                  </a:lnTo>
                  <a:lnTo>
                    <a:pt x="4545" y="423"/>
                  </a:lnTo>
                  <a:lnTo>
                    <a:pt x="4535" y="408"/>
                  </a:lnTo>
                  <a:lnTo>
                    <a:pt x="4527" y="392"/>
                  </a:lnTo>
                  <a:lnTo>
                    <a:pt x="4518" y="373"/>
                  </a:lnTo>
                  <a:lnTo>
                    <a:pt x="4513" y="354"/>
                  </a:lnTo>
                  <a:lnTo>
                    <a:pt x="4509" y="334"/>
                  </a:lnTo>
                  <a:lnTo>
                    <a:pt x="4506" y="312"/>
                  </a:lnTo>
                  <a:lnTo>
                    <a:pt x="4505" y="290"/>
                  </a:lnTo>
                  <a:lnTo>
                    <a:pt x="4506" y="265"/>
                  </a:lnTo>
                  <a:lnTo>
                    <a:pt x="4509" y="242"/>
                  </a:lnTo>
                  <a:lnTo>
                    <a:pt x="4514" y="221"/>
                  </a:lnTo>
                  <a:lnTo>
                    <a:pt x="4520" y="201"/>
                  </a:lnTo>
                  <a:lnTo>
                    <a:pt x="4524" y="191"/>
                  </a:lnTo>
                  <a:lnTo>
                    <a:pt x="4529" y="182"/>
                  </a:lnTo>
                  <a:lnTo>
                    <a:pt x="4533" y="174"/>
                  </a:lnTo>
                  <a:lnTo>
                    <a:pt x="4538" y="166"/>
                  </a:lnTo>
                  <a:lnTo>
                    <a:pt x="4543" y="158"/>
                  </a:lnTo>
                  <a:lnTo>
                    <a:pt x="4549" y="151"/>
                  </a:lnTo>
                  <a:lnTo>
                    <a:pt x="4555" y="143"/>
                  </a:lnTo>
                  <a:lnTo>
                    <a:pt x="4561" y="136"/>
                  </a:lnTo>
                  <a:lnTo>
                    <a:pt x="4574" y="124"/>
                  </a:lnTo>
                  <a:lnTo>
                    <a:pt x="4590" y="114"/>
                  </a:lnTo>
                  <a:lnTo>
                    <a:pt x="4606" y="105"/>
                  </a:lnTo>
                  <a:lnTo>
                    <a:pt x="4623" y="98"/>
                  </a:lnTo>
                  <a:lnTo>
                    <a:pt x="4642" y="92"/>
                  </a:lnTo>
                  <a:lnTo>
                    <a:pt x="4661" y="88"/>
                  </a:lnTo>
                  <a:lnTo>
                    <a:pt x="4682" y="86"/>
                  </a:lnTo>
                  <a:lnTo>
                    <a:pt x="4702" y="85"/>
                  </a:lnTo>
                  <a:lnTo>
                    <a:pt x="4719" y="85"/>
                  </a:lnTo>
                  <a:lnTo>
                    <a:pt x="4735" y="86"/>
                  </a:lnTo>
                  <a:lnTo>
                    <a:pt x="4750" y="88"/>
                  </a:lnTo>
                  <a:lnTo>
                    <a:pt x="4764" y="91"/>
                  </a:lnTo>
                  <a:lnTo>
                    <a:pt x="4777" y="94"/>
                  </a:lnTo>
                  <a:lnTo>
                    <a:pt x="4790" y="98"/>
                  </a:lnTo>
                  <a:lnTo>
                    <a:pt x="4801" y="102"/>
                  </a:lnTo>
                  <a:lnTo>
                    <a:pt x="4812" y="106"/>
                  </a:lnTo>
                  <a:lnTo>
                    <a:pt x="4834" y="25"/>
                  </a:lnTo>
                  <a:lnTo>
                    <a:pt x="4825" y="20"/>
                  </a:lnTo>
                  <a:lnTo>
                    <a:pt x="4813" y="16"/>
                  </a:lnTo>
                  <a:lnTo>
                    <a:pt x="4800" y="12"/>
                  </a:lnTo>
                  <a:lnTo>
                    <a:pt x="4784" y="8"/>
                  </a:lnTo>
                  <a:lnTo>
                    <a:pt x="4765" y="5"/>
                  </a:lnTo>
                  <a:lnTo>
                    <a:pt x="4745" y="2"/>
                  </a:lnTo>
                  <a:lnTo>
                    <a:pt x="4722" y="1"/>
                  </a:lnTo>
                  <a:lnTo>
                    <a:pt x="4698" y="0"/>
                  </a:lnTo>
                  <a:lnTo>
                    <a:pt x="4682" y="0"/>
                  </a:lnTo>
                  <a:lnTo>
                    <a:pt x="4666" y="1"/>
                  </a:lnTo>
                  <a:lnTo>
                    <a:pt x="4651" y="3"/>
                  </a:lnTo>
                  <a:lnTo>
                    <a:pt x="4636" y="5"/>
                  </a:lnTo>
                  <a:lnTo>
                    <a:pt x="4621" y="8"/>
                  </a:lnTo>
                  <a:lnTo>
                    <a:pt x="4607" y="11"/>
                  </a:lnTo>
                  <a:lnTo>
                    <a:pt x="4593" y="15"/>
                  </a:lnTo>
                  <a:lnTo>
                    <a:pt x="4579" y="20"/>
                  </a:lnTo>
                  <a:lnTo>
                    <a:pt x="4565" y="26"/>
                  </a:lnTo>
                  <a:lnTo>
                    <a:pt x="4552" y="32"/>
                  </a:lnTo>
                  <a:lnTo>
                    <a:pt x="4540" y="38"/>
                  </a:lnTo>
                  <a:lnTo>
                    <a:pt x="4528" y="45"/>
                  </a:lnTo>
                  <a:lnTo>
                    <a:pt x="4516" y="52"/>
                  </a:lnTo>
                  <a:lnTo>
                    <a:pt x="4505" y="60"/>
                  </a:lnTo>
                  <a:lnTo>
                    <a:pt x="4494" y="69"/>
                  </a:lnTo>
                  <a:lnTo>
                    <a:pt x="4484" y="78"/>
                  </a:lnTo>
                  <a:lnTo>
                    <a:pt x="4473" y="89"/>
                  </a:lnTo>
                  <a:lnTo>
                    <a:pt x="4464" y="99"/>
                  </a:lnTo>
                  <a:lnTo>
                    <a:pt x="4456" y="110"/>
                  </a:lnTo>
                  <a:lnTo>
                    <a:pt x="4448" y="121"/>
                  </a:lnTo>
                  <a:lnTo>
                    <a:pt x="4440" y="132"/>
                  </a:lnTo>
                  <a:lnTo>
                    <a:pt x="4433" y="146"/>
                  </a:lnTo>
                  <a:lnTo>
                    <a:pt x="4427" y="158"/>
                  </a:lnTo>
                  <a:lnTo>
                    <a:pt x="4420" y="171"/>
                  </a:lnTo>
                  <a:lnTo>
                    <a:pt x="4415" y="185"/>
                  </a:lnTo>
                  <a:lnTo>
                    <a:pt x="4410" y="199"/>
                  </a:lnTo>
                  <a:lnTo>
                    <a:pt x="4407" y="215"/>
                  </a:lnTo>
                  <a:lnTo>
                    <a:pt x="4403" y="230"/>
                  </a:lnTo>
                  <a:lnTo>
                    <a:pt x="4401" y="245"/>
                  </a:lnTo>
                  <a:lnTo>
                    <a:pt x="4399" y="261"/>
                  </a:lnTo>
                  <a:lnTo>
                    <a:pt x="4398" y="278"/>
                  </a:lnTo>
                  <a:lnTo>
                    <a:pt x="4398" y="295"/>
                  </a:lnTo>
                  <a:lnTo>
                    <a:pt x="4398" y="311"/>
                  </a:lnTo>
                  <a:lnTo>
                    <a:pt x="4399" y="326"/>
                  </a:lnTo>
                  <a:lnTo>
                    <a:pt x="4400" y="342"/>
                  </a:lnTo>
                  <a:lnTo>
                    <a:pt x="4403" y="356"/>
                  </a:lnTo>
                  <a:lnTo>
                    <a:pt x="4405" y="370"/>
                  </a:lnTo>
                  <a:lnTo>
                    <a:pt x="4409" y="384"/>
                  </a:lnTo>
                  <a:lnTo>
                    <a:pt x="4413" y="398"/>
                  </a:lnTo>
                  <a:lnTo>
                    <a:pt x="4417" y="411"/>
                  </a:lnTo>
                  <a:lnTo>
                    <a:pt x="4422" y="423"/>
                  </a:lnTo>
                  <a:lnTo>
                    <a:pt x="4429" y="435"/>
                  </a:lnTo>
                  <a:lnTo>
                    <a:pt x="4435" y="447"/>
                  </a:lnTo>
                  <a:lnTo>
                    <a:pt x="4442" y="459"/>
                  </a:lnTo>
                  <a:lnTo>
                    <a:pt x="4449" y="470"/>
                  </a:lnTo>
                  <a:lnTo>
                    <a:pt x="4457" y="480"/>
                  </a:lnTo>
                  <a:lnTo>
                    <a:pt x="4465" y="490"/>
                  </a:lnTo>
                  <a:lnTo>
                    <a:pt x="4474" y="499"/>
                  </a:lnTo>
                  <a:lnTo>
                    <a:pt x="4484" y="508"/>
                  </a:lnTo>
                  <a:lnTo>
                    <a:pt x="4494" y="518"/>
                  </a:lnTo>
                  <a:lnTo>
                    <a:pt x="4504" y="525"/>
                  </a:lnTo>
                  <a:lnTo>
                    <a:pt x="4515" y="533"/>
                  </a:lnTo>
                  <a:lnTo>
                    <a:pt x="4527" y="539"/>
                  </a:lnTo>
                  <a:lnTo>
                    <a:pt x="4539" y="546"/>
                  </a:lnTo>
                  <a:lnTo>
                    <a:pt x="4551" y="551"/>
                  </a:lnTo>
                  <a:lnTo>
                    <a:pt x="4564" y="556"/>
                  </a:lnTo>
                  <a:lnTo>
                    <a:pt x="4578" y="561"/>
                  </a:lnTo>
                  <a:lnTo>
                    <a:pt x="4592" y="565"/>
                  </a:lnTo>
                  <a:lnTo>
                    <a:pt x="4606" y="568"/>
                  </a:lnTo>
                  <a:lnTo>
                    <a:pt x="4620" y="571"/>
                  </a:lnTo>
                  <a:lnTo>
                    <a:pt x="4636" y="573"/>
                  </a:lnTo>
                  <a:lnTo>
                    <a:pt x="4652" y="575"/>
                  </a:lnTo>
                  <a:lnTo>
                    <a:pt x="4667" y="576"/>
                  </a:lnTo>
                  <a:lnTo>
                    <a:pt x="4685" y="576"/>
                  </a:lnTo>
                  <a:lnTo>
                    <a:pt x="4709" y="576"/>
                  </a:lnTo>
                  <a:lnTo>
                    <a:pt x="4733" y="574"/>
                  </a:lnTo>
                  <a:lnTo>
                    <a:pt x="4754" y="571"/>
                  </a:lnTo>
                  <a:lnTo>
                    <a:pt x="4773" y="568"/>
                  </a:lnTo>
                  <a:lnTo>
                    <a:pt x="4791" y="564"/>
                  </a:lnTo>
                  <a:lnTo>
                    <a:pt x="4806" y="560"/>
                  </a:lnTo>
                  <a:lnTo>
                    <a:pt x="4819" y="556"/>
                  </a:lnTo>
                  <a:lnTo>
                    <a:pt x="4829" y="551"/>
                  </a:lnTo>
                  <a:lnTo>
                    <a:pt x="4813" y="471"/>
                  </a:lnTo>
                  <a:close/>
                  <a:moveTo>
                    <a:pt x="3959" y="568"/>
                  </a:moveTo>
                  <a:lnTo>
                    <a:pt x="3959" y="368"/>
                  </a:lnTo>
                  <a:lnTo>
                    <a:pt x="3958" y="335"/>
                  </a:lnTo>
                  <a:lnTo>
                    <a:pt x="3958" y="302"/>
                  </a:lnTo>
                  <a:lnTo>
                    <a:pt x="3958" y="272"/>
                  </a:lnTo>
                  <a:lnTo>
                    <a:pt x="3957" y="241"/>
                  </a:lnTo>
                  <a:lnTo>
                    <a:pt x="3957" y="213"/>
                  </a:lnTo>
                  <a:lnTo>
                    <a:pt x="3956" y="184"/>
                  </a:lnTo>
                  <a:lnTo>
                    <a:pt x="3955" y="157"/>
                  </a:lnTo>
                  <a:lnTo>
                    <a:pt x="3953" y="129"/>
                  </a:lnTo>
                  <a:lnTo>
                    <a:pt x="3956" y="129"/>
                  </a:lnTo>
                  <a:lnTo>
                    <a:pt x="3967" y="153"/>
                  </a:lnTo>
                  <a:lnTo>
                    <a:pt x="3979" y="177"/>
                  </a:lnTo>
                  <a:lnTo>
                    <a:pt x="3991" y="201"/>
                  </a:lnTo>
                  <a:lnTo>
                    <a:pt x="4003" y="226"/>
                  </a:lnTo>
                  <a:lnTo>
                    <a:pt x="4017" y="250"/>
                  </a:lnTo>
                  <a:lnTo>
                    <a:pt x="4030" y="275"/>
                  </a:lnTo>
                  <a:lnTo>
                    <a:pt x="4043" y="299"/>
                  </a:lnTo>
                  <a:lnTo>
                    <a:pt x="4056" y="322"/>
                  </a:lnTo>
                  <a:lnTo>
                    <a:pt x="4203" y="568"/>
                  </a:lnTo>
                  <a:lnTo>
                    <a:pt x="4309" y="568"/>
                  </a:lnTo>
                  <a:lnTo>
                    <a:pt x="4309" y="8"/>
                  </a:lnTo>
                  <a:lnTo>
                    <a:pt x="4214" y="8"/>
                  </a:lnTo>
                  <a:lnTo>
                    <a:pt x="4214" y="203"/>
                  </a:lnTo>
                  <a:lnTo>
                    <a:pt x="4214" y="235"/>
                  </a:lnTo>
                  <a:lnTo>
                    <a:pt x="4215" y="265"/>
                  </a:lnTo>
                  <a:lnTo>
                    <a:pt x="4215" y="295"/>
                  </a:lnTo>
                  <a:lnTo>
                    <a:pt x="4216" y="323"/>
                  </a:lnTo>
                  <a:lnTo>
                    <a:pt x="4217" y="352"/>
                  </a:lnTo>
                  <a:lnTo>
                    <a:pt x="4219" y="380"/>
                  </a:lnTo>
                  <a:lnTo>
                    <a:pt x="4222" y="408"/>
                  </a:lnTo>
                  <a:lnTo>
                    <a:pt x="4224" y="435"/>
                  </a:lnTo>
                  <a:lnTo>
                    <a:pt x="4222" y="436"/>
                  </a:lnTo>
                  <a:lnTo>
                    <a:pt x="4211" y="413"/>
                  </a:lnTo>
                  <a:lnTo>
                    <a:pt x="4201" y="389"/>
                  </a:lnTo>
                  <a:lnTo>
                    <a:pt x="4190" y="366"/>
                  </a:lnTo>
                  <a:lnTo>
                    <a:pt x="4178" y="343"/>
                  </a:lnTo>
                  <a:lnTo>
                    <a:pt x="4165" y="319"/>
                  </a:lnTo>
                  <a:lnTo>
                    <a:pt x="4153" y="296"/>
                  </a:lnTo>
                  <a:lnTo>
                    <a:pt x="4140" y="272"/>
                  </a:lnTo>
                  <a:lnTo>
                    <a:pt x="4127" y="249"/>
                  </a:lnTo>
                  <a:lnTo>
                    <a:pt x="3981" y="8"/>
                  </a:lnTo>
                  <a:lnTo>
                    <a:pt x="3865" y="8"/>
                  </a:lnTo>
                  <a:lnTo>
                    <a:pt x="3865" y="567"/>
                  </a:lnTo>
                  <a:lnTo>
                    <a:pt x="3959" y="568"/>
                  </a:lnTo>
                  <a:close/>
                  <a:moveTo>
                    <a:pt x="3464" y="333"/>
                  </a:moveTo>
                  <a:lnTo>
                    <a:pt x="3508" y="194"/>
                  </a:lnTo>
                  <a:lnTo>
                    <a:pt x="3515" y="169"/>
                  </a:lnTo>
                  <a:lnTo>
                    <a:pt x="3522" y="142"/>
                  </a:lnTo>
                  <a:lnTo>
                    <a:pt x="3528" y="115"/>
                  </a:lnTo>
                  <a:lnTo>
                    <a:pt x="3534" y="90"/>
                  </a:lnTo>
                  <a:lnTo>
                    <a:pt x="3536" y="90"/>
                  </a:lnTo>
                  <a:lnTo>
                    <a:pt x="3542" y="115"/>
                  </a:lnTo>
                  <a:lnTo>
                    <a:pt x="3549" y="141"/>
                  </a:lnTo>
                  <a:lnTo>
                    <a:pt x="3556" y="169"/>
                  </a:lnTo>
                  <a:lnTo>
                    <a:pt x="3565" y="195"/>
                  </a:lnTo>
                  <a:lnTo>
                    <a:pt x="3609" y="333"/>
                  </a:lnTo>
                  <a:lnTo>
                    <a:pt x="3464" y="333"/>
                  </a:lnTo>
                  <a:close/>
                  <a:moveTo>
                    <a:pt x="3626" y="410"/>
                  </a:moveTo>
                  <a:lnTo>
                    <a:pt x="3676" y="568"/>
                  </a:lnTo>
                  <a:lnTo>
                    <a:pt x="3786" y="568"/>
                  </a:lnTo>
                  <a:lnTo>
                    <a:pt x="3604" y="8"/>
                  </a:lnTo>
                  <a:lnTo>
                    <a:pt x="3474" y="8"/>
                  </a:lnTo>
                  <a:lnTo>
                    <a:pt x="3293" y="568"/>
                  </a:lnTo>
                  <a:lnTo>
                    <a:pt x="3399" y="568"/>
                  </a:lnTo>
                  <a:lnTo>
                    <a:pt x="3447" y="410"/>
                  </a:lnTo>
                  <a:lnTo>
                    <a:pt x="3626" y="410"/>
                  </a:lnTo>
                  <a:close/>
                  <a:moveTo>
                    <a:pt x="3066" y="568"/>
                  </a:moveTo>
                  <a:lnTo>
                    <a:pt x="3169" y="568"/>
                  </a:lnTo>
                  <a:lnTo>
                    <a:pt x="3169" y="95"/>
                  </a:lnTo>
                  <a:lnTo>
                    <a:pt x="3331" y="95"/>
                  </a:lnTo>
                  <a:lnTo>
                    <a:pt x="3331" y="8"/>
                  </a:lnTo>
                  <a:lnTo>
                    <a:pt x="2906" y="8"/>
                  </a:lnTo>
                  <a:lnTo>
                    <a:pt x="2906" y="95"/>
                  </a:lnTo>
                  <a:lnTo>
                    <a:pt x="3066" y="95"/>
                  </a:lnTo>
                  <a:lnTo>
                    <a:pt x="3066" y="568"/>
                  </a:lnTo>
                  <a:close/>
                  <a:moveTo>
                    <a:pt x="2629" y="567"/>
                  </a:moveTo>
                  <a:lnTo>
                    <a:pt x="2963" y="567"/>
                  </a:lnTo>
                  <a:lnTo>
                    <a:pt x="2963" y="482"/>
                  </a:lnTo>
                  <a:lnTo>
                    <a:pt x="2732" y="482"/>
                  </a:lnTo>
                  <a:lnTo>
                    <a:pt x="2732" y="8"/>
                  </a:lnTo>
                  <a:lnTo>
                    <a:pt x="2629" y="8"/>
                  </a:lnTo>
                  <a:lnTo>
                    <a:pt x="2629" y="567"/>
                  </a:lnTo>
                  <a:close/>
                  <a:moveTo>
                    <a:pt x="2074" y="8"/>
                  </a:moveTo>
                  <a:lnTo>
                    <a:pt x="2074" y="328"/>
                  </a:lnTo>
                  <a:lnTo>
                    <a:pt x="2075" y="345"/>
                  </a:lnTo>
                  <a:lnTo>
                    <a:pt x="2075" y="360"/>
                  </a:lnTo>
                  <a:lnTo>
                    <a:pt x="2077" y="375"/>
                  </a:lnTo>
                  <a:lnTo>
                    <a:pt x="2079" y="389"/>
                  </a:lnTo>
                  <a:lnTo>
                    <a:pt x="2081" y="404"/>
                  </a:lnTo>
                  <a:lnTo>
                    <a:pt x="2084" y="417"/>
                  </a:lnTo>
                  <a:lnTo>
                    <a:pt x="2087" y="429"/>
                  </a:lnTo>
                  <a:lnTo>
                    <a:pt x="2090" y="441"/>
                  </a:lnTo>
                  <a:lnTo>
                    <a:pt x="2094" y="454"/>
                  </a:lnTo>
                  <a:lnTo>
                    <a:pt x="2099" y="465"/>
                  </a:lnTo>
                  <a:lnTo>
                    <a:pt x="2103" y="475"/>
                  </a:lnTo>
                  <a:lnTo>
                    <a:pt x="2108" y="485"/>
                  </a:lnTo>
                  <a:lnTo>
                    <a:pt x="2114" y="494"/>
                  </a:lnTo>
                  <a:lnTo>
                    <a:pt x="2120" y="502"/>
                  </a:lnTo>
                  <a:lnTo>
                    <a:pt x="2126" y="511"/>
                  </a:lnTo>
                  <a:lnTo>
                    <a:pt x="2134" y="519"/>
                  </a:lnTo>
                  <a:lnTo>
                    <a:pt x="2141" y="526"/>
                  </a:lnTo>
                  <a:lnTo>
                    <a:pt x="2148" y="533"/>
                  </a:lnTo>
                  <a:lnTo>
                    <a:pt x="2156" y="539"/>
                  </a:lnTo>
                  <a:lnTo>
                    <a:pt x="2164" y="545"/>
                  </a:lnTo>
                  <a:lnTo>
                    <a:pt x="2172" y="550"/>
                  </a:lnTo>
                  <a:lnTo>
                    <a:pt x="2182" y="555"/>
                  </a:lnTo>
                  <a:lnTo>
                    <a:pt x="2191" y="559"/>
                  </a:lnTo>
                  <a:lnTo>
                    <a:pt x="2201" y="563"/>
                  </a:lnTo>
                  <a:lnTo>
                    <a:pt x="2211" y="566"/>
                  </a:lnTo>
                  <a:lnTo>
                    <a:pt x="2221" y="569"/>
                  </a:lnTo>
                  <a:lnTo>
                    <a:pt x="2232" y="571"/>
                  </a:lnTo>
                  <a:lnTo>
                    <a:pt x="2243" y="573"/>
                  </a:lnTo>
                  <a:lnTo>
                    <a:pt x="2265" y="576"/>
                  </a:lnTo>
                  <a:lnTo>
                    <a:pt x="2289" y="578"/>
                  </a:lnTo>
                  <a:lnTo>
                    <a:pt x="2313" y="576"/>
                  </a:lnTo>
                  <a:lnTo>
                    <a:pt x="2338" y="573"/>
                  </a:lnTo>
                  <a:lnTo>
                    <a:pt x="2349" y="571"/>
                  </a:lnTo>
                  <a:lnTo>
                    <a:pt x="2360" y="569"/>
                  </a:lnTo>
                  <a:lnTo>
                    <a:pt x="2370" y="566"/>
                  </a:lnTo>
                  <a:lnTo>
                    <a:pt x="2381" y="562"/>
                  </a:lnTo>
                  <a:lnTo>
                    <a:pt x="2391" y="558"/>
                  </a:lnTo>
                  <a:lnTo>
                    <a:pt x="2401" y="554"/>
                  </a:lnTo>
                  <a:lnTo>
                    <a:pt x="2410" y="549"/>
                  </a:lnTo>
                  <a:lnTo>
                    <a:pt x="2419" y="544"/>
                  </a:lnTo>
                  <a:lnTo>
                    <a:pt x="2428" y="538"/>
                  </a:lnTo>
                  <a:lnTo>
                    <a:pt x="2437" y="532"/>
                  </a:lnTo>
                  <a:lnTo>
                    <a:pt x="2445" y="525"/>
                  </a:lnTo>
                  <a:lnTo>
                    <a:pt x="2452" y="518"/>
                  </a:lnTo>
                  <a:lnTo>
                    <a:pt x="2459" y="509"/>
                  </a:lnTo>
                  <a:lnTo>
                    <a:pt x="2466" y="501"/>
                  </a:lnTo>
                  <a:lnTo>
                    <a:pt x="2472" y="492"/>
                  </a:lnTo>
                  <a:lnTo>
                    <a:pt x="2478" y="483"/>
                  </a:lnTo>
                  <a:lnTo>
                    <a:pt x="2483" y="473"/>
                  </a:lnTo>
                  <a:lnTo>
                    <a:pt x="2489" y="463"/>
                  </a:lnTo>
                  <a:lnTo>
                    <a:pt x="2493" y="451"/>
                  </a:lnTo>
                  <a:lnTo>
                    <a:pt x="2497" y="439"/>
                  </a:lnTo>
                  <a:lnTo>
                    <a:pt x="2501" y="428"/>
                  </a:lnTo>
                  <a:lnTo>
                    <a:pt x="2504" y="415"/>
                  </a:lnTo>
                  <a:lnTo>
                    <a:pt x="2507" y="402"/>
                  </a:lnTo>
                  <a:lnTo>
                    <a:pt x="2509" y="388"/>
                  </a:lnTo>
                  <a:lnTo>
                    <a:pt x="2511" y="374"/>
                  </a:lnTo>
                  <a:lnTo>
                    <a:pt x="2512" y="359"/>
                  </a:lnTo>
                  <a:lnTo>
                    <a:pt x="2513" y="344"/>
                  </a:lnTo>
                  <a:lnTo>
                    <a:pt x="2513" y="328"/>
                  </a:lnTo>
                  <a:lnTo>
                    <a:pt x="2513" y="8"/>
                  </a:lnTo>
                  <a:lnTo>
                    <a:pt x="2411" y="8"/>
                  </a:lnTo>
                  <a:lnTo>
                    <a:pt x="2411" y="335"/>
                  </a:lnTo>
                  <a:lnTo>
                    <a:pt x="2410" y="355"/>
                  </a:lnTo>
                  <a:lnTo>
                    <a:pt x="2409" y="373"/>
                  </a:lnTo>
                  <a:lnTo>
                    <a:pt x="2406" y="390"/>
                  </a:lnTo>
                  <a:lnTo>
                    <a:pt x="2403" y="406"/>
                  </a:lnTo>
                  <a:lnTo>
                    <a:pt x="2398" y="421"/>
                  </a:lnTo>
                  <a:lnTo>
                    <a:pt x="2393" y="433"/>
                  </a:lnTo>
                  <a:lnTo>
                    <a:pt x="2387" y="445"/>
                  </a:lnTo>
                  <a:lnTo>
                    <a:pt x="2379" y="456"/>
                  </a:lnTo>
                  <a:lnTo>
                    <a:pt x="2371" y="465"/>
                  </a:lnTo>
                  <a:lnTo>
                    <a:pt x="2362" y="473"/>
                  </a:lnTo>
                  <a:lnTo>
                    <a:pt x="2353" y="480"/>
                  </a:lnTo>
                  <a:lnTo>
                    <a:pt x="2342" y="485"/>
                  </a:lnTo>
                  <a:lnTo>
                    <a:pt x="2330" y="489"/>
                  </a:lnTo>
                  <a:lnTo>
                    <a:pt x="2318" y="492"/>
                  </a:lnTo>
                  <a:lnTo>
                    <a:pt x="2306" y="494"/>
                  </a:lnTo>
                  <a:lnTo>
                    <a:pt x="2293" y="495"/>
                  </a:lnTo>
                  <a:lnTo>
                    <a:pt x="2279" y="494"/>
                  </a:lnTo>
                  <a:lnTo>
                    <a:pt x="2267" y="492"/>
                  </a:lnTo>
                  <a:lnTo>
                    <a:pt x="2256" y="489"/>
                  </a:lnTo>
                  <a:lnTo>
                    <a:pt x="2245" y="485"/>
                  </a:lnTo>
                  <a:lnTo>
                    <a:pt x="2235" y="480"/>
                  </a:lnTo>
                  <a:lnTo>
                    <a:pt x="2225" y="473"/>
                  </a:lnTo>
                  <a:lnTo>
                    <a:pt x="2217" y="465"/>
                  </a:lnTo>
                  <a:lnTo>
                    <a:pt x="2209" y="456"/>
                  </a:lnTo>
                  <a:lnTo>
                    <a:pt x="2202" y="445"/>
                  </a:lnTo>
                  <a:lnTo>
                    <a:pt x="2196" y="433"/>
                  </a:lnTo>
                  <a:lnTo>
                    <a:pt x="2190" y="420"/>
                  </a:lnTo>
                  <a:lnTo>
                    <a:pt x="2186" y="406"/>
                  </a:lnTo>
                  <a:lnTo>
                    <a:pt x="2183" y="390"/>
                  </a:lnTo>
                  <a:lnTo>
                    <a:pt x="2179" y="373"/>
                  </a:lnTo>
                  <a:lnTo>
                    <a:pt x="2177" y="355"/>
                  </a:lnTo>
                  <a:lnTo>
                    <a:pt x="2177" y="335"/>
                  </a:lnTo>
                  <a:lnTo>
                    <a:pt x="2177" y="8"/>
                  </a:lnTo>
                  <a:lnTo>
                    <a:pt x="2074" y="8"/>
                  </a:lnTo>
                  <a:close/>
                  <a:moveTo>
                    <a:pt x="1618" y="541"/>
                  </a:moveTo>
                  <a:lnTo>
                    <a:pt x="1632" y="548"/>
                  </a:lnTo>
                  <a:lnTo>
                    <a:pt x="1647" y="554"/>
                  </a:lnTo>
                  <a:lnTo>
                    <a:pt x="1664" y="560"/>
                  </a:lnTo>
                  <a:lnTo>
                    <a:pt x="1684" y="566"/>
                  </a:lnTo>
                  <a:lnTo>
                    <a:pt x="1704" y="570"/>
                  </a:lnTo>
                  <a:lnTo>
                    <a:pt x="1727" y="573"/>
                  </a:lnTo>
                  <a:lnTo>
                    <a:pt x="1748" y="575"/>
                  </a:lnTo>
                  <a:lnTo>
                    <a:pt x="1770" y="576"/>
                  </a:lnTo>
                  <a:lnTo>
                    <a:pt x="1797" y="575"/>
                  </a:lnTo>
                  <a:lnTo>
                    <a:pt x="1821" y="573"/>
                  </a:lnTo>
                  <a:lnTo>
                    <a:pt x="1844" y="569"/>
                  </a:lnTo>
                  <a:lnTo>
                    <a:pt x="1865" y="563"/>
                  </a:lnTo>
                  <a:lnTo>
                    <a:pt x="1884" y="556"/>
                  </a:lnTo>
                  <a:lnTo>
                    <a:pt x="1902" y="547"/>
                  </a:lnTo>
                  <a:lnTo>
                    <a:pt x="1917" y="538"/>
                  </a:lnTo>
                  <a:lnTo>
                    <a:pt x="1932" y="527"/>
                  </a:lnTo>
                  <a:lnTo>
                    <a:pt x="1944" y="514"/>
                  </a:lnTo>
                  <a:lnTo>
                    <a:pt x="1954" y="501"/>
                  </a:lnTo>
                  <a:lnTo>
                    <a:pt x="1963" y="487"/>
                  </a:lnTo>
                  <a:lnTo>
                    <a:pt x="1970" y="473"/>
                  </a:lnTo>
                  <a:lnTo>
                    <a:pt x="1977" y="458"/>
                  </a:lnTo>
                  <a:lnTo>
                    <a:pt x="1981" y="441"/>
                  </a:lnTo>
                  <a:lnTo>
                    <a:pt x="1983" y="425"/>
                  </a:lnTo>
                  <a:lnTo>
                    <a:pt x="1984" y="409"/>
                  </a:lnTo>
                  <a:lnTo>
                    <a:pt x="1983" y="394"/>
                  </a:lnTo>
                  <a:lnTo>
                    <a:pt x="1982" y="380"/>
                  </a:lnTo>
                  <a:lnTo>
                    <a:pt x="1979" y="367"/>
                  </a:lnTo>
                  <a:lnTo>
                    <a:pt x="1974" y="354"/>
                  </a:lnTo>
                  <a:lnTo>
                    <a:pt x="1969" y="342"/>
                  </a:lnTo>
                  <a:lnTo>
                    <a:pt x="1963" y="331"/>
                  </a:lnTo>
                  <a:lnTo>
                    <a:pt x="1956" y="319"/>
                  </a:lnTo>
                  <a:lnTo>
                    <a:pt x="1948" y="309"/>
                  </a:lnTo>
                  <a:lnTo>
                    <a:pt x="1938" y="299"/>
                  </a:lnTo>
                  <a:lnTo>
                    <a:pt x="1928" y="290"/>
                  </a:lnTo>
                  <a:lnTo>
                    <a:pt x="1915" y="281"/>
                  </a:lnTo>
                  <a:lnTo>
                    <a:pt x="1903" y="273"/>
                  </a:lnTo>
                  <a:lnTo>
                    <a:pt x="1889" y="264"/>
                  </a:lnTo>
                  <a:lnTo>
                    <a:pt x="1873" y="257"/>
                  </a:lnTo>
                  <a:lnTo>
                    <a:pt x="1857" y="249"/>
                  </a:lnTo>
                  <a:lnTo>
                    <a:pt x="1839" y="242"/>
                  </a:lnTo>
                  <a:lnTo>
                    <a:pt x="1813" y="232"/>
                  </a:lnTo>
                  <a:lnTo>
                    <a:pt x="1791" y="222"/>
                  </a:lnTo>
                  <a:lnTo>
                    <a:pt x="1781" y="218"/>
                  </a:lnTo>
                  <a:lnTo>
                    <a:pt x="1773" y="213"/>
                  </a:lnTo>
                  <a:lnTo>
                    <a:pt x="1764" y="208"/>
                  </a:lnTo>
                  <a:lnTo>
                    <a:pt x="1757" y="202"/>
                  </a:lnTo>
                  <a:lnTo>
                    <a:pt x="1751" y="196"/>
                  </a:lnTo>
                  <a:lnTo>
                    <a:pt x="1746" y="191"/>
                  </a:lnTo>
                  <a:lnTo>
                    <a:pt x="1742" y="185"/>
                  </a:lnTo>
                  <a:lnTo>
                    <a:pt x="1738" y="179"/>
                  </a:lnTo>
                  <a:lnTo>
                    <a:pt x="1735" y="173"/>
                  </a:lnTo>
                  <a:lnTo>
                    <a:pt x="1734" y="166"/>
                  </a:lnTo>
                  <a:lnTo>
                    <a:pt x="1732" y="159"/>
                  </a:lnTo>
                  <a:lnTo>
                    <a:pt x="1732" y="151"/>
                  </a:lnTo>
                  <a:lnTo>
                    <a:pt x="1732" y="144"/>
                  </a:lnTo>
                  <a:lnTo>
                    <a:pt x="1733" y="138"/>
                  </a:lnTo>
                  <a:lnTo>
                    <a:pt x="1735" y="132"/>
                  </a:lnTo>
                  <a:lnTo>
                    <a:pt x="1737" y="126"/>
                  </a:lnTo>
                  <a:lnTo>
                    <a:pt x="1740" y="121"/>
                  </a:lnTo>
                  <a:lnTo>
                    <a:pt x="1744" y="115"/>
                  </a:lnTo>
                  <a:lnTo>
                    <a:pt x="1748" y="110"/>
                  </a:lnTo>
                  <a:lnTo>
                    <a:pt x="1754" y="105"/>
                  </a:lnTo>
                  <a:lnTo>
                    <a:pt x="1759" y="101"/>
                  </a:lnTo>
                  <a:lnTo>
                    <a:pt x="1766" y="96"/>
                  </a:lnTo>
                  <a:lnTo>
                    <a:pt x="1775" y="93"/>
                  </a:lnTo>
                  <a:lnTo>
                    <a:pt x="1783" y="90"/>
                  </a:lnTo>
                  <a:lnTo>
                    <a:pt x="1792" y="87"/>
                  </a:lnTo>
                  <a:lnTo>
                    <a:pt x="1802" y="86"/>
                  </a:lnTo>
                  <a:lnTo>
                    <a:pt x="1812" y="84"/>
                  </a:lnTo>
                  <a:lnTo>
                    <a:pt x="1825" y="84"/>
                  </a:lnTo>
                  <a:lnTo>
                    <a:pt x="1844" y="85"/>
                  </a:lnTo>
                  <a:lnTo>
                    <a:pt x="1861" y="87"/>
                  </a:lnTo>
                  <a:lnTo>
                    <a:pt x="1878" y="90"/>
                  </a:lnTo>
                  <a:lnTo>
                    <a:pt x="1893" y="93"/>
                  </a:lnTo>
                  <a:lnTo>
                    <a:pt x="1906" y="97"/>
                  </a:lnTo>
                  <a:lnTo>
                    <a:pt x="1917" y="102"/>
                  </a:lnTo>
                  <a:lnTo>
                    <a:pt x="1928" y="106"/>
                  </a:lnTo>
                  <a:lnTo>
                    <a:pt x="1937" y="110"/>
                  </a:lnTo>
                  <a:lnTo>
                    <a:pt x="1961" y="28"/>
                  </a:lnTo>
                  <a:lnTo>
                    <a:pt x="1949" y="23"/>
                  </a:lnTo>
                  <a:lnTo>
                    <a:pt x="1936" y="17"/>
                  </a:lnTo>
                  <a:lnTo>
                    <a:pt x="1921" y="12"/>
                  </a:lnTo>
                  <a:lnTo>
                    <a:pt x="1905" y="8"/>
                  </a:lnTo>
                  <a:lnTo>
                    <a:pt x="1888" y="5"/>
                  </a:lnTo>
                  <a:lnTo>
                    <a:pt x="1869" y="2"/>
                  </a:lnTo>
                  <a:lnTo>
                    <a:pt x="1849" y="0"/>
                  </a:lnTo>
                  <a:lnTo>
                    <a:pt x="1827" y="0"/>
                  </a:lnTo>
                  <a:lnTo>
                    <a:pt x="1804" y="1"/>
                  </a:lnTo>
                  <a:lnTo>
                    <a:pt x="1783" y="3"/>
                  </a:lnTo>
                  <a:lnTo>
                    <a:pt x="1763" y="7"/>
                  </a:lnTo>
                  <a:lnTo>
                    <a:pt x="1744" y="12"/>
                  </a:lnTo>
                  <a:lnTo>
                    <a:pt x="1727" y="18"/>
                  </a:lnTo>
                  <a:lnTo>
                    <a:pt x="1710" y="27"/>
                  </a:lnTo>
                  <a:lnTo>
                    <a:pt x="1695" y="36"/>
                  </a:lnTo>
                  <a:lnTo>
                    <a:pt x="1682" y="46"/>
                  </a:lnTo>
                  <a:lnTo>
                    <a:pt x="1669" y="57"/>
                  </a:lnTo>
                  <a:lnTo>
                    <a:pt x="1658" y="69"/>
                  </a:lnTo>
                  <a:lnTo>
                    <a:pt x="1649" y="82"/>
                  </a:lnTo>
                  <a:lnTo>
                    <a:pt x="1642" y="97"/>
                  </a:lnTo>
                  <a:lnTo>
                    <a:pt x="1636" y="112"/>
                  </a:lnTo>
                  <a:lnTo>
                    <a:pt x="1632" y="127"/>
                  </a:lnTo>
                  <a:lnTo>
                    <a:pt x="1629" y="143"/>
                  </a:lnTo>
                  <a:lnTo>
                    <a:pt x="1628" y="161"/>
                  </a:lnTo>
                  <a:lnTo>
                    <a:pt x="1629" y="175"/>
                  </a:lnTo>
                  <a:lnTo>
                    <a:pt x="1631" y="189"/>
                  </a:lnTo>
                  <a:lnTo>
                    <a:pt x="1634" y="202"/>
                  </a:lnTo>
                  <a:lnTo>
                    <a:pt x="1639" y="216"/>
                  </a:lnTo>
                  <a:lnTo>
                    <a:pt x="1645" y="227"/>
                  </a:lnTo>
                  <a:lnTo>
                    <a:pt x="1651" y="239"/>
                  </a:lnTo>
                  <a:lnTo>
                    <a:pt x="1660" y="249"/>
                  </a:lnTo>
                  <a:lnTo>
                    <a:pt x="1669" y="259"/>
                  </a:lnTo>
                  <a:lnTo>
                    <a:pt x="1680" y="270"/>
                  </a:lnTo>
                  <a:lnTo>
                    <a:pt x="1691" y="279"/>
                  </a:lnTo>
                  <a:lnTo>
                    <a:pt x="1703" y="287"/>
                  </a:lnTo>
                  <a:lnTo>
                    <a:pt x="1717" y="295"/>
                  </a:lnTo>
                  <a:lnTo>
                    <a:pt x="1732" y="303"/>
                  </a:lnTo>
                  <a:lnTo>
                    <a:pt x="1747" y="310"/>
                  </a:lnTo>
                  <a:lnTo>
                    <a:pt x="1763" y="316"/>
                  </a:lnTo>
                  <a:lnTo>
                    <a:pt x="1780" y="323"/>
                  </a:lnTo>
                  <a:lnTo>
                    <a:pt x="1804" y="333"/>
                  </a:lnTo>
                  <a:lnTo>
                    <a:pt x="1826" y="343"/>
                  </a:lnTo>
                  <a:lnTo>
                    <a:pt x="1835" y="348"/>
                  </a:lnTo>
                  <a:lnTo>
                    <a:pt x="1843" y="353"/>
                  </a:lnTo>
                  <a:lnTo>
                    <a:pt x="1850" y="358"/>
                  </a:lnTo>
                  <a:lnTo>
                    <a:pt x="1856" y="363"/>
                  </a:lnTo>
                  <a:lnTo>
                    <a:pt x="1861" y="369"/>
                  </a:lnTo>
                  <a:lnTo>
                    <a:pt x="1866" y="374"/>
                  </a:lnTo>
                  <a:lnTo>
                    <a:pt x="1870" y="380"/>
                  </a:lnTo>
                  <a:lnTo>
                    <a:pt x="1873" y="387"/>
                  </a:lnTo>
                  <a:lnTo>
                    <a:pt x="1877" y="394"/>
                  </a:lnTo>
                  <a:lnTo>
                    <a:pt x="1878" y="401"/>
                  </a:lnTo>
                  <a:lnTo>
                    <a:pt x="1879" y="408"/>
                  </a:lnTo>
                  <a:lnTo>
                    <a:pt x="1880" y="416"/>
                  </a:lnTo>
                  <a:lnTo>
                    <a:pt x="1879" y="424"/>
                  </a:lnTo>
                  <a:lnTo>
                    <a:pt x="1878" y="432"/>
                  </a:lnTo>
                  <a:lnTo>
                    <a:pt x="1876" y="440"/>
                  </a:lnTo>
                  <a:lnTo>
                    <a:pt x="1872" y="447"/>
                  </a:lnTo>
                  <a:lnTo>
                    <a:pt x="1868" y="454"/>
                  </a:lnTo>
                  <a:lnTo>
                    <a:pt x="1864" y="460"/>
                  </a:lnTo>
                  <a:lnTo>
                    <a:pt x="1859" y="466"/>
                  </a:lnTo>
                  <a:lnTo>
                    <a:pt x="1853" y="471"/>
                  </a:lnTo>
                  <a:lnTo>
                    <a:pt x="1846" y="476"/>
                  </a:lnTo>
                  <a:lnTo>
                    <a:pt x="1838" y="480"/>
                  </a:lnTo>
                  <a:lnTo>
                    <a:pt x="1830" y="484"/>
                  </a:lnTo>
                  <a:lnTo>
                    <a:pt x="1820" y="487"/>
                  </a:lnTo>
                  <a:lnTo>
                    <a:pt x="1811" y="489"/>
                  </a:lnTo>
                  <a:lnTo>
                    <a:pt x="1800" y="491"/>
                  </a:lnTo>
                  <a:lnTo>
                    <a:pt x="1789" y="492"/>
                  </a:lnTo>
                  <a:lnTo>
                    <a:pt x="1778" y="492"/>
                  </a:lnTo>
                  <a:lnTo>
                    <a:pt x="1758" y="491"/>
                  </a:lnTo>
                  <a:lnTo>
                    <a:pt x="1739" y="489"/>
                  </a:lnTo>
                  <a:lnTo>
                    <a:pt x="1720" y="486"/>
                  </a:lnTo>
                  <a:lnTo>
                    <a:pt x="1702" y="481"/>
                  </a:lnTo>
                  <a:lnTo>
                    <a:pt x="1686" y="476"/>
                  </a:lnTo>
                  <a:lnTo>
                    <a:pt x="1669" y="470"/>
                  </a:lnTo>
                  <a:lnTo>
                    <a:pt x="1655" y="464"/>
                  </a:lnTo>
                  <a:lnTo>
                    <a:pt x="1642" y="457"/>
                  </a:lnTo>
                  <a:lnTo>
                    <a:pt x="1618" y="541"/>
                  </a:lnTo>
                  <a:close/>
                  <a:moveTo>
                    <a:pt x="1176" y="568"/>
                  </a:moveTo>
                  <a:lnTo>
                    <a:pt x="1176" y="368"/>
                  </a:lnTo>
                  <a:lnTo>
                    <a:pt x="1176" y="335"/>
                  </a:lnTo>
                  <a:lnTo>
                    <a:pt x="1176" y="302"/>
                  </a:lnTo>
                  <a:lnTo>
                    <a:pt x="1175" y="272"/>
                  </a:lnTo>
                  <a:lnTo>
                    <a:pt x="1175" y="241"/>
                  </a:lnTo>
                  <a:lnTo>
                    <a:pt x="1174" y="213"/>
                  </a:lnTo>
                  <a:lnTo>
                    <a:pt x="1173" y="184"/>
                  </a:lnTo>
                  <a:lnTo>
                    <a:pt x="1172" y="157"/>
                  </a:lnTo>
                  <a:lnTo>
                    <a:pt x="1170" y="129"/>
                  </a:lnTo>
                  <a:lnTo>
                    <a:pt x="1173" y="129"/>
                  </a:lnTo>
                  <a:lnTo>
                    <a:pt x="1184" y="153"/>
                  </a:lnTo>
                  <a:lnTo>
                    <a:pt x="1195" y="177"/>
                  </a:lnTo>
                  <a:lnTo>
                    <a:pt x="1207" y="201"/>
                  </a:lnTo>
                  <a:lnTo>
                    <a:pt x="1220" y="226"/>
                  </a:lnTo>
                  <a:lnTo>
                    <a:pt x="1233" y="250"/>
                  </a:lnTo>
                  <a:lnTo>
                    <a:pt x="1246" y="275"/>
                  </a:lnTo>
                  <a:lnTo>
                    <a:pt x="1259" y="299"/>
                  </a:lnTo>
                  <a:lnTo>
                    <a:pt x="1274" y="322"/>
                  </a:lnTo>
                  <a:lnTo>
                    <a:pt x="1420" y="568"/>
                  </a:lnTo>
                  <a:lnTo>
                    <a:pt x="1526" y="568"/>
                  </a:lnTo>
                  <a:lnTo>
                    <a:pt x="1526" y="8"/>
                  </a:lnTo>
                  <a:lnTo>
                    <a:pt x="1431" y="8"/>
                  </a:lnTo>
                  <a:lnTo>
                    <a:pt x="1431" y="203"/>
                  </a:lnTo>
                  <a:lnTo>
                    <a:pt x="1432" y="235"/>
                  </a:lnTo>
                  <a:lnTo>
                    <a:pt x="1432" y="265"/>
                  </a:lnTo>
                  <a:lnTo>
                    <a:pt x="1432" y="295"/>
                  </a:lnTo>
                  <a:lnTo>
                    <a:pt x="1433" y="323"/>
                  </a:lnTo>
                  <a:lnTo>
                    <a:pt x="1434" y="352"/>
                  </a:lnTo>
                  <a:lnTo>
                    <a:pt x="1436" y="380"/>
                  </a:lnTo>
                  <a:lnTo>
                    <a:pt x="1438" y="408"/>
                  </a:lnTo>
                  <a:lnTo>
                    <a:pt x="1440" y="435"/>
                  </a:lnTo>
                  <a:lnTo>
                    <a:pt x="1438" y="436"/>
                  </a:lnTo>
                  <a:lnTo>
                    <a:pt x="1429" y="413"/>
                  </a:lnTo>
                  <a:lnTo>
                    <a:pt x="1418" y="389"/>
                  </a:lnTo>
                  <a:lnTo>
                    <a:pt x="1406" y="366"/>
                  </a:lnTo>
                  <a:lnTo>
                    <a:pt x="1395" y="343"/>
                  </a:lnTo>
                  <a:lnTo>
                    <a:pt x="1383" y="319"/>
                  </a:lnTo>
                  <a:lnTo>
                    <a:pt x="1370" y="296"/>
                  </a:lnTo>
                  <a:lnTo>
                    <a:pt x="1356" y="272"/>
                  </a:lnTo>
                  <a:lnTo>
                    <a:pt x="1343" y="249"/>
                  </a:lnTo>
                  <a:lnTo>
                    <a:pt x="1198" y="8"/>
                  </a:lnTo>
                  <a:lnTo>
                    <a:pt x="1081" y="8"/>
                  </a:lnTo>
                  <a:lnTo>
                    <a:pt x="1081" y="567"/>
                  </a:lnTo>
                  <a:lnTo>
                    <a:pt x="1176" y="568"/>
                  </a:lnTo>
                  <a:close/>
                  <a:moveTo>
                    <a:pt x="728" y="495"/>
                  </a:moveTo>
                  <a:lnTo>
                    <a:pt x="719" y="495"/>
                  </a:lnTo>
                  <a:lnTo>
                    <a:pt x="711" y="494"/>
                  </a:lnTo>
                  <a:lnTo>
                    <a:pt x="702" y="493"/>
                  </a:lnTo>
                  <a:lnTo>
                    <a:pt x="693" y="491"/>
                  </a:lnTo>
                  <a:lnTo>
                    <a:pt x="685" y="489"/>
                  </a:lnTo>
                  <a:lnTo>
                    <a:pt x="677" y="486"/>
                  </a:lnTo>
                  <a:lnTo>
                    <a:pt x="670" y="483"/>
                  </a:lnTo>
                  <a:lnTo>
                    <a:pt x="663" y="479"/>
                  </a:lnTo>
                  <a:lnTo>
                    <a:pt x="648" y="470"/>
                  </a:lnTo>
                  <a:lnTo>
                    <a:pt x="636" y="460"/>
                  </a:lnTo>
                  <a:lnTo>
                    <a:pt x="624" y="447"/>
                  </a:lnTo>
                  <a:lnTo>
                    <a:pt x="614" y="434"/>
                  </a:lnTo>
                  <a:lnTo>
                    <a:pt x="605" y="420"/>
                  </a:lnTo>
                  <a:lnTo>
                    <a:pt x="596" y="404"/>
                  </a:lnTo>
                  <a:lnTo>
                    <a:pt x="589" y="387"/>
                  </a:lnTo>
                  <a:lnTo>
                    <a:pt x="583" y="369"/>
                  </a:lnTo>
                  <a:lnTo>
                    <a:pt x="579" y="351"/>
                  </a:lnTo>
                  <a:lnTo>
                    <a:pt x="576" y="331"/>
                  </a:lnTo>
                  <a:lnTo>
                    <a:pt x="574" y="311"/>
                  </a:lnTo>
                  <a:lnTo>
                    <a:pt x="573" y="290"/>
                  </a:lnTo>
                  <a:lnTo>
                    <a:pt x="574" y="270"/>
                  </a:lnTo>
                  <a:lnTo>
                    <a:pt x="576" y="249"/>
                  </a:lnTo>
                  <a:lnTo>
                    <a:pt x="579" y="230"/>
                  </a:lnTo>
                  <a:lnTo>
                    <a:pt x="583" y="211"/>
                  </a:lnTo>
                  <a:lnTo>
                    <a:pt x="588" y="192"/>
                  </a:lnTo>
                  <a:lnTo>
                    <a:pt x="595" y="175"/>
                  </a:lnTo>
                  <a:lnTo>
                    <a:pt x="604" y="159"/>
                  </a:lnTo>
                  <a:lnTo>
                    <a:pt x="613" y="143"/>
                  </a:lnTo>
                  <a:lnTo>
                    <a:pt x="623" y="130"/>
                  </a:lnTo>
                  <a:lnTo>
                    <a:pt x="635" y="118"/>
                  </a:lnTo>
                  <a:lnTo>
                    <a:pt x="641" y="113"/>
                  </a:lnTo>
                  <a:lnTo>
                    <a:pt x="647" y="107"/>
                  </a:lnTo>
                  <a:lnTo>
                    <a:pt x="655" y="103"/>
                  </a:lnTo>
                  <a:lnTo>
                    <a:pt x="662" y="99"/>
                  </a:lnTo>
                  <a:lnTo>
                    <a:pt x="669" y="95"/>
                  </a:lnTo>
                  <a:lnTo>
                    <a:pt x="677" y="91"/>
                  </a:lnTo>
                  <a:lnTo>
                    <a:pt x="685" y="89"/>
                  </a:lnTo>
                  <a:lnTo>
                    <a:pt x="693" y="86"/>
                  </a:lnTo>
                  <a:lnTo>
                    <a:pt x="702" y="84"/>
                  </a:lnTo>
                  <a:lnTo>
                    <a:pt x="711" y="82"/>
                  </a:lnTo>
                  <a:lnTo>
                    <a:pt x="720" y="81"/>
                  </a:lnTo>
                  <a:lnTo>
                    <a:pt x="729" y="81"/>
                  </a:lnTo>
                  <a:lnTo>
                    <a:pt x="738" y="81"/>
                  </a:lnTo>
                  <a:lnTo>
                    <a:pt x="747" y="82"/>
                  </a:lnTo>
                  <a:lnTo>
                    <a:pt x="757" y="84"/>
                  </a:lnTo>
                  <a:lnTo>
                    <a:pt x="765" y="86"/>
                  </a:lnTo>
                  <a:lnTo>
                    <a:pt x="774" y="89"/>
                  </a:lnTo>
                  <a:lnTo>
                    <a:pt x="781" y="92"/>
                  </a:lnTo>
                  <a:lnTo>
                    <a:pt x="789" y="95"/>
                  </a:lnTo>
                  <a:lnTo>
                    <a:pt x="796" y="99"/>
                  </a:lnTo>
                  <a:lnTo>
                    <a:pt x="811" y="108"/>
                  </a:lnTo>
                  <a:lnTo>
                    <a:pt x="823" y="118"/>
                  </a:lnTo>
                  <a:lnTo>
                    <a:pt x="834" y="130"/>
                  </a:lnTo>
                  <a:lnTo>
                    <a:pt x="845" y="144"/>
                  </a:lnTo>
                  <a:lnTo>
                    <a:pt x="855" y="160"/>
                  </a:lnTo>
                  <a:lnTo>
                    <a:pt x="862" y="175"/>
                  </a:lnTo>
                  <a:lnTo>
                    <a:pt x="869" y="192"/>
                  </a:lnTo>
                  <a:lnTo>
                    <a:pt x="874" y="210"/>
                  </a:lnTo>
                  <a:lnTo>
                    <a:pt x="878" y="229"/>
                  </a:lnTo>
                  <a:lnTo>
                    <a:pt x="882" y="247"/>
                  </a:lnTo>
                  <a:lnTo>
                    <a:pt x="883" y="266"/>
                  </a:lnTo>
                  <a:lnTo>
                    <a:pt x="884" y="287"/>
                  </a:lnTo>
                  <a:lnTo>
                    <a:pt x="883" y="308"/>
                  </a:lnTo>
                  <a:lnTo>
                    <a:pt x="881" y="329"/>
                  </a:lnTo>
                  <a:lnTo>
                    <a:pt x="878" y="349"/>
                  </a:lnTo>
                  <a:lnTo>
                    <a:pt x="874" y="368"/>
                  </a:lnTo>
                  <a:lnTo>
                    <a:pt x="868" y="386"/>
                  </a:lnTo>
                  <a:lnTo>
                    <a:pt x="861" y="404"/>
                  </a:lnTo>
                  <a:lnTo>
                    <a:pt x="852" y="420"/>
                  </a:lnTo>
                  <a:lnTo>
                    <a:pt x="843" y="435"/>
                  </a:lnTo>
                  <a:lnTo>
                    <a:pt x="833" y="448"/>
                  </a:lnTo>
                  <a:lnTo>
                    <a:pt x="822" y="460"/>
                  </a:lnTo>
                  <a:lnTo>
                    <a:pt x="809" y="471"/>
                  </a:lnTo>
                  <a:lnTo>
                    <a:pt x="795" y="479"/>
                  </a:lnTo>
                  <a:lnTo>
                    <a:pt x="787" y="483"/>
                  </a:lnTo>
                  <a:lnTo>
                    <a:pt x="780" y="486"/>
                  </a:lnTo>
                  <a:lnTo>
                    <a:pt x="772" y="489"/>
                  </a:lnTo>
                  <a:lnTo>
                    <a:pt x="764" y="491"/>
                  </a:lnTo>
                  <a:lnTo>
                    <a:pt x="756" y="493"/>
                  </a:lnTo>
                  <a:lnTo>
                    <a:pt x="747" y="494"/>
                  </a:lnTo>
                  <a:lnTo>
                    <a:pt x="738" y="495"/>
                  </a:lnTo>
                  <a:lnTo>
                    <a:pt x="729" y="495"/>
                  </a:lnTo>
                  <a:lnTo>
                    <a:pt x="728" y="495"/>
                  </a:lnTo>
                  <a:close/>
                  <a:moveTo>
                    <a:pt x="725" y="578"/>
                  </a:moveTo>
                  <a:lnTo>
                    <a:pt x="739" y="576"/>
                  </a:lnTo>
                  <a:lnTo>
                    <a:pt x="754" y="575"/>
                  </a:lnTo>
                  <a:lnTo>
                    <a:pt x="768" y="574"/>
                  </a:lnTo>
                  <a:lnTo>
                    <a:pt x="781" y="572"/>
                  </a:lnTo>
                  <a:lnTo>
                    <a:pt x="794" y="569"/>
                  </a:lnTo>
                  <a:lnTo>
                    <a:pt x="808" y="566"/>
                  </a:lnTo>
                  <a:lnTo>
                    <a:pt x="820" y="562"/>
                  </a:lnTo>
                  <a:lnTo>
                    <a:pt x="832" y="557"/>
                  </a:lnTo>
                  <a:lnTo>
                    <a:pt x="844" y="552"/>
                  </a:lnTo>
                  <a:lnTo>
                    <a:pt x="856" y="547"/>
                  </a:lnTo>
                  <a:lnTo>
                    <a:pt x="867" y="540"/>
                  </a:lnTo>
                  <a:lnTo>
                    <a:pt x="878" y="534"/>
                  </a:lnTo>
                  <a:lnTo>
                    <a:pt x="888" y="526"/>
                  </a:lnTo>
                  <a:lnTo>
                    <a:pt x="898" y="518"/>
                  </a:lnTo>
                  <a:lnTo>
                    <a:pt x="908" y="509"/>
                  </a:lnTo>
                  <a:lnTo>
                    <a:pt x="917" y="500"/>
                  </a:lnTo>
                  <a:lnTo>
                    <a:pt x="926" y="490"/>
                  </a:lnTo>
                  <a:lnTo>
                    <a:pt x="934" y="480"/>
                  </a:lnTo>
                  <a:lnTo>
                    <a:pt x="941" y="470"/>
                  </a:lnTo>
                  <a:lnTo>
                    <a:pt x="949" y="459"/>
                  </a:lnTo>
                  <a:lnTo>
                    <a:pt x="955" y="446"/>
                  </a:lnTo>
                  <a:lnTo>
                    <a:pt x="962" y="434"/>
                  </a:lnTo>
                  <a:lnTo>
                    <a:pt x="968" y="421"/>
                  </a:lnTo>
                  <a:lnTo>
                    <a:pt x="973" y="408"/>
                  </a:lnTo>
                  <a:lnTo>
                    <a:pt x="978" y="394"/>
                  </a:lnTo>
                  <a:lnTo>
                    <a:pt x="981" y="379"/>
                  </a:lnTo>
                  <a:lnTo>
                    <a:pt x="985" y="364"/>
                  </a:lnTo>
                  <a:lnTo>
                    <a:pt x="988" y="349"/>
                  </a:lnTo>
                  <a:lnTo>
                    <a:pt x="990" y="334"/>
                  </a:lnTo>
                  <a:lnTo>
                    <a:pt x="991" y="317"/>
                  </a:lnTo>
                  <a:lnTo>
                    <a:pt x="992" y="300"/>
                  </a:lnTo>
                  <a:lnTo>
                    <a:pt x="993" y="283"/>
                  </a:lnTo>
                  <a:lnTo>
                    <a:pt x="993" y="267"/>
                  </a:lnTo>
                  <a:lnTo>
                    <a:pt x="992" y="253"/>
                  </a:lnTo>
                  <a:lnTo>
                    <a:pt x="990" y="239"/>
                  </a:lnTo>
                  <a:lnTo>
                    <a:pt x="988" y="225"/>
                  </a:lnTo>
                  <a:lnTo>
                    <a:pt x="986" y="211"/>
                  </a:lnTo>
                  <a:lnTo>
                    <a:pt x="983" y="197"/>
                  </a:lnTo>
                  <a:lnTo>
                    <a:pt x="980" y="184"/>
                  </a:lnTo>
                  <a:lnTo>
                    <a:pt x="975" y="171"/>
                  </a:lnTo>
                  <a:lnTo>
                    <a:pt x="971" y="159"/>
                  </a:lnTo>
                  <a:lnTo>
                    <a:pt x="966" y="147"/>
                  </a:lnTo>
                  <a:lnTo>
                    <a:pt x="960" y="134"/>
                  </a:lnTo>
                  <a:lnTo>
                    <a:pt x="953" y="123"/>
                  </a:lnTo>
                  <a:lnTo>
                    <a:pt x="947" y="112"/>
                  </a:lnTo>
                  <a:lnTo>
                    <a:pt x="940" y="101"/>
                  </a:lnTo>
                  <a:lnTo>
                    <a:pt x="932" y="91"/>
                  </a:lnTo>
                  <a:lnTo>
                    <a:pt x="924" y="81"/>
                  </a:lnTo>
                  <a:lnTo>
                    <a:pt x="916" y="72"/>
                  </a:lnTo>
                  <a:lnTo>
                    <a:pt x="907" y="63"/>
                  </a:lnTo>
                  <a:lnTo>
                    <a:pt x="897" y="55"/>
                  </a:lnTo>
                  <a:lnTo>
                    <a:pt x="887" y="47"/>
                  </a:lnTo>
                  <a:lnTo>
                    <a:pt x="877" y="40"/>
                  </a:lnTo>
                  <a:lnTo>
                    <a:pt x="866" y="33"/>
                  </a:lnTo>
                  <a:lnTo>
                    <a:pt x="855" y="27"/>
                  </a:lnTo>
                  <a:lnTo>
                    <a:pt x="842" y="22"/>
                  </a:lnTo>
                  <a:lnTo>
                    <a:pt x="830" y="16"/>
                  </a:lnTo>
                  <a:lnTo>
                    <a:pt x="818" y="12"/>
                  </a:lnTo>
                  <a:lnTo>
                    <a:pt x="805" y="8"/>
                  </a:lnTo>
                  <a:lnTo>
                    <a:pt x="791" y="5"/>
                  </a:lnTo>
                  <a:lnTo>
                    <a:pt x="777" y="3"/>
                  </a:lnTo>
                  <a:lnTo>
                    <a:pt x="763" y="1"/>
                  </a:lnTo>
                  <a:lnTo>
                    <a:pt x="748" y="0"/>
                  </a:lnTo>
                  <a:lnTo>
                    <a:pt x="733" y="0"/>
                  </a:lnTo>
                  <a:lnTo>
                    <a:pt x="718" y="0"/>
                  </a:lnTo>
                  <a:lnTo>
                    <a:pt x="704" y="1"/>
                  </a:lnTo>
                  <a:lnTo>
                    <a:pt x="689" y="3"/>
                  </a:lnTo>
                  <a:lnTo>
                    <a:pt x="676" y="5"/>
                  </a:lnTo>
                  <a:lnTo>
                    <a:pt x="663" y="8"/>
                  </a:lnTo>
                  <a:lnTo>
                    <a:pt x="649" y="12"/>
                  </a:lnTo>
                  <a:lnTo>
                    <a:pt x="636" y="16"/>
                  </a:lnTo>
                  <a:lnTo>
                    <a:pt x="624" y="22"/>
                  </a:lnTo>
                  <a:lnTo>
                    <a:pt x="613" y="27"/>
                  </a:lnTo>
                  <a:lnTo>
                    <a:pt x="601" y="33"/>
                  </a:lnTo>
                  <a:lnTo>
                    <a:pt x="589" y="40"/>
                  </a:lnTo>
                  <a:lnTo>
                    <a:pt x="579" y="47"/>
                  </a:lnTo>
                  <a:lnTo>
                    <a:pt x="569" y="55"/>
                  </a:lnTo>
                  <a:lnTo>
                    <a:pt x="559" y="63"/>
                  </a:lnTo>
                  <a:lnTo>
                    <a:pt x="549" y="72"/>
                  </a:lnTo>
                  <a:lnTo>
                    <a:pt x="540" y="81"/>
                  </a:lnTo>
                  <a:lnTo>
                    <a:pt x="531" y="92"/>
                  </a:lnTo>
                  <a:lnTo>
                    <a:pt x="523" y="102"/>
                  </a:lnTo>
                  <a:lnTo>
                    <a:pt x="516" y="113"/>
                  </a:lnTo>
                  <a:lnTo>
                    <a:pt x="509" y="124"/>
                  </a:lnTo>
                  <a:lnTo>
                    <a:pt x="502" y="136"/>
                  </a:lnTo>
                  <a:lnTo>
                    <a:pt x="495" y="149"/>
                  </a:lnTo>
                  <a:lnTo>
                    <a:pt x="490" y="161"/>
                  </a:lnTo>
                  <a:lnTo>
                    <a:pt x="485" y="174"/>
                  </a:lnTo>
                  <a:lnTo>
                    <a:pt x="481" y="188"/>
                  </a:lnTo>
                  <a:lnTo>
                    <a:pt x="477" y="201"/>
                  </a:lnTo>
                  <a:lnTo>
                    <a:pt x="473" y="216"/>
                  </a:lnTo>
                  <a:lnTo>
                    <a:pt x="471" y="231"/>
                  </a:lnTo>
                  <a:lnTo>
                    <a:pt x="469" y="246"/>
                  </a:lnTo>
                  <a:lnTo>
                    <a:pt x="467" y="261"/>
                  </a:lnTo>
                  <a:lnTo>
                    <a:pt x="466" y="277"/>
                  </a:lnTo>
                  <a:lnTo>
                    <a:pt x="466" y="293"/>
                  </a:lnTo>
                  <a:lnTo>
                    <a:pt x="466" y="308"/>
                  </a:lnTo>
                  <a:lnTo>
                    <a:pt x="467" y="322"/>
                  </a:lnTo>
                  <a:lnTo>
                    <a:pt x="468" y="338"/>
                  </a:lnTo>
                  <a:lnTo>
                    <a:pt x="470" y="352"/>
                  </a:lnTo>
                  <a:lnTo>
                    <a:pt x="473" y="366"/>
                  </a:lnTo>
                  <a:lnTo>
                    <a:pt x="476" y="379"/>
                  </a:lnTo>
                  <a:lnTo>
                    <a:pt x="480" y="394"/>
                  </a:lnTo>
                  <a:lnTo>
                    <a:pt x="484" y="406"/>
                  </a:lnTo>
                  <a:lnTo>
                    <a:pt x="488" y="419"/>
                  </a:lnTo>
                  <a:lnTo>
                    <a:pt x="493" y="431"/>
                  </a:lnTo>
                  <a:lnTo>
                    <a:pt x="500" y="443"/>
                  </a:lnTo>
                  <a:lnTo>
                    <a:pt x="506" y="455"/>
                  </a:lnTo>
                  <a:lnTo>
                    <a:pt x="513" y="466"/>
                  </a:lnTo>
                  <a:lnTo>
                    <a:pt x="520" y="476"/>
                  </a:lnTo>
                  <a:lnTo>
                    <a:pt x="527" y="486"/>
                  </a:lnTo>
                  <a:lnTo>
                    <a:pt x="535" y="496"/>
                  </a:lnTo>
                  <a:lnTo>
                    <a:pt x="544" y="505"/>
                  </a:lnTo>
                  <a:lnTo>
                    <a:pt x="554" y="514"/>
                  </a:lnTo>
                  <a:lnTo>
                    <a:pt x="563" y="523"/>
                  </a:lnTo>
                  <a:lnTo>
                    <a:pt x="573" y="530"/>
                  </a:lnTo>
                  <a:lnTo>
                    <a:pt x="583" y="538"/>
                  </a:lnTo>
                  <a:lnTo>
                    <a:pt x="594" y="544"/>
                  </a:lnTo>
                  <a:lnTo>
                    <a:pt x="606" y="550"/>
                  </a:lnTo>
                  <a:lnTo>
                    <a:pt x="617" y="556"/>
                  </a:lnTo>
                  <a:lnTo>
                    <a:pt x="629" y="560"/>
                  </a:lnTo>
                  <a:lnTo>
                    <a:pt x="642" y="565"/>
                  </a:lnTo>
                  <a:lnTo>
                    <a:pt x="655" y="568"/>
                  </a:lnTo>
                  <a:lnTo>
                    <a:pt x="668" y="571"/>
                  </a:lnTo>
                  <a:lnTo>
                    <a:pt x="681" y="574"/>
                  </a:lnTo>
                  <a:lnTo>
                    <a:pt x="695" y="575"/>
                  </a:lnTo>
                  <a:lnTo>
                    <a:pt x="710" y="576"/>
                  </a:lnTo>
                  <a:lnTo>
                    <a:pt x="725" y="578"/>
                  </a:lnTo>
                  <a:lnTo>
                    <a:pt x="725" y="578"/>
                  </a:lnTo>
                  <a:close/>
                  <a:moveTo>
                    <a:pt x="415" y="471"/>
                  </a:moveTo>
                  <a:lnTo>
                    <a:pt x="404" y="475"/>
                  </a:lnTo>
                  <a:lnTo>
                    <a:pt x="391" y="479"/>
                  </a:lnTo>
                  <a:lnTo>
                    <a:pt x="378" y="483"/>
                  </a:lnTo>
                  <a:lnTo>
                    <a:pt x="364" y="485"/>
                  </a:lnTo>
                  <a:lnTo>
                    <a:pt x="350" y="488"/>
                  </a:lnTo>
                  <a:lnTo>
                    <a:pt x="334" y="490"/>
                  </a:lnTo>
                  <a:lnTo>
                    <a:pt x="319" y="491"/>
                  </a:lnTo>
                  <a:lnTo>
                    <a:pt x="303" y="491"/>
                  </a:lnTo>
                  <a:lnTo>
                    <a:pt x="280" y="490"/>
                  </a:lnTo>
                  <a:lnTo>
                    <a:pt x="259" y="487"/>
                  </a:lnTo>
                  <a:lnTo>
                    <a:pt x="239" y="483"/>
                  </a:lnTo>
                  <a:lnTo>
                    <a:pt x="220" y="477"/>
                  </a:lnTo>
                  <a:lnTo>
                    <a:pt x="203" y="469"/>
                  </a:lnTo>
                  <a:lnTo>
                    <a:pt x="186" y="460"/>
                  </a:lnTo>
                  <a:lnTo>
                    <a:pt x="179" y="455"/>
                  </a:lnTo>
                  <a:lnTo>
                    <a:pt x="172" y="449"/>
                  </a:lnTo>
                  <a:lnTo>
                    <a:pt x="165" y="443"/>
                  </a:lnTo>
                  <a:lnTo>
                    <a:pt x="159" y="436"/>
                  </a:lnTo>
                  <a:lnTo>
                    <a:pt x="148" y="423"/>
                  </a:lnTo>
                  <a:lnTo>
                    <a:pt x="136" y="408"/>
                  </a:lnTo>
                  <a:lnTo>
                    <a:pt x="128" y="392"/>
                  </a:lnTo>
                  <a:lnTo>
                    <a:pt x="121" y="373"/>
                  </a:lnTo>
                  <a:lnTo>
                    <a:pt x="115" y="354"/>
                  </a:lnTo>
                  <a:lnTo>
                    <a:pt x="111" y="334"/>
                  </a:lnTo>
                  <a:lnTo>
                    <a:pt x="109" y="312"/>
                  </a:lnTo>
                  <a:lnTo>
                    <a:pt x="108" y="290"/>
                  </a:lnTo>
                  <a:lnTo>
                    <a:pt x="109" y="265"/>
                  </a:lnTo>
                  <a:lnTo>
                    <a:pt x="111" y="242"/>
                  </a:lnTo>
                  <a:lnTo>
                    <a:pt x="116" y="221"/>
                  </a:lnTo>
                  <a:lnTo>
                    <a:pt x="122" y="201"/>
                  </a:lnTo>
                  <a:lnTo>
                    <a:pt x="126" y="191"/>
                  </a:lnTo>
                  <a:lnTo>
                    <a:pt x="130" y="182"/>
                  </a:lnTo>
                  <a:lnTo>
                    <a:pt x="134" y="174"/>
                  </a:lnTo>
                  <a:lnTo>
                    <a:pt x="139" y="166"/>
                  </a:lnTo>
                  <a:lnTo>
                    <a:pt x="145" y="158"/>
                  </a:lnTo>
                  <a:lnTo>
                    <a:pt x="151" y="151"/>
                  </a:lnTo>
                  <a:lnTo>
                    <a:pt x="157" y="143"/>
                  </a:lnTo>
                  <a:lnTo>
                    <a:pt x="163" y="136"/>
                  </a:lnTo>
                  <a:lnTo>
                    <a:pt x="177" y="124"/>
                  </a:lnTo>
                  <a:lnTo>
                    <a:pt x="192" y="114"/>
                  </a:lnTo>
                  <a:lnTo>
                    <a:pt x="208" y="105"/>
                  </a:lnTo>
                  <a:lnTo>
                    <a:pt x="225" y="98"/>
                  </a:lnTo>
                  <a:lnTo>
                    <a:pt x="244" y="92"/>
                  </a:lnTo>
                  <a:lnTo>
                    <a:pt x="263" y="88"/>
                  </a:lnTo>
                  <a:lnTo>
                    <a:pt x="283" y="86"/>
                  </a:lnTo>
                  <a:lnTo>
                    <a:pt x="305" y="85"/>
                  </a:lnTo>
                  <a:lnTo>
                    <a:pt x="321" y="85"/>
                  </a:lnTo>
                  <a:lnTo>
                    <a:pt x="337" y="86"/>
                  </a:lnTo>
                  <a:lnTo>
                    <a:pt x="352" y="88"/>
                  </a:lnTo>
                  <a:lnTo>
                    <a:pt x="366" y="91"/>
                  </a:lnTo>
                  <a:lnTo>
                    <a:pt x="379" y="94"/>
                  </a:lnTo>
                  <a:lnTo>
                    <a:pt x="392" y="98"/>
                  </a:lnTo>
                  <a:lnTo>
                    <a:pt x="404" y="102"/>
                  </a:lnTo>
                  <a:lnTo>
                    <a:pt x="414" y="106"/>
                  </a:lnTo>
                  <a:lnTo>
                    <a:pt x="436" y="25"/>
                  </a:lnTo>
                  <a:lnTo>
                    <a:pt x="427" y="20"/>
                  </a:lnTo>
                  <a:lnTo>
                    <a:pt x="416" y="16"/>
                  </a:lnTo>
                  <a:lnTo>
                    <a:pt x="402" y="12"/>
                  </a:lnTo>
                  <a:lnTo>
                    <a:pt x="385" y="8"/>
                  </a:lnTo>
                  <a:lnTo>
                    <a:pt x="367" y="5"/>
                  </a:lnTo>
                  <a:lnTo>
                    <a:pt x="347" y="2"/>
                  </a:lnTo>
                  <a:lnTo>
                    <a:pt x="324" y="1"/>
                  </a:lnTo>
                  <a:lnTo>
                    <a:pt x="300" y="0"/>
                  </a:lnTo>
                  <a:lnTo>
                    <a:pt x="284" y="0"/>
                  </a:lnTo>
                  <a:lnTo>
                    <a:pt x="268" y="1"/>
                  </a:lnTo>
                  <a:lnTo>
                    <a:pt x="253" y="3"/>
                  </a:lnTo>
                  <a:lnTo>
                    <a:pt x="237" y="5"/>
                  </a:lnTo>
                  <a:lnTo>
                    <a:pt x="223" y="8"/>
                  </a:lnTo>
                  <a:lnTo>
                    <a:pt x="209" y="11"/>
                  </a:lnTo>
                  <a:lnTo>
                    <a:pt x="195" y="15"/>
                  </a:lnTo>
                  <a:lnTo>
                    <a:pt x="180" y="20"/>
                  </a:lnTo>
                  <a:lnTo>
                    <a:pt x="167" y="26"/>
                  </a:lnTo>
                  <a:lnTo>
                    <a:pt x="155" y="32"/>
                  </a:lnTo>
                  <a:lnTo>
                    <a:pt x="142" y="38"/>
                  </a:lnTo>
                  <a:lnTo>
                    <a:pt x="129" y="45"/>
                  </a:lnTo>
                  <a:lnTo>
                    <a:pt x="118" y="52"/>
                  </a:lnTo>
                  <a:lnTo>
                    <a:pt x="107" y="60"/>
                  </a:lnTo>
                  <a:lnTo>
                    <a:pt x="96" y="69"/>
                  </a:lnTo>
                  <a:lnTo>
                    <a:pt x="85" y="78"/>
                  </a:lnTo>
                  <a:lnTo>
                    <a:pt x="75" y="89"/>
                  </a:lnTo>
                  <a:lnTo>
                    <a:pt x="66" y="99"/>
                  </a:lnTo>
                  <a:lnTo>
                    <a:pt x="58" y="110"/>
                  </a:lnTo>
                  <a:lnTo>
                    <a:pt x="50" y="121"/>
                  </a:lnTo>
                  <a:lnTo>
                    <a:pt x="42" y="132"/>
                  </a:lnTo>
                  <a:lnTo>
                    <a:pt x="34" y="146"/>
                  </a:lnTo>
                  <a:lnTo>
                    <a:pt x="28" y="158"/>
                  </a:lnTo>
                  <a:lnTo>
                    <a:pt x="22" y="171"/>
                  </a:lnTo>
                  <a:lnTo>
                    <a:pt x="17" y="185"/>
                  </a:lnTo>
                  <a:lnTo>
                    <a:pt x="13" y="199"/>
                  </a:lnTo>
                  <a:lnTo>
                    <a:pt x="9" y="215"/>
                  </a:lnTo>
                  <a:lnTo>
                    <a:pt x="6" y="230"/>
                  </a:lnTo>
                  <a:lnTo>
                    <a:pt x="3" y="245"/>
                  </a:lnTo>
                  <a:lnTo>
                    <a:pt x="1" y="261"/>
                  </a:lnTo>
                  <a:lnTo>
                    <a:pt x="0" y="278"/>
                  </a:lnTo>
                  <a:lnTo>
                    <a:pt x="0" y="295"/>
                  </a:lnTo>
                  <a:lnTo>
                    <a:pt x="0" y="311"/>
                  </a:lnTo>
                  <a:lnTo>
                    <a:pt x="1" y="326"/>
                  </a:lnTo>
                  <a:lnTo>
                    <a:pt x="3" y="342"/>
                  </a:lnTo>
                  <a:lnTo>
                    <a:pt x="5" y="356"/>
                  </a:lnTo>
                  <a:lnTo>
                    <a:pt x="8" y="370"/>
                  </a:lnTo>
                  <a:lnTo>
                    <a:pt x="11" y="384"/>
                  </a:lnTo>
                  <a:lnTo>
                    <a:pt x="15" y="398"/>
                  </a:lnTo>
                  <a:lnTo>
                    <a:pt x="19" y="411"/>
                  </a:lnTo>
                  <a:lnTo>
                    <a:pt x="24" y="423"/>
                  </a:lnTo>
                  <a:lnTo>
                    <a:pt x="30" y="435"/>
                  </a:lnTo>
                  <a:lnTo>
                    <a:pt x="36" y="447"/>
                  </a:lnTo>
                  <a:lnTo>
                    <a:pt x="44" y="459"/>
                  </a:lnTo>
                  <a:lnTo>
                    <a:pt x="51" y="470"/>
                  </a:lnTo>
                  <a:lnTo>
                    <a:pt x="59" y="480"/>
                  </a:lnTo>
                  <a:lnTo>
                    <a:pt x="67" y="490"/>
                  </a:lnTo>
                  <a:lnTo>
                    <a:pt x="76" y="499"/>
                  </a:lnTo>
                  <a:lnTo>
                    <a:pt x="85" y="508"/>
                  </a:lnTo>
                  <a:lnTo>
                    <a:pt x="96" y="518"/>
                  </a:lnTo>
                  <a:lnTo>
                    <a:pt x="106" y="525"/>
                  </a:lnTo>
                  <a:lnTo>
                    <a:pt x="117" y="533"/>
                  </a:lnTo>
                  <a:lnTo>
                    <a:pt x="129" y="539"/>
                  </a:lnTo>
                  <a:lnTo>
                    <a:pt x="141" y="546"/>
                  </a:lnTo>
                  <a:lnTo>
                    <a:pt x="154" y="551"/>
                  </a:lnTo>
                  <a:lnTo>
                    <a:pt x="166" y="556"/>
                  </a:lnTo>
                  <a:lnTo>
                    <a:pt x="179" y="561"/>
                  </a:lnTo>
                  <a:lnTo>
                    <a:pt x="194" y="565"/>
                  </a:lnTo>
                  <a:lnTo>
                    <a:pt x="208" y="568"/>
                  </a:lnTo>
                  <a:lnTo>
                    <a:pt x="223" y="571"/>
                  </a:lnTo>
                  <a:lnTo>
                    <a:pt x="238" y="573"/>
                  </a:lnTo>
                  <a:lnTo>
                    <a:pt x="254" y="575"/>
                  </a:lnTo>
                  <a:lnTo>
                    <a:pt x="270" y="576"/>
                  </a:lnTo>
                  <a:lnTo>
                    <a:pt x="286" y="576"/>
                  </a:lnTo>
                  <a:lnTo>
                    <a:pt x="311" y="576"/>
                  </a:lnTo>
                  <a:lnTo>
                    <a:pt x="334" y="574"/>
                  </a:lnTo>
                  <a:lnTo>
                    <a:pt x="356" y="571"/>
                  </a:lnTo>
                  <a:lnTo>
                    <a:pt x="375" y="568"/>
                  </a:lnTo>
                  <a:lnTo>
                    <a:pt x="392" y="564"/>
                  </a:lnTo>
                  <a:lnTo>
                    <a:pt x="408" y="560"/>
                  </a:lnTo>
                  <a:lnTo>
                    <a:pt x="421" y="556"/>
                  </a:lnTo>
                  <a:lnTo>
                    <a:pt x="431" y="551"/>
                  </a:lnTo>
                  <a:lnTo>
                    <a:pt x="415" y="47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Freeform 7"/>
            <p:cNvSpPr>
              <a:spLocks noEditPoints="1"/>
            </p:cNvSpPr>
            <p:nvPr userDrawn="1"/>
          </p:nvSpPr>
          <p:spPr bwMode="auto">
            <a:xfrm>
              <a:off x="272" y="4050"/>
              <a:ext cx="225" cy="56"/>
            </a:xfrm>
            <a:custGeom>
              <a:avLst/>
              <a:gdLst/>
              <a:ahLst/>
              <a:cxnLst>
                <a:cxn ang="0">
                  <a:pos x="542" y="161"/>
                </a:cxn>
                <a:cxn ang="0">
                  <a:pos x="542" y="0"/>
                </a:cxn>
                <a:cxn ang="0">
                  <a:pos x="474" y="0"/>
                </a:cxn>
                <a:cxn ang="0">
                  <a:pos x="406" y="0"/>
                </a:cxn>
                <a:cxn ang="0">
                  <a:pos x="339" y="0"/>
                </a:cxn>
                <a:cxn ang="0">
                  <a:pos x="271" y="0"/>
                </a:cxn>
                <a:cxn ang="0">
                  <a:pos x="203" y="0"/>
                </a:cxn>
                <a:cxn ang="0">
                  <a:pos x="136" y="0"/>
                </a:cxn>
                <a:cxn ang="0">
                  <a:pos x="68" y="0"/>
                </a:cxn>
                <a:cxn ang="0">
                  <a:pos x="0" y="0"/>
                </a:cxn>
                <a:cxn ang="0">
                  <a:pos x="0" y="161"/>
                </a:cxn>
                <a:cxn ang="0">
                  <a:pos x="159" y="161"/>
                </a:cxn>
                <a:cxn ang="0">
                  <a:pos x="159" y="559"/>
                </a:cxn>
                <a:cxn ang="0">
                  <a:pos x="383" y="559"/>
                </a:cxn>
                <a:cxn ang="0">
                  <a:pos x="383" y="161"/>
                </a:cxn>
                <a:cxn ang="0">
                  <a:pos x="542" y="161"/>
                </a:cxn>
                <a:cxn ang="0">
                  <a:pos x="821" y="225"/>
                </a:cxn>
                <a:cxn ang="0">
                  <a:pos x="707" y="559"/>
                </a:cxn>
                <a:cxn ang="0">
                  <a:pos x="488" y="559"/>
                </a:cxn>
                <a:cxn ang="0">
                  <a:pos x="703" y="0"/>
                </a:cxn>
                <a:cxn ang="0">
                  <a:pos x="732" y="0"/>
                </a:cxn>
                <a:cxn ang="0">
                  <a:pos x="762" y="0"/>
                </a:cxn>
                <a:cxn ang="0">
                  <a:pos x="792" y="0"/>
                </a:cxn>
                <a:cxn ang="0">
                  <a:pos x="821" y="0"/>
                </a:cxn>
                <a:cxn ang="0">
                  <a:pos x="851" y="0"/>
                </a:cxn>
                <a:cxn ang="0">
                  <a:pos x="880" y="0"/>
                </a:cxn>
                <a:cxn ang="0">
                  <a:pos x="910" y="0"/>
                </a:cxn>
                <a:cxn ang="0">
                  <a:pos x="939" y="0"/>
                </a:cxn>
                <a:cxn ang="0">
                  <a:pos x="1154" y="559"/>
                </a:cxn>
                <a:cxn ang="0">
                  <a:pos x="935" y="559"/>
                </a:cxn>
                <a:cxn ang="0">
                  <a:pos x="821" y="225"/>
                </a:cxn>
                <a:cxn ang="0">
                  <a:pos x="1642" y="161"/>
                </a:cxn>
                <a:cxn ang="0">
                  <a:pos x="1642" y="0"/>
                </a:cxn>
                <a:cxn ang="0">
                  <a:pos x="1574" y="0"/>
                </a:cxn>
                <a:cxn ang="0">
                  <a:pos x="1507" y="0"/>
                </a:cxn>
                <a:cxn ang="0">
                  <a:pos x="1439" y="0"/>
                </a:cxn>
                <a:cxn ang="0">
                  <a:pos x="1371" y="0"/>
                </a:cxn>
                <a:cxn ang="0">
                  <a:pos x="1304" y="0"/>
                </a:cxn>
                <a:cxn ang="0">
                  <a:pos x="1235" y="0"/>
                </a:cxn>
                <a:cxn ang="0">
                  <a:pos x="1168" y="0"/>
                </a:cxn>
                <a:cxn ang="0">
                  <a:pos x="1101" y="0"/>
                </a:cxn>
                <a:cxn ang="0">
                  <a:pos x="1101" y="161"/>
                </a:cxn>
                <a:cxn ang="0">
                  <a:pos x="1259" y="161"/>
                </a:cxn>
                <a:cxn ang="0">
                  <a:pos x="1259" y="559"/>
                </a:cxn>
                <a:cxn ang="0">
                  <a:pos x="1483" y="559"/>
                </a:cxn>
                <a:cxn ang="0">
                  <a:pos x="1483" y="161"/>
                </a:cxn>
                <a:cxn ang="0">
                  <a:pos x="1642" y="161"/>
                </a:cxn>
                <a:cxn ang="0">
                  <a:pos x="1921" y="225"/>
                </a:cxn>
                <a:cxn ang="0">
                  <a:pos x="1807" y="559"/>
                </a:cxn>
                <a:cxn ang="0">
                  <a:pos x="1588" y="559"/>
                </a:cxn>
                <a:cxn ang="0">
                  <a:pos x="1802" y="0"/>
                </a:cxn>
                <a:cxn ang="0">
                  <a:pos x="1832" y="0"/>
                </a:cxn>
                <a:cxn ang="0">
                  <a:pos x="1862" y="0"/>
                </a:cxn>
                <a:cxn ang="0">
                  <a:pos x="1891" y="0"/>
                </a:cxn>
                <a:cxn ang="0">
                  <a:pos x="1921" y="0"/>
                </a:cxn>
                <a:cxn ang="0">
                  <a:pos x="1950" y="0"/>
                </a:cxn>
                <a:cxn ang="0">
                  <a:pos x="1981" y="0"/>
                </a:cxn>
                <a:cxn ang="0">
                  <a:pos x="2010" y="0"/>
                </a:cxn>
                <a:cxn ang="0">
                  <a:pos x="2040" y="0"/>
                </a:cxn>
                <a:cxn ang="0">
                  <a:pos x="2254" y="559"/>
                </a:cxn>
                <a:cxn ang="0">
                  <a:pos x="2035" y="559"/>
                </a:cxn>
                <a:cxn ang="0">
                  <a:pos x="1921" y="225"/>
                </a:cxn>
              </a:cxnLst>
              <a:rect l="0" t="0" r="r" b="b"/>
              <a:pathLst>
                <a:path w="2254" h="559">
                  <a:moveTo>
                    <a:pt x="542" y="161"/>
                  </a:moveTo>
                  <a:lnTo>
                    <a:pt x="542" y="0"/>
                  </a:lnTo>
                  <a:lnTo>
                    <a:pt x="474" y="0"/>
                  </a:lnTo>
                  <a:lnTo>
                    <a:pt x="406" y="0"/>
                  </a:lnTo>
                  <a:lnTo>
                    <a:pt x="339" y="0"/>
                  </a:lnTo>
                  <a:lnTo>
                    <a:pt x="271" y="0"/>
                  </a:lnTo>
                  <a:lnTo>
                    <a:pt x="203" y="0"/>
                  </a:lnTo>
                  <a:lnTo>
                    <a:pt x="136" y="0"/>
                  </a:lnTo>
                  <a:lnTo>
                    <a:pt x="68" y="0"/>
                  </a:lnTo>
                  <a:lnTo>
                    <a:pt x="0" y="0"/>
                  </a:lnTo>
                  <a:lnTo>
                    <a:pt x="0" y="161"/>
                  </a:lnTo>
                  <a:lnTo>
                    <a:pt x="159" y="161"/>
                  </a:lnTo>
                  <a:lnTo>
                    <a:pt x="159" y="559"/>
                  </a:lnTo>
                  <a:lnTo>
                    <a:pt x="383" y="559"/>
                  </a:lnTo>
                  <a:lnTo>
                    <a:pt x="383" y="161"/>
                  </a:lnTo>
                  <a:lnTo>
                    <a:pt x="542" y="161"/>
                  </a:lnTo>
                  <a:close/>
                  <a:moveTo>
                    <a:pt x="821" y="225"/>
                  </a:moveTo>
                  <a:lnTo>
                    <a:pt x="707" y="559"/>
                  </a:lnTo>
                  <a:lnTo>
                    <a:pt x="488" y="559"/>
                  </a:lnTo>
                  <a:lnTo>
                    <a:pt x="703" y="0"/>
                  </a:lnTo>
                  <a:lnTo>
                    <a:pt x="732" y="0"/>
                  </a:lnTo>
                  <a:lnTo>
                    <a:pt x="762" y="0"/>
                  </a:lnTo>
                  <a:lnTo>
                    <a:pt x="792" y="0"/>
                  </a:lnTo>
                  <a:lnTo>
                    <a:pt x="821" y="0"/>
                  </a:lnTo>
                  <a:lnTo>
                    <a:pt x="851" y="0"/>
                  </a:lnTo>
                  <a:lnTo>
                    <a:pt x="880" y="0"/>
                  </a:lnTo>
                  <a:lnTo>
                    <a:pt x="910" y="0"/>
                  </a:lnTo>
                  <a:lnTo>
                    <a:pt x="939" y="0"/>
                  </a:lnTo>
                  <a:lnTo>
                    <a:pt x="1154" y="559"/>
                  </a:lnTo>
                  <a:lnTo>
                    <a:pt x="935" y="559"/>
                  </a:lnTo>
                  <a:lnTo>
                    <a:pt x="821" y="225"/>
                  </a:lnTo>
                  <a:close/>
                  <a:moveTo>
                    <a:pt x="1642" y="161"/>
                  </a:moveTo>
                  <a:lnTo>
                    <a:pt x="1642" y="0"/>
                  </a:lnTo>
                  <a:lnTo>
                    <a:pt x="1574" y="0"/>
                  </a:lnTo>
                  <a:lnTo>
                    <a:pt x="1507" y="0"/>
                  </a:lnTo>
                  <a:lnTo>
                    <a:pt x="1439" y="0"/>
                  </a:lnTo>
                  <a:lnTo>
                    <a:pt x="1371" y="0"/>
                  </a:lnTo>
                  <a:lnTo>
                    <a:pt x="1304" y="0"/>
                  </a:lnTo>
                  <a:lnTo>
                    <a:pt x="1235" y="0"/>
                  </a:lnTo>
                  <a:lnTo>
                    <a:pt x="1168" y="0"/>
                  </a:lnTo>
                  <a:lnTo>
                    <a:pt x="1101" y="0"/>
                  </a:lnTo>
                  <a:lnTo>
                    <a:pt x="1101" y="161"/>
                  </a:lnTo>
                  <a:lnTo>
                    <a:pt x="1259" y="161"/>
                  </a:lnTo>
                  <a:lnTo>
                    <a:pt x="1259" y="559"/>
                  </a:lnTo>
                  <a:lnTo>
                    <a:pt x="1483" y="559"/>
                  </a:lnTo>
                  <a:lnTo>
                    <a:pt x="1483" y="161"/>
                  </a:lnTo>
                  <a:lnTo>
                    <a:pt x="1642" y="161"/>
                  </a:lnTo>
                  <a:close/>
                  <a:moveTo>
                    <a:pt x="1921" y="225"/>
                  </a:moveTo>
                  <a:lnTo>
                    <a:pt x="1807" y="559"/>
                  </a:lnTo>
                  <a:lnTo>
                    <a:pt x="1588" y="559"/>
                  </a:lnTo>
                  <a:lnTo>
                    <a:pt x="1802" y="0"/>
                  </a:lnTo>
                  <a:lnTo>
                    <a:pt x="1832" y="0"/>
                  </a:lnTo>
                  <a:lnTo>
                    <a:pt x="1862" y="0"/>
                  </a:lnTo>
                  <a:lnTo>
                    <a:pt x="1891" y="0"/>
                  </a:lnTo>
                  <a:lnTo>
                    <a:pt x="1921" y="0"/>
                  </a:lnTo>
                  <a:lnTo>
                    <a:pt x="1950" y="0"/>
                  </a:lnTo>
                  <a:lnTo>
                    <a:pt x="1981" y="0"/>
                  </a:lnTo>
                  <a:lnTo>
                    <a:pt x="2010" y="0"/>
                  </a:lnTo>
                  <a:lnTo>
                    <a:pt x="2040" y="0"/>
                  </a:lnTo>
                  <a:lnTo>
                    <a:pt x="2254" y="559"/>
                  </a:lnTo>
                  <a:lnTo>
                    <a:pt x="2035" y="559"/>
                  </a:lnTo>
                  <a:lnTo>
                    <a:pt x="1921" y="22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Freeform 12"/>
          <p:cNvSpPr>
            <a:spLocks noEditPoints="1"/>
          </p:cNvSpPr>
          <p:nvPr/>
        </p:nvSpPr>
        <p:spPr bwMode="auto">
          <a:xfrm>
            <a:off x="1676264" y="6581815"/>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FFFFFF">
              <a:alpha val="6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Tree>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13" name="TextBox 12"/>
          <p:cNvSpPr txBox="1"/>
          <p:nvPr/>
        </p:nvSpPr>
        <p:spPr>
          <a:xfrm>
            <a:off x="327002" y="5791795"/>
            <a:ext cx="1958998" cy="923330"/>
          </a:xfrm>
          <a:prstGeom prst="rect">
            <a:avLst/>
          </a:prstGeom>
          <a:noFill/>
        </p:spPr>
        <p:txBody>
          <a:bodyPr wrap="none" rtlCol="0">
            <a:noAutofit/>
          </a:bodyPr>
          <a:lstStyle/>
          <a:p>
            <a:r>
              <a:rPr lang="en-US" sz="1500" b="0" dirty="0" smtClean="0">
                <a:solidFill>
                  <a:srgbClr val="A8D3F6"/>
                </a:solidFill>
              </a:rPr>
              <a:t>IT Services</a:t>
            </a:r>
          </a:p>
          <a:p>
            <a:r>
              <a:rPr lang="en-US" sz="1500" b="0" dirty="0" smtClean="0">
                <a:solidFill>
                  <a:srgbClr val="A8D3F6"/>
                </a:solidFill>
              </a:rPr>
              <a:t>Business Solutions</a:t>
            </a:r>
          </a:p>
          <a:p>
            <a:r>
              <a:rPr lang="en-US" sz="1500" b="0" dirty="0" smtClean="0">
                <a:solidFill>
                  <a:srgbClr val="A8D3F6"/>
                </a:solidFill>
              </a:rPr>
              <a:t>Consulting</a:t>
            </a:r>
            <a:endParaRPr lang="en-US" sz="1500" b="0" dirty="0">
              <a:solidFill>
                <a:srgbClr val="A8D3F6"/>
              </a:solidFill>
            </a:endParaRPr>
          </a:p>
        </p:txBody>
      </p:sp>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6.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iqmskm.ultimatix.net/km/index.php/GL_Abbreviation"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mailto:ultimatix.helpdesk@tcs.com" TargetMode="Externa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package" Target="../embeddings/Microsoft_PowerPoint_Presentation1.pptx"/><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tcs.com/about/corp_facts/Pages/default.aspx" TargetMode="External"/><Relationship Id="rId3" Type="http://schemas.openxmlformats.org/officeDocument/2006/relationships/hyperlink" Target="http://www.tata.com/aboutus/sub_index/Governance" TargetMode="External"/><Relationship Id="rId7" Type="http://schemas.openxmlformats.org/officeDocument/2006/relationships/hyperlink" Target="http://www.tcs.com/about/corp_responsibility/cs-report/Pages/default.aspx" TargetMode="External"/><Relationship Id="rId2" Type="http://schemas.openxmlformats.org/officeDocument/2006/relationships/hyperlink" Target="http://www.northamerica.tata.com/" TargetMode="External"/><Relationship Id="rId1" Type="http://schemas.openxmlformats.org/officeDocument/2006/relationships/slideLayout" Target="../slideLayouts/slideLayout6.xml"/><Relationship Id="rId6" Type="http://schemas.openxmlformats.org/officeDocument/2006/relationships/hyperlink" Target="http://www.tata.com/htm/downloads.htm?sectid=Downloads" TargetMode="External"/><Relationship Id="rId5" Type="http://schemas.openxmlformats.org/officeDocument/2006/relationships/hyperlink" Target="http://www.tata.com/htm/Group_MnA_CompanyWise.htm?sectid=Mergers-and-acquisitions" TargetMode="External"/><Relationship Id="rId10" Type="http://schemas.openxmlformats.org/officeDocument/2006/relationships/hyperlink" Target="http://www.tcs.com/investors/Pages/default.aspx" TargetMode="External"/><Relationship Id="rId4" Type="http://schemas.openxmlformats.org/officeDocument/2006/relationships/hyperlink" Target="http://www.tata.com/company/index/Tata-companies" TargetMode="External"/><Relationship Id="rId9" Type="http://schemas.openxmlformats.org/officeDocument/2006/relationships/hyperlink" Target="http://www.tcs.com/resources/brochures/Pages/Corporate-Brochure.aspx"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jpeg"/><Relationship Id="rId5" Type="http://schemas.openxmlformats.org/officeDocument/2006/relationships/hyperlink" Target="http://www.amazon.com/Morgen-Witzel/e/B001H6ET7Q/ref=dp_byline_cont_book_1" TargetMode="Externa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hyperlink" Target="https://video.tcs.com/play?nid=tcsp4l&amp;context=_nfpb&amp;_pageLabel=l_logo" TargetMode="External"/><Relationship Id="rId7" Type="http://schemas.openxmlformats.org/officeDocument/2006/relationships/hyperlink" Target="https://video.tcs.com/play?nid=knome&amp;tags=_451cCXsb&amp;_pageLabel=l_logo" TargetMode="External"/><Relationship Id="rId2" Type="http://schemas.openxmlformats.org/officeDocument/2006/relationships/hyperlink" Target="https://video.tcs.com/" TargetMode="External"/><Relationship Id="rId1" Type="http://schemas.openxmlformats.org/officeDocument/2006/relationships/slideLayout" Target="../slideLayouts/slideLayout6.xml"/><Relationship Id="rId6" Type="http://schemas.openxmlformats.org/officeDocument/2006/relationships/hyperlink" Target="https://video.tcs.com/play?nid=ceomessage&amp;tags=_451cCXsb&amp;_pageLabel=l_logo" TargetMode="External"/><Relationship Id="rId5" Type="http://schemas.openxmlformats.org/officeDocument/2006/relationships/hyperlink" Target="https://video.tcs.com/play?nid=ec2250&amp;context=_nfpb&amp;_pageLabel=l_logo" TargetMode="External"/><Relationship Id="rId4" Type="http://schemas.openxmlformats.org/officeDocument/2006/relationships/hyperlink" Target="https://video.tcs.com/play?nid=pe250cropped&amp;context=_nfpb&amp;_pageLabel=l_log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dirty="0"/>
              <a:t>Welcome to TCS!</a:t>
            </a:r>
            <a:br>
              <a:rPr lang="en-US" dirty="0"/>
            </a:br>
            <a:r>
              <a:rPr lang="en-US" dirty="0"/>
              <a:t>Your “Must do” </a:t>
            </a:r>
            <a:r>
              <a:rPr lang="en-US" dirty="0" smtClean="0"/>
              <a:t>List</a:t>
            </a:r>
            <a:r>
              <a:rPr lang="en-US" dirty="0"/>
              <a:t/>
            </a:r>
            <a:br>
              <a:rPr lang="en-US" dirty="0"/>
            </a:br>
            <a:r>
              <a:rPr lang="en-US" dirty="0" smtClean="0"/>
              <a:t>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Prerequisite to access Ultimatix-Employee Number</a:t>
            </a:r>
          </a:p>
        </p:txBody>
      </p:sp>
      <p:grpSp>
        <p:nvGrpSpPr>
          <p:cNvPr id="4" name="Group 3"/>
          <p:cNvGrpSpPr/>
          <p:nvPr/>
        </p:nvGrpSpPr>
        <p:grpSpPr>
          <a:xfrm>
            <a:off x="586742" y="1549401"/>
            <a:ext cx="7970516" cy="4241582"/>
            <a:chOff x="685800" y="1549401"/>
            <a:chExt cx="7970516" cy="4241582"/>
          </a:xfrm>
        </p:grpSpPr>
        <p:grpSp>
          <p:nvGrpSpPr>
            <p:cNvPr id="5" name="Group 4"/>
            <p:cNvGrpSpPr/>
            <p:nvPr/>
          </p:nvGrpSpPr>
          <p:grpSpPr>
            <a:xfrm>
              <a:off x="685800" y="1549401"/>
              <a:ext cx="7970516" cy="634782"/>
              <a:chOff x="685800" y="1549401"/>
              <a:chExt cx="7970516" cy="634782"/>
            </a:xfrm>
          </p:grpSpPr>
          <p:sp>
            <p:nvSpPr>
              <p:cNvPr id="21" name="Right Triangle 20"/>
              <p:cNvSpPr/>
              <p:nvPr/>
            </p:nvSpPr>
            <p:spPr bwMode="gray">
              <a:xfrm flipH="1" flipV="1">
                <a:off x="685800" y="2050103"/>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sp>
            <p:nvSpPr>
              <p:cNvPr id="22" name="Right Triangle 21"/>
              <p:cNvSpPr/>
              <p:nvPr/>
            </p:nvSpPr>
            <p:spPr bwMode="gray">
              <a:xfrm flipH="1">
                <a:off x="685800" y="1584619"/>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smtClean="0"/>
              </a:p>
            </p:txBody>
          </p:sp>
          <p:sp>
            <p:nvSpPr>
              <p:cNvPr id="23" name="Rectangle 22"/>
              <p:cNvSpPr/>
              <p:nvPr/>
            </p:nvSpPr>
            <p:spPr bwMode="gray">
              <a:xfrm>
                <a:off x="767184" y="1549401"/>
                <a:ext cx="7889132" cy="634782"/>
              </a:xfrm>
              <a:prstGeom prst="rect">
                <a:avLst/>
              </a:prstGeom>
              <a:gradFill flip="none" rotWithShape="1">
                <a:gsLst>
                  <a:gs pos="50000">
                    <a:srgbClr val="DCC5E8">
                      <a:lumMod val="75000"/>
                      <a:lumOff val="25000"/>
                    </a:srgbClr>
                  </a:gs>
                  <a:gs pos="0">
                    <a:srgbClr val="DCC5E8">
                      <a:lumMod val="75000"/>
                      <a:lumOff val="25000"/>
                    </a:srgb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1400" dirty="0">
                    <a:solidFill>
                      <a:schemeClr val="tx1"/>
                    </a:solidFill>
                  </a:rPr>
                  <a:t>To access Ultimatix you will need your employee </a:t>
                </a:r>
                <a:r>
                  <a:rPr lang="en-US" sz="1400" dirty="0" smtClean="0">
                    <a:solidFill>
                      <a:schemeClr val="tx1"/>
                    </a:solidFill>
                  </a:rPr>
                  <a:t>number</a:t>
                </a:r>
                <a:endParaRPr lang="en-US" sz="1400" dirty="0">
                  <a:solidFill>
                    <a:schemeClr val="tx1"/>
                  </a:solidFill>
                </a:endParaRPr>
              </a:p>
            </p:txBody>
          </p:sp>
          <p:sp>
            <p:nvSpPr>
              <p:cNvPr id="24" name="Rectangle 23"/>
              <p:cNvSpPr/>
              <p:nvPr/>
            </p:nvSpPr>
            <p:spPr bwMode="gray">
              <a:xfrm>
                <a:off x="685801" y="1681759"/>
                <a:ext cx="533400" cy="370065"/>
              </a:xfrm>
              <a:prstGeom prst="rect">
                <a:avLst/>
              </a:prstGeom>
              <a:gradFill flip="none" rotWithShape="1">
                <a:gsLst>
                  <a:gs pos="62000">
                    <a:srgbClr val="B17AC6"/>
                  </a:gs>
                  <a:gs pos="100000">
                    <a:srgbClr val="DCC5E8"/>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grpSp>
        <p:grpSp>
          <p:nvGrpSpPr>
            <p:cNvPr id="6" name="Group 5"/>
            <p:cNvGrpSpPr/>
            <p:nvPr/>
          </p:nvGrpSpPr>
          <p:grpSpPr>
            <a:xfrm>
              <a:off x="685800" y="2751668"/>
              <a:ext cx="7970516" cy="634782"/>
              <a:chOff x="685800" y="1549401"/>
              <a:chExt cx="7970516" cy="634782"/>
            </a:xfrm>
          </p:grpSpPr>
          <p:sp>
            <p:nvSpPr>
              <p:cNvPr id="17" name="Right Triangle 16"/>
              <p:cNvSpPr/>
              <p:nvPr/>
            </p:nvSpPr>
            <p:spPr bwMode="gray">
              <a:xfrm flipH="1" flipV="1">
                <a:off x="685800" y="2050103"/>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sp>
            <p:nvSpPr>
              <p:cNvPr id="18" name="Right Triangle 17"/>
              <p:cNvSpPr/>
              <p:nvPr/>
            </p:nvSpPr>
            <p:spPr bwMode="gray">
              <a:xfrm flipH="1">
                <a:off x="685800" y="1584619"/>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smtClean="0"/>
              </a:p>
            </p:txBody>
          </p:sp>
          <p:sp>
            <p:nvSpPr>
              <p:cNvPr id="19" name="Rectangle 18"/>
              <p:cNvSpPr/>
              <p:nvPr/>
            </p:nvSpPr>
            <p:spPr bwMode="gray">
              <a:xfrm>
                <a:off x="767184" y="1549401"/>
                <a:ext cx="7889132" cy="634782"/>
              </a:xfrm>
              <a:prstGeom prst="rect">
                <a:avLst/>
              </a:prstGeom>
              <a:gradFill flip="none" rotWithShape="1">
                <a:gsLst>
                  <a:gs pos="50000">
                    <a:srgbClr val="DCC5E8">
                      <a:lumMod val="75000"/>
                      <a:lumOff val="25000"/>
                    </a:srgbClr>
                  </a:gs>
                  <a:gs pos="0">
                    <a:srgbClr val="DCC5E8">
                      <a:lumMod val="75000"/>
                      <a:lumOff val="25000"/>
                    </a:srgb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1400" dirty="0">
                    <a:solidFill>
                      <a:schemeClr val="tx1"/>
                    </a:solidFill>
                  </a:rPr>
                  <a:t>You will receive your TCS Employee Number (at the email address provided on the application) up to 72 hours after your initial start date. </a:t>
                </a:r>
              </a:p>
            </p:txBody>
          </p:sp>
          <p:sp>
            <p:nvSpPr>
              <p:cNvPr id="20" name="Rectangle 19"/>
              <p:cNvSpPr/>
              <p:nvPr/>
            </p:nvSpPr>
            <p:spPr bwMode="gray">
              <a:xfrm>
                <a:off x="685801" y="1681759"/>
                <a:ext cx="533400" cy="370065"/>
              </a:xfrm>
              <a:prstGeom prst="rect">
                <a:avLst/>
              </a:prstGeom>
              <a:gradFill flip="none" rotWithShape="1">
                <a:gsLst>
                  <a:gs pos="62000">
                    <a:srgbClr val="B17AC6"/>
                  </a:gs>
                  <a:gs pos="100000">
                    <a:srgbClr val="DCC5E8"/>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grpSp>
        <p:grpSp>
          <p:nvGrpSpPr>
            <p:cNvPr id="7" name="Group 6"/>
            <p:cNvGrpSpPr/>
            <p:nvPr/>
          </p:nvGrpSpPr>
          <p:grpSpPr>
            <a:xfrm>
              <a:off x="685800" y="3953935"/>
              <a:ext cx="7970516" cy="634782"/>
              <a:chOff x="685800" y="1549401"/>
              <a:chExt cx="7970516" cy="634782"/>
            </a:xfrm>
          </p:grpSpPr>
          <p:sp>
            <p:nvSpPr>
              <p:cNvPr id="13" name="Right Triangle 12"/>
              <p:cNvSpPr/>
              <p:nvPr/>
            </p:nvSpPr>
            <p:spPr bwMode="gray">
              <a:xfrm flipH="1" flipV="1">
                <a:off x="685800" y="2050103"/>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sp>
            <p:nvSpPr>
              <p:cNvPr id="14" name="Right Triangle 13"/>
              <p:cNvSpPr/>
              <p:nvPr/>
            </p:nvSpPr>
            <p:spPr bwMode="gray">
              <a:xfrm flipH="1">
                <a:off x="685800" y="1584619"/>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smtClean="0"/>
              </a:p>
            </p:txBody>
          </p:sp>
          <p:sp>
            <p:nvSpPr>
              <p:cNvPr id="15" name="Rectangle 14"/>
              <p:cNvSpPr/>
              <p:nvPr/>
            </p:nvSpPr>
            <p:spPr bwMode="gray">
              <a:xfrm>
                <a:off x="767184" y="1549401"/>
                <a:ext cx="7889132" cy="634782"/>
              </a:xfrm>
              <a:prstGeom prst="rect">
                <a:avLst/>
              </a:prstGeom>
              <a:gradFill flip="none" rotWithShape="1">
                <a:gsLst>
                  <a:gs pos="50000">
                    <a:srgbClr val="DCC5E8">
                      <a:lumMod val="75000"/>
                      <a:lumOff val="25000"/>
                    </a:srgbClr>
                  </a:gs>
                  <a:gs pos="0">
                    <a:srgbClr val="DCC5E8">
                      <a:lumMod val="75000"/>
                      <a:lumOff val="25000"/>
                    </a:srgb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1400" dirty="0">
                    <a:solidFill>
                      <a:schemeClr val="tx1"/>
                    </a:solidFill>
                  </a:rPr>
                  <a:t>Within </a:t>
                </a:r>
                <a:r>
                  <a:rPr lang="en-US" sz="1400" dirty="0" smtClean="0">
                    <a:solidFill>
                      <a:schemeClr val="tx1"/>
                    </a:solidFill>
                  </a:rPr>
                  <a:t>12 </a:t>
                </a:r>
                <a:r>
                  <a:rPr lang="en-US" sz="1400" dirty="0">
                    <a:solidFill>
                      <a:schemeClr val="tx1"/>
                    </a:solidFill>
                  </a:rPr>
                  <a:t>hours of receipt of your Employee Number you will receive access to Ultimatix </a:t>
                </a:r>
              </a:p>
            </p:txBody>
          </p:sp>
          <p:sp>
            <p:nvSpPr>
              <p:cNvPr id="16" name="Rectangle 15"/>
              <p:cNvSpPr/>
              <p:nvPr/>
            </p:nvSpPr>
            <p:spPr bwMode="gray">
              <a:xfrm>
                <a:off x="685801" y="1681759"/>
                <a:ext cx="533400" cy="370065"/>
              </a:xfrm>
              <a:prstGeom prst="rect">
                <a:avLst/>
              </a:prstGeom>
              <a:gradFill flip="none" rotWithShape="1">
                <a:gsLst>
                  <a:gs pos="62000">
                    <a:srgbClr val="B17AC6"/>
                  </a:gs>
                  <a:gs pos="100000">
                    <a:srgbClr val="DCC5E8"/>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grpSp>
        <p:grpSp>
          <p:nvGrpSpPr>
            <p:cNvPr id="8" name="Group 7"/>
            <p:cNvGrpSpPr/>
            <p:nvPr/>
          </p:nvGrpSpPr>
          <p:grpSpPr>
            <a:xfrm>
              <a:off x="685800" y="5156201"/>
              <a:ext cx="7970516" cy="634782"/>
              <a:chOff x="685800" y="1549401"/>
              <a:chExt cx="7970516" cy="634782"/>
            </a:xfrm>
          </p:grpSpPr>
          <p:sp>
            <p:nvSpPr>
              <p:cNvPr id="9" name="Right Triangle 8"/>
              <p:cNvSpPr/>
              <p:nvPr/>
            </p:nvSpPr>
            <p:spPr bwMode="gray">
              <a:xfrm flipH="1" flipV="1">
                <a:off x="685800" y="2050103"/>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sp>
            <p:nvSpPr>
              <p:cNvPr id="10" name="Right Triangle 9"/>
              <p:cNvSpPr/>
              <p:nvPr/>
            </p:nvSpPr>
            <p:spPr bwMode="gray">
              <a:xfrm flipH="1">
                <a:off x="685800" y="1584619"/>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smtClean="0"/>
              </a:p>
            </p:txBody>
          </p:sp>
          <p:sp>
            <p:nvSpPr>
              <p:cNvPr id="11" name="Rectangle 10"/>
              <p:cNvSpPr/>
              <p:nvPr/>
            </p:nvSpPr>
            <p:spPr bwMode="gray">
              <a:xfrm>
                <a:off x="767184" y="1549401"/>
                <a:ext cx="7889132" cy="634782"/>
              </a:xfrm>
              <a:prstGeom prst="rect">
                <a:avLst/>
              </a:prstGeom>
              <a:gradFill flip="none" rotWithShape="1">
                <a:gsLst>
                  <a:gs pos="50000">
                    <a:srgbClr val="DCC5E8">
                      <a:lumMod val="75000"/>
                      <a:lumOff val="25000"/>
                    </a:srgbClr>
                  </a:gs>
                  <a:gs pos="0">
                    <a:srgbClr val="DCC5E8">
                      <a:lumMod val="75000"/>
                      <a:lumOff val="25000"/>
                    </a:srgb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1400" dirty="0">
                    <a:solidFill>
                      <a:schemeClr val="tx1"/>
                    </a:solidFill>
                  </a:rPr>
                  <a:t>You will be able to login, create your email id and also initiate other </a:t>
                </a:r>
                <a:r>
                  <a:rPr lang="en-US" sz="1400" dirty="0" smtClean="0">
                    <a:solidFill>
                      <a:schemeClr val="tx1"/>
                    </a:solidFill>
                  </a:rPr>
                  <a:t>processes</a:t>
                </a:r>
                <a:endParaRPr lang="en-US" sz="1400" dirty="0">
                  <a:solidFill>
                    <a:schemeClr val="tx1"/>
                  </a:solidFill>
                </a:endParaRPr>
              </a:p>
            </p:txBody>
          </p:sp>
          <p:sp>
            <p:nvSpPr>
              <p:cNvPr id="12" name="Rectangle 11"/>
              <p:cNvSpPr/>
              <p:nvPr/>
            </p:nvSpPr>
            <p:spPr bwMode="gray">
              <a:xfrm>
                <a:off x="685801" y="1681759"/>
                <a:ext cx="533400" cy="370065"/>
              </a:xfrm>
              <a:prstGeom prst="rect">
                <a:avLst/>
              </a:prstGeom>
              <a:gradFill flip="none" rotWithShape="1">
                <a:gsLst>
                  <a:gs pos="62000">
                    <a:srgbClr val="B17AC6"/>
                  </a:gs>
                  <a:gs pos="100000">
                    <a:srgbClr val="DCC5E8"/>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grpSp>
      </p:grpSp>
    </p:spTree>
    <p:extLst>
      <p:ext uri="{BB962C8B-B14F-4D97-AF65-F5344CB8AC3E}">
        <p14:creationId xmlns:p14="http://schemas.microsoft.com/office/powerpoint/2010/main" val="3459342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Ultimatix </a:t>
            </a:r>
            <a:r>
              <a:rPr lang="en-US" dirty="0" smtClean="0"/>
              <a:t>Overview - https</a:t>
            </a:r>
            <a:r>
              <a:rPr lang="en-US" dirty="0"/>
              <a:t>://www.ultimatix.net</a:t>
            </a:r>
          </a:p>
        </p:txBody>
      </p:sp>
      <p:sp>
        <p:nvSpPr>
          <p:cNvPr id="4" name="Rectangle 3"/>
          <p:cNvSpPr/>
          <p:nvPr/>
        </p:nvSpPr>
        <p:spPr>
          <a:xfrm>
            <a:off x="1161143" y="1295400"/>
            <a:ext cx="6821715" cy="4953000"/>
          </a:xfrm>
          <a:prstGeom prst="rect">
            <a:avLst/>
          </a:prstGeom>
          <a:noFill/>
          <a:ln w="9525">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preferRelativeResize="0">
            <a:picLocks/>
          </p:cNvPicPr>
          <p:nvPr/>
        </p:nvPicPr>
        <p:blipFill>
          <a:blip r:embed="rId3"/>
          <a:stretch>
            <a:fillRect/>
          </a:stretch>
        </p:blipFill>
        <p:spPr>
          <a:xfrm>
            <a:off x="1279072" y="1371745"/>
            <a:ext cx="6585857" cy="4800311"/>
          </a:xfrm>
          <a:prstGeom prst="rect">
            <a:avLst/>
          </a:prstGeom>
        </p:spPr>
      </p:pic>
      <p:sp>
        <p:nvSpPr>
          <p:cNvPr id="8" name="TextBox 7"/>
          <p:cNvSpPr txBox="1"/>
          <p:nvPr/>
        </p:nvSpPr>
        <p:spPr>
          <a:xfrm>
            <a:off x="1358900" y="4362450"/>
            <a:ext cx="4337050" cy="533400"/>
          </a:xfrm>
          <a:prstGeom prst="rect">
            <a:avLst/>
          </a:prstGeom>
          <a:solidFill>
            <a:schemeClr val="bg1">
              <a:alpha val="50000"/>
            </a:schemeClr>
          </a:solidFill>
        </p:spPr>
        <p:txBody>
          <a:bodyPr wrap="square" lIns="91440" tIns="45720" rIns="91440" bIns="45720" rtlCol="0" anchor="ctr">
            <a:noAutofit/>
          </a:bodyPr>
          <a:lstStyle/>
          <a:p>
            <a:pPr>
              <a:buNone/>
            </a:pPr>
            <a:r>
              <a:rPr lang="en-US" sz="1200" b="1" dirty="0" smtClean="0"/>
              <a:t>User Name is your Employee ID # Default Password is ChangePwd@your date of birth in the ddmmyyyy format</a:t>
            </a:r>
            <a:endParaRPr lang="en-US" sz="1200" b="1" dirty="0"/>
          </a:p>
        </p:txBody>
      </p:sp>
      <p:sp>
        <p:nvSpPr>
          <p:cNvPr id="11" name="TextBox 10"/>
          <p:cNvSpPr txBox="1"/>
          <p:nvPr/>
        </p:nvSpPr>
        <p:spPr>
          <a:xfrm>
            <a:off x="5715000" y="3867150"/>
            <a:ext cx="2076449" cy="1028700"/>
          </a:xfrm>
          <a:prstGeom prst="rect">
            <a:avLst/>
          </a:prstGeom>
          <a:solidFill>
            <a:schemeClr val="bg1">
              <a:alpha val="50000"/>
            </a:schemeClr>
          </a:solidFill>
        </p:spPr>
        <p:txBody>
          <a:bodyPr wrap="square" lIns="91440" tIns="45720" rIns="91440" bIns="45720" rtlCol="0" anchor="ctr">
            <a:noAutofit/>
          </a:bodyPr>
          <a:lstStyle>
            <a:defPPr>
              <a:defRPr lang="en-US"/>
            </a:defPPr>
            <a:lvl1pPr>
              <a:lnSpc>
                <a:spcPct val="120000"/>
              </a:lnSpc>
              <a:buNone/>
              <a:defRPr sz="1300" b="1"/>
            </a:lvl1pPr>
          </a:lstStyle>
          <a:p>
            <a:pPr>
              <a:lnSpc>
                <a:spcPct val="100000"/>
              </a:lnSpc>
            </a:pPr>
            <a:r>
              <a:rPr lang="en-US" sz="1200" dirty="0"/>
              <a:t>Password </a:t>
            </a:r>
            <a:r>
              <a:rPr lang="en-US" sz="1200" dirty="0" smtClean="0"/>
              <a:t>Requirements</a:t>
            </a:r>
            <a:endParaRPr lang="en-US" sz="1200" dirty="0"/>
          </a:p>
          <a:p>
            <a:pPr>
              <a:lnSpc>
                <a:spcPct val="100000"/>
              </a:lnSpc>
            </a:pPr>
            <a:r>
              <a:rPr lang="en-US" sz="1200" b="0" dirty="0"/>
              <a:t>1 Capital Letter</a:t>
            </a:r>
          </a:p>
          <a:p>
            <a:pPr>
              <a:lnSpc>
                <a:spcPct val="100000"/>
              </a:lnSpc>
            </a:pPr>
            <a:r>
              <a:rPr lang="en-US" sz="1200" b="0" dirty="0"/>
              <a:t>1 Number</a:t>
            </a:r>
          </a:p>
          <a:p>
            <a:pPr>
              <a:lnSpc>
                <a:spcPct val="100000"/>
              </a:lnSpc>
            </a:pPr>
            <a:r>
              <a:rPr lang="en-US" sz="1200" b="0" dirty="0"/>
              <a:t>1 Special Character</a:t>
            </a:r>
          </a:p>
          <a:p>
            <a:pPr>
              <a:lnSpc>
                <a:spcPct val="100000"/>
              </a:lnSpc>
            </a:pPr>
            <a:r>
              <a:rPr lang="en-US" sz="1200" b="0" dirty="0"/>
              <a:t> Minimum of 8 Characters</a:t>
            </a:r>
          </a:p>
        </p:txBody>
      </p:sp>
    </p:spTree>
    <p:extLst>
      <p:ext uri="{BB962C8B-B14F-4D97-AF65-F5344CB8AC3E}">
        <p14:creationId xmlns:p14="http://schemas.microsoft.com/office/powerpoint/2010/main" val="1973437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Management- Resetting passwords</a:t>
            </a:r>
          </a:p>
        </p:txBody>
      </p:sp>
      <p:grpSp>
        <p:nvGrpSpPr>
          <p:cNvPr id="4" name="Group 3"/>
          <p:cNvGrpSpPr/>
          <p:nvPr/>
        </p:nvGrpSpPr>
        <p:grpSpPr>
          <a:xfrm>
            <a:off x="373954" y="1584584"/>
            <a:ext cx="8396092" cy="2911216"/>
            <a:chOff x="443108" y="1245296"/>
            <a:chExt cx="8396092" cy="5059363"/>
          </a:xfrm>
        </p:grpSpPr>
        <p:sp>
          <p:nvSpPr>
            <p:cNvPr id="5" name="Rectangle 4"/>
            <p:cNvSpPr/>
            <p:nvPr/>
          </p:nvSpPr>
          <p:spPr>
            <a:xfrm>
              <a:off x="583764" y="1245296"/>
              <a:ext cx="8114779" cy="505936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342900" indent="-228600">
                <a:spcBef>
                  <a:spcPts val="1000"/>
                </a:spcBef>
                <a:buClr>
                  <a:srgbClr val="4E84C4"/>
                </a:buClr>
                <a:buFont typeface="Wingdings" panose="05000000000000000000" pitchFamily="2" charset="2"/>
                <a:buChar char="§"/>
              </a:pPr>
              <a:r>
                <a:rPr lang="en-US" sz="1500" dirty="0">
                  <a:solidFill>
                    <a:schemeClr val="tx1"/>
                  </a:solidFill>
                  <a:latin typeface="+mj-lt"/>
                </a:rPr>
                <a:t>The Password Management section allows you to change your passwords at any time.</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In </a:t>
              </a:r>
              <a:r>
                <a:rPr lang="en-US" sz="1500" dirty="0">
                  <a:solidFill>
                    <a:schemeClr val="tx1"/>
                  </a:solidFill>
                  <a:latin typeface="+mj-lt"/>
                </a:rPr>
                <a:t>the event you lock yourself out of Ultimatix you can reset it by clicking on “Forgot my Password” and reset it yourself using your “Secret Question”.</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To </a:t>
              </a:r>
              <a:r>
                <a:rPr lang="en-US" sz="1500" dirty="0">
                  <a:solidFill>
                    <a:schemeClr val="tx1"/>
                  </a:solidFill>
                  <a:latin typeface="+mj-lt"/>
                </a:rPr>
                <a:t>set up your </a:t>
              </a:r>
              <a:r>
                <a:rPr lang="en-US" sz="1500" dirty="0" smtClean="0">
                  <a:solidFill>
                    <a:schemeClr val="tx1"/>
                  </a:solidFill>
                  <a:latin typeface="+mj-lt"/>
                </a:rPr>
                <a:t>5 mandatory Secret Questions:</a:t>
              </a:r>
              <a:endParaRPr lang="en-US" sz="1500" dirty="0">
                <a:solidFill>
                  <a:schemeClr val="tx1"/>
                </a:solidFill>
                <a:latin typeface="+mj-lt"/>
              </a:endParaRPr>
            </a:p>
            <a:p>
              <a:pPr marL="566738" indent="-228600">
                <a:spcBef>
                  <a:spcPts val="1000"/>
                </a:spcBef>
                <a:buClr>
                  <a:srgbClr val="4E84C4"/>
                </a:buClr>
                <a:buFont typeface="Arial" panose="020B0604020202020204" pitchFamily="34" charset="0"/>
                <a:buChar char="–"/>
              </a:pPr>
              <a:r>
                <a:rPr lang="en-US" sz="1500" dirty="0" smtClean="0">
                  <a:solidFill>
                    <a:schemeClr val="tx1"/>
                  </a:solidFill>
                  <a:latin typeface="+mj-lt"/>
                </a:rPr>
                <a:t>Please </a:t>
              </a:r>
              <a:r>
                <a:rPr lang="en-US" sz="1500" dirty="0">
                  <a:solidFill>
                    <a:schemeClr val="tx1"/>
                  </a:solidFill>
                  <a:latin typeface="+mj-lt"/>
                </a:rPr>
                <a:t>click on the Password Management tab on the upper right hand corner of the </a:t>
              </a:r>
              <a:r>
                <a:rPr lang="en-US" sz="1500" dirty="0" smtClean="0">
                  <a:solidFill>
                    <a:schemeClr val="tx1"/>
                  </a:solidFill>
                  <a:latin typeface="+mj-lt"/>
                </a:rPr>
                <a:t>Ultimatix Homepage</a:t>
              </a:r>
              <a:r>
                <a:rPr lang="en-US" sz="1500" dirty="0">
                  <a:solidFill>
                    <a:schemeClr val="tx1"/>
                  </a:solidFill>
                  <a:latin typeface="+mj-lt"/>
                </a:rPr>
                <a:t>. </a:t>
              </a:r>
            </a:p>
            <a:p>
              <a:pPr marL="566738" indent="-228600">
                <a:spcBef>
                  <a:spcPts val="1000"/>
                </a:spcBef>
                <a:buClr>
                  <a:srgbClr val="4E84C4"/>
                </a:buClr>
                <a:buFont typeface="Arial" panose="020B0604020202020204" pitchFamily="34" charset="0"/>
                <a:buChar char="–"/>
              </a:pPr>
              <a:r>
                <a:rPr lang="en-US" sz="1500" dirty="0">
                  <a:solidFill>
                    <a:schemeClr val="tx1"/>
                  </a:solidFill>
                  <a:latin typeface="+mj-lt"/>
                </a:rPr>
                <a:t>Once the page has loaded please click on Secret Question</a:t>
              </a:r>
              <a:r>
                <a:rPr lang="en-US" sz="1500" dirty="0" smtClean="0">
                  <a:solidFill>
                    <a:schemeClr val="tx1"/>
                  </a:solidFill>
                  <a:latin typeface="+mj-lt"/>
                </a:rPr>
                <a:t>.</a:t>
              </a:r>
              <a:br>
                <a:rPr lang="en-US" sz="1500" dirty="0" smtClean="0">
                  <a:solidFill>
                    <a:schemeClr val="tx1"/>
                  </a:solidFill>
                  <a:latin typeface="+mj-lt"/>
                </a:rPr>
              </a:br>
              <a:r>
                <a:rPr lang="en-US" sz="1500" dirty="0" smtClean="0">
                  <a:solidFill>
                    <a:schemeClr val="tx1"/>
                  </a:solidFill>
                  <a:latin typeface="+mj-lt"/>
                </a:rPr>
                <a:t>Set </a:t>
              </a:r>
              <a:r>
                <a:rPr lang="en-US" sz="1500" dirty="0">
                  <a:solidFill>
                    <a:schemeClr val="tx1"/>
                  </a:solidFill>
                  <a:latin typeface="+mj-lt"/>
                </a:rPr>
                <a:t>up your secret </a:t>
              </a:r>
              <a:r>
                <a:rPr lang="en-US" sz="1500" dirty="0" smtClean="0">
                  <a:solidFill>
                    <a:schemeClr val="tx1"/>
                  </a:solidFill>
                  <a:latin typeface="+mj-lt"/>
                </a:rPr>
                <a:t>questions </a:t>
              </a:r>
              <a:r>
                <a:rPr lang="en-US" sz="1500" dirty="0">
                  <a:solidFill>
                    <a:schemeClr val="tx1"/>
                  </a:solidFill>
                  <a:latin typeface="+mj-lt"/>
                </a:rPr>
                <a:t>and </a:t>
              </a:r>
              <a:r>
                <a:rPr lang="en-US" sz="1500" dirty="0" smtClean="0">
                  <a:solidFill>
                    <a:schemeClr val="tx1"/>
                  </a:solidFill>
                  <a:latin typeface="+mj-lt"/>
                </a:rPr>
                <a:t>answers. </a:t>
              </a:r>
              <a:endParaRPr lang="en-US" sz="1500" dirty="0">
                <a:solidFill>
                  <a:schemeClr val="tx1"/>
                </a:solidFill>
                <a:latin typeface="+mj-lt"/>
              </a:endParaRPr>
            </a:p>
          </p:txBody>
        </p:sp>
        <p:sp>
          <p:nvSpPr>
            <p:cNvPr id="6" name="Rectangle 5"/>
            <p:cNvSpPr/>
            <p:nvPr/>
          </p:nvSpPr>
          <p:spPr>
            <a:xfrm>
              <a:off x="443108"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0" scaled="1"/>
              <a:tileRect/>
            </a:gra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696195"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10800000" scaled="1"/>
              <a:tileRect/>
            </a:gra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6950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Navigation through Ultimatix-First time set up</a:t>
            </a:r>
          </a:p>
        </p:txBody>
      </p:sp>
      <p:sp>
        <p:nvSpPr>
          <p:cNvPr id="9" name="Rectangle 8"/>
          <p:cNvSpPr/>
          <p:nvPr/>
        </p:nvSpPr>
        <p:spPr>
          <a:xfrm>
            <a:off x="3157350" y="1143845"/>
            <a:ext cx="2829301" cy="246221"/>
          </a:xfrm>
          <a:prstGeom prst="rect">
            <a:avLst/>
          </a:prstGeom>
        </p:spPr>
        <p:txBody>
          <a:bodyPr wrap="none" lIns="0" tIns="0" rIns="0" bIns="0">
            <a:spAutoFit/>
          </a:bodyPr>
          <a:lstStyle/>
          <a:p>
            <a:pPr algn="ctr"/>
            <a:r>
              <a:rPr lang="en-US" sz="1600" b="1" dirty="0"/>
              <a:t>Complete these in week ONE</a:t>
            </a:r>
          </a:p>
        </p:txBody>
      </p:sp>
      <p:grpSp>
        <p:nvGrpSpPr>
          <p:cNvPr id="11" name="Group 10"/>
          <p:cNvGrpSpPr/>
          <p:nvPr/>
        </p:nvGrpSpPr>
        <p:grpSpPr>
          <a:xfrm>
            <a:off x="320675" y="1600200"/>
            <a:ext cx="8366124" cy="1752600"/>
            <a:chOff x="320675" y="1549040"/>
            <a:chExt cx="8366124" cy="2241910"/>
          </a:xfrm>
        </p:grpSpPr>
        <p:sp>
          <p:nvSpPr>
            <p:cNvPr id="12" name="Textfeld 30"/>
            <p:cNvSpPr txBox="1"/>
            <p:nvPr>
              <p:custDataLst>
                <p:tags r:id="rId2"/>
              </p:custDataLst>
            </p:nvPr>
          </p:nvSpPr>
          <p:spPr bwMode="gray">
            <a:xfrm>
              <a:off x="375781" y="1549040"/>
              <a:ext cx="8311018" cy="2241910"/>
            </a:xfrm>
            <a:prstGeom prst="rect">
              <a:avLst/>
            </a:prstGeom>
            <a:gradFill flip="none" rotWithShape="1">
              <a:gsLst>
                <a:gs pos="0">
                  <a:srgbClr val="CEDBF0"/>
                </a:gs>
                <a:gs pos="70000">
                  <a:srgbClr val="CEDBF0"/>
                </a:gs>
                <a:gs pos="100000">
                  <a:schemeClr val="bg1"/>
                </a:gs>
              </a:gsLst>
              <a:lin ang="0" scaled="1"/>
              <a:tileRect/>
            </a:gradFill>
            <a:ln>
              <a:noFill/>
            </a:ln>
            <a:effectLst/>
          </p:spPr>
          <p:txBody>
            <a:bodyPr lIns="91440" tIns="594360" rIns="91440" bIns="45720" anchor="t"/>
            <a:lstStyle>
              <a:defPPr>
                <a:defRPr lang="en-US"/>
              </a:defPPr>
              <a:lvl1pPr>
                <a:spcBef>
                  <a:spcPct val="60000"/>
                </a:spcBef>
                <a:buSzPct val="100000"/>
                <a:defRPr sz="1400">
                  <a:solidFill>
                    <a:schemeClr val="bg1"/>
                  </a:solidFill>
                </a:defRPr>
              </a:lvl1pPr>
            </a:lstStyle>
            <a:p>
              <a:pPr marL="288925" indent="-227013" fontAlgn="base">
                <a:lnSpc>
                  <a:spcPct val="110000"/>
                </a:lnSpc>
                <a:spcBef>
                  <a:spcPts val="500"/>
                </a:spcBef>
                <a:spcAft>
                  <a:spcPct val="0"/>
                </a:spcAft>
                <a:buClr>
                  <a:srgbClr val="4E84C4"/>
                </a:buClr>
                <a:buFont typeface="Wingdings" panose="05000000000000000000" pitchFamily="2" charset="2"/>
                <a:buChar char="§"/>
              </a:pPr>
              <a:r>
                <a:rPr lang="en-US" dirty="0">
                  <a:solidFill>
                    <a:schemeClr val="tx1"/>
                  </a:solidFill>
                </a:rPr>
                <a:t>You must create your email id immediately. All TCS communication is sent via email to your TCS id</a:t>
              </a:r>
              <a:r>
                <a:rPr lang="en-US" dirty="0" smtClean="0">
                  <a:solidFill>
                    <a:schemeClr val="tx1"/>
                  </a:solidFill>
                </a:rPr>
                <a:t>.</a:t>
              </a:r>
              <a:endParaRPr lang="en-US" dirty="0">
                <a:solidFill>
                  <a:schemeClr val="tx1"/>
                </a:solidFill>
              </a:endParaRPr>
            </a:p>
          </p:txBody>
        </p:sp>
        <p:sp>
          <p:nvSpPr>
            <p:cNvPr id="13" name="Round Single Corner Rectangle 92"/>
            <p:cNvSpPr/>
            <p:nvPr/>
          </p:nvSpPr>
          <p:spPr bwMode="gray">
            <a:xfrm flipH="1">
              <a:off x="320675" y="1626395"/>
              <a:ext cx="52390" cy="53878"/>
            </a:xfrm>
            <a:custGeom>
              <a:avLst/>
              <a:gdLst>
                <a:gd name="connsiteX0" fmla="*/ 0 w 101752"/>
                <a:gd name="connsiteY0" fmla="*/ 0 h 74434"/>
                <a:gd name="connsiteX1" fmla="*/ 64535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2371"/>
                <a:gd name="connsiteY0" fmla="*/ 0 h 74434"/>
                <a:gd name="connsiteX1" fmla="*/ 40722 w 102371"/>
                <a:gd name="connsiteY1" fmla="*/ 0 h 74434"/>
                <a:gd name="connsiteX2" fmla="*/ 101752 w 102371"/>
                <a:gd name="connsiteY2" fmla="*/ 74434 h 74434"/>
                <a:gd name="connsiteX3" fmla="*/ 0 w 102371"/>
                <a:gd name="connsiteY3" fmla="*/ 74434 h 74434"/>
                <a:gd name="connsiteX4" fmla="*/ 0 w 102371"/>
                <a:gd name="connsiteY4" fmla="*/ 0 h 74434"/>
                <a:gd name="connsiteX0" fmla="*/ 0 w 102794"/>
                <a:gd name="connsiteY0" fmla="*/ 223 h 74657"/>
                <a:gd name="connsiteX1" fmla="*/ 40722 w 102794"/>
                <a:gd name="connsiteY1" fmla="*/ 223 h 74657"/>
                <a:gd name="connsiteX2" fmla="*/ 101752 w 102794"/>
                <a:gd name="connsiteY2" fmla="*/ 74657 h 74657"/>
                <a:gd name="connsiteX3" fmla="*/ 0 w 102794"/>
                <a:gd name="connsiteY3" fmla="*/ 74657 h 74657"/>
                <a:gd name="connsiteX4" fmla="*/ 0 w 102794"/>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438 h 76872"/>
                <a:gd name="connsiteX1" fmla="*/ 21669 w 101752"/>
                <a:gd name="connsiteY1" fmla="*/ 58 h 76872"/>
                <a:gd name="connsiteX2" fmla="*/ 101752 w 101752"/>
                <a:gd name="connsiteY2" fmla="*/ 76872 h 76872"/>
                <a:gd name="connsiteX3" fmla="*/ 0 w 101752"/>
                <a:gd name="connsiteY3" fmla="*/ 76872 h 76872"/>
                <a:gd name="connsiteX4" fmla="*/ 0 w 101752"/>
                <a:gd name="connsiteY4" fmla="*/ 2438 h 76872"/>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Lst>
              <a:ahLst/>
              <a:cxnLst>
                <a:cxn ang="0">
                  <a:pos x="connsiteX0" y="connsiteY0"/>
                </a:cxn>
                <a:cxn ang="0">
                  <a:pos x="connsiteX1" y="connsiteY1"/>
                </a:cxn>
                <a:cxn ang="0">
                  <a:pos x="connsiteX2" y="connsiteY2"/>
                </a:cxn>
                <a:cxn ang="0">
                  <a:pos x="connsiteX3" y="connsiteY3"/>
                </a:cxn>
              </a:cxnLst>
              <a:rect l="l" t="t" r="r" b="b"/>
              <a:pathLst>
                <a:path w="101752" h="74434">
                  <a:moveTo>
                    <a:pt x="0" y="0"/>
                  </a:moveTo>
                  <a:cubicBezTo>
                    <a:pt x="40772" y="0"/>
                    <a:pt x="96989" y="12021"/>
                    <a:pt x="101752" y="74434"/>
                  </a:cubicBezTo>
                  <a:lnTo>
                    <a:pt x="0" y="74434"/>
                  </a:lnTo>
                  <a:lnTo>
                    <a:pt x="0" y="0"/>
                  </a:lnTo>
                  <a:close/>
                </a:path>
              </a:pathLst>
            </a:custGeom>
            <a:gradFill flip="none" rotWithShape="1">
              <a:gsLst>
                <a:gs pos="29000">
                  <a:srgbClr val="0063BE">
                    <a:shade val="30000"/>
                    <a:satMod val="115000"/>
                  </a:srgbClr>
                </a:gs>
                <a:gs pos="100000">
                  <a:srgbClr val="0063BE">
                    <a:shade val="100000"/>
                    <a:satMod val="115000"/>
                  </a:srgb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p:cNvSpPr>
              <a:spLocks/>
            </p:cNvSpPr>
            <p:nvPr/>
          </p:nvSpPr>
          <p:spPr bwMode="auto">
            <a:xfrm>
              <a:off x="320675" y="1679002"/>
              <a:ext cx="8350250" cy="346075"/>
            </a:xfrm>
            <a:custGeom>
              <a:avLst/>
              <a:gdLst>
                <a:gd name="T0" fmla="*/ 0 w 5260"/>
                <a:gd name="T1" fmla="*/ 0 h 218"/>
                <a:gd name="T2" fmla="*/ 5260 w 5260"/>
                <a:gd name="T3" fmla="*/ 0 h 218"/>
                <a:gd name="T4" fmla="*/ 5260 w 5260"/>
                <a:gd name="T5" fmla="*/ 218 h 218"/>
                <a:gd name="T6" fmla="*/ 80 w 5260"/>
                <a:gd name="T7" fmla="*/ 218 h 218"/>
                <a:gd name="T8" fmla="*/ 80 w 5260"/>
                <a:gd name="T9" fmla="*/ 218 h 218"/>
                <a:gd name="T10" fmla="*/ 64 w 5260"/>
                <a:gd name="T11" fmla="*/ 218 h 218"/>
                <a:gd name="T12" fmla="*/ 49 w 5260"/>
                <a:gd name="T13" fmla="*/ 216 h 218"/>
                <a:gd name="T14" fmla="*/ 36 w 5260"/>
                <a:gd name="T15" fmla="*/ 215 h 218"/>
                <a:gd name="T16" fmla="*/ 24 w 5260"/>
                <a:gd name="T17" fmla="*/ 209 h 218"/>
                <a:gd name="T18" fmla="*/ 19 w 5260"/>
                <a:gd name="T19" fmla="*/ 205 h 218"/>
                <a:gd name="T20" fmla="*/ 13 w 5260"/>
                <a:gd name="T21" fmla="*/ 199 h 218"/>
                <a:gd name="T22" fmla="*/ 9 w 5260"/>
                <a:gd name="T23" fmla="*/ 193 h 218"/>
                <a:gd name="T24" fmla="*/ 7 w 5260"/>
                <a:gd name="T25" fmla="*/ 188 h 218"/>
                <a:gd name="T26" fmla="*/ 3 w 5260"/>
                <a:gd name="T27" fmla="*/ 180 h 218"/>
                <a:gd name="T28" fmla="*/ 1 w 5260"/>
                <a:gd name="T29" fmla="*/ 170 h 218"/>
                <a:gd name="T30" fmla="*/ 0 w 5260"/>
                <a:gd name="T31" fmla="*/ 161 h 218"/>
                <a:gd name="T32" fmla="*/ 0 w 5260"/>
                <a:gd name="T33" fmla="*/ 147 h 218"/>
                <a:gd name="T34" fmla="*/ 0 w 5260"/>
                <a:gd name="T35" fmla="*/ 147 h 218"/>
                <a:gd name="T36" fmla="*/ 0 w 5260"/>
                <a:gd name="T3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60" h="218">
                  <a:moveTo>
                    <a:pt x="0" y="0"/>
                  </a:moveTo>
                  <a:lnTo>
                    <a:pt x="5260" y="0"/>
                  </a:lnTo>
                  <a:lnTo>
                    <a:pt x="5260" y="218"/>
                  </a:lnTo>
                  <a:lnTo>
                    <a:pt x="80" y="218"/>
                  </a:lnTo>
                  <a:lnTo>
                    <a:pt x="80" y="218"/>
                  </a:lnTo>
                  <a:lnTo>
                    <a:pt x="64" y="218"/>
                  </a:lnTo>
                  <a:lnTo>
                    <a:pt x="49" y="216"/>
                  </a:lnTo>
                  <a:lnTo>
                    <a:pt x="36" y="215"/>
                  </a:lnTo>
                  <a:lnTo>
                    <a:pt x="24" y="209"/>
                  </a:lnTo>
                  <a:lnTo>
                    <a:pt x="19" y="205"/>
                  </a:lnTo>
                  <a:lnTo>
                    <a:pt x="13" y="199"/>
                  </a:lnTo>
                  <a:lnTo>
                    <a:pt x="9" y="193"/>
                  </a:lnTo>
                  <a:lnTo>
                    <a:pt x="7" y="188"/>
                  </a:lnTo>
                  <a:lnTo>
                    <a:pt x="3" y="180"/>
                  </a:lnTo>
                  <a:lnTo>
                    <a:pt x="1" y="170"/>
                  </a:lnTo>
                  <a:lnTo>
                    <a:pt x="0" y="161"/>
                  </a:lnTo>
                  <a:lnTo>
                    <a:pt x="0" y="147"/>
                  </a:lnTo>
                  <a:lnTo>
                    <a:pt x="0" y="147"/>
                  </a:lnTo>
                  <a:lnTo>
                    <a:pt x="0" y="0"/>
                  </a:lnTo>
                  <a:close/>
                </a:path>
              </a:pathLst>
            </a:custGeom>
            <a:gradFill flip="none" rotWithShape="1">
              <a:gsLst>
                <a:gs pos="0">
                  <a:srgbClr val="0063BE"/>
                </a:gs>
                <a:gs pos="70000">
                  <a:srgbClr val="0063BE"/>
                </a:gs>
                <a:gs pos="100000">
                  <a:schemeClr val="bg1"/>
                </a:gs>
              </a:gsLst>
              <a:lin ang="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rtlCol="0" anchor="ctr"/>
            <a:lstStyle/>
            <a:p>
              <a:pPr marL="111125"/>
              <a:r>
                <a:rPr lang="en-US" sz="1600" b="1" dirty="0">
                  <a:solidFill>
                    <a:schemeClr val="bg1"/>
                  </a:solidFill>
                </a:rPr>
                <a:t>Email id </a:t>
              </a:r>
            </a:p>
          </p:txBody>
        </p:sp>
      </p:grpSp>
      <p:grpSp>
        <p:nvGrpSpPr>
          <p:cNvPr id="10" name="Group 9"/>
          <p:cNvGrpSpPr/>
          <p:nvPr/>
        </p:nvGrpSpPr>
        <p:grpSpPr>
          <a:xfrm>
            <a:off x="375781" y="3900587"/>
            <a:ext cx="8366124" cy="2013310"/>
            <a:chOff x="320675" y="1499944"/>
            <a:chExt cx="8366124" cy="2241910"/>
          </a:xfrm>
        </p:grpSpPr>
        <p:sp>
          <p:nvSpPr>
            <p:cNvPr id="15" name="Textfeld 30"/>
            <p:cNvSpPr txBox="1"/>
            <p:nvPr>
              <p:custDataLst>
                <p:tags r:id="rId1"/>
              </p:custDataLst>
            </p:nvPr>
          </p:nvSpPr>
          <p:spPr bwMode="gray">
            <a:xfrm>
              <a:off x="375781" y="1499944"/>
              <a:ext cx="8311018" cy="2241910"/>
            </a:xfrm>
            <a:prstGeom prst="rect">
              <a:avLst/>
            </a:prstGeom>
            <a:gradFill flip="none" rotWithShape="1">
              <a:gsLst>
                <a:gs pos="0">
                  <a:srgbClr val="CEDBF0"/>
                </a:gs>
                <a:gs pos="70000">
                  <a:srgbClr val="CEDBF0"/>
                </a:gs>
                <a:gs pos="100000">
                  <a:schemeClr val="bg1"/>
                </a:gs>
              </a:gsLst>
              <a:lin ang="0" scaled="1"/>
              <a:tileRect/>
            </a:gradFill>
            <a:ln>
              <a:noFill/>
            </a:ln>
            <a:effectLst/>
          </p:spPr>
          <p:txBody>
            <a:bodyPr lIns="91440" tIns="594360" rIns="91440" bIns="45720" anchor="t"/>
            <a:lstStyle>
              <a:defPPr>
                <a:defRPr lang="en-US"/>
              </a:defPPr>
              <a:lvl1pPr>
                <a:spcBef>
                  <a:spcPct val="60000"/>
                </a:spcBef>
                <a:buSzPct val="100000"/>
                <a:defRPr sz="1400">
                  <a:solidFill>
                    <a:schemeClr val="bg1"/>
                  </a:solidFill>
                </a:defRPr>
              </a:lvl1pPr>
            </a:lstStyle>
            <a:p>
              <a:pPr marL="288925" indent="-227013" fontAlgn="base">
                <a:lnSpc>
                  <a:spcPct val="110000"/>
                </a:lnSpc>
                <a:spcBef>
                  <a:spcPts val="500"/>
                </a:spcBef>
                <a:spcAft>
                  <a:spcPct val="0"/>
                </a:spcAft>
                <a:buClr>
                  <a:srgbClr val="4E84C4"/>
                </a:buClr>
                <a:buFont typeface="Wingdings" panose="05000000000000000000" pitchFamily="2" charset="2"/>
                <a:buChar char="§"/>
              </a:pPr>
              <a:r>
                <a:rPr lang="en-US" dirty="0" smtClean="0">
                  <a:solidFill>
                    <a:schemeClr val="tx1"/>
                  </a:solidFill>
                </a:rPr>
                <a:t>If </a:t>
              </a:r>
              <a:r>
                <a:rPr lang="en-US" dirty="0">
                  <a:solidFill>
                    <a:schemeClr val="tx1"/>
                  </a:solidFill>
                </a:rPr>
                <a:t>you wish to receive direct deposits of your pay please update </a:t>
              </a:r>
              <a:r>
                <a:rPr lang="en-US" dirty="0" smtClean="0">
                  <a:solidFill>
                    <a:schemeClr val="tx1"/>
                  </a:solidFill>
                </a:rPr>
                <a:t>your Bank Details in </a:t>
              </a:r>
              <a:r>
                <a:rPr lang="en-US" dirty="0">
                  <a:solidFill>
                    <a:schemeClr val="tx1"/>
                  </a:solidFill>
                </a:rPr>
                <a:t>Ultimatix</a:t>
              </a:r>
            </a:p>
            <a:p>
              <a:pPr marL="288925" indent="-227013" fontAlgn="base">
                <a:lnSpc>
                  <a:spcPct val="110000"/>
                </a:lnSpc>
                <a:spcBef>
                  <a:spcPts val="500"/>
                </a:spcBef>
                <a:spcAft>
                  <a:spcPct val="0"/>
                </a:spcAft>
                <a:buClr>
                  <a:srgbClr val="4E84C4"/>
                </a:buClr>
                <a:buFont typeface="Wingdings" panose="05000000000000000000" pitchFamily="2" charset="2"/>
                <a:buChar char="§"/>
              </a:pPr>
              <a:r>
                <a:rPr lang="en-US" dirty="0">
                  <a:solidFill>
                    <a:schemeClr val="tx1"/>
                  </a:solidFill>
                </a:rPr>
                <a:t>In order to view your pay stub, please register at I Pay. You may need some of the details from your first check’s pay stub. (details also available in the reference guide) </a:t>
              </a:r>
            </a:p>
          </p:txBody>
        </p:sp>
        <p:sp>
          <p:nvSpPr>
            <p:cNvPr id="16" name="Round Single Corner Rectangle 92"/>
            <p:cNvSpPr/>
            <p:nvPr/>
          </p:nvSpPr>
          <p:spPr bwMode="gray">
            <a:xfrm flipH="1">
              <a:off x="320675" y="1623220"/>
              <a:ext cx="52390" cy="53878"/>
            </a:xfrm>
            <a:custGeom>
              <a:avLst/>
              <a:gdLst>
                <a:gd name="connsiteX0" fmla="*/ 0 w 101752"/>
                <a:gd name="connsiteY0" fmla="*/ 0 h 74434"/>
                <a:gd name="connsiteX1" fmla="*/ 64535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2371"/>
                <a:gd name="connsiteY0" fmla="*/ 0 h 74434"/>
                <a:gd name="connsiteX1" fmla="*/ 40722 w 102371"/>
                <a:gd name="connsiteY1" fmla="*/ 0 h 74434"/>
                <a:gd name="connsiteX2" fmla="*/ 101752 w 102371"/>
                <a:gd name="connsiteY2" fmla="*/ 74434 h 74434"/>
                <a:gd name="connsiteX3" fmla="*/ 0 w 102371"/>
                <a:gd name="connsiteY3" fmla="*/ 74434 h 74434"/>
                <a:gd name="connsiteX4" fmla="*/ 0 w 102371"/>
                <a:gd name="connsiteY4" fmla="*/ 0 h 74434"/>
                <a:gd name="connsiteX0" fmla="*/ 0 w 102794"/>
                <a:gd name="connsiteY0" fmla="*/ 223 h 74657"/>
                <a:gd name="connsiteX1" fmla="*/ 40722 w 102794"/>
                <a:gd name="connsiteY1" fmla="*/ 223 h 74657"/>
                <a:gd name="connsiteX2" fmla="*/ 101752 w 102794"/>
                <a:gd name="connsiteY2" fmla="*/ 74657 h 74657"/>
                <a:gd name="connsiteX3" fmla="*/ 0 w 102794"/>
                <a:gd name="connsiteY3" fmla="*/ 74657 h 74657"/>
                <a:gd name="connsiteX4" fmla="*/ 0 w 102794"/>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438 h 76872"/>
                <a:gd name="connsiteX1" fmla="*/ 21669 w 101752"/>
                <a:gd name="connsiteY1" fmla="*/ 58 h 76872"/>
                <a:gd name="connsiteX2" fmla="*/ 101752 w 101752"/>
                <a:gd name="connsiteY2" fmla="*/ 76872 h 76872"/>
                <a:gd name="connsiteX3" fmla="*/ 0 w 101752"/>
                <a:gd name="connsiteY3" fmla="*/ 76872 h 76872"/>
                <a:gd name="connsiteX4" fmla="*/ 0 w 101752"/>
                <a:gd name="connsiteY4" fmla="*/ 2438 h 76872"/>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Lst>
              <a:ahLst/>
              <a:cxnLst>
                <a:cxn ang="0">
                  <a:pos x="connsiteX0" y="connsiteY0"/>
                </a:cxn>
                <a:cxn ang="0">
                  <a:pos x="connsiteX1" y="connsiteY1"/>
                </a:cxn>
                <a:cxn ang="0">
                  <a:pos x="connsiteX2" y="connsiteY2"/>
                </a:cxn>
                <a:cxn ang="0">
                  <a:pos x="connsiteX3" y="connsiteY3"/>
                </a:cxn>
              </a:cxnLst>
              <a:rect l="l" t="t" r="r" b="b"/>
              <a:pathLst>
                <a:path w="101752" h="74434">
                  <a:moveTo>
                    <a:pt x="0" y="0"/>
                  </a:moveTo>
                  <a:cubicBezTo>
                    <a:pt x="40772" y="0"/>
                    <a:pt x="96989" y="12021"/>
                    <a:pt x="101752" y="74434"/>
                  </a:cubicBezTo>
                  <a:lnTo>
                    <a:pt x="0" y="74434"/>
                  </a:lnTo>
                  <a:lnTo>
                    <a:pt x="0" y="0"/>
                  </a:lnTo>
                  <a:close/>
                </a:path>
              </a:pathLst>
            </a:custGeom>
            <a:gradFill flip="none" rotWithShape="1">
              <a:gsLst>
                <a:gs pos="29000">
                  <a:srgbClr val="0063BE">
                    <a:shade val="30000"/>
                    <a:satMod val="115000"/>
                  </a:srgbClr>
                </a:gs>
                <a:gs pos="100000">
                  <a:srgbClr val="0063BE">
                    <a:shade val="100000"/>
                    <a:satMod val="115000"/>
                  </a:srgb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p:cNvSpPr>
              <a:spLocks/>
            </p:cNvSpPr>
            <p:nvPr/>
          </p:nvSpPr>
          <p:spPr bwMode="auto">
            <a:xfrm>
              <a:off x="320675" y="1679002"/>
              <a:ext cx="8350250" cy="346075"/>
            </a:xfrm>
            <a:custGeom>
              <a:avLst/>
              <a:gdLst>
                <a:gd name="T0" fmla="*/ 0 w 5260"/>
                <a:gd name="T1" fmla="*/ 0 h 218"/>
                <a:gd name="T2" fmla="*/ 5260 w 5260"/>
                <a:gd name="T3" fmla="*/ 0 h 218"/>
                <a:gd name="T4" fmla="*/ 5260 w 5260"/>
                <a:gd name="T5" fmla="*/ 218 h 218"/>
                <a:gd name="T6" fmla="*/ 80 w 5260"/>
                <a:gd name="T7" fmla="*/ 218 h 218"/>
                <a:gd name="T8" fmla="*/ 80 w 5260"/>
                <a:gd name="T9" fmla="*/ 218 h 218"/>
                <a:gd name="T10" fmla="*/ 64 w 5260"/>
                <a:gd name="T11" fmla="*/ 218 h 218"/>
                <a:gd name="T12" fmla="*/ 49 w 5260"/>
                <a:gd name="T13" fmla="*/ 216 h 218"/>
                <a:gd name="T14" fmla="*/ 36 w 5260"/>
                <a:gd name="T15" fmla="*/ 215 h 218"/>
                <a:gd name="T16" fmla="*/ 24 w 5260"/>
                <a:gd name="T17" fmla="*/ 209 h 218"/>
                <a:gd name="T18" fmla="*/ 19 w 5260"/>
                <a:gd name="T19" fmla="*/ 205 h 218"/>
                <a:gd name="T20" fmla="*/ 13 w 5260"/>
                <a:gd name="T21" fmla="*/ 199 h 218"/>
                <a:gd name="T22" fmla="*/ 9 w 5260"/>
                <a:gd name="T23" fmla="*/ 193 h 218"/>
                <a:gd name="T24" fmla="*/ 7 w 5260"/>
                <a:gd name="T25" fmla="*/ 188 h 218"/>
                <a:gd name="T26" fmla="*/ 3 w 5260"/>
                <a:gd name="T27" fmla="*/ 180 h 218"/>
                <a:gd name="T28" fmla="*/ 1 w 5260"/>
                <a:gd name="T29" fmla="*/ 170 h 218"/>
                <a:gd name="T30" fmla="*/ 0 w 5260"/>
                <a:gd name="T31" fmla="*/ 161 h 218"/>
                <a:gd name="T32" fmla="*/ 0 w 5260"/>
                <a:gd name="T33" fmla="*/ 147 h 218"/>
                <a:gd name="T34" fmla="*/ 0 w 5260"/>
                <a:gd name="T35" fmla="*/ 147 h 218"/>
                <a:gd name="T36" fmla="*/ 0 w 5260"/>
                <a:gd name="T3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60" h="218">
                  <a:moveTo>
                    <a:pt x="0" y="0"/>
                  </a:moveTo>
                  <a:lnTo>
                    <a:pt x="5260" y="0"/>
                  </a:lnTo>
                  <a:lnTo>
                    <a:pt x="5260" y="218"/>
                  </a:lnTo>
                  <a:lnTo>
                    <a:pt x="80" y="218"/>
                  </a:lnTo>
                  <a:lnTo>
                    <a:pt x="80" y="218"/>
                  </a:lnTo>
                  <a:lnTo>
                    <a:pt x="64" y="218"/>
                  </a:lnTo>
                  <a:lnTo>
                    <a:pt x="49" y="216"/>
                  </a:lnTo>
                  <a:lnTo>
                    <a:pt x="36" y="215"/>
                  </a:lnTo>
                  <a:lnTo>
                    <a:pt x="24" y="209"/>
                  </a:lnTo>
                  <a:lnTo>
                    <a:pt x="19" y="205"/>
                  </a:lnTo>
                  <a:lnTo>
                    <a:pt x="13" y="199"/>
                  </a:lnTo>
                  <a:lnTo>
                    <a:pt x="9" y="193"/>
                  </a:lnTo>
                  <a:lnTo>
                    <a:pt x="7" y="188"/>
                  </a:lnTo>
                  <a:lnTo>
                    <a:pt x="3" y="180"/>
                  </a:lnTo>
                  <a:lnTo>
                    <a:pt x="1" y="170"/>
                  </a:lnTo>
                  <a:lnTo>
                    <a:pt x="0" y="161"/>
                  </a:lnTo>
                  <a:lnTo>
                    <a:pt x="0" y="147"/>
                  </a:lnTo>
                  <a:lnTo>
                    <a:pt x="0" y="147"/>
                  </a:lnTo>
                  <a:lnTo>
                    <a:pt x="0" y="0"/>
                  </a:lnTo>
                  <a:close/>
                </a:path>
              </a:pathLst>
            </a:custGeom>
            <a:gradFill flip="none" rotWithShape="1">
              <a:gsLst>
                <a:gs pos="0">
                  <a:srgbClr val="0063BE"/>
                </a:gs>
                <a:gs pos="70000">
                  <a:srgbClr val="0063BE"/>
                </a:gs>
                <a:gs pos="100000">
                  <a:schemeClr val="bg1"/>
                </a:gs>
              </a:gsLst>
              <a:lin ang="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rtlCol="0" anchor="ctr"/>
            <a:lstStyle/>
            <a:p>
              <a:pPr marL="111125"/>
              <a:r>
                <a:rPr lang="en-US" sz="1600" b="1" dirty="0" smtClean="0">
                  <a:solidFill>
                    <a:schemeClr val="bg1"/>
                  </a:solidFill>
                </a:rPr>
                <a:t>Bank Details for Payroll </a:t>
              </a:r>
              <a:endParaRPr lang="en-US" sz="1600" b="1" dirty="0">
                <a:solidFill>
                  <a:schemeClr val="bg1"/>
                </a:solidFill>
              </a:endParaRPr>
            </a:p>
          </p:txBody>
        </p:sp>
      </p:grpSp>
    </p:spTree>
    <p:extLst>
      <p:ext uri="{BB962C8B-B14F-4D97-AF65-F5344CB8AC3E}">
        <p14:creationId xmlns:p14="http://schemas.microsoft.com/office/powerpoint/2010/main" val="1012042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400" dirty="0"/>
              <a:t>Navigation through Ultimatix-First time set </a:t>
            </a:r>
            <a:r>
              <a:rPr lang="en-US" sz="2400" dirty="0" smtClean="0"/>
              <a:t>up (Contd..)</a:t>
            </a:r>
            <a:endParaRPr lang="en-US" sz="2400" dirty="0"/>
          </a:p>
        </p:txBody>
      </p:sp>
      <p:sp>
        <p:nvSpPr>
          <p:cNvPr id="9" name="Rectangle 8"/>
          <p:cNvSpPr/>
          <p:nvPr/>
        </p:nvSpPr>
        <p:spPr>
          <a:xfrm>
            <a:off x="3338490" y="1066800"/>
            <a:ext cx="2467021" cy="215444"/>
          </a:xfrm>
          <a:prstGeom prst="rect">
            <a:avLst/>
          </a:prstGeom>
        </p:spPr>
        <p:txBody>
          <a:bodyPr wrap="none" lIns="0" tIns="0" rIns="0" bIns="0">
            <a:spAutoFit/>
          </a:bodyPr>
          <a:lstStyle/>
          <a:p>
            <a:pPr algn="ctr"/>
            <a:r>
              <a:rPr lang="en-US" sz="1400" b="1" dirty="0"/>
              <a:t>Complete these in week ONE</a:t>
            </a:r>
          </a:p>
        </p:txBody>
      </p:sp>
      <p:grpSp>
        <p:nvGrpSpPr>
          <p:cNvPr id="11" name="Group 10"/>
          <p:cNvGrpSpPr/>
          <p:nvPr/>
        </p:nvGrpSpPr>
        <p:grpSpPr>
          <a:xfrm>
            <a:off x="320675" y="1295400"/>
            <a:ext cx="8366124" cy="1911480"/>
            <a:chOff x="320675" y="1549040"/>
            <a:chExt cx="8366124" cy="2241910"/>
          </a:xfrm>
        </p:grpSpPr>
        <p:sp>
          <p:nvSpPr>
            <p:cNvPr id="12" name="Textfeld 30"/>
            <p:cNvSpPr txBox="1"/>
            <p:nvPr>
              <p:custDataLst>
                <p:tags r:id="rId2"/>
              </p:custDataLst>
            </p:nvPr>
          </p:nvSpPr>
          <p:spPr bwMode="gray">
            <a:xfrm>
              <a:off x="375781" y="1549040"/>
              <a:ext cx="8311018" cy="2241910"/>
            </a:xfrm>
            <a:prstGeom prst="rect">
              <a:avLst/>
            </a:prstGeom>
            <a:gradFill flip="none" rotWithShape="1">
              <a:gsLst>
                <a:gs pos="0">
                  <a:srgbClr val="CEDBF0"/>
                </a:gs>
                <a:gs pos="70000">
                  <a:srgbClr val="CEDBF0"/>
                </a:gs>
                <a:gs pos="100000">
                  <a:schemeClr val="bg1"/>
                </a:gs>
              </a:gsLst>
              <a:lin ang="0" scaled="1"/>
              <a:tileRect/>
            </a:gradFill>
            <a:ln>
              <a:noFill/>
            </a:ln>
            <a:effectLst/>
          </p:spPr>
          <p:txBody>
            <a:bodyPr lIns="91440" tIns="594360" rIns="91440" bIns="45720" anchor="t"/>
            <a:lstStyle>
              <a:defPPr>
                <a:defRPr lang="en-US"/>
              </a:defPPr>
              <a:lvl1pPr>
                <a:spcBef>
                  <a:spcPct val="60000"/>
                </a:spcBef>
                <a:buSzPct val="100000"/>
                <a:defRPr sz="1400">
                  <a:solidFill>
                    <a:schemeClr val="bg1"/>
                  </a:solidFill>
                </a:defRPr>
              </a:lvl1pPr>
            </a:lstStyle>
            <a:p>
              <a:pPr marL="288925" indent="-227013" fontAlgn="base">
                <a:lnSpc>
                  <a:spcPct val="110000"/>
                </a:lnSpc>
                <a:spcBef>
                  <a:spcPts val="500"/>
                </a:spcBef>
                <a:spcAft>
                  <a:spcPct val="0"/>
                </a:spcAft>
                <a:buClr>
                  <a:srgbClr val="4E84C4"/>
                </a:buClr>
                <a:buFont typeface="Wingdings" panose="05000000000000000000" pitchFamily="2" charset="2"/>
                <a:buChar char="§"/>
              </a:pPr>
              <a:r>
                <a:rPr lang="en-US" dirty="0">
                  <a:solidFill>
                    <a:schemeClr val="tx1"/>
                  </a:solidFill>
                </a:rPr>
                <a:t>Claim reimbursements are </a:t>
              </a:r>
              <a:r>
                <a:rPr lang="en-US" dirty="0" smtClean="0">
                  <a:solidFill>
                    <a:schemeClr val="tx1"/>
                  </a:solidFill>
                </a:rPr>
                <a:t>paid to you by direct </a:t>
              </a:r>
              <a:r>
                <a:rPr lang="en-US" dirty="0">
                  <a:solidFill>
                    <a:schemeClr val="tx1"/>
                  </a:solidFill>
                </a:rPr>
                <a:t>deposits only. You must enter your bank details to receive the amounts towards reimbursements of official expenses incurred.</a:t>
              </a:r>
            </a:p>
          </p:txBody>
        </p:sp>
        <p:sp>
          <p:nvSpPr>
            <p:cNvPr id="13" name="Round Single Corner Rectangle 92"/>
            <p:cNvSpPr/>
            <p:nvPr/>
          </p:nvSpPr>
          <p:spPr bwMode="gray">
            <a:xfrm flipH="1">
              <a:off x="320675" y="1626395"/>
              <a:ext cx="52390" cy="53878"/>
            </a:xfrm>
            <a:custGeom>
              <a:avLst/>
              <a:gdLst>
                <a:gd name="connsiteX0" fmla="*/ 0 w 101752"/>
                <a:gd name="connsiteY0" fmla="*/ 0 h 74434"/>
                <a:gd name="connsiteX1" fmla="*/ 64535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2371"/>
                <a:gd name="connsiteY0" fmla="*/ 0 h 74434"/>
                <a:gd name="connsiteX1" fmla="*/ 40722 w 102371"/>
                <a:gd name="connsiteY1" fmla="*/ 0 h 74434"/>
                <a:gd name="connsiteX2" fmla="*/ 101752 w 102371"/>
                <a:gd name="connsiteY2" fmla="*/ 74434 h 74434"/>
                <a:gd name="connsiteX3" fmla="*/ 0 w 102371"/>
                <a:gd name="connsiteY3" fmla="*/ 74434 h 74434"/>
                <a:gd name="connsiteX4" fmla="*/ 0 w 102371"/>
                <a:gd name="connsiteY4" fmla="*/ 0 h 74434"/>
                <a:gd name="connsiteX0" fmla="*/ 0 w 102794"/>
                <a:gd name="connsiteY0" fmla="*/ 223 h 74657"/>
                <a:gd name="connsiteX1" fmla="*/ 40722 w 102794"/>
                <a:gd name="connsiteY1" fmla="*/ 223 h 74657"/>
                <a:gd name="connsiteX2" fmla="*/ 101752 w 102794"/>
                <a:gd name="connsiteY2" fmla="*/ 74657 h 74657"/>
                <a:gd name="connsiteX3" fmla="*/ 0 w 102794"/>
                <a:gd name="connsiteY3" fmla="*/ 74657 h 74657"/>
                <a:gd name="connsiteX4" fmla="*/ 0 w 102794"/>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438 h 76872"/>
                <a:gd name="connsiteX1" fmla="*/ 21669 w 101752"/>
                <a:gd name="connsiteY1" fmla="*/ 58 h 76872"/>
                <a:gd name="connsiteX2" fmla="*/ 101752 w 101752"/>
                <a:gd name="connsiteY2" fmla="*/ 76872 h 76872"/>
                <a:gd name="connsiteX3" fmla="*/ 0 w 101752"/>
                <a:gd name="connsiteY3" fmla="*/ 76872 h 76872"/>
                <a:gd name="connsiteX4" fmla="*/ 0 w 101752"/>
                <a:gd name="connsiteY4" fmla="*/ 2438 h 76872"/>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Lst>
              <a:ahLst/>
              <a:cxnLst>
                <a:cxn ang="0">
                  <a:pos x="connsiteX0" y="connsiteY0"/>
                </a:cxn>
                <a:cxn ang="0">
                  <a:pos x="connsiteX1" y="connsiteY1"/>
                </a:cxn>
                <a:cxn ang="0">
                  <a:pos x="connsiteX2" y="connsiteY2"/>
                </a:cxn>
                <a:cxn ang="0">
                  <a:pos x="connsiteX3" y="connsiteY3"/>
                </a:cxn>
              </a:cxnLst>
              <a:rect l="l" t="t" r="r" b="b"/>
              <a:pathLst>
                <a:path w="101752" h="74434">
                  <a:moveTo>
                    <a:pt x="0" y="0"/>
                  </a:moveTo>
                  <a:cubicBezTo>
                    <a:pt x="40772" y="0"/>
                    <a:pt x="96989" y="12021"/>
                    <a:pt x="101752" y="74434"/>
                  </a:cubicBezTo>
                  <a:lnTo>
                    <a:pt x="0" y="74434"/>
                  </a:lnTo>
                  <a:lnTo>
                    <a:pt x="0" y="0"/>
                  </a:lnTo>
                  <a:close/>
                </a:path>
              </a:pathLst>
            </a:custGeom>
            <a:gradFill flip="none" rotWithShape="1">
              <a:gsLst>
                <a:gs pos="29000">
                  <a:srgbClr val="0063BE">
                    <a:shade val="30000"/>
                    <a:satMod val="115000"/>
                  </a:srgbClr>
                </a:gs>
                <a:gs pos="100000">
                  <a:srgbClr val="0063BE">
                    <a:shade val="100000"/>
                    <a:satMod val="115000"/>
                  </a:srgb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p:cNvSpPr>
              <a:spLocks/>
            </p:cNvSpPr>
            <p:nvPr/>
          </p:nvSpPr>
          <p:spPr bwMode="auto">
            <a:xfrm>
              <a:off x="320675" y="1679002"/>
              <a:ext cx="8350250" cy="346075"/>
            </a:xfrm>
            <a:custGeom>
              <a:avLst/>
              <a:gdLst>
                <a:gd name="T0" fmla="*/ 0 w 5260"/>
                <a:gd name="T1" fmla="*/ 0 h 218"/>
                <a:gd name="T2" fmla="*/ 5260 w 5260"/>
                <a:gd name="T3" fmla="*/ 0 h 218"/>
                <a:gd name="T4" fmla="*/ 5260 w 5260"/>
                <a:gd name="T5" fmla="*/ 218 h 218"/>
                <a:gd name="T6" fmla="*/ 80 w 5260"/>
                <a:gd name="T7" fmla="*/ 218 h 218"/>
                <a:gd name="T8" fmla="*/ 80 w 5260"/>
                <a:gd name="T9" fmla="*/ 218 h 218"/>
                <a:gd name="T10" fmla="*/ 64 w 5260"/>
                <a:gd name="T11" fmla="*/ 218 h 218"/>
                <a:gd name="T12" fmla="*/ 49 w 5260"/>
                <a:gd name="T13" fmla="*/ 216 h 218"/>
                <a:gd name="T14" fmla="*/ 36 w 5260"/>
                <a:gd name="T15" fmla="*/ 215 h 218"/>
                <a:gd name="T16" fmla="*/ 24 w 5260"/>
                <a:gd name="T17" fmla="*/ 209 h 218"/>
                <a:gd name="T18" fmla="*/ 19 w 5260"/>
                <a:gd name="T19" fmla="*/ 205 h 218"/>
                <a:gd name="T20" fmla="*/ 13 w 5260"/>
                <a:gd name="T21" fmla="*/ 199 h 218"/>
                <a:gd name="T22" fmla="*/ 9 w 5260"/>
                <a:gd name="T23" fmla="*/ 193 h 218"/>
                <a:gd name="T24" fmla="*/ 7 w 5260"/>
                <a:gd name="T25" fmla="*/ 188 h 218"/>
                <a:gd name="T26" fmla="*/ 3 w 5260"/>
                <a:gd name="T27" fmla="*/ 180 h 218"/>
                <a:gd name="T28" fmla="*/ 1 w 5260"/>
                <a:gd name="T29" fmla="*/ 170 h 218"/>
                <a:gd name="T30" fmla="*/ 0 w 5260"/>
                <a:gd name="T31" fmla="*/ 161 h 218"/>
                <a:gd name="T32" fmla="*/ 0 w 5260"/>
                <a:gd name="T33" fmla="*/ 147 h 218"/>
                <a:gd name="T34" fmla="*/ 0 w 5260"/>
                <a:gd name="T35" fmla="*/ 147 h 218"/>
                <a:gd name="T36" fmla="*/ 0 w 5260"/>
                <a:gd name="T3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60" h="218">
                  <a:moveTo>
                    <a:pt x="0" y="0"/>
                  </a:moveTo>
                  <a:lnTo>
                    <a:pt x="5260" y="0"/>
                  </a:lnTo>
                  <a:lnTo>
                    <a:pt x="5260" y="218"/>
                  </a:lnTo>
                  <a:lnTo>
                    <a:pt x="80" y="218"/>
                  </a:lnTo>
                  <a:lnTo>
                    <a:pt x="80" y="218"/>
                  </a:lnTo>
                  <a:lnTo>
                    <a:pt x="64" y="218"/>
                  </a:lnTo>
                  <a:lnTo>
                    <a:pt x="49" y="216"/>
                  </a:lnTo>
                  <a:lnTo>
                    <a:pt x="36" y="215"/>
                  </a:lnTo>
                  <a:lnTo>
                    <a:pt x="24" y="209"/>
                  </a:lnTo>
                  <a:lnTo>
                    <a:pt x="19" y="205"/>
                  </a:lnTo>
                  <a:lnTo>
                    <a:pt x="13" y="199"/>
                  </a:lnTo>
                  <a:lnTo>
                    <a:pt x="9" y="193"/>
                  </a:lnTo>
                  <a:lnTo>
                    <a:pt x="7" y="188"/>
                  </a:lnTo>
                  <a:lnTo>
                    <a:pt x="3" y="180"/>
                  </a:lnTo>
                  <a:lnTo>
                    <a:pt x="1" y="170"/>
                  </a:lnTo>
                  <a:lnTo>
                    <a:pt x="0" y="161"/>
                  </a:lnTo>
                  <a:lnTo>
                    <a:pt x="0" y="147"/>
                  </a:lnTo>
                  <a:lnTo>
                    <a:pt x="0" y="147"/>
                  </a:lnTo>
                  <a:lnTo>
                    <a:pt x="0" y="0"/>
                  </a:lnTo>
                  <a:close/>
                </a:path>
              </a:pathLst>
            </a:custGeom>
            <a:gradFill flip="none" rotWithShape="1">
              <a:gsLst>
                <a:gs pos="0">
                  <a:srgbClr val="0063BE"/>
                </a:gs>
                <a:gs pos="70000">
                  <a:srgbClr val="0063BE"/>
                </a:gs>
                <a:gs pos="100000">
                  <a:schemeClr val="bg1"/>
                </a:gs>
              </a:gsLst>
              <a:lin ang="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rtlCol="0" anchor="ctr"/>
            <a:lstStyle/>
            <a:p>
              <a:pPr marL="111125"/>
              <a:r>
                <a:rPr lang="en-US" sz="1600" b="1" dirty="0">
                  <a:solidFill>
                    <a:schemeClr val="bg1"/>
                  </a:solidFill>
                </a:rPr>
                <a:t>Bank </a:t>
              </a:r>
              <a:r>
                <a:rPr lang="en-US" sz="1600" b="1" dirty="0" smtClean="0">
                  <a:solidFill>
                    <a:schemeClr val="bg1"/>
                  </a:solidFill>
                </a:rPr>
                <a:t>Details </a:t>
              </a:r>
              <a:r>
                <a:rPr lang="en-US" sz="1600" b="1" dirty="0">
                  <a:solidFill>
                    <a:schemeClr val="bg1"/>
                  </a:solidFill>
                </a:rPr>
                <a:t>for </a:t>
              </a:r>
              <a:r>
                <a:rPr lang="en-US" sz="1600" b="1" dirty="0" smtClean="0">
                  <a:solidFill>
                    <a:schemeClr val="bg1"/>
                  </a:solidFill>
                </a:rPr>
                <a:t>Claim </a:t>
              </a:r>
              <a:r>
                <a:rPr lang="en-US" sz="1600" b="1" dirty="0">
                  <a:solidFill>
                    <a:schemeClr val="bg1"/>
                  </a:solidFill>
                </a:rPr>
                <a:t>R</a:t>
              </a:r>
              <a:r>
                <a:rPr lang="en-US" sz="1600" b="1" dirty="0" smtClean="0">
                  <a:solidFill>
                    <a:schemeClr val="bg1"/>
                  </a:solidFill>
                </a:rPr>
                <a:t>eimbursements</a:t>
              </a:r>
              <a:endParaRPr lang="en-US" sz="1600" b="1" dirty="0">
                <a:solidFill>
                  <a:schemeClr val="bg1"/>
                </a:solidFill>
              </a:endParaRPr>
            </a:p>
          </p:txBody>
        </p:sp>
      </p:grpSp>
      <p:grpSp>
        <p:nvGrpSpPr>
          <p:cNvPr id="15" name="Group 14"/>
          <p:cNvGrpSpPr/>
          <p:nvPr/>
        </p:nvGrpSpPr>
        <p:grpSpPr>
          <a:xfrm>
            <a:off x="320675" y="3352800"/>
            <a:ext cx="8366124" cy="2241910"/>
            <a:chOff x="320675" y="1549040"/>
            <a:chExt cx="8366124" cy="2241910"/>
          </a:xfrm>
        </p:grpSpPr>
        <p:sp>
          <p:nvSpPr>
            <p:cNvPr id="16" name="Textfeld 30"/>
            <p:cNvSpPr txBox="1"/>
            <p:nvPr>
              <p:custDataLst>
                <p:tags r:id="rId1"/>
              </p:custDataLst>
            </p:nvPr>
          </p:nvSpPr>
          <p:spPr bwMode="gray">
            <a:xfrm>
              <a:off x="375781" y="1549040"/>
              <a:ext cx="8311018" cy="2241910"/>
            </a:xfrm>
            <a:prstGeom prst="rect">
              <a:avLst/>
            </a:prstGeom>
            <a:gradFill flip="none" rotWithShape="1">
              <a:gsLst>
                <a:gs pos="0">
                  <a:srgbClr val="CEDBF0"/>
                </a:gs>
                <a:gs pos="70000">
                  <a:srgbClr val="CEDBF0"/>
                </a:gs>
                <a:gs pos="100000">
                  <a:schemeClr val="bg1"/>
                </a:gs>
              </a:gsLst>
              <a:lin ang="0" scaled="1"/>
              <a:tileRect/>
            </a:gradFill>
            <a:ln>
              <a:noFill/>
            </a:ln>
            <a:effectLst/>
          </p:spPr>
          <p:txBody>
            <a:bodyPr lIns="91440" tIns="594360" rIns="91440" bIns="45720" anchor="t"/>
            <a:lstStyle>
              <a:defPPr>
                <a:defRPr lang="en-US"/>
              </a:defPPr>
              <a:lvl1pPr>
                <a:spcBef>
                  <a:spcPct val="60000"/>
                </a:spcBef>
                <a:buSzPct val="100000"/>
                <a:defRPr sz="1400">
                  <a:solidFill>
                    <a:schemeClr val="bg1"/>
                  </a:solidFill>
                </a:defRPr>
              </a:lvl1pPr>
            </a:lstStyle>
            <a:p>
              <a:pPr marL="61912" fontAlgn="base">
                <a:lnSpc>
                  <a:spcPct val="110000"/>
                </a:lnSpc>
                <a:spcBef>
                  <a:spcPts val="500"/>
                </a:spcBef>
                <a:spcAft>
                  <a:spcPct val="0"/>
                </a:spcAft>
                <a:buClr>
                  <a:srgbClr val="4E84C4"/>
                </a:buClr>
              </a:pPr>
              <a:r>
                <a:rPr lang="en-US" dirty="0">
                  <a:solidFill>
                    <a:schemeClr val="tx1"/>
                  </a:solidFill>
                </a:rPr>
                <a:t>Your Basic Details</a:t>
              </a:r>
            </a:p>
            <a:p>
              <a:pPr marL="288925" indent="-227013" fontAlgn="base">
                <a:lnSpc>
                  <a:spcPct val="110000"/>
                </a:lnSpc>
                <a:spcBef>
                  <a:spcPts val="500"/>
                </a:spcBef>
                <a:spcAft>
                  <a:spcPct val="0"/>
                </a:spcAft>
                <a:buClr>
                  <a:srgbClr val="4E84C4"/>
                </a:buClr>
                <a:buFont typeface="Wingdings" panose="05000000000000000000" pitchFamily="2" charset="2"/>
                <a:buChar char="§"/>
              </a:pPr>
              <a:r>
                <a:rPr lang="en-US" dirty="0">
                  <a:solidFill>
                    <a:schemeClr val="tx1"/>
                  </a:solidFill>
                </a:rPr>
                <a:t>Your home address</a:t>
              </a:r>
            </a:p>
            <a:p>
              <a:pPr marL="288925" indent="-227013" fontAlgn="base">
                <a:lnSpc>
                  <a:spcPct val="110000"/>
                </a:lnSpc>
                <a:spcBef>
                  <a:spcPts val="500"/>
                </a:spcBef>
                <a:spcAft>
                  <a:spcPct val="0"/>
                </a:spcAft>
                <a:buClr>
                  <a:srgbClr val="4E84C4"/>
                </a:buClr>
                <a:buFont typeface="Wingdings" panose="05000000000000000000" pitchFamily="2" charset="2"/>
                <a:buChar char="§"/>
              </a:pPr>
              <a:r>
                <a:rPr lang="en-US" dirty="0">
                  <a:solidFill>
                    <a:schemeClr val="tx1"/>
                  </a:solidFill>
                </a:rPr>
                <a:t>Your SSN</a:t>
              </a:r>
            </a:p>
            <a:p>
              <a:pPr marL="288925" indent="-227013" fontAlgn="base">
                <a:lnSpc>
                  <a:spcPct val="110000"/>
                </a:lnSpc>
                <a:spcBef>
                  <a:spcPts val="500"/>
                </a:spcBef>
                <a:spcAft>
                  <a:spcPct val="0"/>
                </a:spcAft>
                <a:buClr>
                  <a:srgbClr val="4E84C4"/>
                </a:buClr>
                <a:buFont typeface="Wingdings" panose="05000000000000000000" pitchFamily="2" charset="2"/>
                <a:buChar char="§"/>
              </a:pPr>
              <a:r>
                <a:rPr lang="en-US" dirty="0">
                  <a:solidFill>
                    <a:schemeClr val="tx1"/>
                  </a:solidFill>
                </a:rPr>
                <a:t>Your dependent details</a:t>
              </a:r>
            </a:p>
            <a:p>
              <a:pPr marL="288925" indent="-227013" fontAlgn="base">
                <a:lnSpc>
                  <a:spcPct val="110000"/>
                </a:lnSpc>
                <a:spcBef>
                  <a:spcPts val="500"/>
                </a:spcBef>
                <a:spcAft>
                  <a:spcPct val="0"/>
                </a:spcAft>
                <a:buClr>
                  <a:srgbClr val="4E84C4"/>
                </a:buClr>
                <a:buFont typeface="Wingdings" panose="05000000000000000000" pitchFamily="2" charset="2"/>
                <a:buChar char="§"/>
              </a:pPr>
              <a:r>
                <a:rPr lang="en-US" dirty="0">
                  <a:solidFill>
                    <a:schemeClr val="tx1"/>
                  </a:solidFill>
                </a:rPr>
                <a:t>W4 </a:t>
              </a:r>
            </a:p>
          </p:txBody>
        </p:sp>
        <p:sp>
          <p:nvSpPr>
            <p:cNvPr id="17" name="Round Single Corner Rectangle 92"/>
            <p:cNvSpPr/>
            <p:nvPr/>
          </p:nvSpPr>
          <p:spPr bwMode="gray">
            <a:xfrm flipH="1">
              <a:off x="320675" y="1623220"/>
              <a:ext cx="52390" cy="53878"/>
            </a:xfrm>
            <a:custGeom>
              <a:avLst/>
              <a:gdLst>
                <a:gd name="connsiteX0" fmla="*/ 0 w 101752"/>
                <a:gd name="connsiteY0" fmla="*/ 0 h 74434"/>
                <a:gd name="connsiteX1" fmla="*/ 64535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2371"/>
                <a:gd name="connsiteY0" fmla="*/ 0 h 74434"/>
                <a:gd name="connsiteX1" fmla="*/ 40722 w 102371"/>
                <a:gd name="connsiteY1" fmla="*/ 0 h 74434"/>
                <a:gd name="connsiteX2" fmla="*/ 101752 w 102371"/>
                <a:gd name="connsiteY2" fmla="*/ 74434 h 74434"/>
                <a:gd name="connsiteX3" fmla="*/ 0 w 102371"/>
                <a:gd name="connsiteY3" fmla="*/ 74434 h 74434"/>
                <a:gd name="connsiteX4" fmla="*/ 0 w 102371"/>
                <a:gd name="connsiteY4" fmla="*/ 0 h 74434"/>
                <a:gd name="connsiteX0" fmla="*/ 0 w 102794"/>
                <a:gd name="connsiteY0" fmla="*/ 223 h 74657"/>
                <a:gd name="connsiteX1" fmla="*/ 40722 w 102794"/>
                <a:gd name="connsiteY1" fmla="*/ 223 h 74657"/>
                <a:gd name="connsiteX2" fmla="*/ 101752 w 102794"/>
                <a:gd name="connsiteY2" fmla="*/ 74657 h 74657"/>
                <a:gd name="connsiteX3" fmla="*/ 0 w 102794"/>
                <a:gd name="connsiteY3" fmla="*/ 74657 h 74657"/>
                <a:gd name="connsiteX4" fmla="*/ 0 w 102794"/>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438 h 76872"/>
                <a:gd name="connsiteX1" fmla="*/ 21669 w 101752"/>
                <a:gd name="connsiteY1" fmla="*/ 58 h 76872"/>
                <a:gd name="connsiteX2" fmla="*/ 101752 w 101752"/>
                <a:gd name="connsiteY2" fmla="*/ 76872 h 76872"/>
                <a:gd name="connsiteX3" fmla="*/ 0 w 101752"/>
                <a:gd name="connsiteY3" fmla="*/ 76872 h 76872"/>
                <a:gd name="connsiteX4" fmla="*/ 0 w 101752"/>
                <a:gd name="connsiteY4" fmla="*/ 2438 h 76872"/>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Lst>
              <a:ahLst/>
              <a:cxnLst>
                <a:cxn ang="0">
                  <a:pos x="connsiteX0" y="connsiteY0"/>
                </a:cxn>
                <a:cxn ang="0">
                  <a:pos x="connsiteX1" y="connsiteY1"/>
                </a:cxn>
                <a:cxn ang="0">
                  <a:pos x="connsiteX2" y="connsiteY2"/>
                </a:cxn>
                <a:cxn ang="0">
                  <a:pos x="connsiteX3" y="connsiteY3"/>
                </a:cxn>
              </a:cxnLst>
              <a:rect l="l" t="t" r="r" b="b"/>
              <a:pathLst>
                <a:path w="101752" h="74434">
                  <a:moveTo>
                    <a:pt x="0" y="0"/>
                  </a:moveTo>
                  <a:cubicBezTo>
                    <a:pt x="40772" y="0"/>
                    <a:pt x="96989" y="12021"/>
                    <a:pt x="101752" y="74434"/>
                  </a:cubicBezTo>
                  <a:lnTo>
                    <a:pt x="0" y="74434"/>
                  </a:lnTo>
                  <a:lnTo>
                    <a:pt x="0" y="0"/>
                  </a:lnTo>
                  <a:close/>
                </a:path>
              </a:pathLst>
            </a:custGeom>
            <a:gradFill flip="none" rotWithShape="1">
              <a:gsLst>
                <a:gs pos="29000">
                  <a:srgbClr val="0063BE">
                    <a:shade val="30000"/>
                    <a:satMod val="115000"/>
                  </a:srgbClr>
                </a:gs>
                <a:gs pos="100000">
                  <a:srgbClr val="0063BE">
                    <a:shade val="100000"/>
                    <a:satMod val="115000"/>
                  </a:srgb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p:cNvSpPr>
              <a:spLocks/>
            </p:cNvSpPr>
            <p:nvPr/>
          </p:nvSpPr>
          <p:spPr bwMode="auto">
            <a:xfrm>
              <a:off x="320675" y="1679002"/>
              <a:ext cx="8350250" cy="346075"/>
            </a:xfrm>
            <a:custGeom>
              <a:avLst/>
              <a:gdLst>
                <a:gd name="T0" fmla="*/ 0 w 5260"/>
                <a:gd name="T1" fmla="*/ 0 h 218"/>
                <a:gd name="T2" fmla="*/ 5260 w 5260"/>
                <a:gd name="T3" fmla="*/ 0 h 218"/>
                <a:gd name="T4" fmla="*/ 5260 w 5260"/>
                <a:gd name="T5" fmla="*/ 218 h 218"/>
                <a:gd name="T6" fmla="*/ 80 w 5260"/>
                <a:gd name="T7" fmla="*/ 218 h 218"/>
                <a:gd name="T8" fmla="*/ 80 w 5260"/>
                <a:gd name="T9" fmla="*/ 218 h 218"/>
                <a:gd name="T10" fmla="*/ 64 w 5260"/>
                <a:gd name="T11" fmla="*/ 218 h 218"/>
                <a:gd name="T12" fmla="*/ 49 w 5260"/>
                <a:gd name="T13" fmla="*/ 216 h 218"/>
                <a:gd name="T14" fmla="*/ 36 w 5260"/>
                <a:gd name="T15" fmla="*/ 215 h 218"/>
                <a:gd name="T16" fmla="*/ 24 w 5260"/>
                <a:gd name="T17" fmla="*/ 209 h 218"/>
                <a:gd name="T18" fmla="*/ 19 w 5260"/>
                <a:gd name="T19" fmla="*/ 205 h 218"/>
                <a:gd name="T20" fmla="*/ 13 w 5260"/>
                <a:gd name="T21" fmla="*/ 199 h 218"/>
                <a:gd name="T22" fmla="*/ 9 w 5260"/>
                <a:gd name="T23" fmla="*/ 193 h 218"/>
                <a:gd name="T24" fmla="*/ 7 w 5260"/>
                <a:gd name="T25" fmla="*/ 188 h 218"/>
                <a:gd name="T26" fmla="*/ 3 w 5260"/>
                <a:gd name="T27" fmla="*/ 180 h 218"/>
                <a:gd name="T28" fmla="*/ 1 w 5260"/>
                <a:gd name="T29" fmla="*/ 170 h 218"/>
                <a:gd name="T30" fmla="*/ 0 w 5260"/>
                <a:gd name="T31" fmla="*/ 161 h 218"/>
                <a:gd name="T32" fmla="*/ 0 w 5260"/>
                <a:gd name="T33" fmla="*/ 147 h 218"/>
                <a:gd name="T34" fmla="*/ 0 w 5260"/>
                <a:gd name="T35" fmla="*/ 147 h 218"/>
                <a:gd name="T36" fmla="*/ 0 w 5260"/>
                <a:gd name="T3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60" h="218">
                  <a:moveTo>
                    <a:pt x="0" y="0"/>
                  </a:moveTo>
                  <a:lnTo>
                    <a:pt x="5260" y="0"/>
                  </a:lnTo>
                  <a:lnTo>
                    <a:pt x="5260" y="218"/>
                  </a:lnTo>
                  <a:lnTo>
                    <a:pt x="80" y="218"/>
                  </a:lnTo>
                  <a:lnTo>
                    <a:pt x="80" y="218"/>
                  </a:lnTo>
                  <a:lnTo>
                    <a:pt x="64" y="218"/>
                  </a:lnTo>
                  <a:lnTo>
                    <a:pt x="49" y="216"/>
                  </a:lnTo>
                  <a:lnTo>
                    <a:pt x="36" y="215"/>
                  </a:lnTo>
                  <a:lnTo>
                    <a:pt x="24" y="209"/>
                  </a:lnTo>
                  <a:lnTo>
                    <a:pt x="19" y="205"/>
                  </a:lnTo>
                  <a:lnTo>
                    <a:pt x="13" y="199"/>
                  </a:lnTo>
                  <a:lnTo>
                    <a:pt x="9" y="193"/>
                  </a:lnTo>
                  <a:lnTo>
                    <a:pt x="7" y="188"/>
                  </a:lnTo>
                  <a:lnTo>
                    <a:pt x="3" y="180"/>
                  </a:lnTo>
                  <a:lnTo>
                    <a:pt x="1" y="170"/>
                  </a:lnTo>
                  <a:lnTo>
                    <a:pt x="0" y="161"/>
                  </a:lnTo>
                  <a:lnTo>
                    <a:pt x="0" y="147"/>
                  </a:lnTo>
                  <a:lnTo>
                    <a:pt x="0" y="147"/>
                  </a:lnTo>
                  <a:lnTo>
                    <a:pt x="0" y="0"/>
                  </a:lnTo>
                  <a:close/>
                </a:path>
              </a:pathLst>
            </a:custGeom>
            <a:gradFill flip="none" rotWithShape="1">
              <a:gsLst>
                <a:gs pos="0">
                  <a:srgbClr val="0063BE"/>
                </a:gs>
                <a:gs pos="70000">
                  <a:srgbClr val="0063BE"/>
                </a:gs>
                <a:gs pos="100000">
                  <a:schemeClr val="bg1"/>
                </a:gs>
              </a:gsLst>
              <a:lin ang="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rtlCol="0" anchor="ctr"/>
            <a:lstStyle/>
            <a:p>
              <a:pPr marL="111125"/>
              <a:r>
                <a:rPr lang="en-US" sz="1600" b="1" dirty="0">
                  <a:solidFill>
                    <a:schemeClr val="bg1"/>
                  </a:solidFill>
                </a:rPr>
                <a:t>Important Information-Prerequisite to Benefits Enrollment</a:t>
              </a:r>
            </a:p>
          </p:txBody>
        </p:sp>
      </p:grpSp>
      <p:sp>
        <p:nvSpPr>
          <p:cNvPr id="2" name="TextBox 1"/>
          <p:cNvSpPr txBox="1"/>
          <p:nvPr/>
        </p:nvSpPr>
        <p:spPr>
          <a:xfrm>
            <a:off x="76200" y="5867400"/>
            <a:ext cx="8991600" cy="430887"/>
          </a:xfrm>
          <a:prstGeom prst="rect">
            <a:avLst/>
          </a:prstGeom>
          <a:noFill/>
          <a:ln>
            <a:solidFill>
              <a:schemeClr val="accent1">
                <a:lumMod val="60000"/>
                <a:lumOff val="40000"/>
              </a:schemeClr>
            </a:solidFill>
          </a:ln>
        </p:spPr>
        <p:txBody>
          <a:bodyPr wrap="square" rtlCol="0">
            <a:spAutoFit/>
          </a:bodyPr>
          <a:lstStyle/>
          <a:p>
            <a:pPr algn="ctr"/>
            <a:r>
              <a:rPr lang="en-US" sz="1100" b="1" dirty="0" smtClean="0">
                <a:solidFill>
                  <a:srgbClr val="FF0000"/>
                </a:solidFill>
              </a:rPr>
              <a:t>Please watch the video in your pen drive called New Hire </a:t>
            </a:r>
            <a:r>
              <a:rPr lang="en-US" sz="1100" b="1" dirty="0" err="1" smtClean="0">
                <a:solidFill>
                  <a:srgbClr val="FF0000"/>
                </a:solidFill>
              </a:rPr>
              <a:t>Ultimatix</a:t>
            </a:r>
            <a:r>
              <a:rPr lang="en-US" sz="1100" b="1" dirty="0" smtClean="0">
                <a:solidFill>
                  <a:srgbClr val="FF0000"/>
                </a:solidFill>
              </a:rPr>
              <a:t> Steps’ to see the navigation through </a:t>
            </a:r>
            <a:r>
              <a:rPr lang="en-US" sz="1100" b="1" dirty="0" err="1" smtClean="0">
                <a:solidFill>
                  <a:srgbClr val="FF0000"/>
                </a:solidFill>
              </a:rPr>
              <a:t>Ultimatix</a:t>
            </a:r>
            <a:r>
              <a:rPr lang="en-US" sz="1100" b="1" dirty="0" smtClean="0">
                <a:solidFill>
                  <a:srgbClr val="FF0000"/>
                </a:solidFill>
              </a:rPr>
              <a:t> to complete these steps  </a:t>
            </a:r>
            <a:endParaRPr lang="en-US" sz="1100" b="1" dirty="0">
              <a:solidFill>
                <a:srgbClr val="FF0000"/>
              </a:solidFill>
            </a:endParaRPr>
          </a:p>
        </p:txBody>
      </p:sp>
    </p:spTree>
    <p:extLst>
      <p:ext uri="{BB962C8B-B14F-4D97-AF65-F5344CB8AC3E}">
        <p14:creationId xmlns:p14="http://schemas.microsoft.com/office/powerpoint/2010/main" val="3344093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Recurring </a:t>
            </a:r>
            <a:r>
              <a:rPr lang="en-US" dirty="0" smtClean="0"/>
              <a:t>Processes</a:t>
            </a:r>
            <a:endParaRPr lang="en-US" dirty="0"/>
          </a:p>
        </p:txBody>
      </p:sp>
    </p:spTree>
    <p:extLst>
      <p:ext uri="{BB962C8B-B14F-4D97-AF65-F5344CB8AC3E}">
        <p14:creationId xmlns:p14="http://schemas.microsoft.com/office/powerpoint/2010/main" val="2329891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a:t>
            </a:r>
            <a:r>
              <a:rPr lang="en-US" dirty="0" smtClean="0"/>
              <a:t>Processes</a:t>
            </a:r>
            <a:endParaRPr lang="en-US" dirty="0"/>
          </a:p>
        </p:txBody>
      </p:sp>
      <p:grpSp>
        <p:nvGrpSpPr>
          <p:cNvPr id="4" name="Group 3"/>
          <p:cNvGrpSpPr/>
          <p:nvPr/>
        </p:nvGrpSpPr>
        <p:grpSpPr>
          <a:xfrm>
            <a:off x="373954" y="1584584"/>
            <a:ext cx="8396092" cy="3216016"/>
            <a:chOff x="443108" y="1245296"/>
            <a:chExt cx="8396092" cy="5059363"/>
          </a:xfrm>
        </p:grpSpPr>
        <p:sp>
          <p:nvSpPr>
            <p:cNvPr id="5" name="Rectangle 4"/>
            <p:cNvSpPr/>
            <p:nvPr/>
          </p:nvSpPr>
          <p:spPr>
            <a:xfrm>
              <a:off x="583764" y="1245296"/>
              <a:ext cx="8114779" cy="505936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14300">
                <a:spcBef>
                  <a:spcPts val="1000"/>
                </a:spcBef>
                <a:buClr>
                  <a:srgbClr val="4E84C4"/>
                </a:buClr>
              </a:pPr>
              <a:r>
                <a:rPr lang="en-US" sz="1500" dirty="0">
                  <a:solidFill>
                    <a:schemeClr val="tx1"/>
                  </a:solidFill>
                  <a:latin typeface="+mj-lt"/>
                </a:rPr>
                <a:t>You will access the following applications more frequently that the others-</a:t>
              </a:r>
            </a:p>
            <a:p>
              <a:pPr marL="342900" indent="-228600">
                <a:spcBef>
                  <a:spcPts val="1000"/>
                </a:spcBef>
                <a:buClr>
                  <a:srgbClr val="4E84C4"/>
                </a:buClr>
                <a:buFont typeface="Wingdings" panose="05000000000000000000" pitchFamily="2" charset="2"/>
                <a:buChar char="§"/>
              </a:pPr>
              <a:r>
                <a:rPr lang="en-US" sz="1500" b="1" dirty="0" smtClean="0">
                  <a:solidFill>
                    <a:schemeClr val="tx1"/>
                  </a:solidFill>
                  <a:latin typeface="+mj-lt"/>
                </a:rPr>
                <a:t>Timesheets</a:t>
              </a:r>
              <a:endParaRPr lang="en-US" sz="1500" b="1" dirty="0">
                <a:solidFill>
                  <a:schemeClr val="tx1"/>
                </a:solidFill>
                <a:latin typeface="+mj-lt"/>
              </a:endParaRPr>
            </a:p>
            <a:p>
              <a:pPr marL="342900" indent="-228600">
                <a:spcBef>
                  <a:spcPts val="1000"/>
                </a:spcBef>
                <a:buClr>
                  <a:srgbClr val="4E84C4"/>
                </a:buClr>
                <a:buFont typeface="Wingdings" panose="05000000000000000000" pitchFamily="2" charset="2"/>
                <a:buChar char="§"/>
              </a:pPr>
              <a:r>
                <a:rPr lang="en-US" sz="1500" b="1" dirty="0">
                  <a:solidFill>
                    <a:schemeClr val="tx1"/>
                  </a:solidFill>
                  <a:latin typeface="+mj-lt"/>
                </a:rPr>
                <a:t>Leave</a:t>
              </a:r>
            </a:p>
            <a:p>
              <a:pPr marL="342900" indent="-228600">
                <a:spcBef>
                  <a:spcPts val="1000"/>
                </a:spcBef>
                <a:buClr>
                  <a:srgbClr val="4E84C4"/>
                </a:buClr>
                <a:buFont typeface="Wingdings" panose="05000000000000000000" pitchFamily="2" charset="2"/>
                <a:buChar char="§"/>
              </a:pPr>
              <a:r>
                <a:rPr lang="en-US" sz="1500" b="1" dirty="0">
                  <a:solidFill>
                    <a:schemeClr val="tx1"/>
                  </a:solidFill>
                  <a:latin typeface="+mj-lt"/>
                </a:rPr>
                <a:t>Travel</a:t>
              </a:r>
            </a:p>
            <a:p>
              <a:pPr marL="342900" indent="-228600">
                <a:spcBef>
                  <a:spcPts val="1000"/>
                </a:spcBef>
                <a:buClr>
                  <a:srgbClr val="4E84C4"/>
                </a:buClr>
                <a:buFont typeface="Wingdings" panose="05000000000000000000" pitchFamily="2" charset="2"/>
                <a:buChar char="§"/>
              </a:pPr>
              <a:r>
                <a:rPr lang="en-US" sz="1500" b="1" dirty="0">
                  <a:solidFill>
                    <a:schemeClr val="tx1"/>
                  </a:solidFill>
                  <a:latin typeface="+mj-lt"/>
                </a:rPr>
                <a:t>Claim Reimbursement</a:t>
              </a:r>
            </a:p>
            <a:p>
              <a:pPr marL="114300">
                <a:spcBef>
                  <a:spcPts val="1000"/>
                </a:spcBef>
                <a:buClr>
                  <a:srgbClr val="4E84C4"/>
                </a:buClr>
              </a:pPr>
              <a:r>
                <a:rPr lang="en-US" sz="1500" dirty="0" smtClean="0">
                  <a:solidFill>
                    <a:schemeClr val="tx1"/>
                  </a:solidFill>
                  <a:latin typeface="+mj-lt"/>
                </a:rPr>
                <a:t>All </a:t>
              </a:r>
              <a:r>
                <a:rPr lang="en-US" sz="1500" dirty="0">
                  <a:solidFill>
                    <a:schemeClr val="tx1"/>
                  </a:solidFill>
                  <a:latin typeface="+mj-lt"/>
                </a:rPr>
                <a:t>of these except Timesheets are available through GESS or Global Employee Self Service in Ultimatix</a:t>
              </a:r>
            </a:p>
            <a:p>
              <a:pPr marL="114300">
                <a:spcBef>
                  <a:spcPts val="1000"/>
                </a:spcBef>
                <a:buClr>
                  <a:srgbClr val="4E84C4"/>
                </a:buClr>
              </a:pPr>
              <a:r>
                <a:rPr lang="en-US" sz="1500" dirty="0" smtClean="0">
                  <a:solidFill>
                    <a:schemeClr val="tx1"/>
                  </a:solidFill>
                  <a:latin typeface="+mj-lt"/>
                </a:rPr>
                <a:t>You </a:t>
              </a:r>
              <a:r>
                <a:rPr lang="en-US" sz="1500" dirty="0">
                  <a:solidFill>
                    <a:schemeClr val="tx1"/>
                  </a:solidFill>
                  <a:latin typeface="+mj-lt"/>
                </a:rPr>
                <a:t>can access GESS from the home page under </a:t>
              </a:r>
              <a:r>
                <a:rPr lang="en-US" sz="1500" dirty="0" smtClean="0">
                  <a:solidFill>
                    <a:schemeClr val="tx1"/>
                  </a:solidFill>
                  <a:latin typeface="+mj-lt"/>
                </a:rPr>
                <a:t>“Tag Cloud”</a:t>
              </a:r>
              <a:endParaRPr lang="en-US" sz="1500" dirty="0">
                <a:solidFill>
                  <a:schemeClr val="tx1"/>
                </a:solidFill>
                <a:latin typeface="+mj-lt"/>
              </a:endParaRPr>
            </a:p>
          </p:txBody>
        </p:sp>
        <p:sp>
          <p:nvSpPr>
            <p:cNvPr id="6" name="Rectangle 5"/>
            <p:cNvSpPr/>
            <p:nvPr/>
          </p:nvSpPr>
          <p:spPr>
            <a:xfrm>
              <a:off x="443108"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0" scaled="1"/>
              <a:tileRect/>
            </a:gra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696195"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10800000" scaled="1"/>
              <a:tileRect/>
            </a:gra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p:cNvSpPr txBox="1"/>
          <p:nvPr/>
        </p:nvSpPr>
        <p:spPr>
          <a:xfrm>
            <a:off x="373954" y="5335295"/>
            <a:ext cx="8702218" cy="461665"/>
          </a:xfrm>
          <a:prstGeom prst="rect">
            <a:avLst/>
          </a:prstGeom>
          <a:noFill/>
          <a:ln>
            <a:solidFill>
              <a:schemeClr val="accent1">
                <a:lumMod val="60000"/>
                <a:lumOff val="40000"/>
              </a:schemeClr>
            </a:solidFill>
          </a:ln>
        </p:spPr>
        <p:txBody>
          <a:bodyPr wrap="square" rtlCol="0">
            <a:spAutoFit/>
          </a:bodyPr>
          <a:lstStyle/>
          <a:p>
            <a:r>
              <a:rPr lang="en-US" sz="1200" b="1" dirty="0" smtClean="0">
                <a:solidFill>
                  <a:srgbClr val="FF0000"/>
                </a:solidFill>
              </a:rPr>
              <a:t>Please watch the video in your pen drive on how to fill in Timesheets (Timesheet – FLSA – Video </a:t>
            </a:r>
            <a:r>
              <a:rPr lang="en-US" sz="1200" b="1" smtClean="0">
                <a:solidFill>
                  <a:srgbClr val="FF0000"/>
                </a:solidFill>
              </a:rPr>
              <a:t>Learning.) </a:t>
            </a:r>
            <a:endParaRPr lang="en-US" sz="1200" b="1" dirty="0" smtClean="0">
              <a:solidFill>
                <a:srgbClr val="FF0000"/>
              </a:solidFill>
            </a:endParaRPr>
          </a:p>
          <a:p>
            <a:r>
              <a:rPr lang="en-US" sz="1200" b="1" dirty="0" smtClean="0">
                <a:solidFill>
                  <a:srgbClr val="FF0000"/>
                </a:solidFill>
              </a:rPr>
              <a:t>This will take you through the navigation in </a:t>
            </a:r>
            <a:r>
              <a:rPr lang="en-US" sz="1200" b="1" dirty="0" err="1" smtClean="0">
                <a:solidFill>
                  <a:srgbClr val="FF0000"/>
                </a:solidFill>
              </a:rPr>
              <a:t>Ultimatix</a:t>
            </a:r>
            <a:r>
              <a:rPr lang="en-US" sz="1200" b="1" dirty="0" smtClean="0">
                <a:solidFill>
                  <a:srgbClr val="FF0000"/>
                </a:solidFill>
              </a:rPr>
              <a:t> for correctly filling in Timesheets.  </a:t>
            </a:r>
            <a:endParaRPr lang="en-US" sz="1200" b="1" dirty="0">
              <a:solidFill>
                <a:srgbClr val="FF0000"/>
              </a:solidFill>
            </a:endParaRPr>
          </a:p>
        </p:txBody>
      </p:sp>
    </p:spTree>
    <p:extLst>
      <p:ext uri="{BB962C8B-B14F-4D97-AF65-F5344CB8AC3E}">
        <p14:creationId xmlns:p14="http://schemas.microsoft.com/office/powerpoint/2010/main" val="164774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Recurring </a:t>
            </a:r>
            <a:r>
              <a:rPr lang="en-US" dirty="0" smtClean="0"/>
              <a:t>Processes</a:t>
            </a:r>
            <a:endParaRPr lang="en-US" dirty="0"/>
          </a:p>
        </p:txBody>
      </p:sp>
      <p:sp>
        <p:nvSpPr>
          <p:cNvPr id="10" name="Flowchart: Delay 9"/>
          <p:cNvSpPr/>
          <p:nvPr/>
        </p:nvSpPr>
        <p:spPr bwMode="gray">
          <a:xfrm>
            <a:off x="1157591" y="1219200"/>
            <a:ext cx="2293650" cy="5160118"/>
          </a:xfrm>
          <a:prstGeom prst="flowChartDelay">
            <a:avLst/>
          </a:prstGeom>
          <a:gradFill flip="none" rotWithShape="1">
            <a:gsLst>
              <a:gs pos="0">
                <a:schemeClr val="bg1"/>
              </a:gs>
              <a:gs pos="75000">
                <a:srgbClr val="FDE97F"/>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endParaRPr lang="en-US" sz="1600" b="1" dirty="0">
              <a:solidFill>
                <a:sysClr val="windowText" lastClr="000000"/>
              </a:solidFill>
            </a:endParaRPr>
          </a:p>
        </p:txBody>
      </p:sp>
      <p:grpSp>
        <p:nvGrpSpPr>
          <p:cNvPr id="34" name="Group 33"/>
          <p:cNvGrpSpPr/>
          <p:nvPr/>
        </p:nvGrpSpPr>
        <p:grpSpPr>
          <a:xfrm>
            <a:off x="1981200" y="1311874"/>
            <a:ext cx="6845300" cy="4908861"/>
            <a:chOff x="2193539" y="1311874"/>
            <a:chExt cx="5807461" cy="4908861"/>
          </a:xfrm>
        </p:grpSpPr>
        <p:grpSp>
          <p:nvGrpSpPr>
            <p:cNvPr id="11" name="Group 6"/>
            <p:cNvGrpSpPr/>
            <p:nvPr/>
          </p:nvGrpSpPr>
          <p:grpSpPr>
            <a:xfrm>
              <a:off x="2193539" y="1311874"/>
              <a:ext cx="5350261" cy="1098861"/>
              <a:chOff x="559341" y="1219200"/>
              <a:chExt cx="7481235" cy="1397540"/>
            </a:xfrm>
          </p:grpSpPr>
          <p:sp>
            <p:nvSpPr>
              <p:cNvPr id="12" name="Rounded Rectangle 11"/>
              <p:cNvSpPr/>
              <p:nvPr/>
            </p:nvSpPr>
            <p:spPr>
              <a:xfrm>
                <a:off x="559341" y="1219200"/>
                <a:ext cx="7481235" cy="1397540"/>
              </a:xfrm>
              <a:prstGeom prst="roundRect">
                <a:avLst>
                  <a:gd name="adj" fmla="val 15945"/>
                </a:avLst>
              </a:prstGeom>
              <a:solidFill>
                <a:srgbClr val="6D97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Ins="2926080" rtlCol="0" anchor="ctr"/>
              <a:lstStyle/>
              <a:p>
                <a:pPr marL="114300"/>
                <a:r>
                  <a:rPr lang="en-US" sz="1600" b="1" dirty="0">
                    <a:solidFill>
                      <a:schemeClr val="bg1"/>
                    </a:solidFill>
                  </a:rPr>
                  <a:t>Timesheets</a:t>
                </a:r>
              </a:p>
            </p:txBody>
          </p:sp>
          <p:sp>
            <p:nvSpPr>
              <p:cNvPr id="13" name="Rounded Rectangle 12"/>
              <p:cNvSpPr/>
              <p:nvPr/>
            </p:nvSpPr>
            <p:spPr>
              <a:xfrm>
                <a:off x="3572526" y="1265495"/>
                <a:ext cx="4468050" cy="1304951"/>
              </a:xfrm>
              <a:prstGeom prst="roundRect">
                <a:avLst>
                  <a:gd name="adj" fmla="val 78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45720" rIns="45720" rtlCol="0" anchor="ctr"/>
              <a:lstStyle/>
              <a:p>
                <a:pPr>
                  <a:spcBef>
                    <a:spcPts val="200"/>
                  </a:spcBef>
                  <a:buClr>
                    <a:srgbClr val="4E84C4"/>
                  </a:buClr>
                </a:pPr>
                <a:r>
                  <a:rPr lang="en-US" sz="1100" dirty="0">
                    <a:solidFill>
                      <a:schemeClr val="tx1"/>
                    </a:solidFill>
                  </a:rPr>
                  <a:t>You need to clock in your work hours preferably EVERYDAY but at least every Friday (6 p.m. local time) for the week. The time logged is an indication of work done and impacts invoicing and many other </a:t>
                </a:r>
                <a:r>
                  <a:rPr lang="en-US" sz="1100" dirty="0" smtClean="0">
                    <a:solidFill>
                      <a:schemeClr val="tx1"/>
                    </a:solidFill>
                  </a:rPr>
                  <a:t>processes</a:t>
                </a:r>
                <a:endParaRPr lang="en-US" sz="1100" dirty="0">
                  <a:solidFill>
                    <a:schemeClr val="tx1"/>
                  </a:solidFill>
                </a:endParaRPr>
              </a:p>
            </p:txBody>
          </p:sp>
        </p:grpSp>
        <p:grpSp>
          <p:nvGrpSpPr>
            <p:cNvPr id="24" name="Group 6"/>
            <p:cNvGrpSpPr/>
            <p:nvPr/>
          </p:nvGrpSpPr>
          <p:grpSpPr>
            <a:xfrm>
              <a:off x="2650739" y="2581874"/>
              <a:ext cx="5350261" cy="1098861"/>
              <a:chOff x="559341" y="1219200"/>
              <a:chExt cx="7481235" cy="1397540"/>
            </a:xfrm>
          </p:grpSpPr>
          <p:sp>
            <p:nvSpPr>
              <p:cNvPr id="25" name="Rounded Rectangle 24"/>
              <p:cNvSpPr/>
              <p:nvPr/>
            </p:nvSpPr>
            <p:spPr>
              <a:xfrm>
                <a:off x="559341" y="1219200"/>
                <a:ext cx="7481235" cy="1397540"/>
              </a:xfrm>
              <a:prstGeom prst="roundRect">
                <a:avLst>
                  <a:gd name="adj" fmla="val 15945"/>
                </a:avLst>
              </a:prstGeom>
              <a:solidFill>
                <a:srgbClr val="6D97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Ins="2926080" rtlCol="0" anchor="ctr"/>
              <a:lstStyle/>
              <a:p>
                <a:pPr marL="114300"/>
                <a:r>
                  <a:rPr lang="en-US" sz="1600" b="1" dirty="0">
                    <a:solidFill>
                      <a:schemeClr val="bg1"/>
                    </a:solidFill>
                  </a:rPr>
                  <a:t>Leave</a:t>
                </a:r>
              </a:p>
            </p:txBody>
          </p:sp>
          <p:sp>
            <p:nvSpPr>
              <p:cNvPr id="26" name="Rounded Rectangle 25"/>
              <p:cNvSpPr/>
              <p:nvPr/>
            </p:nvSpPr>
            <p:spPr>
              <a:xfrm>
                <a:off x="3572526" y="1265495"/>
                <a:ext cx="4468050" cy="1304951"/>
              </a:xfrm>
              <a:prstGeom prst="roundRect">
                <a:avLst>
                  <a:gd name="adj" fmla="val 78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45720" rIns="45720" rtlCol="0" anchor="ctr"/>
              <a:lstStyle/>
              <a:p>
                <a:pPr>
                  <a:spcBef>
                    <a:spcPts val="200"/>
                  </a:spcBef>
                  <a:buClr>
                    <a:srgbClr val="4E84C4"/>
                  </a:buClr>
                </a:pPr>
                <a:r>
                  <a:rPr lang="en-US" sz="1100" dirty="0">
                    <a:solidFill>
                      <a:schemeClr val="tx1"/>
                    </a:solidFill>
                  </a:rPr>
                  <a:t>You can apply for leave based on your eligibility through </a:t>
                </a:r>
                <a:r>
                  <a:rPr lang="en-US" sz="1100" dirty="0" smtClean="0">
                    <a:solidFill>
                      <a:schemeClr val="tx1"/>
                    </a:solidFill>
                  </a:rPr>
                  <a:t>Ultimatix. It </a:t>
                </a:r>
                <a:r>
                  <a:rPr lang="en-US" sz="1100" dirty="0">
                    <a:solidFill>
                      <a:schemeClr val="tx1"/>
                    </a:solidFill>
                  </a:rPr>
                  <a:t>is important that you plan your leave after discussions with your supervisor. (Further details of the policy are provided in the call on </a:t>
                </a:r>
                <a:r>
                  <a:rPr lang="en-US" sz="1100" dirty="0" smtClean="0">
                    <a:solidFill>
                      <a:schemeClr val="tx1"/>
                    </a:solidFill>
                  </a:rPr>
                  <a:t>Wednesday. Additionally </a:t>
                </a:r>
                <a:r>
                  <a:rPr lang="en-US" sz="1100" dirty="0">
                    <a:solidFill>
                      <a:schemeClr val="tx1"/>
                    </a:solidFill>
                  </a:rPr>
                  <a:t>the policy document is available on Knowmax</a:t>
                </a:r>
                <a:r>
                  <a:rPr lang="en-US" sz="1100" dirty="0" smtClean="0">
                    <a:solidFill>
                      <a:schemeClr val="tx1"/>
                    </a:solidFill>
                  </a:rPr>
                  <a:t>)</a:t>
                </a:r>
                <a:endParaRPr lang="en-US" sz="1100" dirty="0">
                  <a:solidFill>
                    <a:schemeClr val="tx1"/>
                  </a:solidFill>
                </a:endParaRPr>
              </a:p>
            </p:txBody>
          </p:sp>
        </p:grpSp>
        <p:grpSp>
          <p:nvGrpSpPr>
            <p:cNvPr id="27" name="Group 6"/>
            <p:cNvGrpSpPr/>
            <p:nvPr/>
          </p:nvGrpSpPr>
          <p:grpSpPr>
            <a:xfrm>
              <a:off x="2650739" y="3851874"/>
              <a:ext cx="5350261" cy="1098861"/>
              <a:chOff x="559341" y="1219200"/>
              <a:chExt cx="7481235" cy="1397540"/>
            </a:xfrm>
          </p:grpSpPr>
          <p:sp>
            <p:nvSpPr>
              <p:cNvPr id="28" name="Rounded Rectangle 27"/>
              <p:cNvSpPr/>
              <p:nvPr/>
            </p:nvSpPr>
            <p:spPr>
              <a:xfrm>
                <a:off x="559341" y="1219200"/>
                <a:ext cx="7481235" cy="1397540"/>
              </a:xfrm>
              <a:prstGeom prst="roundRect">
                <a:avLst>
                  <a:gd name="adj" fmla="val 15945"/>
                </a:avLst>
              </a:prstGeom>
              <a:solidFill>
                <a:srgbClr val="6D97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Ins="2926080" rtlCol="0" anchor="ctr"/>
              <a:lstStyle/>
              <a:p>
                <a:pPr marL="114300"/>
                <a:r>
                  <a:rPr lang="en-US" sz="1600" b="1" dirty="0">
                    <a:solidFill>
                      <a:schemeClr val="bg1"/>
                    </a:solidFill>
                  </a:rPr>
                  <a:t>Travel</a:t>
                </a:r>
              </a:p>
            </p:txBody>
          </p:sp>
          <p:sp>
            <p:nvSpPr>
              <p:cNvPr id="29" name="Rounded Rectangle 28"/>
              <p:cNvSpPr/>
              <p:nvPr/>
            </p:nvSpPr>
            <p:spPr>
              <a:xfrm>
                <a:off x="3572526" y="1265495"/>
                <a:ext cx="4468050" cy="1304951"/>
              </a:xfrm>
              <a:prstGeom prst="roundRect">
                <a:avLst>
                  <a:gd name="adj" fmla="val 78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45720" rIns="45720" rtlCol="0" anchor="ctr"/>
              <a:lstStyle/>
              <a:p>
                <a:pPr>
                  <a:spcBef>
                    <a:spcPts val="200"/>
                  </a:spcBef>
                  <a:buClr>
                    <a:srgbClr val="4E84C4"/>
                  </a:buClr>
                </a:pPr>
                <a:r>
                  <a:rPr lang="en-US" sz="1100" dirty="0">
                    <a:solidFill>
                      <a:schemeClr val="tx1"/>
                    </a:solidFill>
                  </a:rPr>
                  <a:t>Your position at TCS may require some travel. TCS has a convenient way of booking all air and train travel using Ultimatix for all Business </a:t>
                </a:r>
                <a:r>
                  <a:rPr lang="en-US" sz="1100" dirty="0" smtClean="0">
                    <a:solidFill>
                      <a:schemeClr val="tx1"/>
                    </a:solidFill>
                  </a:rPr>
                  <a:t>travel</a:t>
                </a:r>
                <a:endParaRPr lang="en-US" sz="1100" dirty="0">
                  <a:solidFill>
                    <a:schemeClr val="tx1"/>
                  </a:solidFill>
                </a:endParaRPr>
              </a:p>
            </p:txBody>
          </p:sp>
        </p:grpSp>
        <p:grpSp>
          <p:nvGrpSpPr>
            <p:cNvPr id="30" name="Group 6"/>
            <p:cNvGrpSpPr/>
            <p:nvPr/>
          </p:nvGrpSpPr>
          <p:grpSpPr>
            <a:xfrm>
              <a:off x="2193539" y="5121874"/>
              <a:ext cx="5350261" cy="1098861"/>
              <a:chOff x="559341" y="1219200"/>
              <a:chExt cx="7481235" cy="1397540"/>
            </a:xfrm>
          </p:grpSpPr>
          <p:sp>
            <p:nvSpPr>
              <p:cNvPr id="31" name="Rounded Rectangle 30"/>
              <p:cNvSpPr/>
              <p:nvPr/>
            </p:nvSpPr>
            <p:spPr>
              <a:xfrm>
                <a:off x="559341" y="1219200"/>
                <a:ext cx="7481235" cy="1397540"/>
              </a:xfrm>
              <a:prstGeom prst="roundRect">
                <a:avLst>
                  <a:gd name="adj" fmla="val 15945"/>
                </a:avLst>
              </a:prstGeom>
              <a:solidFill>
                <a:srgbClr val="6D97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Ins="2926080" rtlCol="0" anchor="ctr"/>
              <a:lstStyle/>
              <a:p>
                <a:pPr marL="114300"/>
                <a:r>
                  <a:rPr lang="en-US" sz="1600" b="1" dirty="0">
                    <a:solidFill>
                      <a:schemeClr val="bg1"/>
                    </a:solidFill>
                  </a:rPr>
                  <a:t>Claim Reimbursement</a:t>
                </a:r>
              </a:p>
            </p:txBody>
          </p:sp>
          <p:sp>
            <p:nvSpPr>
              <p:cNvPr id="32" name="Rounded Rectangle 31"/>
              <p:cNvSpPr/>
              <p:nvPr/>
            </p:nvSpPr>
            <p:spPr>
              <a:xfrm>
                <a:off x="3572526" y="1265495"/>
                <a:ext cx="4468050" cy="1304951"/>
              </a:xfrm>
              <a:prstGeom prst="roundRect">
                <a:avLst>
                  <a:gd name="adj" fmla="val 787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45720" rIns="45720" rtlCol="0" anchor="ctr"/>
              <a:lstStyle/>
              <a:p>
                <a:pPr>
                  <a:spcBef>
                    <a:spcPts val="200"/>
                  </a:spcBef>
                  <a:buClr>
                    <a:srgbClr val="4E84C4"/>
                  </a:buClr>
                </a:pPr>
                <a:r>
                  <a:rPr lang="en-US" sz="1100" dirty="0">
                    <a:solidFill>
                      <a:schemeClr val="tx1"/>
                    </a:solidFill>
                  </a:rPr>
                  <a:t>You can claim reimbursements of official expenses through Ultimatix. TCS allows ‘Straight Through Employee reimbursement processing’ (STERP) which processes claims the very next day of their application in Ultimatix</a:t>
                </a:r>
                <a:r>
                  <a:rPr lang="en-US" sz="1100" dirty="0" smtClean="0">
                    <a:solidFill>
                      <a:schemeClr val="tx1"/>
                    </a:solidFill>
                  </a:rPr>
                  <a:t>.</a:t>
                </a:r>
                <a:endParaRPr lang="en-US" sz="1100" dirty="0">
                  <a:solidFill>
                    <a:schemeClr val="tx1"/>
                  </a:solidFill>
                </a:endParaRPr>
              </a:p>
            </p:txBody>
          </p:sp>
        </p:grpSp>
      </p:grpSp>
      <p:sp>
        <p:nvSpPr>
          <p:cNvPr id="33" name="Rectangle 32"/>
          <p:cNvSpPr/>
          <p:nvPr/>
        </p:nvSpPr>
        <p:spPr bwMode="gray">
          <a:xfrm>
            <a:off x="771931" y="3429927"/>
            <a:ext cx="1514069" cy="553998"/>
          </a:xfrm>
          <a:prstGeom prst="rect">
            <a:avLst/>
          </a:prstGeom>
        </p:spPr>
        <p:txBody>
          <a:bodyPr wrap="square" lIns="0" tIns="0" rIns="0" bIns="0">
            <a:spAutoFit/>
          </a:bodyPr>
          <a:lstStyle/>
          <a:p>
            <a:pPr algn="ctr"/>
            <a:r>
              <a:rPr lang="en-US" b="1" dirty="0"/>
              <a:t>Recurring Processes</a:t>
            </a:r>
            <a:endParaRPr lang="en-US" b="1" dirty="0" smtClean="0"/>
          </a:p>
        </p:txBody>
      </p:sp>
    </p:spTree>
    <p:extLst>
      <p:ext uri="{BB962C8B-B14F-4D97-AF65-F5344CB8AC3E}">
        <p14:creationId xmlns:p14="http://schemas.microsoft.com/office/powerpoint/2010/main" val="1259913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bwMode="gray">
          <a:xfrm>
            <a:off x="457200" y="2819400"/>
            <a:ext cx="8229600" cy="1779638"/>
            <a:chOff x="914400" y="1524000"/>
            <a:chExt cx="3124200" cy="1524000"/>
          </a:xfrm>
        </p:grpSpPr>
        <p:sp>
          <p:nvSpPr>
            <p:cNvPr id="4" name="Rectangle 3"/>
            <p:cNvSpPr/>
            <p:nvPr/>
          </p:nvSpPr>
          <p:spPr bwMode="gray">
            <a:xfrm>
              <a:off x="914400" y="1524000"/>
              <a:ext cx="3124200" cy="1524000"/>
            </a:xfrm>
            <a:prstGeom prst="rect">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ound Diagonal Corner Rectangle 4"/>
            <p:cNvSpPr/>
            <p:nvPr/>
          </p:nvSpPr>
          <p:spPr bwMode="gray">
            <a:xfrm>
              <a:off x="914400" y="1567894"/>
              <a:ext cx="3124200" cy="1436213"/>
            </a:xfrm>
            <a:prstGeom prst="round2DiagRect">
              <a:avLst>
                <a:gd name="adj1" fmla="val 50000"/>
                <a:gd name="adj2" fmla="val 0"/>
              </a:avLst>
            </a:prstGeom>
            <a:solidFill>
              <a:srgbClr val="FEF5C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0" rtlCol="0" anchor="ctr"/>
            <a:lstStyle/>
            <a:p>
              <a:pPr algn="ctr">
                <a:lnSpc>
                  <a:spcPct val="150000"/>
                </a:lnSpc>
              </a:pPr>
              <a:r>
                <a:rPr lang="en-US" sz="2800" b="1" dirty="0">
                  <a:solidFill>
                    <a:sysClr val="windowText" lastClr="000000"/>
                  </a:solidFill>
                </a:rPr>
                <a:t>Please go through the Reference Guide </a:t>
              </a:r>
              <a:r>
                <a:rPr lang="en-US" sz="2800" b="1" dirty="0" smtClean="0">
                  <a:solidFill>
                    <a:sysClr val="windowText" lastClr="000000"/>
                  </a:solidFill>
                </a:rPr>
                <a:t>for</a:t>
              </a:r>
              <a:br>
                <a:rPr lang="en-US" sz="2800" b="1" dirty="0" smtClean="0">
                  <a:solidFill>
                    <a:sysClr val="windowText" lastClr="000000"/>
                  </a:solidFill>
                </a:rPr>
              </a:br>
              <a:r>
                <a:rPr lang="en-US" sz="2800" b="1" dirty="0" smtClean="0">
                  <a:solidFill>
                    <a:sysClr val="windowText" lastClr="000000"/>
                  </a:solidFill>
                </a:rPr>
                <a:t>completing all </a:t>
              </a:r>
              <a:r>
                <a:rPr lang="en-US" sz="2800" b="1" dirty="0">
                  <a:solidFill>
                    <a:sysClr val="windowText" lastClr="000000"/>
                  </a:solidFill>
                </a:rPr>
                <a:t>the processes in Ultimatix </a:t>
              </a:r>
              <a:endParaRPr lang="en-IN" sz="2800" b="1" dirty="0">
                <a:solidFill>
                  <a:sysClr val="windowText" lastClr="000000"/>
                </a:solidFill>
              </a:endParaRPr>
            </a:p>
          </p:txBody>
        </p:sp>
      </p:grpSp>
    </p:spTree>
    <p:extLst>
      <p:ext uri="{BB962C8B-B14F-4D97-AF65-F5344CB8AC3E}">
        <p14:creationId xmlns:p14="http://schemas.microsoft.com/office/powerpoint/2010/main" val="2182100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Additional Information</a:t>
            </a:r>
          </a:p>
        </p:txBody>
      </p:sp>
    </p:spTree>
    <p:extLst>
      <p:ext uri="{BB962C8B-B14F-4D97-AF65-F5344CB8AC3E}">
        <p14:creationId xmlns:p14="http://schemas.microsoft.com/office/powerpoint/2010/main" val="3604098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9" name="AutoShape 3"/>
          <p:cNvSpPr>
            <a:spLocks noChangeAspect="1" noChangeArrowheads="1" noTextEdit="1"/>
          </p:cNvSpPr>
          <p:nvPr/>
        </p:nvSpPr>
        <p:spPr bwMode="auto">
          <a:xfrm>
            <a:off x="819150" y="1209675"/>
            <a:ext cx="75057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5"/>
          <p:cNvSpPr>
            <a:spLocks noChangeArrowheads="1"/>
          </p:cNvSpPr>
          <p:nvPr/>
        </p:nvSpPr>
        <p:spPr bwMode="auto">
          <a:xfrm>
            <a:off x="835025" y="1209676"/>
            <a:ext cx="7469188" cy="5129213"/>
          </a:xfrm>
          <a:prstGeom prst="rect">
            <a:avLst/>
          </a:prstGeom>
          <a:solidFill>
            <a:srgbClr val="83389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6"/>
          <p:cNvSpPr>
            <a:spLocks/>
          </p:cNvSpPr>
          <p:nvPr/>
        </p:nvSpPr>
        <p:spPr bwMode="auto">
          <a:xfrm>
            <a:off x="847551" y="1179513"/>
            <a:ext cx="7473950" cy="5151438"/>
          </a:xfrm>
          <a:custGeom>
            <a:avLst/>
            <a:gdLst>
              <a:gd name="T0" fmla="*/ 0 w 4708"/>
              <a:gd name="T1" fmla="*/ 0 h 3245"/>
              <a:gd name="T2" fmla="*/ 4705 w 4708"/>
              <a:gd name="T3" fmla="*/ 0 h 3245"/>
              <a:gd name="T4" fmla="*/ 4708 w 4708"/>
              <a:gd name="T5" fmla="*/ 3245 h 3245"/>
              <a:gd name="T6" fmla="*/ 4632 w 4708"/>
              <a:gd name="T7" fmla="*/ 3233 h 3245"/>
              <a:gd name="T8" fmla="*/ 4541 w 4708"/>
              <a:gd name="T9" fmla="*/ 3222 h 3245"/>
              <a:gd name="T10" fmla="*/ 4442 w 4708"/>
              <a:gd name="T11" fmla="*/ 3210 h 3245"/>
              <a:gd name="T12" fmla="*/ 4330 w 4708"/>
              <a:gd name="T13" fmla="*/ 3199 h 3245"/>
              <a:gd name="T14" fmla="*/ 4081 w 4708"/>
              <a:gd name="T15" fmla="*/ 3177 h 3245"/>
              <a:gd name="T16" fmla="*/ 3800 w 4708"/>
              <a:gd name="T17" fmla="*/ 3154 h 3245"/>
              <a:gd name="T18" fmla="*/ 3493 w 4708"/>
              <a:gd name="T19" fmla="*/ 3133 h 3245"/>
              <a:gd name="T20" fmla="*/ 3165 w 4708"/>
              <a:gd name="T21" fmla="*/ 3116 h 3245"/>
              <a:gd name="T22" fmla="*/ 2823 w 4708"/>
              <a:gd name="T23" fmla="*/ 3099 h 3245"/>
              <a:gd name="T24" fmla="*/ 2474 w 4708"/>
              <a:gd name="T25" fmla="*/ 3085 h 3245"/>
              <a:gd name="T26" fmla="*/ 2297 w 4708"/>
              <a:gd name="T27" fmla="*/ 3080 h 3245"/>
              <a:gd name="T28" fmla="*/ 2123 w 4708"/>
              <a:gd name="T29" fmla="*/ 3076 h 3245"/>
              <a:gd name="T30" fmla="*/ 1948 w 4708"/>
              <a:gd name="T31" fmla="*/ 3072 h 3245"/>
              <a:gd name="T32" fmla="*/ 1775 w 4708"/>
              <a:gd name="T33" fmla="*/ 3070 h 3245"/>
              <a:gd name="T34" fmla="*/ 1604 w 4708"/>
              <a:gd name="T35" fmla="*/ 3070 h 3245"/>
              <a:gd name="T36" fmla="*/ 1435 w 4708"/>
              <a:gd name="T37" fmla="*/ 3070 h 3245"/>
              <a:gd name="T38" fmla="*/ 1272 w 4708"/>
              <a:gd name="T39" fmla="*/ 3072 h 3245"/>
              <a:gd name="T40" fmla="*/ 1115 w 4708"/>
              <a:gd name="T41" fmla="*/ 3074 h 3245"/>
              <a:gd name="T42" fmla="*/ 961 w 4708"/>
              <a:gd name="T43" fmla="*/ 3078 h 3245"/>
              <a:gd name="T44" fmla="*/ 814 w 4708"/>
              <a:gd name="T45" fmla="*/ 3085 h 3245"/>
              <a:gd name="T46" fmla="*/ 673 w 4708"/>
              <a:gd name="T47" fmla="*/ 3093 h 3245"/>
              <a:gd name="T48" fmla="*/ 541 w 4708"/>
              <a:gd name="T49" fmla="*/ 3103 h 3245"/>
              <a:gd name="T50" fmla="*/ 416 w 4708"/>
              <a:gd name="T51" fmla="*/ 3114 h 3245"/>
              <a:gd name="T52" fmla="*/ 301 w 4708"/>
              <a:gd name="T53" fmla="*/ 3126 h 3245"/>
              <a:gd name="T54" fmla="*/ 197 w 4708"/>
              <a:gd name="T55" fmla="*/ 3141 h 3245"/>
              <a:gd name="T56" fmla="*/ 103 w 4708"/>
              <a:gd name="T57" fmla="*/ 3158 h 3245"/>
              <a:gd name="T58" fmla="*/ 121 w 4708"/>
              <a:gd name="T59" fmla="*/ 3104 h 3245"/>
              <a:gd name="T60" fmla="*/ 136 w 4708"/>
              <a:gd name="T61" fmla="*/ 3043 h 3245"/>
              <a:gd name="T62" fmla="*/ 149 w 4708"/>
              <a:gd name="T63" fmla="*/ 2978 h 3245"/>
              <a:gd name="T64" fmla="*/ 159 w 4708"/>
              <a:gd name="T65" fmla="*/ 2907 h 3245"/>
              <a:gd name="T66" fmla="*/ 169 w 4708"/>
              <a:gd name="T67" fmla="*/ 2830 h 3245"/>
              <a:gd name="T68" fmla="*/ 176 w 4708"/>
              <a:gd name="T69" fmla="*/ 2749 h 3245"/>
              <a:gd name="T70" fmla="*/ 184 w 4708"/>
              <a:gd name="T71" fmla="*/ 2665 h 3245"/>
              <a:gd name="T72" fmla="*/ 188 w 4708"/>
              <a:gd name="T73" fmla="*/ 2575 h 3245"/>
              <a:gd name="T74" fmla="*/ 190 w 4708"/>
              <a:gd name="T75" fmla="*/ 2482 h 3245"/>
              <a:gd name="T76" fmla="*/ 192 w 4708"/>
              <a:gd name="T77" fmla="*/ 2386 h 3245"/>
              <a:gd name="T78" fmla="*/ 192 w 4708"/>
              <a:gd name="T79" fmla="*/ 2286 h 3245"/>
              <a:gd name="T80" fmla="*/ 190 w 4708"/>
              <a:gd name="T81" fmla="*/ 2185 h 3245"/>
              <a:gd name="T82" fmla="*/ 188 w 4708"/>
              <a:gd name="T83" fmla="*/ 2081 h 3245"/>
              <a:gd name="T84" fmla="*/ 184 w 4708"/>
              <a:gd name="T85" fmla="*/ 1974 h 3245"/>
              <a:gd name="T86" fmla="*/ 180 w 4708"/>
              <a:gd name="T87" fmla="*/ 1866 h 3245"/>
              <a:gd name="T88" fmla="*/ 174 w 4708"/>
              <a:gd name="T89" fmla="*/ 1755 h 3245"/>
              <a:gd name="T90" fmla="*/ 159 w 4708"/>
              <a:gd name="T91" fmla="*/ 1530 h 3245"/>
              <a:gd name="T92" fmla="*/ 142 w 4708"/>
              <a:gd name="T93" fmla="*/ 1301 h 3245"/>
              <a:gd name="T94" fmla="*/ 121 w 4708"/>
              <a:gd name="T95" fmla="*/ 1073 h 3245"/>
              <a:gd name="T96" fmla="*/ 97 w 4708"/>
              <a:gd name="T97" fmla="*/ 846 h 3245"/>
              <a:gd name="T98" fmla="*/ 74 w 4708"/>
              <a:gd name="T99" fmla="*/ 622 h 3245"/>
              <a:gd name="T100" fmla="*/ 50 w 4708"/>
              <a:gd name="T101" fmla="*/ 405 h 3245"/>
              <a:gd name="T102" fmla="*/ 25 w 4708"/>
              <a:gd name="T103" fmla="*/ 197 h 3245"/>
              <a:gd name="T104" fmla="*/ 0 w 4708"/>
              <a:gd name="T105" fmla="*/ 0 h 3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08" h="3245">
                <a:moveTo>
                  <a:pt x="0" y="0"/>
                </a:moveTo>
                <a:lnTo>
                  <a:pt x="4705" y="0"/>
                </a:lnTo>
                <a:lnTo>
                  <a:pt x="4708" y="3245"/>
                </a:lnTo>
                <a:lnTo>
                  <a:pt x="4632" y="3233"/>
                </a:lnTo>
                <a:lnTo>
                  <a:pt x="4541" y="3222"/>
                </a:lnTo>
                <a:lnTo>
                  <a:pt x="4442" y="3210"/>
                </a:lnTo>
                <a:lnTo>
                  <a:pt x="4330" y="3199"/>
                </a:lnTo>
                <a:lnTo>
                  <a:pt x="4081" y="3177"/>
                </a:lnTo>
                <a:lnTo>
                  <a:pt x="3800" y="3154"/>
                </a:lnTo>
                <a:lnTo>
                  <a:pt x="3493" y="3133"/>
                </a:lnTo>
                <a:lnTo>
                  <a:pt x="3165" y="3116"/>
                </a:lnTo>
                <a:lnTo>
                  <a:pt x="2823" y="3099"/>
                </a:lnTo>
                <a:lnTo>
                  <a:pt x="2474" y="3085"/>
                </a:lnTo>
                <a:lnTo>
                  <a:pt x="2297" y="3080"/>
                </a:lnTo>
                <a:lnTo>
                  <a:pt x="2123" y="3076"/>
                </a:lnTo>
                <a:lnTo>
                  <a:pt x="1948" y="3072"/>
                </a:lnTo>
                <a:lnTo>
                  <a:pt x="1775" y="3070"/>
                </a:lnTo>
                <a:lnTo>
                  <a:pt x="1604" y="3070"/>
                </a:lnTo>
                <a:lnTo>
                  <a:pt x="1435" y="3070"/>
                </a:lnTo>
                <a:lnTo>
                  <a:pt x="1272" y="3072"/>
                </a:lnTo>
                <a:lnTo>
                  <a:pt x="1115" y="3074"/>
                </a:lnTo>
                <a:lnTo>
                  <a:pt x="961" y="3078"/>
                </a:lnTo>
                <a:lnTo>
                  <a:pt x="814" y="3085"/>
                </a:lnTo>
                <a:lnTo>
                  <a:pt x="673" y="3093"/>
                </a:lnTo>
                <a:lnTo>
                  <a:pt x="541" y="3103"/>
                </a:lnTo>
                <a:lnTo>
                  <a:pt x="416" y="3114"/>
                </a:lnTo>
                <a:lnTo>
                  <a:pt x="301" y="3126"/>
                </a:lnTo>
                <a:lnTo>
                  <a:pt x="197" y="3141"/>
                </a:lnTo>
                <a:lnTo>
                  <a:pt x="103" y="3158"/>
                </a:lnTo>
                <a:lnTo>
                  <a:pt x="121" y="3104"/>
                </a:lnTo>
                <a:lnTo>
                  <a:pt x="136" y="3043"/>
                </a:lnTo>
                <a:lnTo>
                  <a:pt x="149" y="2978"/>
                </a:lnTo>
                <a:lnTo>
                  <a:pt x="159" y="2907"/>
                </a:lnTo>
                <a:lnTo>
                  <a:pt x="169" y="2830"/>
                </a:lnTo>
                <a:lnTo>
                  <a:pt x="176" y="2749"/>
                </a:lnTo>
                <a:lnTo>
                  <a:pt x="184" y="2665"/>
                </a:lnTo>
                <a:lnTo>
                  <a:pt x="188" y="2575"/>
                </a:lnTo>
                <a:lnTo>
                  <a:pt x="190" y="2482"/>
                </a:lnTo>
                <a:lnTo>
                  <a:pt x="192" y="2386"/>
                </a:lnTo>
                <a:lnTo>
                  <a:pt x="192" y="2286"/>
                </a:lnTo>
                <a:lnTo>
                  <a:pt x="190" y="2185"/>
                </a:lnTo>
                <a:lnTo>
                  <a:pt x="188" y="2081"/>
                </a:lnTo>
                <a:lnTo>
                  <a:pt x="184" y="1974"/>
                </a:lnTo>
                <a:lnTo>
                  <a:pt x="180" y="1866"/>
                </a:lnTo>
                <a:lnTo>
                  <a:pt x="174" y="1755"/>
                </a:lnTo>
                <a:lnTo>
                  <a:pt x="159" y="1530"/>
                </a:lnTo>
                <a:lnTo>
                  <a:pt x="142" y="1301"/>
                </a:lnTo>
                <a:lnTo>
                  <a:pt x="121" y="1073"/>
                </a:lnTo>
                <a:lnTo>
                  <a:pt x="97" y="846"/>
                </a:lnTo>
                <a:lnTo>
                  <a:pt x="74" y="622"/>
                </a:lnTo>
                <a:lnTo>
                  <a:pt x="50" y="405"/>
                </a:lnTo>
                <a:lnTo>
                  <a:pt x="25" y="197"/>
                </a:lnTo>
                <a:lnTo>
                  <a:pt x="0" y="0"/>
                </a:lnTo>
                <a:close/>
              </a:path>
            </a:pathLst>
          </a:custGeom>
          <a:solidFill>
            <a:schemeClr val="bg1">
              <a:alpha val="90000"/>
            </a:schemeClr>
          </a:solidFill>
          <a:ln>
            <a:noFill/>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2" name="Rectangle 11"/>
          <p:cNvSpPr/>
          <p:nvPr/>
        </p:nvSpPr>
        <p:spPr>
          <a:xfrm>
            <a:off x="1219201" y="1320800"/>
            <a:ext cx="6935244" cy="4366645"/>
          </a:xfrm>
          <a:prstGeom prst="rect">
            <a:avLst/>
          </a:prstGeom>
        </p:spPr>
        <p:txBody>
          <a:bodyPr wrap="square">
            <a:spAutoFit/>
          </a:bodyPr>
          <a:lstStyle/>
          <a:p>
            <a:pPr marL="1541463">
              <a:lnSpc>
                <a:spcPct val="112000"/>
              </a:lnSpc>
              <a:spcBef>
                <a:spcPts val="300"/>
              </a:spcBef>
            </a:pPr>
            <a:r>
              <a:rPr lang="en-US" sz="1200" dirty="0"/>
              <a:t>Welcome to Tata Consultancy Services.</a:t>
            </a:r>
          </a:p>
          <a:p>
            <a:pPr marL="1541463">
              <a:lnSpc>
                <a:spcPct val="112000"/>
              </a:lnSpc>
              <a:spcBef>
                <a:spcPts val="300"/>
              </a:spcBef>
            </a:pPr>
            <a:r>
              <a:rPr lang="en-US" sz="1200" dirty="0"/>
              <a:t>You are joining more than </a:t>
            </a:r>
            <a:r>
              <a:rPr lang="en-US" sz="1200" dirty="0" smtClean="0"/>
              <a:t>300,000 </a:t>
            </a:r>
            <a:r>
              <a:rPr lang="en-US" sz="1200" dirty="0"/>
              <a:t>of the best information technology consultants and professionals in the world.</a:t>
            </a:r>
          </a:p>
          <a:p>
            <a:pPr>
              <a:lnSpc>
                <a:spcPct val="112000"/>
              </a:lnSpc>
              <a:spcBef>
                <a:spcPts val="300"/>
              </a:spcBef>
              <a:tabLst>
                <a:tab pos="1541463" algn="l"/>
              </a:tabLst>
            </a:pPr>
            <a:r>
              <a:rPr lang="en-US" sz="1200" dirty="0" smtClean="0"/>
              <a:t>	TCS </a:t>
            </a:r>
            <a:r>
              <a:rPr lang="en-US" sz="1200" dirty="0"/>
              <a:t>North America employs more than 24,000 consultants across 45 states </a:t>
            </a:r>
            <a:r>
              <a:rPr lang="en-US" sz="1200" dirty="0" smtClean="0"/>
              <a:t>	in </a:t>
            </a:r>
            <a:r>
              <a:rPr lang="en-US" sz="1200" dirty="0"/>
              <a:t>the U.S. and 6 provinces in Canada, and we continue to grow</a:t>
            </a:r>
            <a:r>
              <a:rPr lang="en-US" sz="1200" dirty="0" smtClean="0"/>
              <a:t>.</a:t>
            </a:r>
            <a:br>
              <a:rPr lang="en-US" sz="1200" dirty="0" smtClean="0"/>
            </a:br>
            <a:r>
              <a:rPr lang="en-US" sz="1200" dirty="0" smtClean="0"/>
              <a:t>	We </a:t>
            </a:r>
            <a:r>
              <a:rPr lang="en-US" sz="1200" dirty="0"/>
              <a:t>are </a:t>
            </a:r>
            <a:r>
              <a:rPr lang="en-US" sz="1200" dirty="0" smtClean="0"/>
              <a:t>proud </a:t>
            </a:r>
            <a:r>
              <a:rPr lang="en-US" sz="1200" dirty="0"/>
              <a:t>to have been recognized by Achievers as one of </a:t>
            </a:r>
            <a:r>
              <a:rPr lang="en-US" sz="1200" dirty="0" smtClean="0"/>
              <a:t>the</a:t>
            </a:r>
            <a:br>
              <a:rPr lang="en-US" sz="1200" dirty="0" smtClean="0"/>
            </a:br>
            <a:r>
              <a:rPr lang="en-US" sz="1200" b="1" dirty="0" smtClean="0"/>
              <a:t>“50 </a:t>
            </a:r>
            <a:r>
              <a:rPr lang="en-US" sz="1200" b="1" dirty="0"/>
              <a:t>Most Engaged </a:t>
            </a:r>
            <a:r>
              <a:rPr lang="en-US" sz="1200" b="1" dirty="0" smtClean="0"/>
              <a:t>Workplaces”</a:t>
            </a:r>
            <a:r>
              <a:rPr lang="en-US" sz="1200" dirty="0" smtClean="0"/>
              <a:t> </a:t>
            </a:r>
            <a:r>
              <a:rPr lang="en-US" sz="1200" dirty="0"/>
              <a:t>in both the U.S. and Canada. We are leading a number of exciting national community engagement initiatives, including our </a:t>
            </a:r>
            <a:r>
              <a:rPr lang="en-US" sz="1200" dirty="0" smtClean="0"/>
              <a:t>support</a:t>
            </a:r>
            <a:br>
              <a:rPr lang="en-US" sz="1200" dirty="0" smtClean="0"/>
            </a:br>
            <a:r>
              <a:rPr lang="en-US" sz="1200" b="1" dirty="0" smtClean="0"/>
              <a:t>STEM </a:t>
            </a:r>
            <a:r>
              <a:rPr lang="en-US" sz="1200" b="1" dirty="0"/>
              <a:t>(science, technology, engineering and math) </a:t>
            </a:r>
            <a:r>
              <a:rPr lang="en-US" sz="1200" dirty="0"/>
              <a:t>education programs such as US2020 and Million Women Mentors, partners such as NPower and STEMconnector® and we also continue to expand our own TCS goIT student technology program. </a:t>
            </a:r>
          </a:p>
          <a:p>
            <a:pPr>
              <a:lnSpc>
                <a:spcPct val="112000"/>
              </a:lnSpc>
              <a:spcBef>
                <a:spcPts val="300"/>
              </a:spcBef>
            </a:pPr>
            <a:r>
              <a:rPr lang="en-US" sz="1200" dirty="0"/>
              <a:t>We hope you will embrace the values that set our firm apart—</a:t>
            </a:r>
            <a:r>
              <a:rPr lang="en-US" sz="1200" b="1" dirty="0"/>
              <a:t>leadership, integrity, respect for the individual, excellence and learning &amp; sharing</a:t>
            </a:r>
            <a:r>
              <a:rPr lang="en-US" sz="1200" dirty="0"/>
              <a:t>. We have broad diversification with revenues spread across markets, presence across industries, and offerings across services. Our global, multicultural focus, and our agile, dynamic and flexible approach to our work helps us stay relevant to our customers, employees, and the community. </a:t>
            </a:r>
          </a:p>
          <a:p>
            <a:pPr>
              <a:lnSpc>
                <a:spcPct val="112000"/>
              </a:lnSpc>
              <a:spcBef>
                <a:spcPts val="300"/>
              </a:spcBef>
            </a:pPr>
            <a:r>
              <a:rPr lang="en-US" sz="1200" dirty="0"/>
              <a:t>We have a </a:t>
            </a:r>
            <a:r>
              <a:rPr lang="en-US" sz="1200" b="1" dirty="0"/>
              <a:t>singular focus on creating value for our customers</a:t>
            </a:r>
            <a:r>
              <a:rPr lang="en-US" sz="1200" dirty="0" smtClean="0"/>
              <a:t>, by </a:t>
            </a:r>
            <a:r>
              <a:rPr lang="en-US" sz="1200" dirty="0"/>
              <a:t>delivering best in class services, solutions and consulting</a:t>
            </a:r>
            <a:r>
              <a:rPr lang="en-US" sz="1200" dirty="0" smtClean="0"/>
              <a:t>. Our </a:t>
            </a:r>
            <a:r>
              <a:rPr lang="en-US" sz="1200" dirty="0"/>
              <a:t>work environment is demanding, results </a:t>
            </a:r>
            <a:r>
              <a:rPr lang="en-US" sz="1200" dirty="0" smtClean="0"/>
              <a:t>oriented,</a:t>
            </a:r>
            <a:br>
              <a:rPr lang="en-US" sz="1200" dirty="0" smtClean="0"/>
            </a:br>
            <a:r>
              <a:rPr lang="en-US" sz="1200" dirty="0" smtClean="0"/>
              <a:t>high </a:t>
            </a:r>
            <a:r>
              <a:rPr lang="en-US" sz="1200" dirty="0"/>
              <a:t>performing</a:t>
            </a:r>
            <a:r>
              <a:rPr lang="en-US" sz="1200" dirty="0" smtClean="0"/>
              <a:t>, and </a:t>
            </a:r>
            <a:r>
              <a:rPr lang="en-US" sz="1200" dirty="0"/>
              <a:t>we hope you will embrace the opportunities </a:t>
            </a:r>
            <a:r>
              <a:rPr lang="en-US" sz="1200" dirty="0" smtClean="0"/>
              <a:t>to</a:t>
            </a:r>
            <a:br>
              <a:rPr lang="en-US" sz="1200" dirty="0" smtClean="0"/>
            </a:br>
            <a:r>
              <a:rPr lang="en-US" sz="1200" dirty="0" smtClean="0"/>
              <a:t>realize your </a:t>
            </a:r>
            <a:r>
              <a:rPr lang="en-US" sz="1200" dirty="0"/>
              <a:t>full potential and grow as a professional with TCS</a:t>
            </a:r>
            <a:r>
              <a:rPr lang="en-US" sz="1200" dirty="0" smtClean="0"/>
              <a:t>.</a:t>
            </a:r>
            <a:endParaRPr lang="en-US" sz="1200" dirty="0"/>
          </a:p>
        </p:txBody>
      </p:sp>
      <p:sp>
        <p:nvSpPr>
          <p:cNvPr id="13" name="Rectangle 12"/>
          <p:cNvSpPr/>
          <p:nvPr/>
        </p:nvSpPr>
        <p:spPr>
          <a:xfrm>
            <a:off x="4844142" y="5673586"/>
            <a:ext cx="3299621" cy="400110"/>
          </a:xfrm>
          <a:prstGeom prst="rect">
            <a:avLst/>
          </a:prstGeom>
        </p:spPr>
        <p:txBody>
          <a:bodyPr wrap="none" lIns="0" tIns="0" rIns="0" bIns="0">
            <a:spAutoFit/>
          </a:bodyPr>
          <a:lstStyle/>
          <a:p>
            <a:pPr algn="r">
              <a:buNone/>
            </a:pPr>
            <a:r>
              <a:rPr lang="en-US" sz="1300" b="1" dirty="0">
                <a:solidFill>
                  <a:srgbClr val="0063BE"/>
                </a:solidFill>
                <a:latin typeface="+mj-lt"/>
              </a:rPr>
              <a:t>Surya Kant </a:t>
            </a:r>
            <a:endParaRPr lang="en-US" sz="1300" dirty="0">
              <a:solidFill>
                <a:srgbClr val="0063BE"/>
              </a:solidFill>
              <a:latin typeface="+mj-lt"/>
            </a:endParaRPr>
          </a:p>
          <a:p>
            <a:pPr algn="r">
              <a:buNone/>
            </a:pPr>
            <a:r>
              <a:rPr lang="en-US" sz="1300" dirty="0">
                <a:solidFill>
                  <a:srgbClr val="0063BE"/>
                </a:solidFill>
                <a:latin typeface="+mj-lt"/>
              </a:rPr>
              <a:t>President, TCS North America, UK &amp; Europe</a:t>
            </a:r>
          </a:p>
        </p:txBody>
      </p:sp>
      <p:pic>
        <p:nvPicPr>
          <p:cNvPr id="15" name="Content Placeholder 3"/>
          <p:cNvPicPr preferRelativeResize="0">
            <a:picLocks/>
          </p:cNvPicPr>
          <p:nvPr/>
        </p:nvPicPr>
        <p:blipFill rotWithShape="1">
          <a:blip r:embed="rId2"/>
          <a:srcRect l="5150" t="1315" r="1576" b="25446"/>
          <a:stretch/>
        </p:blipFill>
        <p:spPr>
          <a:xfrm>
            <a:off x="1333501" y="1250201"/>
            <a:ext cx="1353820" cy="1354377"/>
          </a:xfrm>
          <a:prstGeom prst="roundRect">
            <a:avLst>
              <a:gd name="adj" fmla="val 4167"/>
            </a:avLst>
          </a:prstGeom>
          <a:solidFill>
            <a:srgbClr val="FFFFFF"/>
          </a:solidFill>
          <a:ln w="76200" cap="sq">
            <a:noFill/>
            <a:miter lim="800000"/>
          </a:ln>
          <a:effectLst>
            <a:softEdge rad="31750"/>
          </a:effectLst>
        </p:spPr>
      </p:pic>
      <p:pic>
        <p:nvPicPr>
          <p:cNvPr id="17" name="Picture 16"/>
          <p:cNvPicPr>
            <a:picLocks noChangeAspect="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saturation sat="33000"/>
                    </a14:imgEffect>
                    <a14:imgEffect>
                      <a14:brightnessContrast contrast="40000"/>
                    </a14:imgEffect>
                  </a14:imgLayer>
                </a14:imgProps>
              </a:ext>
            </a:extLst>
          </a:blip>
          <a:srcRect l="1" r="1853" b="2429"/>
          <a:stretch/>
        </p:blipFill>
        <p:spPr>
          <a:xfrm>
            <a:off x="6848812" y="5200424"/>
            <a:ext cx="1415827" cy="483393"/>
          </a:xfrm>
          <a:prstGeom prst="rect">
            <a:avLst/>
          </a:prstGeom>
        </p:spPr>
      </p:pic>
    </p:spTree>
    <p:extLst>
      <p:ext uri="{BB962C8B-B14F-4D97-AF65-F5344CB8AC3E}">
        <p14:creationId xmlns:p14="http://schemas.microsoft.com/office/powerpoint/2010/main" val="3560533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Emergency Contact Information</a:t>
            </a:r>
          </a:p>
        </p:txBody>
      </p:sp>
      <p:grpSp>
        <p:nvGrpSpPr>
          <p:cNvPr id="4" name="Group 3"/>
          <p:cNvGrpSpPr/>
          <p:nvPr/>
        </p:nvGrpSpPr>
        <p:grpSpPr>
          <a:xfrm>
            <a:off x="373954" y="1584584"/>
            <a:ext cx="8396092" cy="2073016"/>
            <a:chOff x="443108" y="1245296"/>
            <a:chExt cx="8396092" cy="5059363"/>
          </a:xfrm>
        </p:grpSpPr>
        <p:sp>
          <p:nvSpPr>
            <p:cNvPr id="5" name="Rectangle 4"/>
            <p:cNvSpPr/>
            <p:nvPr/>
          </p:nvSpPr>
          <p:spPr>
            <a:xfrm>
              <a:off x="583764" y="1245296"/>
              <a:ext cx="8114779" cy="505936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14300">
                <a:spcBef>
                  <a:spcPts val="1000"/>
                </a:spcBef>
                <a:buClr>
                  <a:srgbClr val="4E84C4"/>
                </a:buClr>
              </a:pPr>
              <a:r>
                <a:rPr lang="en-US" sz="1500" dirty="0">
                  <a:solidFill>
                    <a:schemeClr val="tx1"/>
                  </a:solidFill>
                  <a:latin typeface="+mj-lt"/>
                </a:rPr>
                <a:t>In the event of an emergency it may be necessary for TCS to get in touch with someone close to you. </a:t>
              </a:r>
            </a:p>
            <a:p>
              <a:pPr marL="114300">
                <a:spcBef>
                  <a:spcPts val="1000"/>
                </a:spcBef>
                <a:buClr>
                  <a:srgbClr val="4E84C4"/>
                </a:buClr>
              </a:pPr>
              <a:r>
                <a:rPr lang="en-US" sz="1500" dirty="0" smtClean="0">
                  <a:solidFill>
                    <a:schemeClr val="tx1"/>
                  </a:solidFill>
                  <a:latin typeface="+mj-lt"/>
                </a:rPr>
                <a:t>Please </a:t>
              </a:r>
              <a:r>
                <a:rPr lang="en-US" sz="1500" dirty="0">
                  <a:solidFill>
                    <a:schemeClr val="tx1"/>
                  </a:solidFill>
                  <a:latin typeface="+mj-lt"/>
                </a:rPr>
                <a:t>add your emergency contact </a:t>
              </a:r>
              <a:r>
                <a:rPr lang="en-US" sz="1500" dirty="0" smtClean="0">
                  <a:solidFill>
                    <a:schemeClr val="tx1"/>
                  </a:solidFill>
                  <a:latin typeface="+mj-lt"/>
                </a:rPr>
                <a:t>details</a:t>
              </a:r>
              <a:endParaRPr lang="en-US" sz="1500" dirty="0">
                <a:solidFill>
                  <a:schemeClr val="tx1"/>
                </a:solidFill>
                <a:latin typeface="+mj-lt"/>
              </a:endParaRPr>
            </a:p>
            <a:p>
              <a:pPr marL="114300">
                <a:spcBef>
                  <a:spcPts val="1000"/>
                </a:spcBef>
                <a:buClr>
                  <a:srgbClr val="4E84C4"/>
                </a:buClr>
              </a:pPr>
              <a:r>
                <a:rPr lang="en-US" sz="1500" b="1" dirty="0" smtClean="0">
                  <a:solidFill>
                    <a:schemeClr val="tx1"/>
                  </a:solidFill>
                  <a:latin typeface="+mj-lt"/>
                </a:rPr>
                <a:t>Ultimatix </a:t>
              </a:r>
              <a:r>
                <a:rPr lang="en-US" sz="1500" b="1" dirty="0">
                  <a:solidFill>
                    <a:schemeClr val="tx1"/>
                  </a:solidFill>
                  <a:latin typeface="+mj-lt"/>
                </a:rPr>
                <a:t>Homepage &gt;&gt; </a:t>
              </a:r>
              <a:r>
                <a:rPr lang="en-US" sz="1500" b="1" dirty="0" smtClean="0">
                  <a:solidFill>
                    <a:schemeClr val="tx1"/>
                  </a:solidFill>
                  <a:latin typeface="+mj-lt"/>
                </a:rPr>
                <a:t>GESS&gt;&gt;My Profile&gt;&gt;About &gt;&gt;Basic Details </a:t>
              </a:r>
            </a:p>
            <a:p>
              <a:pPr marL="114300">
                <a:spcBef>
                  <a:spcPts val="1000"/>
                </a:spcBef>
                <a:buClr>
                  <a:srgbClr val="4E84C4"/>
                </a:buClr>
              </a:pPr>
              <a:r>
                <a:rPr lang="en-US" sz="1500" dirty="0" smtClean="0">
                  <a:solidFill>
                    <a:schemeClr val="tx1"/>
                  </a:solidFill>
                  <a:latin typeface="+mj-lt"/>
                </a:rPr>
                <a:t>In tab Emergency Contact details, you can Add/Edit Emergency Contact Details</a:t>
              </a:r>
              <a:endParaRPr lang="en-US" sz="1500" dirty="0">
                <a:solidFill>
                  <a:schemeClr val="tx1"/>
                </a:solidFill>
                <a:latin typeface="+mj-lt"/>
              </a:endParaRPr>
            </a:p>
            <a:p>
              <a:pPr marL="114300">
                <a:spcBef>
                  <a:spcPts val="1000"/>
                </a:spcBef>
                <a:buClr>
                  <a:srgbClr val="4E84C4"/>
                </a:buClr>
              </a:pPr>
              <a:endParaRPr lang="en-US" sz="1500" dirty="0">
                <a:solidFill>
                  <a:schemeClr val="tx1"/>
                </a:solidFill>
                <a:latin typeface="+mj-lt"/>
              </a:endParaRPr>
            </a:p>
          </p:txBody>
        </p:sp>
        <p:sp>
          <p:nvSpPr>
            <p:cNvPr id="6" name="Rectangle 5"/>
            <p:cNvSpPr/>
            <p:nvPr/>
          </p:nvSpPr>
          <p:spPr>
            <a:xfrm>
              <a:off x="443108"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0" scaled="1"/>
              <a:tileRect/>
            </a:gra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696195"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10800000" scaled="1"/>
              <a:tileRect/>
            </a:gra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67684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Helpdesk</a:t>
            </a:r>
          </a:p>
        </p:txBody>
      </p:sp>
      <p:grpSp>
        <p:nvGrpSpPr>
          <p:cNvPr id="4" name="Group 3"/>
          <p:cNvGrpSpPr/>
          <p:nvPr/>
        </p:nvGrpSpPr>
        <p:grpSpPr>
          <a:xfrm>
            <a:off x="373954" y="1584584"/>
            <a:ext cx="8396092" cy="4380788"/>
            <a:chOff x="443108" y="1245296"/>
            <a:chExt cx="8396092" cy="5059363"/>
          </a:xfrm>
        </p:grpSpPr>
        <p:sp>
          <p:nvSpPr>
            <p:cNvPr id="5" name="Rectangle 4"/>
            <p:cNvSpPr/>
            <p:nvPr/>
          </p:nvSpPr>
          <p:spPr>
            <a:xfrm>
              <a:off x="583764" y="1245296"/>
              <a:ext cx="8114779" cy="505936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342900" indent="-228600">
                <a:spcBef>
                  <a:spcPts val="1000"/>
                </a:spcBef>
                <a:buClr>
                  <a:srgbClr val="4E84C4"/>
                </a:buClr>
                <a:buFont typeface="Wingdings" panose="05000000000000000000" pitchFamily="2" charset="2"/>
                <a:buChar char="§"/>
              </a:pPr>
              <a:r>
                <a:rPr lang="en-US" sz="1500" dirty="0">
                  <a:solidFill>
                    <a:schemeClr val="tx1"/>
                  </a:solidFill>
                  <a:latin typeface="+mj-lt"/>
                </a:rPr>
                <a:t>You will need to raise a ticket for a number of your requirements</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For conference number facility (depending on role)</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Syncing up email on your iPhone</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And others</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From </a:t>
              </a:r>
              <a:r>
                <a:rPr lang="en-US" sz="1500" dirty="0">
                  <a:solidFill>
                    <a:schemeClr val="tx1"/>
                  </a:solidFill>
                  <a:latin typeface="+mj-lt"/>
                </a:rPr>
                <a:t>the Ultimatix Home Page click </a:t>
              </a:r>
              <a:r>
                <a:rPr lang="en-US" sz="1500" dirty="0" smtClean="0">
                  <a:solidFill>
                    <a:schemeClr val="tx1"/>
                  </a:solidFill>
                  <a:latin typeface="+mj-lt"/>
                </a:rPr>
                <a:t>on</a:t>
              </a:r>
              <a:endParaRPr lang="en-US" sz="1500" dirty="0">
                <a:solidFill>
                  <a:schemeClr val="tx1"/>
                </a:solidFill>
                <a:latin typeface="+mj-lt"/>
              </a:endParaRPr>
            </a:p>
            <a:p>
              <a:pPr marL="342900">
                <a:spcBef>
                  <a:spcPts val="300"/>
                </a:spcBef>
                <a:buClr>
                  <a:srgbClr val="4E84C4"/>
                </a:buClr>
              </a:pPr>
              <a:r>
                <a:rPr lang="en-US" sz="1500" b="1" dirty="0" smtClean="0">
                  <a:solidFill>
                    <a:schemeClr val="tx1"/>
                  </a:solidFill>
                  <a:latin typeface="+mj-lt"/>
                </a:rPr>
                <a:t>Employee </a:t>
              </a:r>
              <a:r>
                <a:rPr lang="en-US" sz="1500" b="1" dirty="0">
                  <a:solidFill>
                    <a:schemeClr val="tx1"/>
                  </a:solidFill>
                  <a:latin typeface="+mj-lt"/>
                </a:rPr>
                <a:t>Services&gt;&gt;TCS Global Helpdesk&gt;&gt;IT services and others&gt;&gt; Launch</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Once </a:t>
              </a:r>
              <a:r>
                <a:rPr lang="en-US" sz="1500" dirty="0">
                  <a:solidFill>
                    <a:schemeClr val="tx1"/>
                  </a:solidFill>
                  <a:latin typeface="+mj-lt"/>
                </a:rPr>
                <a:t>you complete the ticket and receive a ticket number you can contact the </a:t>
              </a:r>
              <a:r>
                <a:rPr lang="en-US" sz="1500" dirty="0" smtClean="0">
                  <a:solidFill>
                    <a:schemeClr val="tx1"/>
                  </a:solidFill>
                  <a:latin typeface="+mj-lt"/>
                </a:rPr>
                <a:t>Global Helpdesk </a:t>
              </a:r>
              <a:r>
                <a:rPr lang="en-US" sz="1500" dirty="0">
                  <a:solidFill>
                    <a:schemeClr val="tx1"/>
                  </a:solidFill>
                  <a:latin typeface="+mj-lt"/>
                </a:rPr>
                <a:t>at 1-877-827-4639 or 732 590 2727</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If </a:t>
              </a:r>
              <a:r>
                <a:rPr lang="en-US" sz="1500" dirty="0">
                  <a:solidFill>
                    <a:schemeClr val="tx1"/>
                  </a:solidFill>
                  <a:latin typeface="+mj-lt"/>
                </a:rPr>
                <a:t>you </a:t>
              </a:r>
              <a:r>
                <a:rPr lang="en-US" sz="1500" dirty="0" smtClean="0">
                  <a:solidFill>
                    <a:schemeClr val="tx1"/>
                  </a:solidFill>
                  <a:latin typeface="+mj-lt"/>
                </a:rPr>
                <a:t>have locked yourself out of </a:t>
              </a:r>
              <a:r>
                <a:rPr lang="en-US" sz="1500" dirty="0" err="1" smtClean="0">
                  <a:solidFill>
                    <a:schemeClr val="tx1"/>
                  </a:solidFill>
                  <a:latin typeface="+mj-lt"/>
                </a:rPr>
                <a:t>Ultimatix</a:t>
              </a:r>
              <a:r>
                <a:rPr lang="en-US" sz="1500" dirty="0" smtClean="0">
                  <a:solidFill>
                    <a:schemeClr val="tx1"/>
                  </a:solidFill>
                  <a:latin typeface="+mj-lt"/>
                </a:rPr>
                <a:t> before you </a:t>
              </a:r>
              <a:r>
                <a:rPr lang="en-US" sz="1500" dirty="0">
                  <a:solidFill>
                    <a:schemeClr val="tx1"/>
                  </a:solidFill>
                  <a:latin typeface="+mj-lt"/>
                </a:rPr>
                <a:t>set up your </a:t>
              </a:r>
              <a:r>
                <a:rPr lang="en-US" sz="1500" dirty="0" smtClean="0">
                  <a:solidFill>
                    <a:schemeClr val="tx1"/>
                  </a:solidFill>
                  <a:latin typeface="+mj-lt"/>
                </a:rPr>
                <a:t>“secret questions” and you have not created a </a:t>
              </a:r>
              <a:r>
                <a:rPr lang="en-US" sz="1500" dirty="0">
                  <a:solidFill>
                    <a:schemeClr val="tx1"/>
                  </a:solidFill>
                  <a:latin typeface="+mj-lt"/>
                </a:rPr>
                <a:t>TCS email </a:t>
              </a:r>
              <a:r>
                <a:rPr lang="en-US" sz="1500" dirty="0" smtClean="0">
                  <a:solidFill>
                    <a:schemeClr val="tx1"/>
                  </a:solidFill>
                  <a:latin typeface="+mj-lt"/>
                </a:rPr>
                <a:t>ID then you </a:t>
              </a:r>
              <a:r>
                <a:rPr lang="en-US" sz="1500" dirty="0">
                  <a:solidFill>
                    <a:schemeClr val="tx1"/>
                  </a:solidFill>
                  <a:latin typeface="+mj-lt"/>
                </a:rPr>
                <a:t>must </a:t>
              </a:r>
              <a:r>
                <a:rPr lang="en-US" sz="1500" dirty="0" smtClean="0">
                  <a:solidFill>
                    <a:schemeClr val="tx1"/>
                  </a:solidFill>
                  <a:latin typeface="+mj-lt"/>
                </a:rPr>
                <a:t>email Denise Deluca to </a:t>
              </a:r>
              <a:r>
                <a:rPr lang="en-US" sz="1500" dirty="0">
                  <a:solidFill>
                    <a:schemeClr val="tx1"/>
                  </a:solidFill>
                  <a:latin typeface="+mj-lt"/>
                </a:rPr>
                <a:t>reset your password.</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The </a:t>
              </a:r>
              <a:r>
                <a:rPr lang="en-US" sz="1500" dirty="0">
                  <a:solidFill>
                    <a:schemeClr val="tx1"/>
                  </a:solidFill>
                  <a:latin typeface="+mj-lt"/>
                </a:rPr>
                <a:t>email should contain </a:t>
              </a:r>
              <a:r>
                <a:rPr lang="en-US" sz="1500" dirty="0" smtClean="0">
                  <a:solidFill>
                    <a:schemeClr val="tx1"/>
                  </a:solidFill>
                  <a:latin typeface="+mj-lt"/>
                </a:rPr>
                <a:t>your</a:t>
              </a:r>
              <a:endParaRPr lang="en-US" sz="1500" dirty="0">
                <a:solidFill>
                  <a:schemeClr val="tx1"/>
                </a:solidFill>
                <a:latin typeface="+mj-lt"/>
              </a:endParaRP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Employee ID</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Date of Joining</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Date of Birth</a:t>
              </a:r>
            </a:p>
          </p:txBody>
        </p:sp>
        <p:sp>
          <p:nvSpPr>
            <p:cNvPr id="6" name="Rectangle 5"/>
            <p:cNvSpPr/>
            <p:nvPr/>
          </p:nvSpPr>
          <p:spPr>
            <a:xfrm>
              <a:off x="443108"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0" scaled="1"/>
              <a:tileRect/>
            </a:gra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696195"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10800000" scaled="1"/>
              <a:tileRect/>
            </a:gra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62335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Helpdesk</a:t>
            </a:r>
          </a:p>
        </p:txBody>
      </p:sp>
      <p:grpSp>
        <p:nvGrpSpPr>
          <p:cNvPr id="4" name="Group 3"/>
          <p:cNvGrpSpPr/>
          <p:nvPr/>
        </p:nvGrpSpPr>
        <p:grpSpPr>
          <a:xfrm>
            <a:off x="373954" y="1584584"/>
            <a:ext cx="8396092" cy="4380788"/>
            <a:chOff x="443108" y="1245296"/>
            <a:chExt cx="8396092" cy="5059363"/>
          </a:xfrm>
        </p:grpSpPr>
        <p:sp>
          <p:nvSpPr>
            <p:cNvPr id="5" name="Rectangle 4"/>
            <p:cNvSpPr/>
            <p:nvPr/>
          </p:nvSpPr>
          <p:spPr>
            <a:xfrm>
              <a:off x="583764" y="1245296"/>
              <a:ext cx="8114779" cy="505936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342900" indent="-228600">
                <a:spcBef>
                  <a:spcPts val="1000"/>
                </a:spcBef>
                <a:buClr>
                  <a:srgbClr val="4E84C4"/>
                </a:buClr>
                <a:buFont typeface="Wingdings" panose="05000000000000000000" pitchFamily="2" charset="2"/>
                <a:buChar char="§"/>
              </a:pPr>
              <a:r>
                <a:rPr lang="en-US" sz="1500" dirty="0">
                  <a:solidFill>
                    <a:schemeClr val="tx1"/>
                  </a:solidFill>
                  <a:latin typeface="+mj-lt"/>
                </a:rPr>
                <a:t>You will need to raise a ticket for a number of your requirements</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For conference number facility (depending on role)</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Syncing up email on your iPhone</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And others</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From </a:t>
              </a:r>
              <a:r>
                <a:rPr lang="en-US" sz="1500" dirty="0">
                  <a:solidFill>
                    <a:schemeClr val="tx1"/>
                  </a:solidFill>
                  <a:latin typeface="+mj-lt"/>
                </a:rPr>
                <a:t>the Ultimatix Home Page click </a:t>
              </a:r>
              <a:r>
                <a:rPr lang="en-US" sz="1500" dirty="0" smtClean="0">
                  <a:solidFill>
                    <a:schemeClr val="tx1"/>
                  </a:solidFill>
                  <a:latin typeface="+mj-lt"/>
                </a:rPr>
                <a:t>on</a:t>
              </a:r>
              <a:endParaRPr lang="en-US" sz="1500" dirty="0">
                <a:solidFill>
                  <a:schemeClr val="tx1"/>
                </a:solidFill>
                <a:latin typeface="+mj-lt"/>
              </a:endParaRPr>
            </a:p>
            <a:p>
              <a:pPr marL="342900">
                <a:spcBef>
                  <a:spcPts val="300"/>
                </a:spcBef>
                <a:buClr>
                  <a:srgbClr val="4E84C4"/>
                </a:buClr>
              </a:pPr>
              <a:r>
                <a:rPr lang="en-US" sz="1500" b="1" dirty="0" smtClean="0">
                  <a:solidFill>
                    <a:schemeClr val="tx1"/>
                  </a:solidFill>
                  <a:latin typeface="+mj-lt"/>
                </a:rPr>
                <a:t>Employee </a:t>
              </a:r>
              <a:r>
                <a:rPr lang="en-US" sz="1500" b="1" dirty="0">
                  <a:solidFill>
                    <a:schemeClr val="tx1"/>
                  </a:solidFill>
                  <a:latin typeface="+mj-lt"/>
                </a:rPr>
                <a:t>Services&gt;&gt;TCS Global Helpdesk&gt;&gt;IT services and others&gt;&gt; Launch</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Once </a:t>
              </a:r>
              <a:r>
                <a:rPr lang="en-US" sz="1500" dirty="0">
                  <a:solidFill>
                    <a:schemeClr val="tx1"/>
                  </a:solidFill>
                  <a:latin typeface="+mj-lt"/>
                </a:rPr>
                <a:t>you complete the ticket and receive a ticket number you can contact the </a:t>
              </a:r>
              <a:r>
                <a:rPr lang="en-US" sz="1500" dirty="0" smtClean="0">
                  <a:solidFill>
                    <a:schemeClr val="tx1"/>
                  </a:solidFill>
                  <a:latin typeface="+mj-lt"/>
                </a:rPr>
                <a:t>Global Helpdesk </a:t>
              </a:r>
              <a:r>
                <a:rPr lang="en-US" sz="1500" dirty="0">
                  <a:solidFill>
                    <a:schemeClr val="tx1"/>
                  </a:solidFill>
                  <a:latin typeface="+mj-lt"/>
                </a:rPr>
                <a:t>at 1-877-827-4639 or 732 590 2727</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If </a:t>
              </a:r>
              <a:r>
                <a:rPr lang="en-US" sz="1500" dirty="0">
                  <a:solidFill>
                    <a:schemeClr val="tx1"/>
                  </a:solidFill>
                  <a:latin typeface="+mj-lt"/>
                </a:rPr>
                <a:t>you </a:t>
              </a:r>
              <a:r>
                <a:rPr lang="en-US" sz="1500" dirty="0" smtClean="0">
                  <a:solidFill>
                    <a:schemeClr val="tx1"/>
                  </a:solidFill>
                  <a:latin typeface="+mj-lt"/>
                </a:rPr>
                <a:t>have locked yourself out of </a:t>
              </a:r>
              <a:r>
                <a:rPr lang="en-US" sz="1500" dirty="0" err="1" smtClean="0">
                  <a:solidFill>
                    <a:schemeClr val="tx1"/>
                  </a:solidFill>
                  <a:latin typeface="+mj-lt"/>
                </a:rPr>
                <a:t>Ultimatix</a:t>
              </a:r>
              <a:r>
                <a:rPr lang="en-US" sz="1500" dirty="0" smtClean="0">
                  <a:solidFill>
                    <a:schemeClr val="tx1"/>
                  </a:solidFill>
                  <a:latin typeface="+mj-lt"/>
                </a:rPr>
                <a:t> before you </a:t>
              </a:r>
              <a:r>
                <a:rPr lang="en-US" sz="1500" dirty="0">
                  <a:solidFill>
                    <a:schemeClr val="tx1"/>
                  </a:solidFill>
                  <a:latin typeface="+mj-lt"/>
                </a:rPr>
                <a:t>set up your </a:t>
              </a:r>
              <a:r>
                <a:rPr lang="en-US" sz="1500" dirty="0" smtClean="0">
                  <a:solidFill>
                    <a:schemeClr val="tx1"/>
                  </a:solidFill>
                  <a:latin typeface="+mj-lt"/>
                </a:rPr>
                <a:t>“secret questions” and you have not created a </a:t>
              </a:r>
              <a:r>
                <a:rPr lang="en-US" sz="1500" dirty="0">
                  <a:solidFill>
                    <a:schemeClr val="tx1"/>
                  </a:solidFill>
                  <a:latin typeface="+mj-lt"/>
                </a:rPr>
                <a:t>TCS email </a:t>
              </a:r>
              <a:r>
                <a:rPr lang="en-US" sz="1500" dirty="0" smtClean="0">
                  <a:solidFill>
                    <a:schemeClr val="tx1"/>
                  </a:solidFill>
                  <a:latin typeface="+mj-lt"/>
                </a:rPr>
                <a:t>ID then you </a:t>
              </a:r>
              <a:r>
                <a:rPr lang="en-US" sz="1500" dirty="0">
                  <a:solidFill>
                    <a:schemeClr val="tx1"/>
                  </a:solidFill>
                  <a:latin typeface="+mj-lt"/>
                </a:rPr>
                <a:t>must </a:t>
              </a:r>
              <a:r>
                <a:rPr lang="en-US" sz="1500" dirty="0" smtClean="0">
                  <a:solidFill>
                    <a:schemeClr val="tx1"/>
                  </a:solidFill>
                  <a:latin typeface="+mj-lt"/>
                </a:rPr>
                <a:t>email Denise Deluca to </a:t>
              </a:r>
              <a:r>
                <a:rPr lang="en-US" sz="1500" dirty="0">
                  <a:solidFill>
                    <a:schemeClr val="tx1"/>
                  </a:solidFill>
                  <a:latin typeface="+mj-lt"/>
                </a:rPr>
                <a:t>reset your password.</a:t>
              </a:r>
            </a:p>
            <a:p>
              <a:pPr marL="342900" indent="-228600">
                <a:spcBef>
                  <a:spcPts val="1000"/>
                </a:spcBef>
                <a:buClr>
                  <a:srgbClr val="4E84C4"/>
                </a:buClr>
                <a:buFont typeface="Wingdings" panose="05000000000000000000" pitchFamily="2" charset="2"/>
                <a:buChar char="§"/>
              </a:pPr>
              <a:r>
                <a:rPr lang="en-US" sz="1500" dirty="0" smtClean="0">
                  <a:solidFill>
                    <a:schemeClr val="tx1"/>
                  </a:solidFill>
                  <a:latin typeface="+mj-lt"/>
                </a:rPr>
                <a:t>The </a:t>
              </a:r>
              <a:r>
                <a:rPr lang="en-US" sz="1500" dirty="0">
                  <a:solidFill>
                    <a:schemeClr val="tx1"/>
                  </a:solidFill>
                  <a:latin typeface="+mj-lt"/>
                </a:rPr>
                <a:t>email should contain </a:t>
              </a:r>
              <a:r>
                <a:rPr lang="en-US" sz="1500" dirty="0" smtClean="0">
                  <a:solidFill>
                    <a:schemeClr val="tx1"/>
                  </a:solidFill>
                  <a:latin typeface="+mj-lt"/>
                </a:rPr>
                <a:t>your</a:t>
              </a:r>
              <a:endParaRPr lang="en-US" sz="1500" dirty="0">
                <a:solidFill>
                  <a:schemeClr val="tx1"/>
                </a:solidFill>
                <a:latin typeface="+mj-lt"/>
              </a:endParaRP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Employee ID</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Date of Joining</a:t>
              </a:r>
            </a:p>
            <a:p>
              <a:pPr marL="571500" indent="-228600">
                <a:spcBef>
                  <a:spcPts val="300"/>
                </a:spcBef>
                <a:buClr>
                  <a:srgbClr val="4E84C4"/>
                </a:buClr>
                <a:buFont typeface="Arial" panose="020B0604020202020204" pitchFamily="34" charset="0"/>
                <a:buChar char="–"/>
              </a:pPr>
              <a:r>
                <a:rPr lang="en-US" sz="1500" dirty="0">
                  <a:solidFill>
                    <a:schemeClr val="tx1"/>
                  </a:solidFill>
                  <a:latin typeface="+mj-lt"/>
                </a:rPr>
                <a:t>Date of Birth</a:t>
              </a:r>
            </a:p>
          </p:txBody>
        </p:sp>
        <p:sp>
          <p:nvSpPr>
            <p:cNvPr id="6" name="Rectangle 5"/>
            <p:cNvSpPr/>
            <p:nvPr/>
          </p:nvSpPr>
          <p:spPr>
            <a:xfrm>
              <a:off x="443108"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0" scaled="1"/>
              <a:tileRect/>
            </a:gra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696195"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10800000" scaled="1"/>
              <a:tileRect/>
            </a:gra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0583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2016 </a:t>
            </a:r>
            <a:r>
              <a:rPr lang="en-US" dirty="0"/>
              <a:t>Holidays</a:t>
            </a:r>
          </a:p>
        </p:txBody>
      </p:sp>
      <p:graphicFrame>
        <p:nvGraphicFramePr>
          <p:cNvPr id="3" name="Table 2"/>
          <p:cNvGraphicFramePr>
            <a:graphicFrameLocks noGrp="1"/>
          </p:cNvGraphicFramePr>
          <p:nvPr>
            <p:extLst>
              <p:ext uri="{D42A27DB-BD31-4B8C-83A1-F6EECF244321}">
                <p14:modId xmlns:p14="http://schemas.microsoft.com/office/powerpoint/2010/main" val="808070156"/>
              </p:ext>
            </p:extLst>
          </p:nvPr>
        </p:nvGraphicFramePr>
        <p:xfrm>
          <a:off x="584487" y="1179464"/>
          <a:ext cx="7975026" cy="3785516"/>
        </p:xfrm>
        <a:graphic>
          <a:graphicData uri="http://schemas.openxmlformats.org/drawingml/2006/table">
            <a:tbl>
              <a:tblPr/>
              <a:tblGrid>
                <a:gridCol w="3901096"/>
                <a:gridCol w="2222144"/>
                <a:gridCol w="1851786"/>
              </a:tblGrid>
              <a:tr h="382636">
                <a:tc>
                  <a:txBody>
                    <a:bodyPr/>
                    <a:lstStyle/>
                    <a:p>
                      <a:pPr marL="0" marR="0" algn="ctr">
                        <a:lnSpc>
                          <a:spcPct val="115000"/>
                        </a:lnSpc>
                        <a:spcBef>
                          <a:spcPts val="0"/>
                        </a:spcBef>
                        <a:spcAft>
                          <a:spcPts val="0"/>
                        </a:spcAft>
                      </a:pPr>
                      <a:r>
                        <a:rPr lang="en-US" sz="1400" b="1" dirty="0">
                          <a:solidFill>
                            <a:sysClr val="windowText" lastClr="000000"/>
                          </a:solidFill>
                          <a:latin typeface="+mj-lt"/>
                          <a:ea typeface="Times New Roman"/>
                          <a:cs typeface="Times New Roman"/>
                        </a:rPr>
                        <a:t>US HOLIDAYS </a:t>
                      </a:r>
                      <a:r>
                        <a:rPr lang="en-US" sz="1400" b="1" dirty="0" smtClean="0">
                          <a:solidFill>
                            <a:sysClr val="windowText" lastClr="000000"/>
                          </a:solidFill>
                          <a:latin typeface="+mj-lt"/>
                          <a:ea typeface="Times New Roman"/>
                          <a:cs typeface="Times New Roman"/>
                        </a:rPr>
                        <a:t>2015</a:t>
                      </a:r>
                      <a:endParaRPr lang="en-US" sz="140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DCFF6"/>
                    </a:solidFill>
                  </a:tcPr>
                </a:tc>
                <a:tc>
                  <a:txBody>
                    <a:bodyPr/>
                    <a:lstStyle/>
                    <a:p>
                      <a:pPr marL="0" marR="0" algn="ctr">
                        <a:lnSpc>
                          <a:spcPct val="115000"/>
                        </a:lnSpc>
                        <a:spcBef>
                          <a:spcPts val="0"/>
                        </a:spcBef>
                        <a:spcAft>
                          <a:spcPts val="0"/>
                        </a:spcAft>
                      </a:pPr>
                      <a:r>
                        <a:rPr lang="en-US" sz="1400" b="1" dirty="0">
                          <a:solidFill>
                            <a:sysClr val="windowText" lastClr="000000"/>
                          </a:solidFill>
                          <a:latin typeface="+mj-lt"/>
                          <a:ea typeface="Times New Roman"/>
                          <a:cs typeface="Times New Roman"/>
                        </a:rPr>
                        <a:t>Date</a:t>
                      </a:r>
                      <a:endParaRPr lang="en-US" sz="140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DCFF6"/>
                    </a:solidFill>
                  </a:tcPr>
                </a:tc>
                <a:tc>
                  <a:txBody>
                    <a:bodyPr/>
                    <a:lstStyle/>
                    <a:p>
                      <a:pPr marL="0" marR="0" algn="ctr">
                        <a:lnSpc>
                          <a:spcPct val="115000"/>
                        </a:lnSpc>
                        <a:spcBef>
                          <a:spcPts val="0"/>
                        </a:spcBef>
                        <a:spcAft>
                          <a:spcPts val="0"/>
                        </a:spcAft>
                      </a:pPr>
                      <a:r>
                        <a:rPr lang="en-US" sz="1400" b="1" dirty="0">
                          <a:solidFill>
                            <a:sysClr val="windowText" lastClr="000000"/>
                          </a:solidFill>
                          <a:latin typeface="+mj-lt"/>
                          <a:ea typeface="Times New Roman"/>
                          <a:cs typeface="Times New Roman"/>
                        </a:rPr>
                        <a:t>Day</a:t>
                      </a:r>
                      <a:endParaRPr lang="en-US" sz="140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DCFF6"/>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New Year's 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1-Jan-16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Friday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Martin Luther King, Jr</a:t>
                      </a:r>
                      <a:r>
                        <a:rPr lang="en-US" sz="1400" b="0" dirty="0" smtClean="0">
                          <a:solidFill>
                            <a:sysClr val="windowText" lastClr="000000"/>
                          </a:solidFill>
                          <a:latin typeface="+mj-lt"/>
                          <a:ea typeface="Times New Roman"/>
                          <a:cs typeface="Times New Roman"/>
                        </a:rPr>
                        <a:t>.’s </a:t>
                      </a:r>
                      <a:r>
                        <a:rPr lang="en-US" sz="1400" b="0" dirty="0">
                          <a:solidFill>
                            <a:sysClr val="windowText" lastClr="000000"/>
                          </a:solidFill>
                          <a:latin typeface="+mj-lt"/>
                          <a:ea typeface="Times New Roman"/>
                          <a:cs typeface="Times New Roman"/>
                        </a:rPr>
                        <a:t>Birthday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18-Jan-16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Monday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Presidents' 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15-Feb-16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smtClean="0">
                          <a:solidFill>
                            <a:sysClr val="windowText" lastClr="000000"/>
                          </a:solidFill>
                          <a:latin typeface="+mj-lt"/>
                          <a:ea typeface="Times New Roman"/>
                          <a:cs typeface="Times New Roman"/>
                        </a:rPr>
                        <a:t>Monday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Memorial 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30-May-16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Monday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Independence 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4-Jul-16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smtClean="0">
                          <a:solidFill>
                            <a:sysClr val="windowText" lastClr="000000"/>
                          </a:solidFill>
                          <a:latin typeface="+mj-lt"/>
                          <a:ea typeface="Times New Roman"/>
                          <a:cs typeface="Times New Roman"/>
                        </a:rPr>
                        <a:t>Monday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Labor 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5-Sep-16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Monday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Thanksgiving 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24-Nov-16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Thursday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Day after Thanksgiving</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25-Nov-16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Friday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06602">
                <a:tc>
                  <a:txBody>
                    <a:bodyPr/>
                    <a:lstStyle/>
                    <a:p>
                      <a:pPr marL="0" marR="0" algn="l">
                        <a:lnSpc>
                          <a:spcPct val="115000"/>
                        </a:lnSpc>
                        <a:spcBef>
                          <a:spcPts val="0"/>
                        </a:spcBef>
                        <a:spcAft>
                          <a:spcPts val="0"/>
                        </a:spcAft>
                      </a:pPr>
                      <a:r>
                        <a:rPr lang="en-US" sz="1400" b="0" dirty="0">
                          <a:solidFill>
                            <a:sysClr val="windowText" lastClr="000000"/>
                          </a:solidFill>
                          <a:latin typeface="+mj-lt"/>
                          <a:ea typeface="Times New Roman"/>
                          <a:cs typeface="Times New Roman"/>
                        </a:rPr>
                        <a:t>Christmas </a:t>
                      </a:r>
                      <a:r>
                        <a:rPr lang="en-US" sz="1400" b="0" dirty="0" smtClean="0">
                          <a:solidFill>
                            <a:sysClr val="windowText" lastClr="000000"/>
                          </a:solidFill>
                          <a:latin typeface="+mj-lt"/>
                          <a:ea typeface="Times New Roman"/>
                          <a:cs typeface="Times New Roman"/>
                        </a:rPr>
                        <a:t>Eve</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23-Dec-16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Friday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r h="371644">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Christmas Day (DAY AFTER)</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26-Dec-16</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c>
                  <a:txBody>
                    <a:bodyPr/>
                    <a:lstStyle/>
                    <a:p>
                      <a:pPr marL="0" marR="0" algn="l">
                        <a:lnSpc>
                          <a:spcPct val="115000"/>
                        </a:lnSpc>
                        <a:spcBef>
                          <a:spcPts val="0"/>
                        </a:spcBef>
                        <a:spcAft>
                          <a:spcPts val="0"/>
                        </a:spcAft>
                      </a:pPr>
                      <a:r>
                        <a:rPr lang="en-US" sz="1400" b="0" dirty="0" smtClean="0">
                          <a:solidFill>
                            <a:sysClr val="windowText" lastClr="000000"/>
                          </a:solidFill>
                          <a:latin typeface="+mj-lt"/>
                          <a:ea typeface="Times New Roman"/>
                          <a:cs typeface="Times New Roman"/>
                        </a:rPr>
                        <a:t>Monday</a:t>
                      </a:r>
                      <a:endParaRPr lang="en-US" sz="1400" b="0" dirty="0">
                        <a:solidFill>
                          <a:sysClr val="windowText" lastClr="000000"/>
                        </a:solidFill>
                        <a:latin typeface="+mj-lt"/>
                        <a:ea typeface="Calibri"/>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solidFill>
                  </a:tcPr>
                </a:tc>
              </a:tr>
            </a:tbl>
          </a:graphicData>
        </a:graphic>
      </p:graphicFrame>
      <p:sp>
        <p:nvSpPr>
          <p:cNvPr id="4" name="Round Diagonal Corner Rectangle 3"/>
          <p:cNvSpPr/>
          <p:nvPr/>
        </p:nvSpPr>
        <p:spPr bwMode="gray">
          <a:xfrm>
            <a:off x="939800" y="5041900"/>
            <a:ext cx="7264400" cy="1312863"/>
          </a:xfrm>
          <a:prstGeom prst="round2DiagRect">
            <a:avLst>
              <a:gd name="adj1" fmla="val 25167"/>
              <a:gd name="adj2" fmla="val 0"/>
            </a:avLst>
          </a:prstGeom>
          <a:solidFill>
            <a:srgbClr val="DCC5E8">
              <a:alpha val="50000"/>
            </a:srgbClr>
          </a:solidFill>
          <a:ln w="9525">
            <a:solidFill>
              <a:srgbClr val="83389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171450" indent="-171450">
              <a:spcBef>
                <a:spcPts val="500"/>
              </a:spcBef>
              <a:buClr>
                <a:srgbClr val="4E84C4"/>
              </a:buClr>
              <a:buFont typeface="Wingdings" panose="05000000000000000000" pitchFamily="2" charset="2"/>
              <a:buChar char="§"/>
            </a:pPr>
            <a:r>
              <a:rPr lang="en-US" sz="1300" dirty="0">
                <a:solidFill>
                  <a:sysClr val="windowText" lastClr="000000"/>
                </a:solidFill>
              </a:rPr>
              <a:t>All associates onsite with clients are expected to follow the client’s holiday schedule. </a:t>
            </a:r>
          </a:p>
          <a:p>
            <a:pPr marL="171450" indent="-171450">
              <a:spcBef>
                <a:spcPts val="500"/>
              </a:spcBef>
              <a:buClr>
                <a:srgbClr val="4E84C4"/>
              </a:buClr>
              <a:buFont typeface="Wingdings" panose="05000000000000000000" pitchFamily="2" charset="2"/>
              <a:buChar char="§"/>
            </a:pPr>
            <a:r>
              <a:rPr lang="en-US" sz="1300" dirty="0">
                <a:solidFill>
                  <a:sysClr val="windowText" lastClr="000000"/>
                </a:solidFill>
              </a:rPr>
              <a:t>If the client has less than 10 holidays, associates may take an ‘earned’ holiday within the </a:t>
            </a:r>
            <a:r>
              <a:rPr lang="en-US" sz="1300" dirty="0" smtClean="0">
                <a:solidFill>
                  <a:sysClr val="windowText" lastClr="000000"/>
                </a:solidFill>
              </a:rPr>
              <a:t>same calendar </a:t>
            </a:r>
            <a:r>
              <a:rPr lang="en-US" sz="1300" dirty="0">
                <a:solidFill>
                  <a:sysClr val="windowText" lastClr="000000"/>
                </a:solidFill>
              </a:rPr>
              <a:t>year with the approval of the TCS manager.</a:t>
            </a:r>
          </a:p>
          <a:p>
            <a:pPr marL="171450" indent="-171450">
              <a:spcBef>
                <a:spcPts val="500"/>
              </a:spcBef>
              <a:buClr>
                <a:srgbClr val="4E84C4"/>
              </a:buClr>
              <a:buFont typeface="Wingdings" panose="05000000000000000000" pitchFamily="2" charset="2"/>
              <a:buChar char="§"/>
            </a:pPr>
            <a:r>
              <a:rPr lang="en-US" sz="1300" dirty="0">
                <a:solidFill>
                  <a:sysClr val="windowText" lastClr="000000"/>
                </a:solidFill>
              </a:rPr>
              <a:t>Associates who have any questions pertaining to their eligibility to </a:t>
            </a:r>
            <a:r>
              <a:rPr lang="en-US" sz="1300" dirty="0" smtClean="0">
                <a:solidFill>
                  <a:sysClr val="windowText" lastClr="000000"/>
                </a:solidFill>
              </a:rPr>
              <a:t>participate </a:t>
            </a:r>
            <a:r>
              <a:rPr lang="en-US" sz="1300" dirty="0">
                <a:solidFill>
                  <a:sysClr val="windowText" lastClr="000000"/>
                </a:solidFill>
              </a:rPr>
              <a:t>in this holiday schedule should contact their HR talent engagement partner.</a:t>
            </a:r>
            <a:endParaRPr lang="en-IN" sz="1300" dirty="0">
              <a:solidFill>
                <a:sysClr val="windowText" lastClr="000000"/>
              </a:solidFill>
            </a:endParaRPr>
          </a:p>
        </p:txBody>
      </p:sp>
    </p:spTree>
    <p:extLst>
      <p:ext uri="{BB962C8B-B14F-4D97-AF65-F5344CB8AC3E}">
        <p14:creationId xmlns:p14="http://schemas.microsoft.com/office/powerpoint/2010/main" val="2343023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2016 Payroll Calendar</a:t>
            </a:r>
            <a:endParaRPr lang="en-US" dirty="0"/>
          </a:p>
        </p:txBody>
      </p:sp>
      <p:pic>
        <p:nvPicPr>
          <p:cNvPr id="3" name="Picture 2"/>
          <p:cNvPicPr>
            <a:picLocks noChangeAspect="1"/>
          </p:cNvPicPr>
          <p:nvPr/>
        </p:nvPicPr>
        <p:blipFill>
          <a:blip r:embed="rId2"/>
          <a:stretch>
            <a:fillRect/>
          </a:stretch>
        </p:blipFill>
        <p:spPr>
          <a:xfrm>
            <a:off x="2667000" y="1219200"/>
            <a:ext cx="3753134" cy="5105400"/>
          </a:xfrm>
          <a:prstGeom prst="rect">
            <a:avLst/>
          </a:prstGeom>
        </p:spPr>
      </p:pic>
    </p:spTree>
    <p:extLst>
      <p:ext uri="{BB962C8B-B14F-4D97-AF65-F5344CB8AC3E}">
        <p14:creationId xmlns:p14="http://schemas.microsoft.com/office/powerpoint/2010/main" val="2664980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Glossary</a:t>
            </a:r>
          </a:p>
        </p:txBody>
      </p:sp>
      <p:grpSp>
        <p:nvGrpSpPr>
          <p:cNvPr id="4" name="Group 3"/>
          <p:cNvGrpSpPr/>
          <p:nvPr/>
        </p:nvGrpSpPr>
        <p:grpSpPr bwMode="gray">
          <a:xfrm>
            <a:off x="457200" y="2819400"/>
            <a:ext cx="8229600" cy="1779638"/>
            <a:chOff x="914400" y="1524000"/>
            <a:chExt cx="3124200" cy="1524000"/>
          </a:xfrm>
        </p:grpSpPr>
        <p:sp>
          <p:nvSpPr>
            <p:cNvPr id="5" name="Rectangle 4"/>
            <p:cNvSpPr/>
            <p:nvPr/>
          </p:nvSpPr>
          <p:spPr bwMode="gray">
            <a:xfrm>
              <a:off x="914400" y="1524000"/>
              <a:ext cx="3124200" cy="1524000"/>
            </a:xfrm>
            <a:prstGeom prst="rect">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 Diagonal Corner Rectangle 5"/>
            <p:cNvSpPr/>
            <p:nvPr/>
          </p:nvSpPr>
          <p:spPr bwMode="gray">
            <a:xfrm>
              <a:off x="914400" y="1567894"/>
              <a:ext cx="3124200" cy="1436213"/>
            </a:xfrm>
            <a:prstGeom prst="round2DiagRect">
              <a:avLst>
                <a:gd name="adj1" fmla="val 50000"/>
                <a:gd name="adj2" fmla="val 0"/>
              </a:avLst>
            </a:prstGeom>
            <a:solidFill>
              <a:srgbClr val="FEF5C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spcBef>
                  <a:spcPts val="1000"/>
                </a:spcBef>
              </a:pPr>
              <a:r>
                <a:rPr lang="en-US" b="1" dirty="0">
                  <a:solidFill>
                    <a:sysClr val="windowText" lastClr="000000"/>
                  </a:solidFill>
                </a:rPr>
                <a:t>There are a number of acronyms used in TCS. Access this link in Knowmax to get a complete glossary of terms.</a:t>
              </a:r>
            </a:p>
            <a:p>
              <a:pPr>
                <a:spcBef>
                  <a:spcPts val="1000"/>
                </a:spcBef>
              </a:pPr>
              <a:r>
                <a:rPr lang="en-US" b="1" dirty="0" smtClean="0">
                  <a:solidFill>
                    <a:sysClr val="windowText" lastClr="000000"/>
                  </a:solidFill>
                  <a:hlinkClick r:id="rId2"/>
                </a:rPr>
                <a:t>https</a:t>
              </a:r>
              <a:r>
                <a:rPr lang="en-US" b="1" dirty="0">
                  <a:solidFill>
                    <a:sysClr val="windowText" lastClr="000000"/>
                  </a:solidFill>
                  <a:hlinkClick r:id="rId2"/>
                </a:rPr>
                <a:t>://</a:t>
              </a:r>
              <a:r>
                <a:rPr lang="en-US" b="1" dirty="0" smtClean="0">
                  <a:solidFill>
                    <a:sysClr val="windowText" lastClr="000000"/>
                  </a:solidFill>
                  <a:hlinkClick r:id="rId2"/>
                </a:rPr>
                <a:t>iqmskm.ultimatix.net/km/index.php/GL_Abbreviation</a:t>
              </a:r>
              <a:endParaRPr lang="en-US" sz="1600" b="1" dirty="0">
                <a:solidFill>
                  <a:sysClr val="windowText" lastClr="000000"/>
                </a:solidFill>
              </a:endParaRPr>
            </a:p>
          </p:txBody>
        </p:sp>
      </p:grpSp>
    </p:spTree>
    <p:extLst>
      <p:ext uri="{BB962C8B-B14F-4D97-AF65-F5344CB8AC3E}">
        <p14:creationId xmlns:p14="http://schemas.microsoft.com/office/powerpoint/2010/main" val="525279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Reference Guide</a:t>
            </a:r>
          </a:p>
        </p:txBody>
      </p:sp>
      <p:grpSp>
        <p:nvGrpSpPr>
          <p:cNvPr id="4" name="Group 3"/>
          <p:cNvGrpSpPr/>
          <p:nvPr/>
        </p:nvGrpSpPr>
        <p:grpSpPr>
          <a:xfrm>
            <a:off x="373954" y="1584584"/>
            <a:ext cx="8396092" cy="4380788"/>
            <a:chOff x="443108" y="1245296"/>
            <a:chExt cx="8396092" cy="5059363"/>
          </a:xfrm>
        </p:grpSpPr>
        <p:sp>
          <p:nvSpPr>
            <p:cNvPr id="5" name="Rectangle 4"/>
            <p:cNvSpPr/>
            <p:nvPr/>
          </p:nvSpPr>
          <p:spPr>
            <a:xfrm>
              <a:off x="583764" y="1245296"/>
              <a:ext cx="8114779" cy="505936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14300">
                <a:spcBef>
                  <a:spcPts val="1500"/>
                </a:spcBef>
                <a:buClr>
                  <a:srgbClr val="4E84C4"/>
                </a:buClr>
              </a:pPr>
              <a:r>
                <a:rPr lang="en-US" sz="1600" dirty="0">
                  <a:solidFill>
                    <a:schemeClr val="tx1"/>
                  </a:solidFill>
                  <a:latin typeface="+mj-lt"/>
                </a:rPr>
                <a:t>The detailed steps of the all the processes discussed today are in the embedded presentation (Your Reference Guide).</a:t>
              </a:r>
            </a:p>
            <a:p>
              <a:pPr marL="114300">
                <a:spcBef>
                  <a:spcPts val="1500"/>
                </a:spcBef>
                <a:buClr>
                  <a:srgbClr val="4E84C4"/>
                </a:buClr>
              </a:pPr>
              <a:r>
                <a:rPr lang="en-US" sz="1600" dirty="0" smtClean="0">
                  <a:solidFill>
                    <a:schemeClr val="tx1"/>
                  </a:solidFill>
                  <a:latin typeface="+mj-lt"/>
                </a:rPr>
                <a:t>Please </a:t>
              </a:r>
              <a:r>
                <a:rPr lang="en-US" sz="1600" dirty="0">
                  <a:solidFill>
                    <a:schemeClr val="tx1"/>
                  </a:solidFill>
                  <a:latin typeface="+mj-lt"/>
                </a:rPr>
                <a:t>complete all </a:t>
              </a:r>
              <a:r>
                <a:rPr lang="en-US" sz="1600" dirty="0" smtClean="0">
                  <a:solidFill>
                    <a:schemeClr val="tx1"/>
                  </a:solidFill>
                  <a:latin typeface="+mj-lt"/>
                </a:rPr>
                <a:t>“first </a:t>
              </a:r>
              <a:r>
                <a:rPr lang="en-US" sz="1600" dirty="0">
                  <a:solidFill>
                    <a:schemeClr val="tx1"/>
                  </a:solidFill>
                  <a:latin typeface="+mj-lt"/>
                </a:rPr>
                <a:t>time set </a:t>
              </a:r>
              <a:r>
                <a:rPr lang="en-US" sz="1600" dirty="0" smtClean="0">
                  <a:solidFill>
                    <a:schemeClr val="tx1"/>
                  </a:solidFill>
                  <a:latin typeface="+mj-lt"/>
                </a:rPr>
                <a:t>up” </a:t>
              </a:r>
              <a:r>
                <a:rPr lang="en-US" sz="1600" dirty="0">
                  <a:solidFill>
                    <a:schemeClr val="tx1"/>
                  </a:solidFill>
                  <a:latin typeface="+mj-lt"/>
                </a:rPr>
                <a:t>processes in Week One</a:t>
              </a:r>
            </a:p>
            <a:p>
              <a:pPr marL="114300">
                <a:spcBef>
                  <a:spcPts val="1500"/>
                </a:spcBef>
                <a:buClr>
                  <a:srgbClr val="4E84C4"/>
                </a:buClr>
              </a:pPr>
              <a:r>
                <a:rPr lang="en-US" sz="1600" dirty="0" smtClean="0">
                  <a:solidFill>
                    <a:schemeClr val="tx1"/>
                  </a:solidFill>
                  <a:latin typeface="+mj-lt"/>
                </a:rPr>
                <a:t>For </a:t>
              </a:r>
              <a:r>
                <a:rPr lang="en-US" sz="1600" dirty="0">
                  <a:solidFill>
                    <a:schemeClr val="tx1"/>
                  </a:solidFill>
                  <a:latin typeface="+mj-lt"/>
                </a:rPr>
                <a:t>assistance, please reach Denise </a:t>
              </a:r>
              <a:r>
                <a:rPr lang="en-US" sz="1600" dirty="0" smtClean="0">
                  <a:solidFill>
                    <a:schemeClr val="tx1"/>
                  </a:solidFill>
                  <a:latin typeface="+mj-lt"/>
                </a:rPr>
                <a:t>at - </a:t>
              </a:r>
              <a:r>
                <a:rPr lang="en-US" sz="1600" b="1" dirty="0" smtClean="0">
                  <a:solidFill>
                    <a:schemeClr val="tx1"/>
                  </a:solidFill>
                  <a:latin typeface="+mj-lt"/>
                  <a:hlinkClick r:id="rId3"/>
                </a:rPr>
                <a:t>Denise.deluca@tcs.com</a:t>
              </a:r>
              <a:endParaRPr lang="en-US" sz="1600" b="1" dirty="0">
                <a:solidFill>
                  <a:schemeClr val="tx1"/>
                </a:solidFill>
                <a:latin typeface="+mj-lt"/>
              </a:endParaRPr>
            </a:p>
          </p:txBody>
        </p:sp>
        <p:sp>
          <p:nvSpPr>
            <p:cNvPr id="6" name="Rectangle 5"/>
            <p:cNvSpPr/>
            <p:nvPr/>
          </p:nvSpPr>
          <p:spPr>
            <a:xfrm>
              <a:off x="443108"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0" scaled="1"/>
              <a:tileRect/>
            </a:gra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696195"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10800000" scaled="1"/>
              <a:tileRect/>
            </a:gra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ounded Rectangle 2"/>
          <p:cNvSpPr/>
          <p:nvPr/>
        </p:nvSpPr>
        <p:spPr>
          <a:xfrm>
            <a:off x="3340100" y="3429000"/>
            <a:ext cx="2463800" cy="1850572"/>
          </a:xfrm>
          <a:prstGeom prst="roundRect">
            <a:avLst/>
          </a:prstGeom>
          <a:solidFill>
            <a:srgbClr val="D1ECF9"/>
          </a:solidFill>
          <a:ln w="9525">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Object 13">
            <a:hlinkClick r:id="" action="ppaction://ole?verb=0"/>
          </p:cNvPr>
          <p:cNvGraphicFramePr>
            <a:graphicFrameLocks noChangeAspect="1"/>
          </p:cNvGraphicFramePr>
          <p:nvPr>
            <p:extLst>
              <p:ext uri="{D42A27DB-BD31-4B8C-83A1-F6EECF244321}">
                <p14:modId xmlns:p14="http://schemas.microsoft.com/office/powerpoint/2010/main" val="4163159964"/>
              </p:ext>
            </p:extLst>
          </p:nvPr>
        </p:nvGraphicFramePr>
        <p:xfrm>
          <a:off x="3660423" y="3581400"/>
          <a:ext cx="1873954" cy="1581148"/>
        </p:xfrm>
        <a:graphic>
          <a:graphicData uri="http://schemas.openxmlformats.org/presentationml/2006/ole">
            <mc:AlternateContent xmlns:mc="http://schemas.openxmlformats.org/markup-compatibility/2006">
              <mc:Choice xmlns:v="urn:schemas-microsoft-com:vml" Requires="v">
                <p:oleObj spid="_x0000_s4167" name="Presentation" showAsIcon="1" r:id="rId5" imgW="914400" imgH="771480" progId="PowerPoint.Show.12">
                  <p:embed/>
                </p:oleObj>
              </mc:Choice>
              <mc:Fallback>
                <p:oleObj name="Presentation" showAsIcon="1" r:id="rId5" imgW="914400" imgH="771480" progId="PowerPoint.Show.12">
                  <p:embed/>
                  <p:pic>
                    <p:nvPicPr>
                      <p:cNvPr id="0" name=""/>
                      <p:cNvPicPr/>
                      <p:nvPr/>
                    </p:nvPicPr>
                    <p:blipFill>
                      <a:blip r:embed="rId6"/>
                      <a:stretch>
                        <a:fillRect/>
                      </a:stretch>
                    </p:blipFill>
                    <p:spPr>
                      <a:xfrm>
                        <a:off x="3660423" y="3581400"/>
                        <a:ext cx="1873954" cy="1581148"/>
                      </a:xfrm>
                      <a:prstGeom prst="rect">
                        <a:avLst/>
                      </a:prstGeom>
                    </p:spPr>
                  </p:pic>
                </p:oleObj>
              </mc:Fallback>
            </mc:AlternateContent>
          </a:graphicData>
        </a:graphic>
      </p:graphicFrame>
    </p:spTree>
    <p:extLst>
      <p:ext uri="{BB962C8B-B14F-4D97-AF65-F5344CB8AC3E}">
        <p14:creationId xmlns:p14="http://schemas.microsoft.com/office/powerpoint/2010/main" val="3119137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327009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TCS NEW YORK CITY MARATHON</a:t>
            </a:r>
            <a:endParaRPr lang="en-US" dirty="0"/>
          </a:p>
        </p:txBody>
      </p:sp>
      <p:sp>
        <p:nvSpPr>
          <p:cNvPr id="3" name="Content Placeholder 2"/>
          <p:cNvSpPr>
            <a:spLocks noGrp="1"/>
          </p:cNvSpPr>
          <p:nvPr>
            <p:ph idx="1"/>
          </p:nvPr>
        </p:nvSpPr>
        <p:spPr>
          <a:xfrm>
            <a:off x="4478166" y="1189037"/>
            <a:ext cx="4361034" cy="5135563"/>
          </a:xfrm>
        </p:spPr>
        <p:txBody>
          <a:bodyPr/>
          <a:lstStyle/>
          <a:p>
            <a:endParaRPr lang="en-US" sz="1400" dirty="0" smtClean="0"/>
          </a:p>
          <a:p>
            <a:r>
              <a:rPr lang="en-US" sz="1400" dirty="0" smtClean="0"/>
              <a:t>Starting in 2014 TCS is the title sponsor of the New York City Marathon.</a:t>
            </a:r>
          </a:p>
          <a:p>
            <a:endParaRPr lang="en-US" sz="1400" dirty="0"/>
          </a:p>
          <a:p>
            <a:endParaRPr lang="en-US" sz="1400" dirty="0" smtClean="0"/>
          </a:p>
          <a:p>
            <a:r>
              <a:rPr lang="en-US" sz="1400" dirty="0" smtClean="0"/>
              <a:t>The  2015 TCS </a:t>
            </a:r>
            <a:r>
              <a:rPr lang="en-US" sz="1400" dirty="0"/>
              <a:t>New York City Marathon </a:t>
            </a:r>
            <a:r>
              <a:rPr lang="en-US" sz="1400" dirty="0" smtClean="0"/>
              <a:t>had a total of 49,617 marathon finishers.  </a:t>
            </a:r>
          </a:p>
          <a:p>
            <a:endParaRPr lang="en-US" sz="1400" dirty="0" smtClean="0"/>
          </a:p>
          <a:p>
            <a:endParaRPr lang="en-US" sz="1400" dirty="0" smtClean="0"/>
          </a:p>
          <a:p>
            <a:r>
              <a:rPr lang="en-US" sz="1400" dirty="0" smtClean="0"/>
              <a:t>In 2015 the official TCS New York City Marathon mobile app was downloaded 272,000 times. The app</a:t>
            </a:r>
            <a:r>
              <a:rPr lang="en-US" sz="1400" dirty="0"/>
              <a:t> </a:t>
            </a:r>
            <a:r>
              <a:rPr lang="en-US" sz="1400" dirty="0" smtClean="0"/>
              <a:t>generated </a:t>
            </a:r>
            <a:r>
              <a:rPr lang="en-US" sz="1400" dirty="0"/>
              <a:t>a 700 per cent increase in race day usage, from 7.5 million data points accessed in 2014 </a:t>
            </a:r>
            <a:r>
              <a:rPr lang="en-US" sz="1400" dirty="0" smtClean="0"/>
              <a:t> to 53 million in 2015. </a:t>
            </a:r>
          </a:p>
          <a:p>
            <a:endParaRPr lang="en-US" sz="1400" dirty="0" smtClean="0"/>
          </a:p>
          <a:p>
            <a:endParaRPr lang="en-US" sz="1400" dirty="0"/>
          </a:p>
          <a:p>
            <a:r>
              <a:rPr lang="en-US" sz="1400" dirty="0" smtClean="0"/>
              <a:t>The </a:t>
            </a:r>
            <a:r>
              <a:rPr lang="en-US" sz="1400" dirty="0"/>
              <a:t>2015 TCS New York City Marathon app had several new and enhanced features such as a pre-event </a:t>
            </a:r>
            <a:r>
              <a:rPr lang="en-US" sz="1400" dirty="0" smtClean="0"/>
              <a:t>personalized </a:t>
            </a:r>
            <a:r>
              <a:rPr lang="en-US" sz="1400" dirty="0"/>
              <a:t>race time predictor, interactive Expo map and live leader boards of pro </a:t>
            </a:r>
            <a:r>
              <a:rPr lang="en-US" sz="1400" dirty="0" smtClean="0"/>
              <a:t>athletes.</a:t>
            </a:r>
          </a:p>
          <a:p>
            <a:endParaRPr lang="en-US" sz="1400" dirty="0" smtClean="0"/>
          </a:p>
          <a:p>
            <a:pPr marL="0" indent="0">
              <a:buNone/>
            </a:pPr>
            <a:endParaRPr lang="en-US" sz="1400" dirty="0"/>
          </a:p>
        </p:txBody>
      </p:sp>
      <p:pic>
        <p:nvPicPr>
          <p:cNvPr id="5" name="Picture 4"/>
          <p:cNvPicPr>
            <a:picLocks noChangeAspect="1"/>
          </p:cNvPicPr>
          <p:nvPr/>
        </p:nvPicPr>
        <p:blipFill>
          <a:blip r:embed="rId2"/>
          <a:stretch>
            <a:fillRect/>
          </a:stretch>
        </p:blipFill>
        <p:spPr>
          <a:xfrm>
            <a:off x="609600" y="1524000"/>
            <a:ext cx="3657600" cy="4508306"/>
          </a:xfrm>
          <a:prstGeom prst="rect">
            <a:avLst/>
          </a:prstGeom>
        </p:spPr>
      </p:pic>
    </p:spTree>
    <p:extLst>
      <p:ext uri="{BB962C8B-B14F-4D97-AF65-F5344CB8AC3E}">
        <p14:creationId xmlns:p14="http://schemas.microsoft.com/office/powerpoint/2010/main" val="383172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Wealth of Information (EXTERNAL)</a:t>
            </a:r>
          </a:p>
        </p:txBody>
      </p:sp>
      <p:grpSp>
        <p:nvGrpSpPr>
          <p:cNvPr id="8" name="Group 7"/>
          <p:cNvGrpSpPr/>
          <p:nvPr/>
        </p:nvGrpSpPr>
        <p:grpSpPr>
          <a:xfrm>
            <a:off x="373954" y="1245296"/>
            <a:ext cx="8396092" cy="5059363"/>
            <a:chOff x="443108" y="1245296"/>
            <a:chExt cx="8396092" cy="5059363"/>
          </a:xfrm>
        </p:grpSpPr>
        <p:sp>
          <p:nvSpPr>
            <p:cNvPr id="5" name="Rectangle 4"/>
            <p:cNvSpPr/>
            <p:nvPr/>
          </p:nvSpPr>
          <p:spPr>
            <a:xfrm>
              <a:off x="583764" y="1245296"/>
              <a:ext cx="8114779" cy="505936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2713">
                <a:spcBef>
                  <a:spcPts val="1000"/>
                </a:spcBef>
                <a:buClr>
                  <a:srgbClr val="4E84C4"/>
                </a:buClr>
              </a:pPr>
              <a:r>
                <a:rPr lang="en-US" sz="1500" b="1" dirty="0">
                  <a:solidFill>
                    <a:schemeClr val="accent1">
                      <a:lumMod val="50000"/>
                    </a:schemeClr>
                  </a:solidFill>
                  <a:latin typeface="+mj-lt"/>
                </a:rPr>
                <a:t>External (recommended links)</a:t>
              </a:r>
            </a:p>
            <a:p>
              <a:pPr marL="338138" lvl="1" indent="-225425">
                <a:spcBef>
                  <a:spcPts val="1000"/>
                </a:spcBef>
                <a:buClr>
                  <a:srgbClr val="4E84C4"/>
                </a:buClr>
                <a:buFont typeface="Wingdings" panose="05000000000000000000" pitchFamily="2" charset="2"/>
                <a:buChar char="§"/>
              </a:pPr>
              <a:r>
                <a:rPr lang="en-US" sz="1500" b="1" dirty="0">
                  <a:solidFill>
                    <a:srgbClr val="0063BE"/>
                  </a:solidFill>
                  <a:latin typeface="+mj-lt"/>
                </a:rPr>
                <a:t>Tata.com</a:t>
              </a:r>
            </a:p>
            <a:p>
              <a:pPr marL="338138" lvl="2">
                <a:spcBef>
                  <a:spcPts val="700"/>
                </a:spcBef>
                <a:buClr>
                  <a:srgbClr val="4E84C4"/>
                </a:buClr>
              </a:pPr>
              <a:r>
                <a:rPr lang="en-US" sz="1400" dirty="0">
                  <a:latin typeface="+mj-lt"/>
                  <a:hlinkClick r:id="rId2"/>
                </a:rPr>
                <a:t>http://www.northamerica.tata.com/</a:t>
              </a:r>
              <a:endParaRPr lang="en-US" sz="1400" dirty="0">
                <a:latin typeface="+mj-lt"/>
              </a:endParaRPr>
            </a:p>
            <a:p>
              <a:pPr marL="338138" lvl="2">
                <a:spcBef>
                  <a:spcPts val="700"/>
                </a:spcBef>
                <a:buClr>
                  <a:srgbClr val="4E84C4"/>
                </a:buClr>
              </a:pPr>
              <a:r>
                <a:rPr lang="en-US" sz="1400" dirty="0">
                  <a:latin typeface="+mj-lt"/>
                  <a:hlinkClick r:id="rId3"/>
                </a:rPr>
                <a:t>http://www.tata.com/aboutus/sub_index/Governance</a:t>
              </a:r>
              <a:endParaRPr lang="en-US" sz="1400" dirty="0">
                <a:latin typeface="+mj-lt"/>
              </a:endParaRPr>
            </a:p>
            <a:p>
              <a:pPr marL="338138" lvl="2">
                <a:spcBef>
                  <a:spcPts val="700"/>
                </a:spcBef>
                <a:buClr>
                  <a:srgbClr val="4E84C4"/>
                </a:buClr>
              </a:pPr>
              <a:r>
                <a:rPr lang="en-US" sz="1400" dirty="0">
                  <a:latin typeface="+mj-lt"/>
                  <a:hlinkClick r:id="rId4"/>
                </a:rPr>
                <a:t>http://www.tata.com/company/index/Tata-companies</a:t>
              </a:r>
              <a:endParaRPr lang="en-US" sz="1400" dirty="0">
                <a:latin typeface="+mj-lt"/>
              </a:endParaRPr>
            </a:p>
            <a:p>
              <a:pPr marL="338138" lvl="2">
                <a:spcBef>
                  <a:spcPts val="700"/>
                </a:spcBef>
                <a:buClr>
                  <a:srgbClr val="4E84C4"/>
                </a:buClr>
              </a:pPr>
              <a:r>
                <a:rPr lang="en-US" sz="1400" dirty="0">
                  <a:latin typeface="+mj-lt"/>
                  <a:hlinkClick r:id="rId5"/>
                </a:rPr>
                <a:t>http://www.tata.com/htm/Group_MnA_CompanyWise.htm?sectid=Mergers-and-acquisitions</a:t>
              </a:r>
              <a:endParaRPr lang="en-US" sz="1400" dirty="0">
                <a:latin typeface="+mj-lt"/>
              </a:endParaRPr>
            </a:p>
            <a:p>
              <a:pPr marL="338138" lvl="2">
                <a:spcBef>
                  <a:spcPts val="700"/>
                </a:spcBef>
                <a:buClr>
                  <a:srgbClr val="4E84C4"/>
                </a:buClr>
              </a:pPr>
              <a:r>
                <a:rPr lang="en-US" sz="1400" dirty="0">
                  <a:latin typeface="+mj-lt"/>
                  <a:hlinkClick r:id="rId6"/>
                </a:rPr>
                <a:t>http://www.tata.com/htm/downloads.htm?sectid=Downloads</a:t>
              </a:r>
              <a:endParaRPr lang="en-US" sz="1400" dirty="0">
                <a:latin typeface="+mj-lt"/>
              </a:endParaRPr>
            </a:p>
            <a:p>
              <a:pPr marL="112713" lvl="1">
                <a:spcBef>
                  <a:spcPts val="1000"/>
                </a:spcBef>
                <a:buClr>
                  <a:srgbClr val="4E84C4"/>
                </a:buClr>
                <a:buFont typeface="Wingdings" panose="05000000000000000000" pitchFamily="2" charset="2"/>
                <a:buChar char="§"/>
              </a:pPr>
              <a:endParaRPr lang="en-US" sz="1500" b="1" dirty="0" smtClean="0">
                <a:solidFill>
                  <a:srgbClr val="0063BE"/>
                </a:solidFill>
                <a:latin typeface="+mj-lt"/>
              </a:endParaRPr>
            </a:p>
            <a:p>
              <a:pPr marL="338138" lvl="1" indent="-225425">
                <a:spcBef>
                  <a:spcPts val="1000"/>
                </a:spcBef>
                <a:buClr>
                  <a:srgbClr val="4E84C4"/>
                </a:buClr>
                <a:buFont typeface="Wingdings" panose="05000000000000000000" pitchFamily="2" charset="2"/>
                <a:buChar char="§"/>
              </a:pPr>
              <a:r>
                <a:rPr lang="en-US" sz="1500" b="1" dirty="0" smtClean="0">
                  <a:solidFill>
                    <a:srgbClr val="0063BE"/>
                  </a:solidFill>
                  <a:latin typeface="+mj-lt"/>
                </a:rPr>
                <a:t>tcs.com</a:t>
              </a:r>
              <a:endParaRPr lang="en-US" sz="1500" b="1" dirty="0">
                <a:solidFill>
                  <a:srgbClr val="0063BE"/>
                </a:solidFill>
                <a:latin typeface="+mj-lt"/>
              </a:endParaRPr>
            </a:p>
            <a:p>
              <a:pPr marL="338138" lvl="2">
                <a:spcBef>
                  <a:spcPts val="700"/>
                </a:spcBef>
                <a:buClr>
                  <a:srgbClr val="4E84C4"/>
                </a:buClr>
              </a:pPr>
              <a:r>
                <a:rPr lang="en-US" sz="1400" dirty="0">
                  <a:latin typeface="+mj-lt"/>
                  <a:hlinkClick r:id="rId7"/>
                </a:rPr>
                <a:t>http://www.tcs.com/about/corp_responsibility/Pages/default.aspx</a:t>
              </a:r>
            </a:p>
            <a:p>
              <a:pPr marL="338138" lvl="2">
                <a:spcBef>
                  <a:spcPts val="700"/>
                </a:spcBef>
                <a:buClr>
                  <a:srgbClr val="4E84C4"/>
                </a:buClr>
              </a:pPr>
              <a:r>
                <a:rPr lang="en-US" sz="1400" dirty="0">
                  <a:latin typeface="+mj-lt"/>
                  <a:hlinkClick r:id="rId7"/>
                </a:rPr>
                <a:t>http://www.tcs.com/about/corp_responsibility/cs-report/Pages/default.aspx</a:t>
              </a:r>
              <a:endParaRPr lang="en-US" sz="1400" dirty="0">
                <a:latin typeface="+mj-lt"/>
              </a:endParaRPr>
            </a:p>
            <a:p>
              <a:pPr marL="338138" lvl="2">
                <a:spcBef>
                  <a:spcPts val="700"/>
                </a:spcBef>
                <a:buClr>
                  <a:srgbClr val="4E84C4"/>
                </a:buClr>
              </a:pPr>
              <a:r>
                <a:rPr lang="en-US" sz="1400" dirty="0">
                  <a:latin typeface="+mj-lt"/>
                  <a:hlinkClick r:id="rId8"/>
                </a:rPr>
                <a:t>http://www.tcs.com/about/corp_facts/Pages/default.aspx</a:t>
              </a:r>
              <a:endParaRPr lang="en-US" sz="1400" dirty="0">
                <a:latin typeface="+mj-lt"/>
              </a:endParaRPr>
            </a:p>
            <a:p>
              <a:pPr marL="338138" lvl="2">
                <a:spcBef>
                  <a:spcPts val="700"/>
                </a:spcBef>
                <a:buClr>
                  <a:srgbClr val="4E84C4"/>
                </a:buClr>
              </a:pPr>
              <a:r>
                <a:rPr lang="en-US" sz="1400" dirty="0">
                  <a:latin typeface="+mj-lt"/>
                  <a:hlinkClick r:id="rId9"/>
                </a:rPr>
                <a:t>http://www.tcs.com/resources/brochures/Pages/Corporate-Brochure.aspx</a:t>
              </a:r>
              <a:endParaRPr lang="en-US" sz="1400" dirty="0">
                <a:latin typeface="+mj-lt"/>
              </a:endParaRPr>
            </a:p>
            <a:p>
              <a:pPr marL="338138" lvl="2">
                <a:spcBef>
                  <a:spcPts val="700"/>
                </a:spcBef>
                <a:buClr>
                  <a:srgbClr val="4E84C4"/>
                </a:buClr>
              </a:pPr>
              <a:r>
                <a:rPr lang="en-US" sz="1400" dirty="0">
                  <a:latin typeface="+mj-lt"/>
                  <a:hlinkClick r:id="rId10"/>
                </a:rPr>
                <a:t>http://</a:t>
              </a:r>
              <a:r>
                <a:rPr lang="en-US" sz="1400" dirty="0" smtClean="0">
                  <a:latin typeface="+mj-lt"/>
                  <a:hlinkClick r:id="rId10"/>
                </a:rPr>
                <a:t>www.tcs.com/investors/Pages/default.aspx</a:t>
              </a:r>
              <a:endParaRPr lang="en-US" sz="1400" dirty="0">
                <a:latin typeface="+mj-lt"/>
              </a:endParaRPr>
            </a:p>
          </p:txBody>
        </p:sp>
        <p:sp>
          <p:nvSpPr>
            <p:cNvPr id="4" name="Rectangle 3"/>
            <p:cNvSpPr/>
            <p:nvPr/>
          </p:nvSpPr>
          <p:spPr>
            <a:xfrm>
              <a:off x="443108"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0" scaled="1"/>
              <a:tileRect/>
            </a:gra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696195"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10800000" scaled="1"/>
              <a:tileRect/>
            </a:gra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43153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Readings</a:t>
            </a:r>
          </a:p>
        </p:txBody>
      </p:sp>
      <p:sp>
        <p:nvSpPr>
          <p:cNvPr id="10" name="Textfeld 30"/>
          <p:cNvSpPr txBox="1"/>
          <p:nvPr>
            <p:custDataLst>
              <p:tags r:id="rId1"/>
            </p:custDataLst>
          </p:nvPr>
        </p:nvSpPr>
        <p:spPr bwMode="gray">
          <a:xfrm>
            <a:off x="375781" y="1218840"/>
            <a:ext cx="8311018" cy="2413360"/>
          </a:xfrm>
          <a:prstGeom prst="rect">
            <a:avLst/>
          </a:prstGeom>
          <a:gradFill flip="none" rotWithShape="1">
            <a:gsLst>
              <a:gs pos="0">
                <a:srgbClr val="CEDBF0"/>
              </a:gs>
              <a:gs pos="70000">
                <a:srgbClr val="CEDBF0"/>
              </a:gs>
              <a:gs pos="90000">
                <a:schemeClr val="bg1"/>
              </a:gs>
            </a:gsLst>
            <a:lin ang="0" scaled="1"/>
            <a:tileRect/>
          </a:gradFill>
          <a:ln>
            <a:noFill/>
          </a:ln>
          <a:effectLst/>
        </p:spPr>
        <p:txBody>
          <a:bodyPr lIns="91440" tIns="594360" rIns="1828800" bIns="45720" anchor="t"/>
          <a:lstStyle>
            <a:defPPr>
              <a:defRPr lang="en-US"/>
            </a:defPPr>
            <a:lvl1pPr>
              <a:spcBef>
                <a:spcPct val="60000"/>
              </a:spcBef>
              <a:buSzPct val="100000"/>
              <a:defRPr sz="1400">
                <a:solidFill>
                  <a:schemeClr val="bg1"/>
                </a:solidFill>
              </a:defRPr>
            </a:lvl1pPr>
          </a:lstStyle>
          <a:p>
            <a:pPr marL="58737" fontAlgn="base">
              <a:lnSpc>
                <a:spcPct val="110000"/>
              </a:lnSpc>
              <a:spcBef>
                <a:spcPts val="500"/>
              </a:spcBef>
              <a:spcAft>
                <a:spcPct val="0"/>
              </a:spcAft>
              <a:buClr>
                <a:srgbClr val="4E84C4"/>
              </a:buClr>
            </a:pPr>
            <a:r>
              <a:rPr lang="en-US" sz="1200" b="1" dirty="0" smtClean="0">
                <a:solidFill>
                  <a:schemeClr val="tx1"/>
                </a:solidFill>
              </a:rPr>
              <a:t>Author</a:t>
            </a:r>
            <a:r>
              <a:rPr lang="en-US" sz="1200" b="1" dirty="0">
                <a:solidFill>
                  <a:schemeClr val="tx1"/>
                </a:solidFill>
              </a:rPr>
              <a:t>: Harish Bhat</a:t>
            </a:r>
          </a:p>
          <a:p>
            <a:pPr marL="58737" fontAlgn="base">
              <a:lnSpc>
                <a:spcPct val="110000"/>
              </a:lnSpc>
              <a:spcBef>
                <a:spcPts val="500"/>
              </a:spcBef>
              <a:spcAft>
                <a:spcPct val="0"/>
              </a:spcAft>
              <a:buClr>
                <a:srgbClr val="4E84C4"/>
              </a:buClr>
            </a:pPr>
            <a:r>
              <a:rPr lang="en-US" sz="1200" dirty="0" smtClean="0">
                <a:solidFill>
                  <a:schemeClr val="tx1"/>
                </a:solidFill>
              </a:rPr>
              <a:t>Among </a:t>
            </a:r>
            <a:r>
              <a:rPr lang="en-US" sz="1200" dirty="0">
                <a:solidFill>
                  <a:schemeClr val="tx1"/>
                </a:solidFill>
              </a:rPr>
              <a:t>the engaging and inspiring stories told here are those of Tata Indica, the first completely Indian car that succeeded in the face of widespread cynicism; the jewellery brand Tanishq that has transformed one of India’s largest industries; and Tata Finance, which underwent several tribulations yet demonstrated the principles which Tata stands for. Written by a TATA insider, TATAlog reveals the DNA of every TATA enterprise—a combination of the virtues of being pioneering, purposive, principled and ‘not perfect’, along with tremendous human </a:t>
            </a:r>
            <a:r>
              <a:rPr lang="en-US" sz="1200" dirty="0" smtClean="0">
                <a:solidFill>
                  <a:schemeClr val="tx1"/>
                </a:solidFill>
              </a:rPr>
              <a:t>effort</a:t>
            </a:r>
            <a:endParaRPr lang="en-US" sz="1200" dirty="0">
              <a:solidFill>
                <a:schemeClr val="tx1"/>
              </a:solidFill>
            </a:endParaRPr>
          </a:p>
        </p:txBody>
      </p:sp>
      <p:sp>
        <p:nvSpPr>
          <p:cNvPr id="11" name="Round Single Corner Rectangle 92"/>
          <p:cNvSpPr/>
          <p:nvPr/>
        </p:nvSpPr>
        <p:spPr bwMode="gray">
          <a:xfrm flipH="1">
            <a:off x="320675" y="1293020"/>
            <a:ext cx="52390" cy="53878"/>
          </a:xfrm>
          <a:custGeom>
            <a:avLst/>
            <a:gdLst>
              <a:gd name="connsiteX0" fmla="*/ 0 w 101752"/>
              <a:gd name="connsiteY0" fmla="*/ 0 h 74434"/>
              <a:gd name="connsiteX1" fmla="*/ 64535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2371"/>
              <a:gd name="connsiteY0" fmla="*/ 0 h 74434"/>
              <a:gd name="connsiteX1" fmla="*/ 40722 w 102371"/>
              <a:gd name="connsiteY1" fmla="*/ 0 h 74434"/>
              <a:gd name="connsiteX2" fmla="*/ 101752 w 102371"/>
              <a:gd name="connsiteY2" fmla="*/ 74434 h 74434"/>
              <a:gd name="connsiteX3" fmla="*/ 0 w 102371"/>
              <a:gd name="connsiteY3" fmla="*/ 74434 h 74434"/>
              <a:gd name="connsiteX4" fmla="*/ 0 w 102371"/>
              <a:gd name="connsiteY4" fmla="*/ 0 h 74434"/>
              <a:gd name="connsiteX0" fmla="*/ 0 w 102794"/>
              <a:gd name="connsiteY0" fmla="*/ 223 h 74657"/>
              <a:gd name="connsiteX1" fmla="*/ 40722 w 102794"/>
              <a:gd name="connsiteY1" fmla="*/ 223 h 74657"/>
              <a:gd name="connsiteX2" fmla="*/ 101752 w 102794"/>
              <a:gd name="connsiteY2" fmla="*/ 74657 h 74657"/>
              <a:gd name="connsiteX3" fmla="*/ 0 w 102794"/>
              <a:gd name="connsiteY3" fmla="*/ 74657 h 74657"/>
              <a:gd name="connsiteX4" fmla="*/ 0 w 102794"/>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438 h 76872"/>
              <a:gd name="connsiteX1" fmla="*/ 21669 w 101752"/>
              <a:gd name="connsiteY1" fmla="*/ 58 h 76872"/>
              <a:gd name="connsiteX2" fmla="*/ 101752 w 101752"/>
              <a:gd name="connsiteY2" fmla="*/ 76872 h 76872"/>
              <a:gd name="connsiteX3" fmla="*/ 0 w 101752"/>
              <a:gd name="connsiteY3" fmla="*/ 76872 h 76872"/>
              <a:gd name="connsiteX4" fmla="*/ 0 w 101752"/>
              <a:gd name="connsiteY4" fmla="*/ 2438 h 76872"/>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Lst>
            <a:ahLst/>
            <a:cxnLst>
              <a:cxn ang="0">
                <a:pos x="connsiteX0" y="connsiteY0"/>
              </a:cxn>
              <a:cxn ang="0">
                <a:pos x="connsiteX1" y="connsiteY1"/>
              </a:cxn>
              <a:cxn ang="0">
                <a:pos x="connsiteX2" y="connsiteY2"/>
              </a:cxn>
              <a:cxn ang="0">
                <a:pos x="connsiteX3" y="connsiteY3"/>
              </a:cxn>
            </a:cxnLst>
            <a:rect l="l" t="t" r="r" b="b"/>
            <a:pathLst>
              <a:path w="101752" h="74434">
                <a:moveTo>
                  <a:pt x="0" y="0"/>
                </a:moveTo>
                <a:cubicBezTo>
                  <a:pt x="40772" y="0"/>
                  <a:pt x="96989" y="12021"/>
                  <a:pt x="101752" y="74434"/>
                </a:cubicBezTo>
                <a:lnTo>
                  <a:pt x="0" y="74434"/>
                </a:lnTo>
                <a:lnTo>
                  <a:pt x="0" y="0"/>
                </a:lnTo>
                <a:close/>
              </a:path>
            </a:pathLst>
          </a:custGeom>
          <a:gradFill flip="none" rotWithShape="1">
            <a:gsLst>
              <a:gs pos="29000">
                <a:srgbClr val="0063BE">
                  <a:shade val="30000"/>
                  <a:satMod val="115000"/>
                </a:srgbClr>
              </a:gs>
              <a:gs pos="100000">
                <a:srgbClr val="0063BE">
                  <a:shade val="100000"/>
                  <a:satMod val="115000"/>
                </a:srgb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5"/>
          <p:cNvSpPr>
            <a:spLocks/>
          </p:cNvSpPr>
          <p:nvPr/>
        </p:nvSpPr>
        <p:spPr bwMode="auto">
          <a:xfrm>
            <a:off x="320675" y="1348802"/>
            <a:ext cx="8350250" cy="346075"/>
          </a:xfrm>
          <a:custGeom>
            <a:avLst/>
            <a:gdLst>
              <a:gd name="T0" fmla="*/ 0 w 5260"/>
              <a:gd name="T1" fmla="*/ 0 h 218"/>
              <a:gd name="T2" fmla="*/ 5260 w 5260"/>
              <a:gd name="T3" fmla="*/ 0 h 218"/>
              <a:gd name="T4" fmla="*/ 5260 w 5260"/>
              <a:gd name="T5" fmla="*/ 218 h 218"/>
              <a:gd name="T6" fmla="*/ 80 w 5260"/>
              <a:gd name="T7" fmla="*/ 218 h 218"/>
              <a:gd name="T8" fmla="*/ 80 w 5260"/>
              <a:gd name="T9" fmla="*/ 218 h 218"/>
              <a:gd name="T10" fmla="*/ 64 w 5260"/>
              <a:gd name="T11" fmla="*/ 218 h 218"/>
              <a:gd name="T12" fmla="*/ 49 w 5260"/>
              <a:gd name="T13" fmla="*/ 216 h 218"/>
              <a:gd name="T14" fmla="*/ 36 w 5260"/>
              <a:gd name="T15" fmla="*/ 215 h 218"/>
              <a:gd name="T16" fmla="*/ 24 w 5260"/>
              <a:gd name="T17" fmla="*/ 209 h 218"/>
              <a:gd name="T18" fmla="*/ 19 w 5260"/>
              <a:gd name="T19" fmla="*/ 205 h 218"/>
              <a:gd name="T20" fmla="*/ 13 w 5260"/>
              <a:gd name="T21" fmla="*/ 199 h 218"/>
              <a:gd name="T22" fmla="*/ 9 w 5260"/>
              <a:gd name="T23" fmla="*/ 193 h 218"/>
              <a:gd name="T24" fmla="*/ 7 w 5260"/>
              <a:gd name="T25" fmla="*/ 188 h 218"/>
              <a:gd name="T26" fmla="*/ 3 w 5260"/>
              <a:gd name="T27" fmla="*/ 180 h 218"/>
              <a:gd name="T28" fmla="*/ 1 w 5260"/>
              <a:gd name="T29" fmla="*/ 170 h 218"/>
              <a:gd name="T30" fmla="*/ 0 w 5260"/>
              <a:gd name="T31" fmla="*/ 161 h 218"/>
              <a:gd name="T32" fmla="*/ 0 w 5260"/>
              <a:gd name="T33" fmla="*/ 147 h 218"/>
              <a:gd name="T34" fmla="*/ 0 w 5260"/>
              <a:gd name="T35" fmla="*/ 147 h 218"/>
              <a:gd name="T36" fmla="*/ 0 w 5260"/>
              <a:gd name="T3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60" h="218">
                <a:moveTo>
                  <a:pt x="0" y="0"/>
                </a:moveTo>
                <a:lnTo>
                  <a:pt x="5260" y="0"/>
                </a:lnTo>
                <a:lnTo>
                  <a:pt x="5260" y="218"/>
                </a:lnTo>
                <a:lnTo>
                  <a:pt x="80" y="218"/>
                </a:lnTo>
                <a:lnTo>
                  <a:pt x="80" y="218"/>
                </a:lnTo>
                <a:lnTo>
                  <a:pt x="64" y="218"/>
                </a:lnTo>
                <a:lnTo>
                  <a:pt x="49" y="216"/>
                </a:lnTo>
                <a:lnTo>
                  <a:pt x="36" y="215"/>
                </a:lnTo>
                <a:lnTo>
                  <a:pt x="24" y="209"/>
                </a:lnTo>
                <a:lnTo>
                  <a:pt x="19" y="205"/>
                </a:lnTo>
                <a:lnTo>
                  <a:pt x="13" y="199"/>
                </a:lnTo>
                <a:lnTo>
                  <a:pt x="9" y="193"/>
                </a:lnTo>
                <a:lnTo>
                  <a:pt x="7" y="188"/>
                </a:lnTo>
                <a:lnTo>
                  <a:pt x="3" y="180"/>
                </a:lnTo>
                <a:lnTo>
                  <a:pt x="1" y="170"/>
                </a:lnTo>
                <a:lnTo>
                  <a:pt x="0" y="161"/>
                </a:lnTo>
                <a:lnTo>
                  <a:pt x="0" y="147"/>
                </a:lnTo>
                <a:lnTo>
                  <a:pt x="0" y="147"/>
                </a:lnTo>
                <a:lnTo>
                  <a:pt x="0" y="0"/>
                </a:lnTo>
                <a:close/>
              </a:path>
            </a:pathLst>
          </a:custGeom>
          <a:gradFill flip="none" rotWithShape="1">
            <a:gsLst>
              <a:gs pos="0">
                <a:srgbClr val="0063BE"/>
              </a:gs>
              <a:gs pos="70000">
                <a:srgbClr val="0063BE"/>
              </a:gs>
              <a:gs pos="85000">
                <a:schemeClr val="bg1"/>
              </a:gs>
            </a:gsLst>
            <a:lin ang="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rtlCol="0" anchor="ctr"/>
          <a:lstStyle/>
          <a:p>
            <a:pPr marL="111125"/>
            <a:r>
              <a:rPr lang="en-US" sz="1600" b="1" dirty="0" smtClean="0">
                <a:solidFill>
                  <a:schemeClr val="bg1"/>
                </a:solidFill>
              </a:rPr>
              <a:t>TATAlog</a:t>
            </a:r>
            <a:r>
              <a:rPr lang="en-US" sz="1600" b="1" dirty="0">
                <a:solidFill>
                  <a:schemeClr val="bg1"/>
                </a:solidFill>
              </a:rPr>
              <a:t>: Eight Modern Stories from a Timeless Institution </a:t>
            </a:r>
          </a:p>
        </p:txBody>
      </p:sp>
      <p:pic>
        <p:nvPicPr>
          <p:cNvPr id="18" name="Picture 17"/>
          <p:cNvPicPr>
            <a:picLocks noChangeAspect="1"/>
          </p:cNvPicPr>
          <p:nvPr/>
        </p:nvPicPr>
        <p:blipFill>
          <a:blip r:embed="rId4"/>
          <a:stretch>
            <a:fillRect/>
          </a:stretch>
        </p:blipFill>
        <p:spPr>
          <a:xfrm>
            <a:off x="7390428" y="1371600"/>
            <a:ext cx="1449744" cy="2152650"/>
          </a:xfrm>
          <a:prstGeom prst="rect">
            <a:avLst/>
          </a:prstGeom>
        </p:spPr>
      </p:pic>
      <p:grpSp>
        <p:nvGrpSpPr>
          <p:cNvPr id="20" name="Group 19"/>
          <p:cNvGrpSpPr/>
          <p:nvPr/>
        </p:nvGrpSpPr>
        <p:grpSpPr>
          <a:xfrm>
            <a:off x="320675" y="3733799"/>
            <a:ext cx="8366124" cy="2620963"/>
            <a:chOff x="320675" y="1218839"/>
            <a:chExt cx="8366124" cy="2620963"/>
          </a:xfrm>
        </p:grpSpPr>
        <p:sp>
          <p:nvSpPr>
            <p:cNvPr id="21" name="Textfeld 30"/>
            <p:cNvSpPr txBox="1"/>
            <p:nvPr>
              <p:custDataLst>
                <p:tags r:id="rId2"/>
              </p:custDataLst>
            </p:nvPr>
          </p:nvSpPr>
          <p:spPr bwMode="gray">
            <a:xfrm>
              <a:off x="375781" y="1218839"/>
              <a:ext cx="8311018" cy="2620963"/>
            </a:xfrm>
            <a:prstGeom prst="rect">
              <a:avLst/>
            </a:prstGeom>
            <a:gradFill flip="none" rotWithShape="1">
              <a:gsLst>
                <a:gs pos="0">
                  <a:srgbClr val="CEDBF0"/>
                </a:gs>
                <a:gs pos="70000">
                  <a:srgbClr val="CEDBF0"/>
                </a:gs>
                <a:gs pos="90000">
                  <a:schemeClr val="bg1"/>
                </a:gs>
              </a:gsLst>
              <a:lin ang="0" scaled="1"/>
              <a:tileRect/>
            </a:gradFill>
            <a:ln>
              <a:noFill/>
            </a:ln>
            <a:effectLst/>
          </p:spPr>
          <p:txBody>
            <a:bodyPr lIns="91440" tIns="594360" rIns="1828800" bIns="45720" anchor="t"/>
            <a:lstStyle>
              <a:defPPr>
                <a:defRPr lang="en-US"/>
              </a:defPPr>
              <a:lvl1pPr>
                <a:spcBef>
                  <a:spcPct val="60000"/>
                </a:spcBef>
                <a:buSzPct val="100000"/>
                <a:defRPr sz="1400">
                  <a:solidFill>
                    <a:schemeClr val="bg1"/>
                  </a:solidFill>
                </a:defRPr>
              </a:lvl1pPr>
            </a:lstStyle>
            <a:p>
              <a:pPr marL="58737" fontAlgn="base">
                <a:lnSpc>
                  <a:spcPct val="110000"/>
                </a:lnSpc>
                <a:spcBef>
                  <a:spcPts val="500"/>
                </a:spcBef>
                <a:spcAft>
                  <a:spcPct val="0"/>
                </a:spcAft>
                <a:buClr>
                  <a:srgbClr val="4E84C4"/>
                </a:buClr>
              </a:pPr>
              <a:r>
                <a:rPr lang="en-US" sz="1200" b="1" dirty="0" smtClean="0">
                  <a:solidFill>
                    <a:schemeClr val="tx1"/>
                  </a:solidFill>
                </a:rPr>
                <a:t>Author</a:t>
              </a:r>
              <a:r>
                <a:rPr lang="en-US" sz="1200" b="1" dirty="0">
                  <a:solidFill>
                    <a:schemeClr val="tx1"/>
                  </a:solidFill>
                </a:rPr>
                <a:t>: </a:t>
              </a:r>
              <a:r>
                <a:rPr lang="en-US" sz="1200" dirty="0">
                  <a:solidFill>
                    <a:srgbClr val="002060"/>
                  </a:solidFill>
                  <a:hlinkClick r:id="rId5"/>
                </a:rPr>
                <a:t>Morgen Witzel</a:t>
              </a:r>
              <a:endParaRPr lang="en-US" sz="1200" b="1" dirty="0" smtClean="0">
                <a:solidFill>
                  <a:schemeClr val="tx1"/>
                </a:solidFill>
              </a:endParaRPr>
            </a:p>
            <a:p>
              <a:pPr marL="58737" fontAlgn="base">
                <a:spcBef>
                  <a:spcPts val="500"/>
                </a:spcBef>
                <a:spcAft>
                  <a:spcPct val="0"/>
                </a:spcAft>
                <a:buClr>
                  <a:srgbClr val="4E84C4"/>
                </a:buClr>
              </a:pPr>
              <a:r>
                <a:rPr lang="en-US" sz="1200" dirty="0" smtClean="0">
                  <a:solidFill>
                    <a:schemeClr val="tx1"/>
                  </a:solidFill>
                </a:rPr>
                <a:t>A series of high-profile acquisitions, including Jaguar Land Rover and Corus Steel, together with the launch of the Nano (the world’s first Rs. 1 Lakh/below US$ 2500 car), is set to change our perception of India‘s oldest and most respected corporate brand. With a major international presence, in a variety of areas including steel, tea, chemicals, communications and software, Tata now stands 65th in the world brand valuation league. But what is the Tata brand all about? What are its values? How do people perceive it, in India and around the world? In this absorbing and informed book Morgen Witzel digs into the heart of the Tata enterprise, describes its origins, how Tata's reputation and image evolved, and how the group has worked to transform that image into a powerful and valuable brand.</a:t>
              </a:r>
              <a:endParaRPr lang="en-US" sz="1200" dirty="0">
                <a:solidFill>
                  <a:schemeClr val="tx1"/>
                </a:solidFill>
              </a:endParaRPr>
            </a:p>
          </p:txBody>
        </p:sp>
        <p:sp>
          <p:nvSpPr>
            <p:cNvPr id="22" name="Round Single Corner Rectangle 92"/>
            <p:cNvSpPr/>
            <p:nvPr/>
          </p:nvSpPr>
          <p:spPr bwMode="gray">
            <a:xfrm flipH="1">
              <a:off x="320675" y="1296195"/>
              <a:ext cx="52390" cy="53878"/>
            </a:xfrm>
            <a:custGeom>
              <a:avLst/>
              <a:gdLst>
                <a:gd name="connsiteX0" fmla="*/ 0 w 101752"/>
                <a:gd name="connsiteY0" fmla="*/ 0 h 74434"/>
                <a:gd name="connsiteX1" fmla="*/ 64535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2371"/>
                <a:gd name="connsiteY0" fmla="*/ 0 h 74434"/>
                <a:gd name="connsiteX1" fmla="*/ 40722 w 102371"/>
                <a:gd name="connsiteY1" fmla="*/ 0 h 74434"/>
                <a:gd name="connsiteX2" fmla="*/ 101752 w 102371"/>
                <a:gd name="connsiteY2" fmla="*/ 74434 h 74434"/>
                <a:gd name="connsiteX3" fmla="*/ 0 w 102371"/>
                <a:gd name="connsiteY3" fmla="*/ 74434 h 74434"/>
                <a:gd name="connsiteX4" fmla="*/ 0 w 102371"/>
                <a:gd name="connsiteY4" fmla="*/ 0 h 74434"/>
                <a:gd name="connsiteX0" fmla="*/ 0 w 102794"/>
                <a:gd name="connsiteY0" fmla="*/ 223 h 74657"/>
                <a:gd name="connsiteX1" fmla="*/ 40722 w 102794"/>
                <a:gd name="connsiteY1" fmla="*/ 223 h 74657"/>
                <a:gd name="connsiteX2" fmla="*/ 101752 w 102794"/>
                <a:gd name="connsiteY2" fmla="*/ 74657 h 74657"/>
                <a:gd name="connsiteX3" fmla="*/ 0 w 102794"/>
                <a:gd name="connsiteY3" fmla="*/ 74657 h 74657"/>
                <a:gd name="connsiteX4" fmla="*/ 0 w 102794"/>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438 h 76872"/>
                <a:gd name="connsiteX1" fmla="*/ 21669 w 101752"/>
                <a:gd name="connsiteY1" fmla="*/ 58 h 76872"/>
                <a:gd name="connsiteX2" fmla="*/ 101752 w 101752"/>
                <a:gd name="connsiteY2" fmla="*/ 76872 h 76872"/>
                <a:gd name="connsiteX3" fmla="*/ 0 w 101752"/>
                <a:gd name="connsiteY3" fmla="*/ 76872 h 76872"/>
                <a:gd name="connsiteX4" fmla="*/ 0 w 101752"/>
                <a:gd name="connsiteY4" fmla="*/ 2438 h 76872"/>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Lst>
              <a:ahLst/>
              <a:cxnLst>
                <a:cxn ang="0">
                  <a:pos x="connsiteX0" y="connsiteY0"/>
                </a:cxn>
                <a:cxn ang="0">
                  <a:pos x="connsiteX1" y="connsiteY1"/>
                </a:cxn>
                <a:cxn ang="0">
                  <a:pos x="connsiteX2" y="connsiteY2"/>
                </a:cxn>
                <a:cxn ang="0">
                  <a:pos x="connsiteX3" y="connsiteY3"/>
                </a:cxn>
              </a:cxnLst>
              <a:rect l="l" t="t" r="r" b="b"/>
              <a:pathLst>
                <a:path w="101752" h="74434">
                  <a:moveTo>
                    <a:pt x="0" y="0"/>
                  </a:moveTo>
                  <a:cubicBezTo>
                    <a:pt x="40772" y="0"/>
                    <a:pt x="96989" y="12021"/>
                    <a:pt x="101752" y="74434"/>
                  </a:cubicBezTo>
                  <a:lnTo>
                    <a:pt x="0" y="74434"/>
                  </a:lnTo>
                  <a:lnTo>
                    <a:pt x="0" y="0"/>
                  </a:lnTo>
                  <a:close/>
                </a:path>
              </a:pathLst>
            </a:custGeom>
            <a:gradFill flip="none" rotWithShape="1">
              <a:gsLst>
                <a:gs pos="29000">
                  <a:srgbClr val="0063BE">
                    <a:shade val="30000"/>
                    <a:satMod val="115000"/>
                  </a:srgbClr>
                </a:gs>
                <a:gs pos="100000">
                  <a:srgbClr val="0063BE">
                    <a:shade val="100000"/>
                    <a:satMod val="115000"/>
                  </a:srgb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5"/>
            <p:cNvSpPr>
              <a:spLocks/>
            </p:cNvSpPr>
            <p:nvPr/>
          </p:nvSpPr>
          <p:spPr bwMode="auto">
            <a:xfrm>
              <a:off x="320675" y="1348802"/>
              <a:ext cx="8350250" cy="346075"/>
            </a:xfrm>
            <a:custGeom>
              <a:avLst/>
              <a:gdLst>
                <a:gd name="T0" fmla="*/ 0 w 5260"/>
                <a:gd name="T1" fmla="*/ 0 h 218"/>
                <a:gd name="T2" fmla="*/ 5260 w 5260"/>
                <a:gd name="T3" fmla="*/ 0 h 218"/>
                <a:gd name="T4" fmla="*/ 5260 w 5260"/>
                <a:gd name="T5" fmla="*/ 218 h 218"/>
                <a:gd name="T6" fmla="*/ 80 w 5260"/>
                <a:gd name="T7" fmla="*/ 218 h 218"/>
                <a:gd name="T8" fmla="*/ 80 w 5260"/>
                <a:gd name="T9" fmla="*/ 218 h 218"/>
                <a:gd name="T10" fmla="*/ 64 w 5260"/>
                <a:gd name="T11" fmla="*/ 218 h 218"/>
                <a:gd name="T12" fmla="*/ 49 w 5260"/>
                <a:gd name="T13" fmla="*/ 216 h 218"/>
                <a:gd name="T14" fmla="*/ 36 w 5260"/>
                <a:gd name="T15" fmla="*/ 215 h 218"/>
                <a:gd name="T16" fmla="*/ 24 w 5260"/>
                <a:gd name="T17" fmla="*/ 209 h 218"/>
                <a:gd name="T18" fmla="*/ 19 w 5260"/>
                <a:gd name="T19" fmla="*/ 205 h 218"/>
                <a:gd name="T20" fmla="*/ 13 w 5260"/>
                <a:gd name="T21" fmla="*/ 199 h 218"/>
                <a:gd name="T22" fmla="*/ 9 w 5260"/>
                <a:gd name="T23" fmla="*/ 193 h 218"/>
                <a:gd name="T24" fmla="*/ 7 w 5260"/>
                <a:gd name="T25" fmla="*/ 188 h 218"/>
                <a:gd name="T26" fmla="*/ 3 w 5260"/>
                <a:gd name="T27" fmla="*/ 180 h 218"/>
                <a:gd name="T28" fmla="*/ 1 w 5260"/>
                <a:gd name="T29" fmla="*/ 170 h 218"/>
                <a:gd name="T30" fmla="*/ 0 w 5260"/>
                <a:gd name="T31" fmla="*/ 161 h 218"/>
                <a:gd name="T32" fmla="*/ 0 w 5260"/>
                <a:gd name="T33" fmla="*/ 147 h 218"/>
                <a:gd name="T34" fmla="*/ 0 w 5260"/>
                <a:gd name="T35" fmla="*/ 147 h 218"/>
                <a:gd name="T36" fmla="*/ 0 w 5260"/>
                <a:gd name="T3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60" h="218">
                  <a:moveTo>
                    <a:pt x="0" y="0"/>
                  </a:moveTo>
                  <a:lnTo>
                    <a:pt x="5260" y="0"/>
                  </a:lnTo>
                  <a:lnTo>
                    <a:pt x="5260" y="218"/>
                  </a:lnTo>
                  <a:lnTo>
                    <a:pt x="80" y="218"/>
                  </a:lnTo>
                  <a:lnTo>
                    <a:pt x="80" y="218"/>
                  </a:lnTo>
                  <a:lnTo>
                    <a:pt x="64" y="218"/>
                  </a:lnTo>
                  <a:lnTo>
                    <a:pt x="49" y="216"/>
                  </a:lnTo>
                  <a:lnTo>
                    <a:pt x="36" y="215"/>
                  </a:lnTo>
                  <a:lnTo>
                    <a:pt x="24" y="209"/>
                  </a:lnTo>
                  <a:lnTo>
                    <a:pt x="19" y="205"/>
                  </a:lnTo>
                  <a:lnTo>
                    <a:pt x="13" y="199"/>
                  </a:lnTo>
                  <a:lnTo>
                    <a:pt x="9" y="193"/>
                  </a:lnTo>
                  <a:lnTo>
                    <a:pt x="7" y="188"/>
                  </a:lnTo>
                  <a:lnTo>
                    <a:pt x="3" y="180"/>
                  </a:lnTo>
                  <a:lnTo>
                    <a:pt x="1" y="170"/>
                  </a:lnTo>
                  <a:lnTo>
                    <a:pt x="0" y="161"/>
                  </a:lnTo>
                  <a:lnTo>
                    <a:pt x="0" y="147"/>
                  </a:lnTo>
                  <a:lnTo>
                    <a:pt x="0" y="147"/>
                  </a:lnTo>
                  <a:lnTo>
                    <a:pt x="0" y="0"/>
                  </a:lnTo>
                  <a:close/>
                </a:path>
              </a:pathLst>
            </a:custGeom>
            <a:gradFill flip="none" rotWithShape="1">
              <a:gsLst>
                <a:gs pos="0">
                  <a:srgbClr val="0063BE"/>
                </a:gs>
                <a:gs pos="70000">
                  <a:srgbClr val="0063BE"/>
                </a:gs>
                <a:gs pos="85000">
                  <a:schemeClr val="bg1"/>
                </a:gs>
              </a:gsLst>
              <a:lin ang="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rtlCol="0" anchor="ctr"/>
            <a:lstStyle/>
            <a:p>
              <a:pPr marL="111125"/>
              <a:r>
                <a:rPr lang="en-US" sz="1600" b="1" dirty="0">
                  <a:solidFill>
                    <a:schemeClr val="bg1"/>
                  </a:solidFill>
                </a:rPr>
                <a:t>“TATA: The Evolution of a Corporate Brand” </a:t>
              </a:r>
            </a:p>
          </p:txBody>
        </p:sp>
      </p:grpSp>
      <p:pic>
        <p:nvPicPr>
          <p:cNvPr id="26" name="Picture 25"/>
          <p:cNvPicPr>
            <a:picLocks noChangeAspect="1"/>
          </p:cNvPicPr>
          <p:nvPr/>
        </p:nvPicPr>
        <p:blipFill>
          <a:blip r:embed="rId6"/>
          <a:stretch>
            <a:fillRect/>
          </a:stretch>
        </p:blipFill>
        <p:spPr>
          <a:xfrm>
            <a:off x="7390428" y="3974926"/>
            <a:ext cx="1449744" cy="2182193"/>
          </a:xfrm>
          <a:prstGeom prst="rect">
            <a:avLst/>
          </a:prstGeom>
        </p:spPr>
      </p:pic>
    </p:spTree>
    <p:extLst>
      <p:ext uri="{BB962C8B-B14F-4D97-AF65-F5344CB8AC3E}">
        <p14:creationId xmlns:p14="http://schemas.microsoft.com/office/powerpoint/2010/main" val="2013827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a:t>
            </a:r>
            <a:r>
              <a:rPr lang="en-US" dirty="0" smtClean="0"/>
              <a:t>Readings (Contd..)</a:t>
            </a:r>
            <a:endParaRPr lang="en-US" dirty="0"/>
          </a:p>
        </p:txBody>
      </p:sp>
      <p:sp>
        <p:nvSpPr>
          <p:cNvPr id="10" name="Textfeld 30"/>
          <p:cNvSpPr txBox="1"/>
          <p:nvPr>
            <p:custDataLst>
              <p:tags r:id="rId1"/>
            </p:custDataLst>
          </p:nvPr>
        </p:nvSpPr>
        <p:spPr bwMode="gray">
          <a:xfrm>
            <a:off x="375781" y="1218840"/>
            <a:ext cx="8311018" cy="2413360"/>
          </a:xfrm>
          <a:prstGeom prst="rect">
            <a:avLst/>
          </a:prstGeom>
          <a:gradFill flip="none" rotWithShape="1">
            <a:gsLst>
              <a:gs pos="0">
                <a:srgbClr val="CEDBF0"/>
              </a:gs>
              <a:gs pos="70000">
                <a:srgbClr val="CEDBF0"/>
              </a:gs>
              <a:gs pos="90000">
                <a:schemeClr val="bg1"/>
              </a:gs>
            </a:gsLst>
            <a:lin ang="0" scaled="1"/>
            <a:tileRect/>
          </a:gradFill>
          <a:ln>
            <a:noFill/>
          </a:ln>
          <a:effectLst/>
        </p:spPr>
        <p:txBody>
          <a:bodyPr lIns="91440" tIns="594360" rIns="1828800" bIns="45720" anchor="t"/>
          <a:lstStyle>
            <a:defPPr>
              <a:defRPr lang="en-US"/>
            </a:defPPr>
            <a:lvl1pPr>
              <a:spcBef>
                <a:spcPct val="60000"/>
              </a:spcBef>
              <a:buSzPct val="100000"/>
              <a:defRPr sz="1400">
                <a:solidFill>
                  <a:schemeClr val="bg1"/>
                </a:solidFill>
              </a:defRPr>
            </a:lvl1pPr>
          </a:lstStyle>
          <a:p>
            <a:pPr marL="58737" fontAlgn="base">
              <a:lnSpc>
                <a:spcPct val="110000"/>
              </a:lnSpc>
              <a:spcBef>
                <a:spcPts val="500"/>
              </a:spcBef>
              <a:spcAft>
                <a:spcPct val="0"/>
              </a:spcAft>
              <a:buClr>
                <a:srgbClr val="4E84C4"/>
              </a:buClr>
            </a:pPr>
            <a:r>
              <a:rPr lang="en-US" sz="1200" b="1" dirty="0" smtClean="0">
                <a:solidFill>
                  <a:schemeClr val="tx1"/>
                </a:solidFill>
              </a:rPr>
              <a:t>Author</a:t>
            </a:r>
            <a:r>
              <a:rPr lang="en-US" sz="1200" b="1" dirty="0">
                <a:solidFill>
                  <a:schemeClr val="tx1"/>
                </a:solidFill>
              </a:rPr>
              <a:t>: R.M</a:t>
            </a:r>
            <a:r>
              <a:rPr lang="en-US" sz="1200" b="1" dirty="0" smtClean="0">
                <a:solidFill>
                  <a:schemeClr val="tx1"/>
                </a:solidFill>
              </a:rPr>
              <a:t>. Lala </a:t>
            </a:r>
            <a:endParaRPr lang="en-US" sz="1200" b="1" dirty="0">
              <a:solidFill>
                <a:schemeClr val="tx1"/>
              </a:solidFill>
            </a:endParaRPr>
          </a:p>
          <a:p>
            <a:pPr marL="58737" fontAlgn="base">
              <a:lnSpc>
                <a:spcPct val="110000"/>
              </a:lnSpc>
              <a:spcBef>
                <a:spcPts val="500"/>
              </a:spcBef>
              <a:spcAft>
                <a:spcPct val="0"/>
              </a:spcAft>
              <a:buClr>
                <a:srgbClr val="4E84C4"/>
              </a:buClr>
            </a:pPr>
            <a:r>
              <a:rPr lang="en-US" sz="1200" dirty="0" smtClean="0">
                <a:solidFill>
                  <a:schemeClr val="tx1"/>
                </a:solidFill>
              </a:rPr>
              <a:t>Author</a:t>
            </a:r>
            <a:r>
              <a:rPr lang="en-US" sz="1200" dirty="0">
                <a:solidFill>
                  <a:schemeClr val="tx1"/>
                </a:solidFill>
              </a:rPr>
              <a:t>: </a:t>
            </a:r>
            <a:r>
              <a:rPr lang="en-US" sz="1200" dirty="0" smtClean="0">
                <a:solidFill>
                  <a:schemeClr val="tx1"/>
                </a:solidFill>
              </a:rPr>
              <a:t>When </a:t>
            </a:r>
            <a:r>
              <a:rPr lang="en-US" sz="1200" dirty="0">
                <a:solidFill>
                  <a:schemeClr val="tx1"/>
                </a:solidFill>
              </a:rPr>
              <a:t>Jamsetji Tata started a trading firm in 1868, few could have guessed that he was also opening an important chapter in the making of modern India. Jamsetji saw that the three keys to India's industrial development were steel, hydroelectric power, and technical education and research. A century and a half later, the </a:t>
            </a:r>
            <a:r>
              <a:rPr lang="en-US" sz="1200" dirty="0" smtClean="0">
                <a:solidFill>
                  <a:schemeClr val="tx1"/>
                </a:solidFill>
              </a:rPr>
              <a:t>TATAs can </a:t>
            </a:r>
            <a:r>
              <a:rPr lang="en-US" sz="1200" dirty="0">
                <a:solidFill>
                  <a:schemeClr val="tx1"/>
                </a:solidFill>
              </a:rPr>
              <a:t>claim with justice to have lived up to the vision of their founder</a:t>
            </a:r>
            <a:r>
              <a:rPr lang="en-US" sz="1200" dirty="0" smtClean="0">
                <a:solidFill>
                  <a:schemeClr val="tx1"/>
                </a:solidFill>
              </a:rPr>
              <a:t>.</a:t>
            </a:r>
            <a:endParaRPr lang="en-US" sz="1200" dirty="0">
              <a:solidFill>
                <a:schemeClr val="tx1"/>
              </a:solidFill>
            </a:endParaRPr>
          </a:p>
        </p:txBody>
      </p:sp>
      <p:sp>
        <p:nvSpPr>
          <p:cNvPr id="11" name="Round Single Corner Rectangle 92"/>
          <p:cNvSpPr/>
          <p:nvPr/>
        </p:nvSpPr>
        <p:spPr bwMode="gray">
          <a:xfrm flipH="1">
            <a:off x="320675" y="1293020"/>
            <a:ext cx="52390" cy="53878"/>
          </a:xfrm>
          <a:custGeom>
            <a:avLst/>
            <a:gdLst>
              <a:gd name="connsiteX0" fmla="*/ 0 w 101752"/>
              <a:gd name="connsiteY0" fmla="*/ 0 h 74434"/>
              <a:gd name="connsiteX1" fmla="*/ 64535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2371"/>
              <a:gd name="connsiteY0" fmla="*/ 0 h 74434"/>
              <a:gd name="connsiteX1" fmla="*/ 40722 w 102371"/>
              <a:gd name="connsiteY1" fmla="*/ 0 h 74434"/>
              <a:gd name="connsiteX2" fmla="*/ 101752 w 102371"/>
              <a:gd name="connsiteY2" fmla="*/ 74434 h 74434"/>
              <a:gd name="connsiteX3" fmla="*/ 0 w 102371"/>
              <a:gd name="connsiteY3" fmla="*/ 74434 h 74434"/>
              <a:gd name="connsiteX4" fmla="*/ 0 w 102371"/>
              <a:gd name="connsiteY4" fmla="*/ 0 h 74434"/>
              <a:gd name="connsiteX0" fmla="*/ 0 w 102794"/>
              <a:gd name="connsiteY0" fmla="*/ 223 h 74657"/>
              <a:gd name="connsiteX1" fmla="*/ 40722 w 102794"/>
              <a:gd name="connsiteY1" fmla="*/ 223 h 74657"/>
              <a:gd name="connsiteX2" fmla="*/ 101752 w 102794"/>
              <a:gd name="connsiteY2" fmla="*/ 74657 h 74657"/>
              <a:gd name="connsiteX3" fmla="*/ 0 w 102794"/>
              <a:gd name="connsiteY3" fmla="*/ 74657 h 74657"/>
              <a:gd name="connsiteX4" fmla="*/ 0 w 102794"/>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438 h 76872"/>
              <a:gd name="connsiteX1" fmla="*/ 21669 w 101752"/>
              <a:gd name="connsiteY1" fmla="*/ 58 h 76872"/>
              <a:gd name="connsiteX2" fmla="*/ 101752 w 101752"/>
              <a:gd name="connsiteY2" fmla="*/ 76872 h 76872"/>
              <a:gd name="connsiteX3" fmla="*/ 0 w 101752"/>
              <a:gd name="connsiteY3" fmla="*/ 76872 h 76872"/>
              <a:gd name="connsiteX4" fmla="*/ 0 w 101752"/>
              <a:gd name="connsiteY4" fmla="*/ 2438 h 76872"/>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Lst>
            <a:ahLst/>
            <a:cxnLst>
              <a:cxn ang="0">
                <a:pos x="connsiteX0" y="connsiteY0"/>
              </a:cxn>
              <a:cxn ang="0">
                <a:pos x="connsiteX1" y="connsiteY1"/>
              </a:cxn>
              <a:cxn ang="0">
                <a:pos x="connsiteX2" y="connsiteY2"/>
              </a:cxn>
              <a:cxn ang="0">
                <a:pos x="connsiteX3" y="connsiteY3"/>
              </a:cxn>
            </a:cxnLst>
            <a:rect l="l" t="t" r="r" b="b"/>
            <a:pathLst>
              <a:path w="101752" h="74434">
                <a:moveTo>
                  <a:pt x="0" y="0"/>
                </a:moveTo>
                <a:cubicBezTo>
                  <a:pt x="40772" y="0"/>
                  <a:pt x="96989" y="12021"/>
                  <a:pt x="101752" y="74434"/>
                </a:cubicBezTo>
                <a:lnTo>
                  <a:pt x="0" y="74434"/>
                </a:lnTo>
                <a:lnTo>
                  <a:pt x="0" y="0"/>
                </a:lnTo>
                <a:close/>
              </a:path>
            </a:pathLst>
          </a:custGeom>
          <a:gradFill flip="none" rotWithShape="1">
            <a:gsLst>
              <a:gs pos="29000">
                <a:srgbClr val="0063BE">
                  <a:shade val="30000"/>
                  <a:satMod val="115000"/>
                </a:srgbClr>
              </a:gs>
              <a:gs pos="100000">
                <a:srgbClr val="0063BE">
                  <a:shade val="100000"/>
                  <a:satMod val="115000"/>
                </a:srgb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5"/>
          <p:cNvSpPr>
            <a:spLocks/>
          </p:cNvSpPr>
          <p:nvPr/>
        </p:nvSpPr>
        <p:spPr bwMode="auto">
          <a:xfrm>
            <a:off x="320675" y="1348802"/>
            <a:ext cx="8350250" cy="346075"/>
          </a:xfrm>
          <a:custGeom>
            <a:avLst/>
            <a:gdLst>
              <a:gd name="T0" fmla="*/ 0 w 5260"/>
              <a:gd name="T1" fmla="*/ 0 h 218"/>
              <a:gd name="T2" fmla="*/ 5260 w 5260"/>
              <a:gd name="T3" fmla="*/ 0 h 218"/>
              <a:gd name="T4" fmla="*/ 5260 w 5260"/>
              <a:gd name="T5" fmla="*/ 218 h 218"/>
              <a:gd name="T6" fmla="*/ 80 w 5260"/>
              <a:gd name="T7" fmla="*/ 218 h 218"/>
              <a:gd name="T8" fmla="*/ 80 w 5260"/>
              <a:gd name="T9" fmla="*/ 218 h 218"/>
              <a:gd name="T10" fmla="*/ 64 w 5260"/>
              <a:gd name="T11" fmla="*/ 218 h 218"/>
              <a:gd name="T12" fmla="*/ 49 w 5260"/>
              <a:gd name="T13" fmla="*/ 216 h 218"/>
              <a:gd name="T14" fmla="*/ 36 w 5260"/>
              <a:gd name="T15" fmla="*/ 215 h 218"/>
              <a:gd name="T16" fmla="*/ 24 w 5260"/>
              <a:gd name="T17" fmla="*/ 209 h 218"/>
              <a:gd name="T18" fmla="*/ 19 w 5260"/>
              <a:gd name="T19" fmla="*/ 205 h 218"/>
              <a:gd name="T20" fmla="*/ 13 w 5260"/>
              <a:gd name="T21" fmla="*/ 199 h 218"/>
              <a:gd name="T22" fmla="*/ 9 w 5260"/>
              <a:gd name="T23" fmla="*/ 193 h 218"/>
              <a:gd name="T24" fmla="*/ 7 w 5260"/>
              <a:gd name="T25" fmla="*/ 188 h 218"/>
              <a:gd name="T26" fmla="*/ 3 w 5260"/>
              <a:gd name="T27" fmla="*/ 180 h 218"/>
              <a:gd name="T28" fmla="*/ 1 w 5260"/>
              <a:gd name="T29" fmla="*/ 170 h 218"/>
              <a:gd name="T30" fmla="*/ 0 w 5260"/>
              <a:gd name="T31" fmla="*/ 161 h 218"/>
              <a:gd name="T32" fmla="*/ 0 w 5260"/>
              <a:gd name="T33" fmla="*/ 147 h 218"/>
              <a:gd name="T34" fmla="*/ 0 w 5260"/>
              <a:gd name="T35" fmla="*/ 147 h 218"/>
              <a:gd name="T36" fmla="*/ 0 w 5260"/>
              <a:gd name="T3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60" h="218">
                <a:moveTo>
                  <a:pt x="0" y="0"/>
                </a:moveTo>
                <a:lnTo>
                  <a:pt x="5260" y="0"/>
                </a:lnTo>
                <a:lnTo>
                  <a:pt x="5260" y="218"/>
                </a:lnTo>
                <a:lnTo>
                  <a:pt x="80" y="218"/>
                </a:lnTo>
                <a:lnTo>
                  <a:pt x="80" y="218"/>
                </a:lnTo>
                <a:lnTo>
                  <a:pt x="64" y="218"/>
                </a:lnTo>
                <a:lnTo>
                  <a:pt x="49" y="216"/>
                </a:lnTo>
                <a:lnTo>
                  <a:pt x="36" y="215"/>
                </a:lnTo>
                <a:lnTo>
                  <a:pt x="24" y="209"/>
                </a:lnTo>
                <a:lnTo>
                  <a:pt x="19" y="205"/>
                </a:lnTo>
                <a:lnTo>
                  <a:pt x="13" y="199"/>
                </a:lnTo>
                <a:lnTo>
                  <a:pt x="9" y="193"/>
                </a:lnTo>
                <a:lnTo>
                  <a:pt x="7" y="188"/>
                </a:lnTo>
                <a:lnTo>
                  <a:pt x="3" y="180"/>
                </a:lnTo>
                <a:lnTo>
                  <a:pt x="1" y="170"/>
                </a:lnTo>
                <a:lnTo>
                  <a:pt x="0" y="161"/>
                </a:lnTo>
                <a:lnTo>
                  <a:pt x="0" y="147"/>
                </a:lnTo>
                <a:lnTo>
                  <a:pt x="0" y="147"/>
                </a:lnTo>
                <a:lnTo>
                  <a:pt x="0" y="0"/>
                </a:lnTo>
                <a:close/>
              </a:path>
            </a:pathLst>
          </a:custGeom>
          <a:gradFill flip="none" rotWithShape="1">
            <a:gsLst>
              <a:gs pos="0">
                <a:srgbClr val="0063BE"/>
              </a:gs>
              <a:gs pos="70000">
                <a:srgbClr val="0063BE"/>
              </a:gs>
              <a:gs pos="85000">
                <a:schemeClr val="bg1"/>
              </a:gs>
            </a:gsLst>
            <a:lin ang="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rtlCol="0" anchor="ctr"/>
          <a:lstStyle/>
          <a:p>
            <a:pPr marL="111125"/>
            <a:r>
              <a:rPr lang="en-US" sz="1600" b="1" dirty="0">
                <a:solidFill>
                  <a:schemeClr val="bg1"/>
                </a:solidFill>
              </a:rPr>
              <a:t>The Creation of Wealth - The </a:t>
            </a:r>
            <a:r>
              <a:rPr lang="en-US" sz="1600" b="1" dirty="0" smtClean="0">
                <a:solidFill>
                  <a:schemeClr val="bg1"/>
                </a:solidFill>
              </a:rPr>
              <a:t>TATAs </a:t>
            </a:r>
            <a:r>
              <a:rPr lang="en-US" sz="1600" b="1" dirty="0">
                <a:solidFill>
                  <a:schemeClr val="bg1"/>
                </a:solidFill>
              </a:rPr>
              <a:t>From 19th to 21st Century</a:t>
            </a:r>
          </a:p>
        </p:txBody>
      </p:sp>
      <p:grpSp>
        <p:nvGrpSpPr>
          <p:cNvPr id="20" name="Group 19"/>
          <p:cNvGrpSpPr/>
          <p:nvPr/>
        </p:nvGrpSpPr>
        <p:grpSpPr>
          <a:xfrm>
            <a:off x="320675" y="3733799"/>
            <a:ext cx="8366124" cy="2620963"/>
            <a:chOff x="320675" y="1218839"/>
            <a:chExt cx="8366124" cy="2620963"/>
          </a:xfrm>
        </p:grpSpPr>
        <p:sp>
          <p:nvSpPr>
            <p:cNvPr id="21" name="Textfeld 30"/>
            <p:cNvSpPr txBox="1"/>
            <p:nvPr>
              <p:custDataLst>
                <p:tags r:id="rId2"/>
              </p:custDataLst>
            </p:nvPr>
          </p:nvSpPr>
          <p:spPr bwMode="gray">
            <a:xfrm>
              <a:off x="375781" y="1218839"/>
              <a:ext cx="8311018" cy="2620963"/>
            </a:xfrm>
            <a:prstGeom prst="rect">
              <a:avLst/>
            </a:prstGeom>
            <a:gradFill flip="none" rotWithShape="1">
              <a:gsLst>
                <a:gs pos="0">
                  <a:srgbClr val="CEDBF0"/>
                </a:gs>
                <a:gs pos="70000">
                  <a:srgbClr val="CEDBF0"/>
                </a:gs>
                <a:gs pos="90000">
                  <a:schemeClr val="bg1"/>
                </a:gs>
              </a:gsLst>
              <a:lin ang="0" scaled="1"/>
              <a:tileRect/>
            </a:gradFill>
            <a:ln>
              <a:noFill/>
            </a:ln>
            <a:effectLst/>
          </p:spPr>
          <p:txBody>
            <a:bodyPr lIns="91440" tIns="594360" rIns="1828800" bIns="45720" anchor="t"/>
            <a:lstStyle>
              <a:defPPr>
                <a:defRPr lang="en-US"/>
              </a:defPPr>
              <a:lvl1pPr>
                <a:spcBef>
                  <a:spcPct val="60000"/>
                </a:spcBef>
                <a:buSzPct val="100000"/>
                <a:defRPr sz="1400">
                  <a:solidFill>
                    <a:schemeClr val="bg1"/>
                  </a:solidFill>
                </a:defRPr>
              </a:lvl1pPr>
            </a:lstStyle>
            <a:p>
              <a:pPr marL="58737" fontAlgn="base">
                <a:lnSpc>
                  <a:spcPct val="110000"/>
                </a:lnSpc>
                <a:spcBef>
                  <a:spcPts val="500"/>
                </a:spcBef>
                <a:spcAft>
                  <a:spcPct val="0"/>
                </a:spcAft>
                <a:buClr>
                  <a:srgbClr val="4E84C4"/>
                </a:buClr>
              </a:pPr>
              <a:r>
                <a:rPr lang="en-US" sz="1200" b="1" dirty="0" smtClean="0">
                  <a:solidFill>
                    <a:schemeClr val="tx1"/>
                  </a:solidFill>
                </a:rPr>
                <a:t>Author</a:t>
              </a:r>
              <a:r>
                <a:rPr lang="en-US" sz="1200" b="1" dirty="0">
                  <a:solidFill>
                    <a:schemeClr val="tx1"/>
                  </a:solidFill>
                </a:rPr>
                <a:t>: S. Ramadorai</a:t>
              </a:r>
            </a:p>
            <a:p>
              <a:pPr marL="58737" fontAlgn="base">
                <a:lnSpc>
                  <a:spcPct val="110000"/>
                </a:lnSpc>
                <a:spcBef>
                  <a:spcPts val="500"/>
                </a:spcBef>
                <a:spcAft>
                  <a:spcPct val="0"/>
                </a:spcAft>
                <a:buClr>
                  <a:srgbClr val="4E84C4"/>
                </a:buClr>
              </a:pPr>
              <a:r>
                <a:rPr lang="en-US" sz="1200" dirty="0" smtClean="0">
                  <a:solidFill>
                    <a:schemeClr val="tx1"/>
                  </a:solidFill>
                </a:rPr>
                <a:t>In </a:t>
              </a:r>
              <a:r>
                <a:rPr lang="en-US" sz="1200" dirty="0">
                  <a:solidFill>
                    <a:schemeClr val="tx1"/>
                  </a:solidFill>
                </a:rPr>
                <a:t>2003, Tata Consultancy Services set itself a mission: Top Ten by 2010 . In 2009, a year ahead of schedule, TCS made good on that promise: in fourteen years, the company had transformed itself from the $400 million operation that S. Ramadorai inherited as CEO in 1996, to one of the world s largest IT software and services companies with more than 160,000 people working in forty-two countries, and with annual revenues of over $6 billion. The TCS story is one of modern India s great success stories</a:t>
              </a:r>
              <a:r>
                <a:rPr lang="en-US" sz="1200" dirty="0" smtClean="0">
                  <a:solidFill>
                    <a:schemeClr val="tx1"/>
                  </a:solidFill>
                </a:rPr>
                <a:t>.</a:t>
              </a:r>
              <a:br>
                <a:rPr lang="en-US" sz="1200" dirty="0" smtClean="0">
                  <a:solidFill>
                    <a:schemeClr val="tx1"/>
                  </a:solidFill>
                </a:rPr>
              </a:br>
              <a:r>
                <a:rPr lang="en-US" sz="1200" dirty="0" smtClean="0">
                  <a:solidFill>
                    <a:schemeClr val="tx1"/>
                  </a:solidFill>
                </a:rPr>
                <a:t>In </a:t>
              </a:r>
              <a:r>
                <a:rPr lang="en-US" sz="1200" dirty="0">
                  <a:solidFill>
                    <a:schemeClr val="tx1"/>
                  </a:solidFill>
                </a:rPr>
                <a:t>this fascinating book, S</a:t>
              </a:r>
              <a:r>
                <a:rPr lang="en-US" sz="1200" dirty="0" smtClean="0">
                  <a:solidFill>
                    <a:schemeClr val="tx1"/>
                  </a:solidFill>
                </a:rPr>
                <a:t>. Ramadorai</a:t>
              </a:r>
              <a:r>
                <a:rPr lang="en-US" sz="1200" dirty="0">
                  <a:solidFill>
                    <a:schemeClr val="tx1"/>
                  </a:solidFill>
                </a:rPr>
                <a:t>, one of the country s most respected business leaders, recounts the steps to that extraordinary </a:t>
              </a:r>
              <a:r>
                <a:rPr lang="en-US" sz="1200" dirty="0" smtClean="0">
                  <a:solidFill>
                    <a:schemeClr val="tx1"/>
                  </a:solidFill>
                </a:rPr>
                <a:t>success</a:t>
              </a:r>
              <a:endParaRPr lang="en-US" sz="1200" dirty="0">
                <a:solidFill>
                  <a:schemeClr val="tx1"/>
                </a:solidFill>
              </a:endParaRPr>
            </a:p>
          </p:txBody>
        </p:sp>
        <p:sp>
          <p:nvSpPr>
            <p:cNvPr id="22" name="Round Single Corner Rectangle 92"/>
            <p:cNvSpPr/>
            <p:nvPr/>
          </p:nvSpPr>
          <p:spPr bwMode="gray">
            <a:xfrm flipH="1">
              <a:off x="320675" y="1296195"/>
              <a:ext cx="52390" cy="53878"/>
            </a:xfrm>
            <a:custGeom>
              <a:avLst/>
              <a:gdLst>
                <a:gd name="connsiteX0" fmla="*/ 0 w 101752"/>
                <a:gd name="connsiteY0" fmla="*/ 0 h 74434"/>
                <a:gd name="connsiteX1" fmla="*/ 64535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1752"/>
                <a:gd name="connsiteY0" fmla="*/ 0 h 74434"/>
                <a:gd name="connsiteX1" fmla="*/ 40722 w 101752"/>
                <a:gd name="connsiteY1" fmla="*/ 0 h 74434"/>
                <a:gd name="connsiteX2" fmla="*/ 101752 w 101752"/>
                <a:gd name="connsiteY2" fmla="*/ 37217 h 74434"/>
                <a:gd name="connsiteX3" fmla="*/ 101752 w 101752"/>
                <a:gd name="connsiteY3" fmla="*/ 74434 h 74434"/>
                <a:gd name="connsiteX4" fmla="*/ 0 w 101752"/>
                <a:gd name="connsiteY4" fmla="*/ 74434 h 74434"/>
                <a:gd name="connsiteX5" fmla="*/ 0 w 101752"/>
                <a:gd name="connsiteY5" fmla="*/ 0 h 74434"/>
                <a:gd name="connsiteX0" fmla="*/ 0 w 102371"/>
                <a:gd name="connsiteY0" fmla="*/ 0 h 74434"/>
                <a:gd name="connsiteX1" fmla="*/ 40722 w 102371"/>
                <a:gd name="connsiteY1" fmla="*/ 0 h 74434"/>
                <a:gd name="connsiteX2" fmla="*/ 101752 w 102371"/>
                <a:gd name="connsiteY2" fmla="*/ 74434 h 74434"/>
                <a:gd name="connsiteX3" fmla="*/ 0 w 102371"/>
                <a:gd name="connsiteY3" fmla="*/ 74434 h 74434"/>
                <a:gd name="connsiteX4" fmla="*/ 0 w 102371"/>
                <a:gd name="connsiteY4" fmla="*/ 0 h 74434"/>
                <a:gd name="connsiteX0" fmla="*/ 0 w 102794"/>
                <a:gd name="connsiteY0" fmla="*/ 223 h 74657"/>
                <a:gd name="connsiteX1" fmla="*/ 40722 w 102794"/>
                <a:gd name="connsiteY1" fmla="*/ 223 h 74657"/>
                <a:gd name="connsiteX2" fmla="*/ 101752 w 102794"/>
                <a:gd name="connsiteY2" fmla="*/ 74657 h 74657"/>
                <a:gd name="connsiteX3" fmla="*/ 0 w 102794"/>
                <a:gd name="connsiteY3" fmla="*/ 74657 h 74657"/>
                <a:gd name="connsiteX4" fmla="*/ 0 w 102794"/>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23 h 74657"/>
                <a:gd name="connsiteX1" fmla="*/ 40722 w 101752"/>
                <a:gd name="connsiteY1" fmla="*/ 223 h 74657"/>
                <a:gd name="connsiteX2" fmla="*/ 101752 w 101752"/>
                <a:gd name="connsiteY2" fmla="*/ 74657 h 74657"/>
                <a:gd name="connsiteX3" fmla="*/ 0 w 101752"/>
                <a:gd name="connsiteY3" fmla="*/ 74657 h 74657"/>
                <a:gd name="connsiteX4" fmla="*/ 0 w 101752"/>
                <a:gd name="connsiteY4" fmla="*/ 223 h 74657"/>
                <a:gd name="connsiteX0" fmla="*/ 0 w 101752"/>
                <a:gd name="connsiteY0" fmla="*/ 2438 h 76872"/>
                <a:gd name="connsiteX1" fmla="*/ 21669 w 101752"/>
                <a:gd name="connsiteY1" fmla="*/ 58 h 76872"/>
                <a:gd name="connsiteX2" fmla="*/ 101752 w 101752"/>
                <a:gd name="connsiteY2" fmla="*/ 76872 h 76872"/>
                <a:gd name="connsiteX3" fmla="*/ 0 w 101752"/>
                <a:gd name="connsiteY3" fmla="*/ 76872 h 76872"/>
                <a:gd name="connsiteX4" fmla="*/ 0 w 101752"/>
                <a:gd name="connsiteY4" fmla="*/ 2438 h 76872"/>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 name="connsiteX0" fmla="*/ 0 w 101752"/>
                <a:gd name="connsiteY0" fmla="*/ 0 h 74434"/>
                <a:gd name="connsiteX1" fmla="*/ 101752 w 101752"/>
                <a:gd name="connsiteY1" fmla="*/ 74434 h 74434"/>
                <a:gd name="connsiteX2" fmla="*/ 0 w 101752"/>
                <a:gd name="connsiteY2" fmla="*/ 74434 h 74434"/>
                <a:gd name="connsiteX3" fmla="*/ 0 w 101752"/>
                <a:gd name="connsiteY3" fmla="*/ 0 h 74434"/>
              </a:gdLst>
              <a:ahLst/>
              <a:cxnLst>
                <a:cxn ang="0">
                  <a:pos x="connsiteX0" y="connsiteY0"/>
                </a:cxn>
                <a:cxn ang="0">
                  <a:pos x="connsiteX1" y="connsiteY1"/>
                </a:cxn>
                <a:cxn ang="0">
                  <a:pos x="connsiteX2" y="connsiteY2"/>
                </a:cxn>
                <a:cxn ang="0">
                  <a:pos x="connsiteX3" y="connsiteY3"/>
                </a:cxn>
              </a:cxnLst>
              <a:rect l="l" t="t" r="r" b="b"/>
              <a:pathLst>
                <a:path w="101752" h="74434">
                  <a:moveTo>
                    <a:pt x="0" y="0"/>
                  </a:moveTo>
                  <a:cubicBezTo>
                    <a:pt x="40772" y="0"/>
                    <a:pt x="96989" y="12021"/>
                    <a:pt x="101752" y="74434"/>
                  </a:cubicBezTo>
                  <a:lnTo>
                    <a:pt x="0" y="74434"/>
                  </a:lnTo>
                  <a:lnTo>
                    <a:pt x="0" y="0"/>
                  </a:lnTo>
                  <a:close/>
                </a:path>
              </a:pathLst>
            </a:custGeom>
            <a:gradFill flip="none" rotWithShape="1">
              <a:gsLst>
                <a:gs pos="29000">
                  <a:srgbClr val="0063BE">
                    <a:shade val="30000"/>
                    <a:satMod val="115000"/>
                  </a:srgbClr>
                </a:gs>
                <a:gs pos="100000">
                  <a:srgbClr val="0063BE">
                    <a:shade val="100000"/>
                    <a:satMod val="115000"/>
                  </a:srgb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5"/>
            <p:cNvSpPr>
              <a:spLocks/>
            </p:cNvSpPr>
            <p:nvPr/>
          </p:nvSpPr>
          <p:spPr bwMode="auto">
            <a:xfrm>
              <a:off x="320675" y="1348802"/>
              <a:ext cx="8350250" cy="346075"/>
            </a:xfrm>
            <a:custGeom>
              <a:avLst/>
              <a:gdLst>
                <a:gd name="T0" fmla="*/ 0 w 5260"/>
                <a:gd name="T1" fmla="*/ 0 h 218"/>
                <a:gd name="T2" fmla="*/ 5260 w 5260"/>
                <a:gd name="T3" fmla="*/ 0 h 218"/>
                <a:gd name="T4" fmla="*/ 5260 w 5260"/>
                <a:gd name="T5" fmla="*/ 218 h 218"/>
                <a:gd name="T6" fmla="*/ 80 w 5260"/>
                <a:gd name="T7" fmla="*/ 218 h 218"/>
                <a:gd name="T8" fmla="*/ 80 w 5260"/>
                <a:gd name="T9" fmla="*/ 218 h 218"/>
                <a:gd name="T10" fmla="*/ 64 w 5260"/>
                <a:gd name="T11" fmla="*/ 218 h 218"/>
                <a:gd name="T12" fmla="*/ 49 w 5260"/>
                <a:gd name="T13" fmla="*/ 216 h 218"/>
                <a:gd name="T14" fmla="*/ 36 w 5260"/>
                <a:gd name="T15" fmla="*/ 215 h 218"/>
                <a:gd name="T16" fmla="*/ 24 w 5260"/>
                <a:gd name="T17" fmla="*/ 209 h 218"/>
                <a:gd name="T18" fmla="*/ 19 w 5260"/>
                <a:gd name="T19" fmla="*/ 205 h 218"/>
                <a:gd name="T20" fmla="*/ 13 w 5260"/>
                <a:gd name="T21" fmla="*/ 199 h 218"/>
                <a:gd name="T22" fmla="*/ 9 w 5260"/>
                <a:gd name="T23" fmla="*/ 193 h 218"/>
                <a:gd name="T24" fmla="*/ 7 w 5260"/>
                <a:gd name="T25" fmla="*/ 188 h 218"/>
                <a:gd name="T26" fmla="*/ 3 w 5260"/>
                <a:gd name="T27" fmla="*/ 180 h 218"/>
                <a:gd name="T28" fmla="*/ 1 w 5260"/>
                <a:gd name="T29" fmla="*/ 170 h 218"/>
                <a:gd name="T30" fmla="*/ 0 w 5260"/>
                <a:gd name="T31" fmla="*/ 161 h 218"/>
                <a:gd name="T32" fmla="*/ 0 w 5260"/>
                <a:gd name="T33" fmla="*/ 147 h 218"/>
                <a:gd name="T34" fmla="*/ 0 w 5260"/>
                <a:gd name="T35" fmla="*/ 147 h 218"/>
                <a:gd name="T36" fmla="*/ 0 w 5260"/>
                <a:gd name="T3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60" h="218">
                  <a:moveTo>
                    <a:pt x="0" y="0"/>
                  </a:moveTo>
                  <a:lnTo>
                    <a:pt x="5260" y="0"/>
                  </a:lnTo>
                  <a:lnTo>
                    <a:pt x="5260" y="218"/>
                  </a:lnTo>
                  <a:lnTo>
                    <a:pt x="80" y="218"/>
                  </a:lnTo>
                  <a:lnTo>
                    <a:pt x="80" y="218"/>
                  </a:lnTo>
                  <a:lnTo>
                    <a:pt x="64" y="218"/>
                  </a:lnTo>
                  <a:lnTo>
                    <a:pt x="49" y="216"/>
                  </a:lnTo>
                  <a:lnTo>
                    <a:pt x="36" y="215"/>
                  </a:lnTo>
                  <a:lnTo>
                    <a:pt x="24" y="209"/>
                  </a:lnTo>
                  <a:lnTo>
                    <a:pt x="19" y="205"/>
                  </a:lnTo>
                  <a:lnTo>
                    <a:pt x="13" y="199"/>
                  </a:lnTo>
                  <a:lnTo>
                    <a:pt x="9" y="193"/>
                  </a:lnTo>
                  <a:lnTo>
                    <a:pt x="7" y="188"/>
                  </a:lnTo>
                  <a:lnTo>
                    <a:pt x="3" y="180"/>
                  </a:lnTo>
                  <a:lnTo>
                    <a:pt x="1" y="170"/>
                  </a:lnTo>
                  <a:lnTo>
                    <a:pt x="0" y="161"/>
                  </a:lnTo>
                  <a:lnTo>
                    <a:pt x="0" y="147"/>
                  </a:lnTo>
                  <a:lnTo>
                    <a:pt x="0" y="147"/>
                  </a:lnTo>
                  <a:lnTo>
                    <a:pt x="0" y="0"/>
                  </a:lnTo>
                  <a:close/>
                </a:path>
              </a:pathLst>
            </a:custGeom>
            <a:gradFill flip="none" rotWithShape="1">
              <a:gsLst>
                <a:gs pos="0">
                  <a:srgbClr val="0063BE"/>
                </a:gs>
                <a:gs pos="70000">
                  <a:srgbClr val="0063BE"/>
                </a:gs>
                <a:gs pos="85000">
                  <a:schemeClr val="bg1"/>
                </a:gs>
              </a:gsLst>
              <a:lin ang="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rtlCol="0" anchor="ctr"/>
            <a:lstStyle/>
            <a:p>
              <a:pPr marL="111125"/>
              <a:r>
                <a:rPr lang="en-US" sz="1600" b="1" dirty="0">
                  <a:solidFill>
                    <a:schemeClr val="bg1"/>
                  </a:solidFill>
                </a:rPr>
                <a:t>The TCS Story … and Beyond</a:t>
              </a:r>
            </a:p>
          </p:txBody>
        </p:sp>
      </p:grpSp>
      <p:pic>
        <p:nvPicPr>
          <p:cNvPr id="3" name="Picture 2"/>
          <p:cNvPicPr>
            <a:picLocks noChangeAspect="1"/>
          </p:cNvPicPr>
          <p:nvPr/>
        </p:nvPicPr>
        <p:blipFill>
          <a:blip r:embed="rId4"/>
          <a:stretch>
            <a:fillRect/>
          </a:stretch>
        </p:blipFill>
        <p:spPr>
          <a:xfrm>
            <a:off x="7390428" y="1371600"/>
            <a:ext cx="1449744" cy="2220885"/>
          </a:xfrm>
          <a:prstGeom prst="rect">
            <a:avLst/>
          </a:prstGeom>
        </p:spPr>
      </p:pic>
      <p:pic>
        <p:nvPicPr>
          <p:cNvPr id="4" name="Picture 3"/>
          <p:cNvPicPr>
            <a:picLocks noChangeAspect="1"/>
          </p:cNvPicPr>
          <p:nvPr/>
        </p:nvPicPr>
        <p:blipFill>
          <a:blip r:embed="rId5"/>
          <a:stretch>
            <a:fillRect/>
          </a:stretch>
        </p:blipFill>
        <p:spPr>
          <a:xfrm>
            <a:off x="7390428" y="4341150"/>
            <a:ext cx="1449744" cy="1449744"/>
          </a:xfrm>
          <a:prstGeom prst="rect">
            <a:avLst/>
          </a:prstGeom>
        </p:spPr>
      </p:pic>
    </p:spTree>
    <p:extLst>
      <p:ext uri="{BB962C8B-B14F-4D97-AF65-F5344CB8AC3E}">
        <p14:creationId xmlns:p14="http://schemas.microsoft.com/office/powerpoint/2010/main" val="1348306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Wealth of Information (INTERNAL)</a:t>
            </a:r>
          </a:p>
        </p:txBody>
      </p:sp>
      <p:grpSp>
        <p:nvGrpSpPr>
          <p:cNvPr id="8" name="Group 7"/>
          <p:cNvGrpSpPr/>
          <p:nvPr/>
        </p:nvGrpSpPr>
        <p:grpSpPr>
          <a:xfrm>
            <a:off x="373954" y="1245296"/>
            <a:ext cx="8396092" cy="5059363"/>
            <a:chOff x="443108" y="1245296"/>
            <a:chExt cx="8396092" cy="5059363"/>
          </a:xfrm>
        </p:grpSpPr>
        <p:sp>
          <p:nvSpPr>
            <p:cNvPr id="5" name="Rectangle 4"/>
            <p:cNvSpPr/>
            <p:nvPr/>
          </p:nvSpPr>
          <p:spPr>
            <a:xfrm>
              <a:off x="583764" y="1245296"/>
              <a:ext cx="8114779" cy="505936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228600">
                <a:spcBef>
                  <a:spcPts val="1000"/>
                </a:spcBef>
                <a:buClr>
                  <a:srgbClr val="4E84C4"/>
                </a:buClr>
                <a:buFont typeface="Wingdings" panose="05000000000000000000" pitchFamily="2" charset="2"/>
                <a:buChar char="§"/>
              </a:pPr>
              <a:r>
                <a:rPr lang="en-US" sz="1300" dirty="0" smtClean="0">
                  <a:solidFill>
                    <a:schemeClr val="tx1"/>
                  </a:solidFill>
                  <a:latin typeface="+mj-lt"/>
                </a:rPr>
                <a:t>Staying </a:t>
              </a:r>
              <a:r>
                <a:rPr lang="en-US" sz="1300" dirty="0">
                  <a:solidFill>
                    <a:schemeClr val="tx1"/>
                  </a:solidFill>
                  <a:latin typeface="+mj-lt"/>
                </a:rPr>
                <a:t>connected through </a:t>
              </a:r>
              <a:r>
                <a:rPr lang="en-US" sz="1300" b="1" dirty="0">
                  <a:solidFill>
                    <a:schemeClr val="tx1"/>
                  </a:solidFill>
                  <a:latin typeface="+mj-lt"/>
                </a:rPr>
                <a:t>Ultimatix</a:t>
              </a:r>
              <a:r>
                <a:rPr lang="en-US" sz="1300" dirty="0">
                  <a:solidFill>
                    <a:schemeClr val="tx1"/>
                  </a:solidFill>
                  <a:latin typeface="+mj-lt"/>
                </a:rPr>
                <a:t> </a:t>
              </a:r>
              <a:r>
                <a:rPr lang="en-US" sz="1300" b="1" u="sng" dirty="0">
                  <a:solidFill>
                    <a:schemeClr val="tx1"/>
                  </a:solidFill>
                  <a:latin typeface="+mj-lt"/>
                </a:rPr>
                <a:t>(connecting 300000 associates globally!)</a:t>
              </a:r>
            </a:p>
            <a:p>
              <a:pPr marL="571500" lvl="1" indent="-228600">
                <a:spcBef>
                  <a:spcPts val="500"/>
                </a:spcBef>
                <a:buClr>
                  <a:srgbClr val="4E84C4"/>
                </a:buClr>
                <a:buFont typeface="Arial" panose="020B0604020202020204" pitchFamily="34" charset="0"/>
                <a:buChar char="–"/>
              </a:pPr>
              <a:r>
                <a:rPr lang="en-US" sz="1300" b="1" dirty="0" smtClean="0">
                  <a:solidFill>
                    <a:schemeClr val="tx1"/>
                  </a:solidFill>
                  <a:latin typeface="+mj-lt"/>
                </a:rPr>
                <a:t>Knowmax</a:t>
              </a:r>
              <a:r>
                <a:rPr lang="en-US" sz="1300" dirty="0" smtClean="0">
                  <a:solidFill>
                    <a:schemeClr val="tx1"/>
                  </a:solidFill>
                  <a:latin typeface="+mj-lt"/>
                </a:rPr>
                <a:t>-TCS’s </a:t>
              </a:r>
              <a:r>
                <a:rPr lang="en-US" sz="1300" dirty="0">
                  <a:solidFill>
                    <a:schemeClr val="tx1"/>
                  </a:solidFill>
                  <a:latin typeface="+mj-lt"/>
                </a:rPr>
                <a:t>Knowledge Management portal </a:t>
              </a:r>
              <a:r>
                <a:rPr lang="en-US" sz="1300" dirty="0" smtClean="0">
                  <a:solidFill>
                    <a:schemeClr val="tx1"/>
                  </a:solidFill>
                  <a:latin typeface="+mj-lt"/>
                </a:rPr>
                <a:t/>
              </a:r>
              <a:br>
                <a:rPr lang="en-US" sz="1300" dirty="0" smtClean="0">
                  <a:solidFill>
                    <a:schemeClr val="tx1"/>
                  </a:solidFill>
                  <a:latin typeface="+mj-lt"/>
                </a:rPr>
              </a:br>
              <a:r>
                <a:rPr lang="en-US" sz="1300" dirty="0" smtClean="0">
                  <a:solidFill>
                    <a:schemeClr val="tx1"/>
                  </a:solidFill>
                  <a:latin typeface="+mj-lt"/>
                </a:rPr>
                <a:t>Go </a:t>
              </a:r>
              <a:r>
                <a:rPr lang="en-US" sz="1300" dirty="0">
                  <a:solidFill>
                    <a:schemeClr val="tx1"/>
                  </a:solidFill>
                  <a:latin typeface="+mj-lt"/>
                </a:rPr>
                <a:t>to Knowmax for details on policies/your OU/technical documents </a:t>
              </a:r>
              <a:r>
                <a:rPr lang="en-US" sz="1300" dirty="0" smtClean="0">
                  <a:solidFill>
                    <a:schemeClr val="tx1"/>
                  </a:solidFill>
                  <a:latin typeface="+mj-lt"/>
                </a:rPr>
                <a:t>etc. </a:t>
              </a:r>
              <a:r>
                <a:rPr lang="en-US" sz="1300" dirty="0">
                  <a:solidFill>
                    <a:schemeClr val="tx1"/>
                  </a:solidFill>
                  <a:latin typeface="+mj-lt"/>
                </a:rPr>
                <a:t>(Ultimatix&gt;&gt;Learning &amp; Collaboration&gt;&gt;Knowmax (under Knowledge Management)</a:t>
              </a:r>
            </a:p>
            <a:p>
              <a:pPr marL="571500" lvl="1" indent="-228600">
                <a:spcBef>
                  <a:spcPts val="500"/>
                </a:spcBef>
                <a:buClr>
                  <a:srgbClr val="4E84C4"/>
                </a:buClr>
                <a:buFont typeface="Arial" panose="020B0604020202020204" pitchFamily="34" charset="0"/>
                <a:buChar char="–"/>
              </a:pPr>
              <a:r>
                <a:rPr lang="en-US" sz="1300" b="1" dirty="0" smtClean="0">
                  <a:solidFill>
                    <a:schemeClr val="tx1"/>
                  </a:solidFill>
                  <a:latin typeface="+mj-lt"/>
                </a:rPr>
                <a:t>Knome-</a:t>
              </a:r>
              <a:r>
                <a:rPr lang="en-US" sz="1300" dirty="0" smtClean="0">
                  <a:solidFill>
                    <a:schemeClr val="tx1"/>
                  </a:solidFill>
                  <a:latin typeface="+mj-lt"/>
                </a:rPr>
                <a:t>TCS’s </a:t>
              </a:r>
              <a:r>
                <a:rPr lang="en-US" sz="1300" dirty="0">
                  <a:solidFill>
                    <a:schemeClr val="tx1"/>
                  </a:solidFill>
                  <a:latin typeface="+mj-lt"/>
                </a:rPr>
                <a:t>social media platform for collaboration and </a:t>
              </a:r>
              <a:r>
                <a:rPr lang="en-US" sz="1300" dirty="0" smtClean="0">
                  <a:solidFill>
                    <a:schemeClr val="tx1"/>
                  </a:solidFill>
                  <a:latin typeface="+mj-lt"/>
                </a:rPr>
                <a:t>networking</a:t>
              </a:r>
              <a:br>
                <a:rPr lang="en-US" sz="1300" dirty="0" smtClean="0">
                  <a:solidFill>
                    <a:schemeClr val="tx1"/>
                  </a:solidFill>
                  <a:latin typeface="+mj-lt"/>
                </a:rPr>
              </a:br>
              <a:r>
                <a:rPr lang="en-US" sz="1300" dirty="0" smtClean="0">
                  <a:solidFill>
                    <a:schemeClr val="tx1"/>
                  </a:solidFill>
                  <a:latin typeface="+mj-lt"/>
                </a:rPr>
                <a:t>Knome </a:t>
              </a:r>
              <a:r>
                <a:rPr lang="en-US" sz="1300" dirty="0">
                  <a:solidFill>
                    <a:schemeClr val="tx1"/>
                  </a:solidFill>
                  <a:latin typeface="+mj-lt"/>
                </a:rPr>
                <a:t>allows you to form groups and reach out to other TCSers and collaborate (Ultimatix&gt;&gt;Learning &amp; Collaboration&gt;&gt;Knome (under collaboration)</a:t>
              </a:r>
            </a:p>
            <a:p>
              <a:pPr marL="571500" lvl="1" indent="-228600">
                <a:spcBef>
                  <a:spcPts val="500"/>
                </a:spcBef>
                <a:buClr>
                  <a:srgbClr val="4E84C4"/>
                </a:buClr>
                <a:buFont typeface="Arial" panose="020B0604020202020204" pitchFamily="34" charset="0"/>
                <a:buChar char="–"/>
              </a:pPr>
              <a:r>
                <a:rPr lang="en-US" sz="1300" dirty="0" smtClean="0">
                  <a:solidFill>
                    <a:schemeClr val="tx1"/>
                  </a:solidFill>
                  <a:latin typeface="+mj-lt"/>
                </a:rPr>
                <a:t>TCS’s </a:t>
              </a:r>
              <a:r>
                <a:rPr lang="en-US" sz="1300" dirty="0">
                  <a:solidFill>
                    <a:schemeClr val="tx1"/>
                  </a:solidFill>
                  <a:latin typeface="+mj-lt"/>
                </a:rPr>
                <a:t>monthly in-house magazine </a:t>
              </a:r>
              <a:r>
                <a:rPr lang="en-US" sz="1300" b="1" dirty="0">
                  <a:solidFill>
                    <a:schemeClr val="tx1"/>
                  </a:solidFill>
                  <a:latin typeface="+mj-lt"/>
                </a:rPr>
                <a:t>@TCS e-zine </a:t>
              </a:r>
              <a:r>
                <a:rPr lang="en-US" sz="1300" dirty="0">
                  <a:solidFill>
                    <a:schemeClr val="tx1"/>
                  </a:solidFill>
                  <a:latin typeface="+mj-lt"/>
                </a:rPr>
                <a:t>(news and media tab</a:t>
              </a:r>
              <a:r>
                <a:rPr lang="en-US" sz="1300" dirty="0" smtClean="0">
                  <a:solidFill>
                    <a:schemeClr val="tx1"/>
                  </a:solidFill>
                  <a:latin typeface="+mj-lt"/>
                </a:rPr>
                <a:t>)</a:t>
              </a:r>
              <a:br>
                <a:rPr lang="en-US" sz="1300" dirty="0" smtClean="0">
                  <a:solidFill>
                    <a:schemeClr val="tx1"/>
                  </a:solidFill>
                  <a:latin typeface="+mj-lt"/>
                </a:rPr>
              </a:br>
              <a:r>
                <a:rPr lang="en-US" sz="1300" dirty="0" smtClean="0">
                  <a:solidFill>
                    <a:schemeClr val="tx1"/>
                  </a:solidFill>
                  <a:latin typeface="+mj-lt"/>
                </a:rPr>
                <a:t>@</a:t>
              </a:r>
              <a:r>
                <a:rPr lang="en-US" sz="1300" dirty="0">
                  <a:solidFill>
                    <a:schemeClr val="tx1"/>
                  </a:solidFill>
                  <a:latin typeface="+mj-lt"/>
                </a:rPr>
                <a:t>TCS e-zine gives you a glimpse of all happenings around the TCS world every month</a:t>
              </a:r>
            </a:p>
            <a:p>
              <a:pPr marL="342900" indent="-228600">
                <a:spcBef>
                  <a:spcPts val="1000"/>
                </a:spcBef>
                <a:buClr>
                  <a:srgbClr val="4E84C4"/>
                </a:buClr>
                <a:buFont typeface="Wingdings" panose="05000000000000000000" pitchFamily="2" charset="2"/>
                <a:buChar char="§"/>
              </a:pPr>
              <a:r>
                <a:rPr lang="en-US" sz="1300" dirty="0" smtClean="0">
                  <a:solidFill>
                    <a:schemeClr val="tx1"/>
                  </a:solidFill>
                  <a:latin typeface="+mj-lt"/>
                </a:rPr>
                <a:t>TCS </a:t>
              </a:r>
              <a:r>
                <a:rPr lang="en-US" sz="1300" dirty="0">
                  <a:solidFill>
                    <a:schemeClr val="tx1"/>
                  </a:solidFill>
                  <a:latin typeface="+mj-lt"/>
                </a:rPr>
                <a:t>Video channel- </a:t>
              </a:r>
              <a:r>
                <a:rPr lang="en-US" sz="1300" dirty="0">
                  <a:solidFill>
                    <a:schemeClr val="tx1"/>
                  </a:solidFill>
                  <a:latin typeface="+mj-lt"/>
                  <a:hlinkClick r:id="rId2"/>
                </a:rPr>
                <a:t>https://video.tcs.com</a:t>
              </a:r>
              <a:r>
                <a:rPr lang="en-US" sz="1300" dirty="0">
                  <a:solidFill>
                    <a:schemeClr val="tx1"/>
                  </a:solidFill>
                  <a:latin typeface="+mj-lt"/>
                </a:rPr>
                <a:t> (requires Ultimatix credentials)</a:t>
              </a:r>
            </a:p>
            <a:p>
              <a:pPr marL="342900" lvl="2">
                <a:buClr>
                  <a:srgbClr val="4E84C4"/>
                </a:buClr>
              </a:pPr>
              <a:r>
                <a:rPr lang="en-US" sz="1300" dirty="0">
                  <a:solidFill>
                    <a:schemeClr val="tx1"/>
                  </a:solidFill>
                  <a:latin typeface="+mj-lt"/>
                  <a:hlinkClick r:id="rId3"/>
                </a:rPr>
                <a:t>https://video.tcs.com/play?nid=tcsp4l&amp;context=_nfpb&amp;_</a:t>
              </a:r>
              <a:r>
                <a:rPr lang="en-US" sz="1300" dirty="0" smtClean="0">
                  <a:solidFill>
                    <a:schemeClr val="tx1"/>
                  </a:solidFill>
                  <a:latin typeface="+mj-lt"/>
                  <a:hlinkClick r:id="rId3"/>
                </a:rPr>
                <a:t>pageLabel=l_logo</a:t>
              </a:r>
              <a:r>
                <a:rPr lang="en-US" sz="1300" dirty="0" smtClean="0">
                  <a:solidFill>
                    <a:schemeClr val="tx1"/>
                  </a:solidFill>
                  <a:latin typeface="+mj-lt"/>
                </a:rPr>
                <a:t/>
              </a:r>
              <a:br>
                <a:rPr lang="en-US" sz="1300" dirty="0" smtClean="0">
                  <a:solidFill>
                    <a:schemeClr val="tx1"/>
                  </a:solidFill>
                  <a:latin typeface="+mj-lt"/>
                </a:rPr>
              </a:br>
              <a:r>
                <a:rPr lang="en-US" sz="1300" dirty="0" smtClean="0">
                  <a:solidFill>
                    <a:schemeClr val="tx1"/>
                  </a:solidFill>
                  <a:latin typeface="+mj-lt"/>
                </a:rPr>
                <a:t>(</a:t>
              </a:r>
              <a:r>
                <a:rPr lang="en-US" sz="1300" dirty="0">
                  <a:solidFill>
                    <a:schemeClr val="tx1"/>
                  </a:solidFill>
                  <a:latin typeface="+mj-lt"/>
                </a:rPr>
                <a:t>CEO on purpose4life)</a:t>
              </a:r>
            </a:p>
            <a:p>
              <a:pPr marL="342900" lvl="2">
                <a:buClr>
                  <a:srgbClr val="4E84C4"/>
                </a:buClr>
              </a:pPr>
              <a:r>
                <a:rPr lang="en-US" sz="1300" dirty="0">
                  <a:solidFill>
                    <a:schemeClr val="tx1"/>
                  </a:solidFill>
                  <a:latin typeface="+mj-lt"/>
                  <a:hlinkClick r:id="rId4"/>
                </a:rPr>
                <a:t>https://video.tcs.com/play?nid=pe250cropped&amp;context=_nfpb&amp;_</a:t>
              </a:r>
              <a:r>
                <a:rPr lang="en-US" sz="1300" dirty="0" smtClean="0">
                  <a:solidFill>
                    <a:schemeClr val="tx1"/>
                  </a:solidFill>
                  <a:latin typeface="+mj-lt"/>
                  <a:hlinkClick r:id="rId4"/>
                </a:rPr>
                <a:t>pageLabel=l_logo</a:t>
              </a:r>
              <a:r>
                <a:rPr lang="en-US" sz="1300" dirty="0" smtClean="0">
                  <a:solidFill>
                    <a:schemeClr val="tx1"/>
                  </a:solidFill>
                  <a:latin typeface="+mj-lt"/>
                </a:rPr>
                <a:t/>
              </a:r>
              <a:br>
                <a:rPr lang="en-US" sz="1300" dirty="0" smtClean="0">
                  <a:solidFill>
                    <a:schemeClr val="tx1"/>
                  </a:solidFill>
                  <a:latin typeface="+mj-lt"/>
                </a:rPr>
              </a:br>
              <a:r>
                <a:rPr lang="en-US" sz="1300" dirty="0" smtClean="0">
                  <a:solidFill>
                    <a:schemeClr val="tx1"/>
                  </a:solidFill>
                  <a:latin typeface="+mj-lt"/>
                </a:rPr>
                <a:t>(</a:t>
              </a:r>
              <a:r>
                <a:rPr lang="en-US" sz="1300" dirty="0">
                  <a:solidFill>
                    <a:schemeClr val="tx1"/>
                  </a:solidFill>
                  <a:latin typeface="+mj-lt"/>
                </a:rPr>
                <a:t>CEO on performance ethic)</a:t>
              </a:r>
            </a:p>
            <a:p>
              <a:pPr marL="342900" lvl="2">
                <a:buClr>
                  <a:srgbClr val="4E84C4"/>
                </a:buClr>
              </a:pPr>
              <a:r>
                <a:rPr lang="en-US" sz="1300" dirty="0">
                  <a:solidFill>
                    <a:schemeClr val="tx1"/>
                  </a:solidFill>
                  <a:latin typeface="+mj-lt"/>
                  <a:hlinkClick r:id="rId5"/>
                </a:rPr>
                <a:t>https://video.tcs.com/play?nid=ec2250&amp;context=_nfpb&amp;_</a:t>
              </a:r>
              <a:r>
                <a:rPr lang="en-US" sz="1300" dirty="0" smtClean="0">
                  <a:solidFill>
                    <a:schemeClr val="tx1"/>
                  </a:solidFill>
                  <a:latin typeface="+mj-lt"/>
                  <a:hlinkClick r:id="rId5"/>
                </a:rPr>
                <a:t>pageLabel=l_logo</a:t>
              </a:r>
              <a:r>
                <a:rPr lang="en-US" sz="1300" dirty="0" smtClean="0">
                  <a:solidFill>
                    <a:schemeClr val="tx1"/>
                  </a:solidFill>
                  <a:latin typeface="+mj-lt"/>
                </a:rPr>
                <a:t/>
              </a:r>
              <a:br>
                <a:rPr lang="en-US" sz="1300" dirty="0" smtClean="0">
                  <a:solidFill>
                    <a:schemeClr val="tx1"/>
                  </a:solidFill>
                  <a:latin typeface="+mj-lt"/>
                </a:rPr>
              </a:br>
              <a:r>
                <a:rPr lang="en-US" sz="1300" dirty="0" smtClean="0">
                  <a:solidFill>
                    <a:schemeClr val="tx1"/>
                  </a:solidFill>
                  <a:latin typeface="+mj-lt"/>
                </a:rPr>
                <a:t>(</a:t>
              </a:r>
              <a:r>
                <a:rPr lang="en-US" sz="1300" dirty="0">
                  <a:solidFill>
                    <a:schemeClr val="tx1"/>
                  </a:solidFill>
                  <a:latin typeface="+mj-lt"/>
                </a:rPr>
                <a:t>CEO on Experience Certainty)</a:t>
              </a:r>
            </a:p>
            <a:p>
              <a:pPr marL="342900" lvl="2">
                <a:buClr>
                  <a:srgbClr val="4E84C4"/>
                </a:buClr>
              </a:pPr>
              <a:r>
                <a:rPr lang="en-US" sz="1300" dirty="0">
                  <a:solidFill>
                    <a:schemeClr val="tx1"/>
                  </a:solidFill>
                  <a:latin typeface="+mj-lt"/>
                  <a:hlinkClick r:id="rId6"/>
                </a:rPr>
                <a:t>https://video.tcs.com/play?nid=ceomessage&amp;tags=_451cCXsb&amp;_</a:t>
              </a:r>
              <a:r>
                <a:rPr lang="en-US" sz="1300" dirty="0" smtClean="0">
                  <a:solidFill>
                    <a:schemeClr val="tx1"/>
                  </a:solidFill>
                  <a:latin typeface="+mj-lt"/>
                  <a:hlinkClick r:id="rId6"/>
                </a:rPr>
                <a:t>pageLabel=l_logo</a:t>
              </a:r>
              <a:r>
                <a:rPr lang="en-US" sz="1300" dirty="0" smtClean="0">
                  <a:solidFill>
                    <a:schemeClr val="tx1"/>
                  </a:solidFill>
                  <a:latin typeface="+mj-lt"/>
                </a:rPr>
                <a:t/>
              </a:r>
              <a:br>
                <a:rPr lang="en-US" sz="1300" dirty="0" smtClean="0">
                  <a:solidFill>
                    <a:schemeClr val="tx1"/>
                  </a:solidFill>
                  <a:latin typeface="+mj-lt"/>
                </a:rPr>
              </a:br>
              <a:r>
                <a:rPr lang="en-US" sz="1300" dirty="0" smtClean="0">
                  <a:solidFill>
                    <a:schemeClr val="tx1"/>
                  </a:solidFill>
                  <a:latin typeface="+mj-lt"/>
                </a:rPr>
                <a:t>(</a:t>
              </a:r>
              <a:r>
                <a:rPr lang="en-US" sz="1300" dirty="0">
                  <a:solidFill>
                    <a:schemeClr val="tx1"/>
                  </a:solidFill>
                  <a:latin typeface="+mj-lt"/>
                </a:rPr>
                <a:t>CEO on Fit4Life)</a:t>
              </a:r>
            </a:p>
            <a:p>
              <a:pPr marL="342900" lvl="2">
                <a:buClr>
                  <a:srgbClr val="4E84C4"/>
                </a:buClr>
              </a:pPr>
              <a:r>
                <a:rPr lang="en-US" sz="1300" dirty="0">
                  <a:solidFill>
                    <a:schemeClr val="tx1"/>
                  </a:solidFill>
                  <a:latin typeface="+mj-lt"/>
                  <a:hlinkClick r:id="rId7"/>
                </a:rPr>
                <a:t>https://video.tcs.com/play?nid=knome&amp;tags=_451cCXsb&amp;_</a:t>
              </a:r>
              <a:r>
                <a:rPr lang="en-US" sz="1300" dirty="0" smtClean="0">
                  <a:solidFill>
                    <a:schemeClr val="tx1"/>
                  </a:solidFill>
                  <a:latin typeface="+mj-lt"/>
                  <a:hlinkClick r:id="rId7"/>
                </a:rPr>
                <a:t>pageLabel=l_logo</a:t>
              </a:r>
              <a:r>
                <a:rPr lang="en-US" sz="1300" dirty="0" smtClean="0">
                  <a:solidFill>
                    <a:schemeClr val="tx1"/>
                  </a:solidFill>
                  <a:latin typeface="+mj-lt"/>
                </a:rPr>
                <a:t/>
              </a:r>
              <a:br>
                <a:rPr lang="en-US" sz="1300" dirty="0" smtClean="0">
                  <a:solidFill>
                    <a:schemeClr val="tx1"/>
                  </a:solidFill>
                  <a:latin typeface="+mj-lt"/>
                </a:rPr>
              </a:br>
              <a:r>
                <a:rPr lang="en-US" sz="1300" dirty="0" smtClean="0">
                  <a:solidFill>
                    <a:schemeClr val="tx1"/>
                  </a:solidFill>
                  <a:latin typeface="+mj-lt"/>
                </a:rPr>
                <a:t>(</a:t>
              </a:r>
              <a:r>
                <a:rPr lang="en-US" sz="1300" dirty="0">
                  <a:solidFill>
                    <a:schemeClr val="tx1"/>
                  </a:solidFill>
                  <a:latin typeface="+mj-lt"/>
                </a:rPr>
                <a:t>Enriching lives through Worklife </a:t>
              </a:r>
              <a:r>
                <a:rPr lang="en-US" sz="1300" dirty="0" smtClean="0">
                  <a:solidFill>
                    <a:schemeClr val="tx1"/>
                  </a:solidFill>
                  <a:latin typeface="+mj-lt"/>
                </a:rPr>
                <a:t>communities)</a:t>
              </a:r>
              <a:endParaRPr lang="en-US" sz="1300" dirty="0">
                <a:solidFill>
                  <a:schemeClr val="tx1"/>
                </a:solidFill>
                <a:latin typeface="+mj-lt"/>
              </a:endParaRPr>
            </a:p>
            <a:p>
              <a:pPr marL="342900" indent="-228600">
                <a:spcBef>
                  <a:spcPts val="1000"/>
                </a:spcBef>
                <a:buClr>
                  <a:srgbClr val="4E84C4"/>
                </a:buClr>
                <a:buFont typeface="Wingdings" panose="05000000000000000000" pitchFamily="2" charset="2"/>
                <a:buChar char="§"/>
              </a:pPr>
              <a:r>
                <a:rPr lang="en-US" sz="1300" dirty="0" smtClean="0">
                  <a:solidFill>
                    <a:schemeClr val="tx1"/>
                  </a:solidFill>
                  <a:latin typeface="+mj-lt"/>
                </a:rPr>
                <a:t>The </a:t>
              </a:r>
              <a:r>
                <a:rPr lang="en-US" sz="1300" dirty="0">
                  <a:solidFill>
                    <a:schemeClr val="tx1"/>
                  </a:solidFill>
                  <a:latin typeface="+mj-lt"/>
                </a:rPr>
                <a:t>pen drive in your welcome kit has a video on the TATA group and a presentation about </a:t>
              </a:r>
              <a:r>
                <a:rPr lang="en-US" sz="1300" dirty="0" smtClean="0">
                  <a:solidFill>
                    <a:schemeClr val="tx1"/>
                  </a:solidFill>
                  <a:latin typeface="+mj-lt"/>
                </a:rPr>
                <a:t>TCS</a:t>
              </a:r>
              <a:endParaRPr lang="en-US" sz="1300" dirty="0">
                <a:solidFill>
                  <a:schemeClr val="tx1"/>
                </a:solidFill>
                <a:latin typeface="+mj-lt"/>
              </a:endParaRPr>
            </a:p>
          </p:txBody>
        </p:sp>
        <p:sp>
          <p:nvSpPr>
            <p:cNvPr id="4" name="Rectangle 3"/>
            <p:cNvSpPr/>
            <p:nvPr/>
          </p:nvSpPr>
          <p:spPr>
            <a:xfrm>
              <a:off x="443108"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0" scaled="1"/>
              <a:tileRect/>
            </a:gra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696195" y="1245296"/>
              <a:ext cx="143005" cy="5059363"/>
            </a:xfrm>
            <a:prstGeom prst="rect">
              <a:avLst/>
            </a:prstGeom>
            <a:gradFill flip="none" rotWithShape="1">
              <a:gsLst>
                <a:gs pos="0">
                  <a:srgbClr val="6DCFF6">
                    <a:shade val="30000"/>
                    <a:satMod val="115000"/>
                  </a:srgbClr>
                </a:gs>
                <a:gs pos="50000">
                  <a:srgbClr val="6DCFF6">
                    <a:shade val="67500"/>
                    <a:satMod val="115000"/>
                  </a:srgbClr>
                </a:gs>
                <a:gs pos="100000">
                  <a:srgbClr val="6DCFF6">
                    <a:shade val="100000"/>
                    <a:satMod val="115000"/>
                  </a:srgbClr>
                </a:gs>
              </a:gsLst>
              <a:lin ang="10800000" scaled="1"/>
              <a:tileRect/>
            </a:gradFill>
            <a:ln w="9525">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47654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Message</a:t>
            </a:r>
          </a:p>
        </p:txBody>
      </p:sp>
      <p:grpSp>
        <p:nvGrpSpPr>
          <p:cNvPr id="10" name="Group 9"/>
          <p:cNvGrpSpPr/>
          <p:nvPr/>
        </p:nvGrpSpPr>
        <p:grpSpPr>
          <a:xfrm>
            <a:off x="586742" y="1549401"/>
            <a:ext cx="7970516" cy="634782"/>
            <a:chOff x="685800" y="1549401"/>
            <a:chExt cx="7970516" cy="634782"/>
          </a:xfrm>
        </p:grpSpPr>
        <p:sp>
          <p:nvSpPr>
            <p:cNvPr id="5" name="Right Triangle 4"/>
            <p:cNvSpPr/>
            <p:nvPr/>
          </p:nvSpPr>
          <p:spPr bwMode="gray">
            <a:xfrm flipH="1" flipV="1">
              <a:off x="685800" y="2050103"/>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sp>
          <p:nvSpPr>
            <p:cNvPr id="6" name="Right Triangle 5"/>
            <p:cNvSpPr/>
            <p:nvPr/>
          </p:nvSpPr>
          <p:spPr bwMode="gray">
            <a:xfrm flipH="1">
              <a:off x="685800" y="1584619"/>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smtClean="0"/>
            </a:p>
          </p:txBody>
        </p:sp>
        <p:sp>
          <p:nvSpPr>
            <p:cNvPr id="7" name="Rectangle 6"/>
            <p:cNvSpPr/>
            <p:nvPr/>
          </p:nvSpPr>
          <p:spPr bwMode="gray">
            <a:xfrm>
              <a:off x="767184" y="1549401"/>
              <a:ext cx="7889132" cy="634782"/>
            </a:xfrm>
            <a:prstGeom prst="rect">
              <a:avLst/>
            </a:prstGeom>
            <a:gradFill flip="none" rotWithShape="1">
              <a:gsLst>
                <a:gs pos="50000">
                  <a:srgbClr val="DCC5E8">
                    <a:lumMod val="75000"/>
                    <a:lumOff val="25000"/>
                  </a:srgbClr>
                </a:gs>
                <a:gs pos="0">
                  <a:srgbClr val="DCC5E8">
                    <a:lumMod val="75000"/>
                    <a:lumOff val="25000"/>
                  </a:srgb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1400" dirty="0">
                  <a:solidFill>
                    <a:schemeClr val="tx1"/>
                  </a:solidFill>
                </a:rPr>
                <a:t>This call will cover the basics of Ultimatix navigation only in order to ensure that all the necessary information is provided by you</a:t>
              </a:r>
            </a:p>
          </p:txBody>
        </p:sp>
        <p:sp>
          <p:nvSpPr>
            <p:cNvPr id="8" name="Rectangle 7"/>
            <p:cNvSpPr/>
            <p:nvPr/>
          </p:nvSpPr>
          <p:spPr bwMode="gray">
            <a:xfrm>
              <a:off x="685801" y="1681759"/>
              <a:ext cx="533400" cy="370065"/>
            </a:xfrm>
            <a:prstGeom prst="rect">
              <a:avLst/>
            </a:prstGeom>
            <a:gradFill flip="none" rotWithShape="1">
              <a:gsLst>
                <a:gs pos="62000">
                  <a:srgbClr val="B17AC6"/>
                </a:gs>
                <a:gs pos="100000">
                  <a:srgbClr val="DCC5E8"/>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grpSp>
      <p:grpSp>
        <p:nvGrpSpPr>
          <p:cNvPr id="11" name="Group 10"/>
          <p:cNvGrpSpPr/>
          <p:nvPr/>
        </p:nvGrpSpPr>
        <p:grpSpPr>
          <a:xfrm>
            <a:off x="586742" y="2751668"/>
            <a:ext cx="7970516" cy="634782"/>
            <a:chOff x="685800" y="1549401"/>
            <a:chExt cx="7970516" cy="634782"/>
          </a:xfrm>
        </p:grpSpPr>
        <p:sp>
          <p:nvSpPr>
            <p:cNvPr id="12" name="Right Triangle 11"/>
            <p:cNvSpPr/>
            <p:nvPr/>
          </p:nvSpPr>
          <p:spPr bwMode="gray">
            <a:xfrm flipH="1" flipV="1">
              <a:off x="685800" y="2050103"/>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sp>
          <p:nvSpPr>
            <p:cNvPr id="13" name="Right Triangle 12"/>
            <p:cNvSpPr/>
            <p:nvPr/>
          </p:nvSpPr>
          <p:spPr bwMode="gray">
            <a:xfrm flipH="1">
              <a:off x="685800" y="1584619"/>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smtClean="0"/>
            </a:p>
          </p:txBody>
        </p:sp>
        <p:sp>
          <p:nvSpPr>
            <p:cNvPr id="14" name="Rectangle 13"/>
            <p:cNvSpPr/>
            <p:nvPr/>
          </p:nvSpPr>
          <p:spPr bwMode="gray">
            <a:xfrm>
              <a:off x="767184" y="1549401"/>
              <a:ext cx="7889132" cy="634782"/>
            </a:xfrm>
            <a:prstGeom prst="rect">
              <a:avLst/>
            </a:prstGeom>
            <a:gradFill flip="none" rotWithShape="1">
              <a:gsLst>
                <a:gs pos="50000">
                  <a:srgbClr val="DCC5E8">
                    <a:lumMod val="75000"/>
                    <a:lumOff val="25000"/>
                  </a:srgbClr>
                </a:gs>
                <a:gs pos="0">
                  <a:srgbClr val="DCC5E8">
                    <a:lumMod val="75000"/>
                    <a:lumOff val="25000"/>
                  </a:srgb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1400" dirty="0">
                  <a:solidFill>
                    <a:schemeClr val="tx1"/>
                  </a:solidFill>
                </a:rPr>
                <a:t>The Reference Guide sent to you has the details of this navigation along with screen </a:t>
              </a:r>
              <a:r>
                <a:rPr lang="en-US" sz="1400" dirty="0" smtClean="0">
                  <a:solidFill>
                    <a:schemeClr val="tx1"/>
                  </a:solidFill>
                </a:rPr>
                <a:t>shots</a:t>
              </a:r>
              <a:endParaRPr lang="en-US" sz="1400" dirty="0">
                <a:solidFill>
                  <a:schemeClr val="tx1"/>
                </a:solidFill>
              </a:endParaRPr>
            </a:p>
          </p:txBody>
        </p:sp>
        <p:sp>
          <p:nvSpPr>
            <p:cNvPr id="15" name="Rectangle 14"/>
            <p:cNvSpPr/>
            <p:nvPr/>
          </p:nvSpPr>
          <p:spPr bwMode="gray">
            <a:xfrm>
              <a:off x="685801" y="1681759"/>
              <a:ext cx="533400" cy="370065"/>
            </a:xfrm>
            <a:prstGeom prst="rect">
              <a:avLst/>
            </a:prstGeom>
            <a:gradFill flip="none" rotWithShape="1">
              <a:gsLst>
                <a:gs pos="62000">
                  <a:srgbClr val="B17AC6"/>
                </a:gs>
                <a:gs pos="100000">
                  <a:srgbClr val="DCC5E8"/>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grpSp>
      <p:grpSp>
        <p:nvGrpSpPr>
          <p:cNvPr id="16" name="Group 15"/>
          <p:cNvGrpSpPr/>
          <p:nvPr/>
        </p:nvGrpSpPr>
        <p:grpSpPr>
          <a:xfrm>
            <a:off x="586742" y="3953935"/>
            <a:ext cx="7970516" cy="634782"/>
            <a:chOff x="685800" y="1549401"/>
            <a:chExt cx="7970516" cy="634782"/>
          </a:xfrm>
        </p:grpSpPr>
        <p:sp>
          <p:nvSpPr>
            <p:cNvPr id="17" name="Right Triangle 16"/>
            <p:cNvSpPr/>
            <p:nvPr/>
          </p:nvSpPr>
          <p:spPr bwMode="gray">
            <a:xfrm flipH="1" flipV="1">
              <a:off x="685800" y="2050103"/>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sp>
          <p:nvSpPr>
            <p:cNvPr id="18" name="Right Triangle 17"/>
            <p:cNvSpPr/>
            <p:nvPr/>
          </p:nvSpPr>
          <p:spPr bwMode="gray">
            <a:xfrm flipH="1">
              <a:off x="685800" y="1584619"/>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smtClean="0"/>
            </a:p>
          </p:txBody>
        </p:sp>
        <p:sp>
          <p:nvSpPr>
            <p:cNvPr id="19" name="Rectangle 18"/>
            <p:cNvSpPr/>
            <p:nvPr/>
          </p:nvSpPr>
          <p:spPr bwMode="gray">
            <a:xfrm>
              <a:off x="767184" y="1549401"/>
              <a:ext cx="7889132" cy="634782"/>
            </a:xfrm>
            <a:prstGeom prst="rect">
              <a:avLst/>
            </a:prstGeom>
            <a:gradFill flip="none" rotWithShape="1">
              <a:gsLst>
                <a:gs pos="50000">
                  <a:srgbClr val="DCC5E8">
                    <a:lumMod val="75000"/>
                    <a:lumOff val="25000"/>
                  </a:srgbClr>
                </a:gs>
                <a:gs pos="0">
                  <a:srgbClr val="DCC5E8">
                    <a:lumMod val="75000"/>
                    <a:lumOff val="25000"/>
                  </a:srgb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1400" dirty="0">
                  <a:solidFill>
                    <a:schemeClr val="tx1"/>
                  </a:solidFill>
                </a:rPr>
                <a:t>There is a </a:t>
              </a:r>
              <a:r>
                <a:rPr lang="en-US" sz="1400" dirty="0" smtClean="0">
                  <a:solidFill>
                    <a:schemeClr val="tx1"/>
                  </a:solidFill>
                </a:rPr>
                <a:t>“Benefits” </a:t>
              </a:r>
              <a:r>
                <a:rPr lang="en-US" sz="1400" dirty="0">
                  <a:solidFill>
                    <a:schemeClr val="tx1"/>
                  </a:solidFill>
                </a:rPr>
                <a:t>(401k/health/perquisites </a:t>
              </a:r>
              <a:r>
                <a:rPr lang="en-US" sz="1400" dirty="0" smtClean="0">
                  <a:solidFill>
                    <a:schemeClr val="tx1"/>
                  </a:solidFill>
                </a:rPr>
                <a:t>etc.) </a:t>
              </a:r>
              <a:r>
                <a:rPr lang="en-US" sz="1400" dirty="0">
                  <a:solidFill>
                    <a:schemeClr val="tx1"/>
                  </a:solidFill>
                </a:rPr>
                <a:t>call done on Wednesday using the same link and at the same </a:t>
              </a:r>
              <a:r>
                <a:rPr lang="en-US" sz="1400" dirty="0" smtClean="0">
                  <a:solidFill>
                    <a:schemeClr val="tx1"/>
                  </a:solidFill>
                </a:rPr>
                <a:t>time</a:t>
              </a:r>
              <a:endParaRPr lang="en-US" sz="1400" dirty="0">
                <a:solidFill>
                  <a:schemeClr val="tx1"/>
                </a:solidFill>
              </a:endParaRPr>
            </a:p>
          </p:txBody>
        </p:sp>
        <p:sp>
          <p:nvSpPr>
            <p:cNvPr id="20" name="Rectangle 19"/>
            <p:cNvSpPr/>
            <p:nvPr/>
          </p:nvSpPr>
          <p:spPr bwMode="gray">
            <a:xfrm>
              <a:off x="685801" y="1681759"/>
              <a:ext cx="533400" cy="370065"/>
            </a:xfrm>
            <a:prstGeom prst="rect">
              <a:avLst/>
            </a:prstGeom>
            <a:gradFill flip="none" rotWithShape="1">
              <a:gsLst>
                <a:gs pos="62000">
                  <a:srgbClr val="B17AC6"/>
                </a:gs>
                <a:gs pos="100000">
                  <a:srgbClr val="DCC5E8"/>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grpSp>
      <p:grpSp>
        <p:nvGrpSpPr>
          <p:cNvPr id="21" name="Group 20"/>
          <p:cNvGrpSpPr/>
          <p:nvPr/>
        </p:nvGrpSpPr>
        <p:grpSpPr>
          <a:xfrm>
            <a:off x="586742" y="5156201"/>
            <a:ext cx="7970516" cy="634782"/>
            <a:chOff x="685800" y="1549401"/>
            <a:chExt cx="7970516" cy="634782"/>
          </a:xfrm>
        </p:grpSpPr>
        <p:sp>
          <p:nvSpPr>
            <p:cNvPr id="22" name="Right Triangle 21"/>
            <p:cNvSpPr/>
            <p:nvPr/>
          </p:nvSpPr>
          <p:spPr bwMode="gray">
            <a:xfrm flipH="1" flipV="1">
              <a:off x="685800" y="2050103"/>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sp>
          <p:nvSpPr>
            <p:cNvPr id="23" name="Right Triangle 22"/>
            <p:cNvSpPr/>
            <p:nvPr/>
          </p:nvSpPr>
          <p:spPr bwMode="gray">
            <a:xfrm flipH="1">
              <a:off x="685800" y="1584619"/>
              <a:ext cx="111919" cy="98861"/>
            </a:xfrm>
            <a:prstGeom prst="rtTriangle">
              <a:avLst/>
            </a:prstGeom>
            <a:gradFill flip="none" rotWithShape="1">
              <a:gsLst>
                <a:gs pos="0">
                  <a:srgbClr val="B17AC6">
                    <a:shade val="30000"/>
                    <a:satMod val="115000"/>
                  </a:srgbClr>
                </a:gs>
                <a:gs pos="50000">
                  <a:srgbClr val="B17AC6">
                    <a:shade val="67500"/>
                    <a:satMod val="115000"/>
                  </a:srgbClr>
                </a:gs>
                <a:gs pos="100000">
                  <a:srgbClr val="B17AC6">
                    <a:shade val="100000"/>
                    <a:satMod val="115000"/>
                  </a:srgb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smtClean="0"/>
            </a:p>
          </p:txBody>
        </p:sp>
        <p:sp>
          <p:nvSpPr>
            <p:cNvPr id="24" name="Rectangle 23"/>
            <p:cNvSpPr/>
            <p:nvPr/>
          </p:nvSpPr>
          <p:spPr bwMode="gray">
            <a:xfrm>
              <a:off x="767184" y="1549401"/>
              <a:ext cx="7889132" cy="634782"/>
            </a:xfrm>
            <a:prstGeom prst="rect">
              <a:avLst/>
            </a:prstGeom>
            <a:gradFill flip="none" rotWithShape="1">
              <a:gsLst>
                <a:gs pos="50000">
                  <a:srgbClr val="DCC5E8">
                    <a:lumMod val="75000"/>
                    <a:lumOff val="25000"/>
                  </a:srgbClr>
                </a:gs>
                <a:gs pos="0">
                  <a:srgbClr val="DCC5E8">
                    <a:lumMod val="75000"/>
                    <a:lumOff val="25000"/>
                  </a:srgb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1400" dirty="0">
                  <a:solidFill>
                    <a:schemeClr val="tx1"/>
                  </a:solidFill>
                </a:rPr>
                <a:t>The </a:t>
              </a:r>
              <a:r>
                <a:rPr lang="en-US" sz="1400" dirty="0" smtClean="0">
                  <a:solidFill>
                    <a:schemeClr val="tx1"/>
                  </a:solidFill>
                </a:rPr>
                <a:t>Session 1 Induction call occurs Monday, Tuesday, Thursday and Friday and the Session 2 Induction call on  </a:t>
              </a:r>
              <a:r>
                <a:rPr lang="en-US" sz="1400" dirty="0">
                  <a:solidFill>
                    <a:schemeClr val="tx1"/>
                  </a:solidFill>
                </a:rPr>
                <a:t>Wednesday </a:t>
              </a:r>
              <a:r>
                <a:rPr lang="en-US" sz="1400" dirty="0" smtClean="0">
                  <a:solidFill>
                    <a:schemeClr val="tx1"/>
                  </a:solidFill>
                </a:rPr>
                <a:t>are </a:t>
              </a:r>
              <a:r>
                <a:rPr lang="en-US" sz="1400" dirty="0">
                  <a:solidFill>
                    <a:schemeClr val="tx1"/>
                  </a:solidFill>
                </a:rPr>
                <a:t>recurring </a:t>
              </a:r>
              <a:r>
                <a:rPr lang="en-US" sz="1400" dirty="0" smtClean="0">
                  <a:solidFill>
                    <a:schemeClr val="tx1"/>
                  </a:solidFill>
                </a:rPr>
                <a:t>calls. If </a:t>
              </a:r>
              <a:r>
                <a:rPr lang="en-US" sz="1400" dirty="0">
                  <a:solidFill>
                    <a:schemeClr val="tx1"/>
                  </a:solidFill>
                </a:rPr>
                <a:t>you miss one, you could attend the call, the following week. Note that the call details are valid for </a:t>
              </a:r>
              <a:r>
                <a:rPr lang="en-US" sz="1400" dirty="0" smtClean="0">
                  <a:solidFill>
                    <a:schemeClr val="tx1"/>
                  </a:solidFill>
                </a:rPr>
                <a:t>the entire year. </a:t>
              </a:r>
              <a:endParaRPr lang="en-US" sz="1400" dirty="0">
                <a:solidFill>
                  <a:schemeClr val="tx1"/>
                </a:solidFill>
              </a:endParaRPr>
            </a:p>
          </p:txBody>
        </p:sp>
        <p:sp>
          <p:nvSpPr>
            <p:cNvPr id="25" name="Rectangle 24"/>
            <p:cNvSpPr/>
            <p:nvPr/>
          </p:nvSpPr>
          <p:spPr bwMode="gray">
            <a:xfrm>
              <a:off x="685801" y="1681759"/>
              <a:ext cx="533400" cy="370065"/>
            </a:xfrm>
            <a:prstGeom prst="rect">
              <a:avLst/>
            </a:prstGeom>
            <a:gradFill flip="none" rotWithShape="1">
              <a:gsLst>
                <a:gs pos="62000">
                  <a:srgbClr val="B17AC6"/>
                </a:gs>
                <a:gs pos="100000">
                  <a:srgbClr val="DCC5E8"/>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endParaRPr lang="en-US" sz="1300" b="1" dirty="0"/>
            </a:p>
          </p:txBody>
        </p:sp>
      </p:grpSp>
    </p:spTree>
    <p:extLst>
      <p:ext uri="{BB962C8B-B14F-4D97-AF65-F5344CB8AC3E}">
        <p14:creationId xmlns:p14="http://schemas.microsoft.com/office/powerpoint/2010/main" val="1270712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First </a:t>
            </a:r>
            <a:r>
              <a:rPr lang="en-US" dirty="0" smtClean="0"/>
              <a:t>Time Set up </a:t>
            </a:r>
            <a:r>
              <a:rPr lang="en-US" dirty="0"/>
              <a:t>in Ultimatix</a:t>
            </a:r>
          </a:p>
        </p:txBody>
      </p:sp>
    </p:spTree>
    <p:extLst>
      <p:ext uri="{BB962C8B-B14F-4D97-AF65-F5344CB8AC3E}">
        <p14:creationId xmlns:p14="http://schemas.microsoft.com/office/powerpoint/2010/main" val="32837708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_BODYSTYLE" val="1"/>
  <p:tag name="THINKCELLSHAPEDONOTDELETE" val="pTuYFJcaVcUeQQET7VCIfsw"/>
  <p:tag name="VCT-RADIUS" val="3"/>
</p:tagLst>
</file>

<file path=ppt/tags/tag2.xml><?xml version="1.0" encoding="utf-8"?>
<p:tagLst xmlns:a="http://schemas.openxmlformats.org/drawingml/2006/main" xmlns:r="http://schemas.openxmlformats.org/officeDocument/2006/relationships" xmlns:p="http://schemas.openxmlformats.org/presentationml/2006/main">
  <p:tag name="VCT_BODYSTYLE" val="1"/>
  <p:tag name="THINKCELLSHAPEDONOTDELETE" val="pTuYFJcaVcUeQQET7VCIfsw"/>
  <p:tag name="VCT-RADIUS" val="3"/>
</p:tagLst>
</file>

<file path=ppt/tags/tag3.xml><?xml version="1.0" encoding="utf-8"?>
<p:tagLst xmlns:a="http://schemas.openxmlformats.org/drawingml/2006/main" xmlns:r="http://schemas.openxmlformats.org/officeDocument/2006/relationships" xmlns:p="http://schemas.openxmlformats.org/presentationml/2006/main">
  <p:tag name="VCT_BODYSTYLE" val="1"/>
  <p:tag name="THINKCELLSHAPEDONOTDELETE" val="pTuYFJcaVcUeQQET7VCIfsw"/>
  <p:tag name="VCT-RADIUS" val="3"/>
</p:tagLst>
</file>

<file path=ppt/tags/tag4.xml><?xml version="1.0" encoding="utf-8"?>
<p:tagLst xmlns:a="http://schemas.openxmlformats.org/drawingml/2006/main" xmlns:r="http://schemas.openxmlformats.org/officeDocument/2006/relationships" xmlns:p="http://schemas.openxmlformats.org/presentationml/2006/main">
  <p:tag name="VCT_BODYSTYLE" val="1"/>
  <p:tag name="THINKCELLSHAPEDONOTDELETE" val="pTuYFJcaVcUeQQET7VCIfsw"/>
  <p:tag name="VCT-RADIUS" val="3"/>
</p:tagLst>
</file>

<file path=ppt/tags/tag5.xml><?xml version="1.0" encoding="utf-8"?>
<p:tagLst xmlns:a="http://schemas.openxmlformats.org/drawingml/2006/main" xmlns:r="http://schemas.openxmlformats.org/officeDocument/2006/relationships" xmlns:p="http://schemas.openxmlformats.org/presentationml/2006/main">
  <p:tag name="VCT_BODYSTYLE" val="1"/>
  <p:tag name="THINKCELLSHAPEDONOTDELETE" val="pTuYFJcaVcUeQQET7VCIfsw"/>
  <p:tag name="VCT-RADIUS" val="3"/>
</p:tagLst>
</file>

<file path=ppt/tags/tag6.xml><?xml version="1.0" encoding="utf-8"?>
<p:tagLst xmlns:a="http://schemas.openxmlformats.org/drawingml/2006/main" xmlns:r="http://schemas.openxmlformats.org/officeDocument/2006/relationships" xmlns:p="http://schemas.openxmlformats.org/presentationml/2006/main">
  <p:tag name="VCT_BODYSTYLE" val="1"/>
  <p:tag name="THINKCELLSHAPEDONOTDELETE" val="pTuYFJcaVcUeQQET7VCIfsw"/>
  <p:tag name="VCT-RADIUS" val="3"/>
</p:tagLst>
</file>

<file path=ppt/tags/tag7.xml><?xml version="1.0" encoding="utf-8"?>
<p:tagLst xmlns:a="http://schemas.openxmlformats.org/drawingml/2006/main" xmlns:r="http://schemas.openxmlformats.org/officeDocument/2006/relationships" xmlns:p="http://schemas.openxmlformats.org/presentationml/2006/main">
  <p:tag name="VCT_BODYSTYLE" val="1"/>
  <p:tag name="THINKCELLSHAPEDONOTDELETE" val="pTuYFJcaVcUeQQET7VCIfsw"/>
  <p:tag name="VCT-RADIUS" val="3"/>
</p:tagLst>
</file>

<file path=ppt/tags/tag8.xml><?xml version="1.0" encoding="utf-8"?>
<p:tagLst xmlns:a="http://schemas.openxmlformats.org/drawingml/2006/main" xmlns:r="http://schemas.openxmlformats.org/officeDocument/2006/relationships" xmlns:p="http://schemas.openxmlformats.org/presentationml/2006/main">
  <p:tag name="VCT_BODYSTYLE" val="1"/>
  <p:tag name="THINKCELLSHAPEDONOTDELETE" val="pTuYFJcaVcUeQQET7VCIfsw"/>
  <p:tag name="VCT-RADIUS" val="3"/>
</p:tagLst>
</file>

<file path=ppt/theme/theme1.xml><?xml version="1.0" encoding="utf-8"?>
<a:theme xmlns:a="http://schemas.openxmlformats.org/drawingml/2006/main" name="template with blue divider newr....">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Divider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with blue divider newr....</Template>
  <TotalTime>1188</TotalTime>
  <Words>1781</Words>
  <Application>Microsoft Office PowerPoint</Application>
  <PresentationFormat>On-screen Show (4:3)</PresentationFormat>
  <Paragraphs>206</Paragraphs>
  <Slides>28</Slides>
  <Notes>2</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28</vt:i4>
      </vt:variant>
    </vt:vector>
  </HeadingPairs>
  <TitlesOfParts>
    <vt:vector size="41" baseType="lpstr">
      <vt:lpstr>Arial</vt:lpstr>
      <vt:lpstr>Calibri</vt:lpstr>
      <vt:lpstr>Courier New</vt:lpstr>
      <vt:lpstr>Myriad Pro</vt:lpstr>
      <vt:lpstr>Times New Roman</vt:lpstr>
      <vt:lpstr>Wingdings</vt:lpstr>
      <vt:lpstr>template with blue divider newr....</vt:lpstr>
      <vt:lpstr>Divider 1</vt:lpstr>
      <vt:lpstr>Divider 2</vt:lpstr>
      <vt:lpstr>Divider 3</vt:lpstr>
      <vt:lpstr>Divider 4</vt:lpstr>
      <vt:lpstr>Thank You</vt:lpstr>
      <vt:lpstr>Presentation</vt:lpstr>
      <vt:lpstr>  Welcome to TCS! Your “Must do” List 2016</vt:lpstr>
      <vt:lpstr>Welcome!</vt:lpstr>
      <vt:lpstr>TCS NEW YORK CITY MARATHON</vt:lpstr>
      <vt:lpstr>Wealth of Information (EXTERNAL)</vt:lpstr>
      <vt:lpstr>Recommended Readings</vt:lpstr>
      <vt:lpstr>Recommended Readings (Contd..)</vt:lpstr>
      <vt:lpstr>Wealth of Information (INTERNAL)</vt:lpstr>
      <vt:lpstr>Important Message</vt:lpstr>
      <vt:lpstr>First Time Set up in Ultimatix</vt:lpstr>
      <vt:lpstr>Prerequisite to access Ultimatix-Employee Number</vt:lpstr>
      <vt:lpstr>Ultimatix Overview - https://www.ultimatix.net</vt:lpstr>
      <vt:lpstr>Password Management- Resetting passwords</vt:lpstr>
      <vt:lpstr>Navigation through Ultimatix-First time set up</vt:lpstr>
      <vt:lpstr>Navigation through Ultimatix-First time set up (Contd..)</vt:lpstr>
      <vt:lpstr>Recurring Processes</vt:lpstr>
      <vt:lpstr>Recurring Processes</vt:lpstr>
      <vt:lpstr>Recurring Processes</vt:lpstr>
      <vt:lpstr>PowerPoint Presentation</vt:lpstr>
      <vt:lpstr>Additional Information</vt:lpstr>
      <vt:lpstr>Emergency Contact Information</vt:lpstr>
      <vt:lpstr>Global Helpdesk</vt:lpstr>
      <vt:lpstr>Global Helpdesk</vt:lpstr>
      <vt:lpstr>2016 Holidays</vt:lpstr>
      <vt:lpstr>2016 Payroll Calendar</vt:lpstr>
      <vt:lpstr>Glossary</vt:lpstr>
      <vt:lpstr>Your Reference Guide</vt:lpstr>
      <vt:lpstr>Q &amp; A</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571206</dc:creator>
  <cp:lastModifiedBy>Denise Deluca</cp:lastModifiedBy>
  <cp:revision>116</cp:revision>
  <dcterms:created xsi:type="dcterms:W3CDTF">2013-05-03T06:55:47Z</dcterms:created>
  <dcterms:modified xsi:type="dcterms:W3CDTF">2016-04-19T15:30:31Z</dcterms:modified>
</cp:coreProperties>
</file>