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22228c5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22228c5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722228c5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722228c5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722228c5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722228c5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722228c5a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722228c5a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7ca45468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7ca45468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722228c5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722228c5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722228c5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722228c5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722228c5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722228c5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7ca45468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7ca45468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722228c5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722228c5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22228c5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22228c5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7ca4546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7ca4546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722228c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722228c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7ca4546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7ca4546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722228c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722228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722228c5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722228c5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722228c5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722228c5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722228c5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722228c5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22228c5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722228c5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722228c5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722228c5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59400" y="4815900"/>
            <a:ext cx="57846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Jimmy C</a:t>
            </a:r>
            <a:r>
              <a:rPr lang="en"/>
              <a:t>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1: ML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2081050"/>
            <a:ext cx="4227000" cy="17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ML website: client can enter their property information to get the market fair price. </a:t>
            </a:r>
            <a:endParaRPr/>
          </a:p>
        </p:txBody>
      </p:sp>
      <p:pic>
        <p:nvPicPr>
          <p:cNvPr id="121" name="Google Shape;121;p22" title="Screenshot 2025-05-09 at 11.51.3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2425"/>
            <a:ext cx="2137875" cy="506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 title="Screenshot 2025-05-13 at 1.42.5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88" y="0"/>
            <a:ext cx="2190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1: ML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64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website: later we can get web users’ logs and give them advice on pricing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 title="Screenshot 2025-05-09 at 11.57.2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1313"/>
            <a:ext cx="6908252" cy="1278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 title="Screenshot 2025-05-13 at 1.42.5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88" y="0"/>
            <a:ext cx="2190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2: Query Accuracy of Reviews 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593950" y="1120175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GetAVG-property Lambda: Extract transfer </a:t>
            </a:r>
            <a:r>
              <a:rPr lang="en"/>
              <a:t>data from the cleaned airbnb_ratings_new.csv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 title="Screenshot 2025-05-10 at 12.02.3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3150" y="2302425"/>
            <a:ext cx="4582425" cy="24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 title="Screenshot 2025-05-12 at 9.41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1718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2: Query Accuracy of Reviews 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593950" y="1120175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 title="Screenshot 2025-05-10 at 12.06.3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50" y="927900"/>
            <a:ext cx="4836651" cy="41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 title="Screenshot 2025-05-12 at 9.41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1718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2: Query Accuracy of Reviews 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593950" y="1120175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the query to RDS for long-term analyze</a:t>
            </a:r>
            <a:endParaRPr/>
          </a:p>
        </p:txBody>
      </p:sp>
      <p:pic>
        <p:nvPicPr>
          <p:cNvPr id="153" name="Google Shape;153;p26" title="Screenshot 2025-05-12 at 9.41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71825" cy="351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6" title="Screenshot 2025-05-12 at 9.46.1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463" y="1572925"/>
            <a:ext cx="583882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2: Query Accuracy of Reviews 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593950" y="1120175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Apartments dominate the market</a:t>
            </a:r>
            <a:r>
              <a:rPr lang="en" sz="1100">
                <a:solidFill>
                  <a:schemeClr val="dk1"/>
                </a:solidFill>
              </a:rPr>
              <a:t> with over </a:t>
            </a:r>
            <a:r>
              <a:rPr b="1" lang="en" sz="1100">
                <a:solidFill>
                  <a:schemeClr val="dk1"/>
                </a:solidFill>
              </a:rPr>
              <a:t>173,000 listings</a:t>
            </a:r>
            <a:r>
              <a:rPr lang="en" sz="1100">
                <a:solidFill>
                  <a:schemeClr val="dk1"/>
                </a:solidFill>
              </a:rPr>
              <a:t>, but they offer only </a:t>
            </a:r>
            <a:r>
              <a:rPr b="1" lang="en" sz="1100">
                <a:solidFill>
                  <a:schemeClr val="dk1"/>
                </a:solidFill>
              </a:rPr>
              <a:t>average review scores</a:t>
            </a:r>
            <a:r>
              <a:rPr lang="en" sz="1100">
                <a:solidFill>
                  <a:schemeClr val="dk1"/>
                </a:solidFill>
              </a:rPr>
              <a:t>, suggesting their popularity comes from availability and convenience, not exceptional experience.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Guest suites and Villas</a:t>
            </a:r>
            <a:r>
              <a:rPr lang="en" sz="1100">
                <a:solidFill>
                  <a:schemeClr val="dk1"/>
                </a:solidFill>
              </a:rPr>
              <a:t> deliver </a:t>
            </a:r>
            <a:r>
              <a:rPr b="1" lang="en" sz="1100">
                <a:solidFill>
                  <a:schemeClr val="dk1"/>
                </a:solidFill>
              </a:rPr>
              <a:t>high scores in accuracy, communication, and value</a:t>
            </a:r>
            <a:r>
              <a:rPr lang="en" sz="1100">
                <a:solidFill>
                  <a:schemeClr val="dk1"/>
                </a:solidFill>
              </a:rPr>
              <a:t>, making them strong candidates for </a:t>
            </a:r>
            <a:r>
              <a:rPr b="1" lang="en" sz="1100">
                <a:solidFill>
                  <a:schemeClr val="dk1"/>
                </a:solidFill>
              </a:rPr>
              <a:t>premium recommendations</a:t>
            </a:r>
            <a:r>
              <a:rPr lang="en" sz="1100">
                <a:solidFill>
                  <a:schemeClr val="dk1"/>
                </a:solidFill>
              </a:rPr>
              <a:t> despite being less common.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Treehouses and Castles</a:t>
            </a:r>
            <a:r>
              <a:rPr lang="en" sz="1100">
                <a:solidFill>
                  <a:schemeClr val="dk1"/>
                </a:solidFill>
              </a:rPr>
              <a:t>, while rare, receive </a:t>
            </a:r>
            <a:r>
              <a:rPr b="1" lang="en" sz="1100">
                <a:solidFill>
                  <a:schemeClr val="dk1"/>
                </a:solidFill>
              </a:rPr>
              <a:t>exceptionally high overall ratings</a:t>
            </a:r>
            <a:r>
              <a:rPr lang="en" sz="1100">
                <a:solidFill>
                  <a:schemeClr val="dk1"/>
                </a:solidFill>
              </a:rPr>
              <a:t> (value, accuracy, and location all near or above 9.5), suggesting they create </a:t>
            </a:r>
            <a:r>
              <a:rPr b="1" lang="en" sz="1100">
                <a:solidFill>
                  <a:schemeClr val="dk1"/>
                </a:solidFill>
              </a:rPr>
              <a:t>memorable guest experiences</a:t>
            </a:r>
            <a:r>
              <a:rPr lang="en" sz="1100">
                <a:solidFill>
                  <a:schemeClr val="dk1"/>
                </a:solidFill>
              </a:rPr>
              <a:t>—ideal for </a:t>
            </a:r>
            <a:r>
              <a:rPr b="1" lang="en" sz="1100">
                <a:solidFill>
                  <a:schemeClr val="dk1"/>
                </a:solidFill>
              </a:rPr>
              <a:t>niche marketing or experience-focused promotions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Boat, Camper/RV, and Dorm listings</a:t>
            </a:r>
            <a:r>
              <a:rPr lang="en" sz="1100">
                <a:solidFill>
                  <a:schemeClr val="dk1"/>
                </a:solidFill>
              </a:rPr>
              <a:t> tend to have </a:t>
            </a:r>
            <a:r>
              <a:rPr b="1" lang="en" sz="1100">
                <a:solidFill>
                  <a:schemeClr val="dk1"/>
                </a:solidFill>
              </a:rPr>
              <a:t>lower value scores</a:t>
            </a:r>
            <a:r>
              <a:rPr lang="en" sz="1100">
                <a:solidFill>
                  <a:schemeClr val="dk1"/>
                </a:solidFill>
              </a:rPr>
              <a:t>, potentially reflecting mismatched expectations or limited amenities, indicating a need for </a:t>
            </a:r>
            <a:r>
              <a:rPr b="1" lang="en" sz="1100">
                <a:solidFill>
                  <a:schemeClr val="dk1"/>
                </a:solidFill>
              </a:rPr>
              <a:t>better expectation-setting or service improvements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Boutique hotels and serviced apartments</a:t>
            </a:r>
            <a:r>
              <a:rPr lang="en" sz="1100">
                <a:solidFill>
                  <a:schemeClr val="dk1"/>
                </a:solidFill>
              </a:rPr>
              <a:t> show </a:t>
            </a:r>
            <a:r>
              <a:rPr b="1" lang="en" sz="1100">
                <a:solidFill>
                  <a:schemeClr val="dk1"/>
                </a:solidFill>
              </a:rPr>
              <a:t>weaker average scores across the board</a:t>
            </a:r>
            <a:r>
              <a:rPr lang="en" sz="1100">
                <a:solidFill>
                  <a:schemeClr val="dk1"/>
                </a:solidFill>
              </a:rPr>
              <a:t>, despite moderate pricing, which may call for </a:t>
            </a:r>
            <a:r>
              <a:rPr b="1" lang="en" sz="1100">
                <a:solidFill>
                  <a:schemeClr val="dk1"/>
                </a:solidFill>
              </a:rPr>
              <a:t>quality control or service redesign</a:t>
            </a:r>
            <a:r>
              <a:rPr lang="en" sz="1100">
                <a:solidFill>
                  <a:schemeClr val="dk1"/>
                </a:solidFill>
              </a:rPr>
              <a:t> in these categories.</a:t>
            </a:r>
            <a:endParaRPr/>
          </a:p>
        </p:txBody>
      </p:sp>
      <p:pic>
        <p:nvPicPr>
          <p:cNvPr id="161" name="Google Shape;161;p27" title="Screenshot 2025-05-12 at 9.41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31718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2: Query Accuracy of Reviews 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593950" y="1120175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SentSNS Lambda: once the data </a:t>
            </a:r>
            <a:r>
              <a:rPr lang="en"/>
              <a:t>transferred, check if the csv contains the right information, then sent the message to 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8" title="Screenshot 2025-05-10 at 12.10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950" y="2133925"/>
            <a:ext cx="4557350" cy="30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 title="Screenshot 2025-05-12 at 9.41.1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3171825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3: Query Price Tier Analysis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57300" y="1200900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Price-Range Lambda: </a:t>
            </a:r>
            <a:r>
              <a:rPr lang="en"/>
              <a:t>Extract transfer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 title="Screenshot 2025-05-10 at 12.19.2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950" y="1661725"/>
            <a:ext cx="4206212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 title="Screenshot 2025-05-12 at 9.42.0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400" y="1170125"/>
            <a:ext cx="3200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3: Query Price Tier Analysis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57300" y="1200900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the query to RDS for long-term analyze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30" title="Screenshot 2025-05-12 at 9.42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400" y="1170125"/>
            <a:ext cx="3200400" cy="348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 title="Screenshot 2025-05-12 at 9.48.2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002113"/>
            <a:ext cx="46767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3: Query Price Tier Analysis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57300" y="1200900"/>
            <a:ext cx="5498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Price-Range Lambda: Extract transfer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1" title="Screenshot 2025-05-10 at 12.20.3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38" y="1601900"/>
            <a:ext cx="4829175" cy="10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137750" y="2713050"/>
            <a:ext cx="54987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Upper Mid-range listings ($150–$299)</a:t>
            </a:r>
            <a:r>
              <a:rPr lang="en" sz="1100">
                <a:solidFill>
                  <a:schemeClr val="dk1"/>
                </a:solidFill>
              </a:rPr>
              <a:t> deliver the </a:t>
            </a:r>
            <a:r>
              <a:rPr b="1" lang="en" sz="1100">
                <a:solidFill>
                  <a:schemeClr val="dk1"/>
                </a:solidFill>
              </a:rPr>
              <a:t>highest average accuracy (9.65)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b="1" lang="en" sz="1100">
                <a:solidFill>
                  <a:schemeClr val="dk1"/>
                </a:solidFill>
              </a:rPr>
              <a:t>highest average value (9.39)</a:t>
            </a:r>
            <a:r>
              <a:rPr lang="en" sz="1100">
                <a:solidFill>
                  <a:schemeClr val="dk1"/>
                </a:solidFill>
              </a:rPr>
              <a:t> among all price tiers, despite representing the </a:t>
            </a:r>
            <a:r>
              <a:rPr b="1" lang="en" sz="1100">
                <a:solidFill>
                  <a:schemeClr val="dk1"/>
                </a:solidFill>
              </a:rPr>
              <a:t>smallest segment (3.9% of listings)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suggests a </a:t>
            </a:r>
            <a:r>
              <a:rPr b="1" lang="en" sz="1100">
                <a:solidFill>
                  <a:schemeClr val="dk1"/>
                </a:solidFill>
              </a:rPr>
              <a:t>high-quality niche</a:t>
            </a:r>
            <a:r>
              <a:rPr lang="en" sz="1100">
                <a:solidFill>
                  <a:schemeClr val="dk1"/>
                </a:solidFill>
              </a:rPr>
              <a:t> market with </a:t>
            </a:r>
            <a:r>
              <a:rPr b="1" lang="en" sz="1100">
                <a:solidFill>
                  <a:schemeClr val="dk1"/>
                </a:solidFill>
              </a:rPr>
              <a:t>strong customer satisfaction</a:t>
            </a:r>
            <a:r>
              <a:rPr lang="en" sz="1100">
                <a:solidFill>
                  <a:schemeClr val="dk1"/>
                </a:solidFill>
              </a:rPr>
              <a:t> that may be underutilized. It offers a valuable opportunity to </a:t>
            </a:r>
            <a:r>
              <a:rPr b="1" lang="en" sz="1100">
                <a:solidFill>
                  <a:schemeClr val="dk1"/>
                </a:solidFill>
              </a:rPr>
              <a:t>expand or promote more listings in this tier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Meanwhile, the </a:t>
            </a:r>
            <a:r>
              <a:rPr b="1" lang="en" sz="1100">
                <a:solidFill>
                  <a:schemeClr val="dk1"/>
                </a:solidFill>
              </a:rPr>
              <a:t>Mid-range ($50–$149)</a:t>
            </a:r>
            <a:r>
              <a:rPr lang="en" sz="1100">
                <a:solidFill>
                  <a:schemeClr val="dk1"/>
                </a:solidFill>
              </a:rPr>
              <a:t> dominates in volume but doesn't outperform in perceived value, indicating a potential </a:t>
            </a:r>
            <a:r>
              <a:rPr b="1" lang="en" sz="1100">
                <a:solidFill>
                  <a:schemeClr val="dk1"/>
                </a:solidFill>
              </a:rPr>
              <a:t>optimization area for quality or pricing alignment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94" name="Google Shape;194;p31" title="Screenshot 2025-05-12 at 9.42.0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8400" y="1170125"/>
            <a:ext cx="32004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Database: Airbnb Ratings Dataset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rgbClr val="202124"/>
                </a:solidFill>
                <a:highlight>
                  <a:srgbClr val="FFFFFF"/>
                </a:highlight>
              </a:rPr>
              <a:t>Initial data: airbnb_ratings_new.csv</a:t>
            </a:r>
            <a:endParaRPr b="1" sz="15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</a:t>
            </a:r>
            <a:r>
              <a:rPr b="1" lang="en"/>
              <a:t>value</a:t>
            </a:r>
            <a:r>
              <a:rPr b="1" lang="en"/>
              <a:t> for my P</a:t>
            </a:r>
            <a:r>
              <a:rPr b="1" lang="en"/>
              <a:t>ipeline</a:t>
            </a:r>
            <a:r>
              <a:rPr b="1" lang="en"/>
              <a:t>:</a:t>
            </a:r>
            <a:endParaRPr b="1"/>
          </a:p>
          <a:p>
            <a:pPr indent="-3093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74"/>
              <a:t>Build a machine learning model based on </a:t>
            </a:r>
            <a:r>
              <a:rPr b="1" lang="en" sz="1374"/>
              <a:t>KNN (K-Nearest Neighbor) </a:t>
            </a:r>
            <a:r>
              <a:rPr lang="en" sz="1374"/>
              <a:t>to predict the price of the rent rate a day based on location, rooms, property type and other 16 factors. After that, </a:t>
            </a:r>
            <a:r>
              <a:rPr lang="en" sz="1374"/>
              <a:t>establishing</a:t>
            </a:r>
            <a:r>
              <a:rPr lang="en" sz="1374"/>
              <a:t> Auto Scaling Group to build front website to help new property owners to set the right price with the market.</a:t>
            </a:r>
            <a:endParaRPr sz="137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4"/>
          </a:p>
          <a:p>
            <a:pPr indent="-3093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74"/>
              <a:t>Get the query of average review accuracy, which property types are most common and how they perform across key customer satisfaction metrics—accuracy, communication, location, and value. It helps identify top-performing listings, uncover service gaps, and guide pricing, marketing, and operational decisions.</a:t>
            </a:r>
            <a:endParaRPr sz="1374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74"/>
          </a:p>
          <a:p>
            <a:pPr indent="-309319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374"/>
              <a:t>Get the query of price tier analysis of Airbnb listings. Listing quality and perceived value differ across price segments, offering guidance for pricing and service improvements.</a:t>
            </a:r>
            <a:endParaRPr sz="1374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775" y="0"/>
            <a:ext cx="2643225" cy="17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200" name="Google Shape;200;p32" title="Screenshot 2025-05-13 at 10.25.5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13" y="1407963"/>
            <a:ext cx="6410325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1261300"/>
            <a:ext cx="8520600" cy="29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Thank you</a:t>
            </a:r>
            <a:endParaRPr sz="7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45300" y="1017725"/>
            <a:ext cx="85206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Lambda</a:t>
            </a:r>
            <a:r>
              <a:rPr lang="en" sz="1100">
                <a:solidFill>
                  <a:schemeClr val="dk1"/>
                </a:solidFill>
              </a:rPr>
              <a:t>: Controls logic and resource automation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Glue (Crawler + ETL)</a:t>
            </a:r>
            <a:r>
              <a:rPr lang="en" sz="1100">
                <a:solidFill>
                  <a:schemeClr val="dk1"/>
                </a:solidFill>
              </a:rPr>
              <a:t>: Schema detection &amp; batch ingestion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RDS (MySQL)</a:t>
            </a:r>
            <a:r>
              <a:rPr lang="en" sz="1100">
                <a:solidFill>
                  <a:schemeClr val="dk1"/>
                </a:solidFill>
              </a:rPr>
              <a:t>: Stores cleaned tabular data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S3</a:t>
            </a:r>
            <a:r>
              <a:rPr lang="en" sz="1100">
                <a:solidFill>
                  <a:schemeClr val="dk1"/>
                </a:solidFill>
              </a:rPr>
              <a:t>: Source of CSV files and intermediate storage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EC2 + Auto Scaling Group</a:t>
            </a:r>
            <a:r>
              <a:rPr lang="en" sz="1100">
                <a:solidFill>
                  <a:schemeClr val="dk1"/>
                </a:solidFill>
              </a:rPr>
              <a:t>: Hosts inference models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ALB + Target Group</a:t>
            </a:r>
            <a:r>
              <a:rPr lang="en" sz="1100">
                <a:solidFill>
                  <a:schemeClr val="dk1"/>
                </a:solidFill>
              </a:rPr>
              <a:t>: Public model API with health checks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Step Functions</a:t>
            </a:r>
            <a:r>
              <a:rPr lang="en" sz="1100">
                <a:solidFill>
                  <a:schemeClr val="dk1"/>
                </a:solidFill>
              </a:rPr>
              <a:t>: Manages orchestration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SNS</a:t>
            </a:r>
            <a:r>
              <a:rPr lang="en" sz="1100">
                <a:solidFill>
                  <a:schemeClr val="dk1"/>
                </a:solidFill>
              </a:rPr>
              <a:t>: Push notifications after success/failure</a:t>
            </a:r>
            <a:endParaRPr sz="227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6536925" y="369450"/>
            <a:ext cx="1809900" cy="44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Workflow</a:t>
            </a:r>
            <a:endParaRPr/>
          </a:p>
        </p:txBody>
      </p:sp>
      <p:sp>
        <p:nvSpPr>
          <p:cNvPr id="74" name="Google Shape;74;p16"/>
          <p:cNvSpPr txBox="1"/>
          <p:nvPr/>
        </p:nvSpPr>
        <p:spPr>
          <a:xfrm>
            <a:off x="8516550" y="2039425"/>
            <a:ext cx="91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6" title="Screenshot 2025-05-13 at 1.36.5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00" y="-93400"/>
            <a:ext cx="5201949" cy="529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Processing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Processing by python script and uploading to ETL job to make the process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3350"/>
            <a:ext cx="9067802" cy="177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Screenshot 2025-05-09 at 11.17.0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40821"/>
            <a:ext cx="9144001" cy="1328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ETL Crawler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Utilzer ETL Crawler to get the latest processed data to build the database schema. </a:t>
            </a:r>
            <a:r>
              <a:rPr lang="en"/>
              <a:t>Therefore, we can use database to transfer </a:t>
            </a:r>
            <a:r>
              <a:rPr lang="en"/>
              <a:t>and</a:t>
            </a:r>
            <a:r>
              <a:rPr lang="en"/>
              <a:t> query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Screenshot 2025-05-09 at 11.24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3800"/>
            <a:ext cx="9144000" cy="256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1: ML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65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MLdata Lambda: I transfer the data to specific format to prepare to process </a:t>
            </a:r>
            <a:r>
              <a:rPr lang="en"/>
              <a:t>the</a:t>
            </a:r>
            <a:r>
              <a:rPr lang="en"/>
              <a:t> machine learning. </a:t>
            </a:r>
            <a:endParaRPr/>
          </a:p>
        </p:txBody>
      </p:sp>
      <p:pic>
        <p:nvPicPr>
          <p:cNvPr id="97" name="Google Shape;97;p19" title="Screenshot 2025-05-09 at 11.33.2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475" y="1995448"/>
            <a:ext cx="4449374" cy="297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Screenshot 2025-05-13 at 1.42.5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88" y="0"/>
            <a:ext cx="2190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1: ML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65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MLprocess Lambda: Trigger my model training code in S3 to SageMaker Processing.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model ‘s RMSE is 97.68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 title="Screenshot 2025-05-09 at 11.41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86" y="2290024"/>
            <a:ext cx="6309726" cy="19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 title="Screenshot 2025-05-13 at 1.42.5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2788" y="0"/>
            <a:ext cx="2190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process flow 1: ML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651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	RefreshAutoScaleGroup Lambda: refresh the Auto Scaling Group to deploy the new pkl to EC2 front web.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 title="Screenshot 2025-05-09 at 11.50.0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600" y="2006375"/>
            <a:ext cx="4590325" cy="289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 title="Screenshot 2025-05-13 at 1.42.5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2488" y="0"/>
            <a:ext cx="21909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